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embeddedFontLst>
    <p:embeddedFont>
      <p:font typeface="Century Gothic" panose="020B0502020202020204" pitchFamily="34" charset="0"/>
      <p:regular r:id="rId29"/>
      <p:bold r:id="rId30"/>
      <p:italic r:id="rId31"/>
      <p:boldItalic r:id="rId32"/>
    </p:embeddedFont>
    <p:embeddedFont>
      <p:font typeface="Helvetica Neue" panose="020B0604020202020204" charset="0"/>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9" roundtripDataSignature="AMtx7mhoTh5LtrxucK4NdP4nykMUDKlaW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customschemas.google.com/relationships/presentationmetadata" Target="metadata"/><Relationship Id="rId21" Type="http://schemas.openxmlformats.org/officeDocument/2006/relationships/slide" Target="slides/slide20.xml"/><Relationship Id="rId34" Type="http://schemas.openxmlformats.org/officeDocument/2006/relationships/font" Target="fonts/font6.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ther D. Evans" userId="6cc90b27-e0df-41c2-8250-ce848ef0e93f" providerId="ADAL" clId="{6CA3A24A-60F1-48B0-9AE8-B76919065EB9}"/>
    <pc:docChg chg="custSel modSld">
      <pc:chgData name="Heather D. Evans" userId="6cc90b27-e0df-41c2-8250-ce848ef0e93f" providerId="ADAL" clId="{6CA3A24A-60F1-48B0-9AE8-B76919065EB9}" dt="2025-07-11T18:03:42.109" v="1" actId="27636"/>
      <pc:docMkLst>
        <pc:docMk/>
      </pc:docMkLst>
      <pc:sldChg chg="modSp mod">
        <pc:chgData name="Heather D. Evans" userId="6cc90b27-e0df-41c2-8250-ce848ef0e93f" providerId="ADAL" clId="{6CA3A24A-60F1-48B0-9AE8-B76919065EB9}" dt="2025-07-11T18:03:42.109" v="1" actId="27636"/>
        <pc:sldMkLst>
          <pc:docMk/>
          <pc:sldMk cId="0" sldId="271"/>
        </pc:sldMkLst>
        <pc:spChg chg="mod">
          <ac:chgData name="Heather D. Evans" userId="6cc90b27-e0df-41c2-8250-ce848ef0e93f" providerId="ADAL" clId="{6CA3A24A-60F1-48B0-9AE8-B76919065EB9}" dt="2025-07-11T18:03:42.109" v="1" actId="27636"/>
          <ac:spMkLst>
            <pc:docMk/>
            <pc:sldMk cId="0" sldId="271"/>
            <ac:spMk id="16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Heather</a:t>
            </a:r>
            <a:endParaRPr dirty="0"/>
          </a:p>
        </p:txBody>
      </p:sp>
      <p:sp>
        <p:nvSpPr>
          <p:cNvPr id="62" name="Google Shape;62;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Heather</a:t>
            </a:r>
            <a:endParaRPr dirty="0"/>
          </a:p>
        </p:txBody>
      </p:sp>
      <p:sp>
        <p:nvSpPr>
          <p:cNvPr id="123" name="Google Shape;123;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Heather</a:t>
            </a:r>
            <a:endParaRPr dirty="0"/>
          </a:p>
          <a:p>
            <a:pPr marL="0" lvl="0" indent="0" algn="l" rtl="0">
              <a:lnSpc>
                <a:spcPct val="100000"/>
              </a:lnSpc>
              <a:spcBef>
                <a:spcPts val="0"/>
              </a:spcBef>
              <a:spcAft>
                <a:spcPts val="0"/>
              </a:spcAft>
              <a:buSzPts val="1100"/>
              <a:buNone/>
            </a:pPr>
            <a:r>
              <a:rPr lang="en-US" dirty="0"/>
              <a:t>DRS serves ~7,000 students across all three campuses; however, </a:t>
            </a:r>
            <a:endParaRPr dirty="0"/>
          </a:p>
        </p:txBody>
      </p:sp>
      <p:sp>
        <p:nvSpPr>
          <p:cNvPr id="129" name="Google Shape;129;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Travis</a:t>
            </a:r>
            <a:endParaRPr dirty="0"/>
          </a:p>
        </p:txBody>
      </p:sp>
      <p:sp>
        <p:nvSpPr>
          <p:cNvPr id="135" name="Google Shape;135;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TRAVIS reads</a:t>
            </a:r>
          </a:p>
          <a:p>
            <a:pPr marL="0" lvl="0" indent="0" algn="l" rtl="0">
              <a:lnSpc>
                <a:spcPct val="100000"/>
              </a:lnSpc>
              <a:spcBef>
                <a:spcPts val="0"/>
              </a:spcBef>
              <a:spcAft>
                <a:spcPts val="0"/>
              </a:spcAft>
              <a:buSzPts val="1100"/>
              <a:buNone/>
            </a:pPr>
            <a:r>
              <a:rPr lang="en-US" dirty="0"/>
              <a:t>Next slide: Travis</a:t>
            </a:r>
            <a:endParaRPr dirty="0"/>
          </a:p>
          <a:p>
            <a:pPr marL="0" lvl="0" indent="0" algn="l" rtl="0">
              <a:lnSpc>
                <a:spcPct val="100000"/>
              </a:lnSpc>
              <a:spcBef>
                <a:spcPts val="0"/>
              </a:spcBef>
              <a:spcAft>
                <a:spcPts val="0"/>
              </a:spcAft>
              <a:buSzPts val="1100"/>
              <a:buNone/>
            </a:pPr>
            <a:r>
              <a:rPr lang="en-US" dirty="0"/>
              <a:t>- invite folks to respond however they can - call out, raise hands, jot things down</a:t>
            </a:r>
            <a:endParaRPr dirty="0"/>
          </a:p>
          <a:p>
            <a:pPr marL="0" lvl="0" indent="0" algn="l" rtl="0">
              <a:lnSpc>
                <a:spcPct val="100000"/>
              </a:lnSpc>
              <a:spcBef>
                <a:spcPts val="0"/>
              </a:spcBef>
              <a:spcAft>
                <a:spcPts val="0"/>
              </a:spcAft>
              <a:buSzPts val="1100"/>
              <a:buNone/>
            </a:pPr>
            <a:r>
              <a:rPr lang="en-US" dirty="0"/>
              <a:t>- ask folks to reflect on these questions; </a:t>
            </a:r>
            <a:endParaRPr dirty="0"/>
          </a:p>
          <a:p>
            <a:pPr marL="0" lvl="0" indent="0" algn="l" rtl="0">
              <a:lnSpc>
                <a:spcPct val="100000"/>
              </a:lnSpc>
              <a:spcBef>
                <a:spcPts val="0"/>
              </a:spcBef>
              <a:spcAft>
                <a:spcPts val="0"/>
              </a:spcAft>
              <a:buSzPts val="1100"/>
              <a:buNone/>
            </a:pPr>
            <a:r>
              <a:rPr lang="en-US" dirty="0"/>
              <a:t>- everyone take a breath</a:t>
            </a:r>
            <a:endParaRPr dirty="0"/>
          </a:p>
          <a:p>
            <a:pPr marL="0" lvl="0" indent="0" algn="l" rtl="0">
              <a:lnSpc>
                <a:spcPct val="100000"/>
              </a:lnSpc>
              <a:spcBef>
                <a:spcPts val="0"/>
              </a:spcBef>
              <a:spcAft>
                <a:spcPts val="0"/>
              </a:spcAft>
              <a:buSzPts val="1100"/>
              <a:buNone/>
            </a:pPr>
            <a:r>
              <a:rPr lang="en-US" dirty="0"/>
              <a:t>-</a:t>
            </a:r>
            <a:r>
              <a:rPr lang="en-US" dirty="0">
                <a:solidFill>
                  <a:schemeClr val="dk1"/>
                </a:solidFill>
              </a:rPr>
              <a:t> invite folks to share any opinions</a:t>
            </a:r>
            <a:endParaRPr dirty="0"/>
          </a:p>
        </p:txBody>
      </p:sp>
      <p:sp>
        <p:nvSpPr>
          <p:cNvPr id="141" name="Google Shape;141;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TRAVIS reads</a:t>
            </a:r>
          </a:p>
          <a:p>
            <a:pPr marL="0" lvl="0" indent="0" algn="l" rtl="0">
              <a:lnSpc>
                <a:spcPct val="100000"/>
              </a:lnSpc>
              <a:spcBef>
                <a:spcPts val="0"/>
              </a:spcBef>
              <a:spcAft>
                <a:spcPts val="0"/>
              </a:spcAft>
              <a:buSzPts val="1100"/>
              <a:buNone/>
            </a:pPr>
            <a:r>
              <a:rPr lang="en-US" dirty="0"/>
              <a:t>Next slide: Travis</a:t>
            </a:r>
          </a:p>
        </p:txBody>
      </p:sp>
      <p:sp>
        <p:nvSpPr>
          <p:cNvPr id="147" name="Google Shape;147;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TRAVIS reads</a:t>
            </a:r>
          </a:p>
          <a:p>
            <a:pPr marL="0" lvl="0" indent="0" algn="l" rtl="0">
              <a:lnSpc>
                <a:spcPct val="100000"/>
              </a:lnSpc>
              <a:spcBef>
                <a:spcPts val="0"/>
              </a:spcBef>
              <a:spcAft>
                <a:spcPts val="0"/>
              </a:spcAft>
              <a:buSzPts val="1100"/>
              <a:buNone/>
            </a:pPr>
            <a:r>
              <a:rPr lang="en-US" dirty="0"/>
              <a:t>Next slide: Travis</a:t>
            </a:r>
          </a:p>
        </p:txBody>
      </p:sp>
      <p:sp>
        <p:nvSpPr>
          <p:cNvPr id="153" name="Google Shape;153;p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2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TRAVIS reads</a:t>
            </a:r>
          </a:p>
          <a:p>
            <a:pPr marL="0" lvl="0" indent="0" algn="l" rtl="0">
              <a:lnSpc>
                <a:spcPct val="100000"/>
              </a:lnSpc>
              <a:spcBef>
                <a:spcPts val="0"/>
              </a:spcBef>
              <a:spcAft>
                <a:spcPts val="0"/>
              </a:spcAft>
              <a:buSzPts val="1100"/>
              <a:buNone/>
            </a:pPr>
            <a:r>
              <a:rPr lang="en-US" dirty="0"/>
              <a:t>Next slide: Travis</a:t>
            </a:r>
          </a:p>
        </p:txBody>
      </p:sp>
      <p:sp>
        <p:nvSpPr>
          <p:cNvPr id="159" name="Google Shape;159;p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TRAVIS reads</a:t>
            </a:r>
          </a:p>
          <a:p>
            <a:pPr marL="0" lvl="0" indent="0" algn="l" rtl="0">
              <a:lnSpc>
                <a:spcPct val="100000"/>
              </a:lnSpc>
              <a:spcBef>
                <a:spcPts val="0"/>
              </a:spcBef>
              <a:spcAft>
                <a:spcPts val="0"/>
              </a:spcAft>
              <a:buSzPts val="1100"/>
              <a:buNone/>
            </a:pPr>
            <a:r>
              <a:rPr lang="en-US" dirty="0"/>
              <a:t>Next slide: Heather</a:t>
            </a:r>
          </a:p>
          <a:p>
            <a:pPr marL="0" lvl="0" indent="0" algn="l" rtl="0">
              <a:spcBef>
                <a:spcPts val="0"/>
              </a:spcBef>
              <a:spcAft>
                <a:spcPts val="0"/>
              </a:spcAft>
              <a:buClr>
                <a:schemeClr val="dk1"/>
              </a:buClr>
              <a:buSzPts val="1100"/>
              <a:buFont typeface="Arial"/>
              <a:buNone/>
            </a:pPr>
            <a:endParaRPr dirty="0"/>
          </a:p>
          <a:p>
            <a:pPr marL="0" lvl="0" indent="0" algn="l" rtl="0">
              <a:lnSpc>
                <a:spcPct val="100000"/>
              </a:lnSpc>
              <a:spcBef>
                <a:spcPts val="0"/>
              </a:spcBef>
              <a:spcAft>
                <a:spcPts val="0"/>
              </a:spcAft>
              <a:buSzPts val="1100"/>
              <a:buNone/>
            </a:pPr>
            <a:endParaRPr dirty="0"/>
          </a:p>
        </p:txBody>
      </p:sp>
      <p:sp>
        <p:nvSpPr>
          <p:cNvPr id="165" name="Google Shape;165;p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Heather</a:t>
            </a:r>
            <a:endParaRPr dirty="0"/>
          </a:p>
        </p:txBody>
      </p:sp>
      <p:sp>
        <p:nvSpPr>
          <p:cNvPr id="171" name="Google Shape;171;p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3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Heather</a:t>
            </a:r>
          </a:p>
        </p:txBody>
      </p:sp>
      <p:sp>
        <p:nvSpPr>
          <p:cNvPr id="177" name="Google Shape;177;p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ALL read</a:t>
            </a:r>
          </a:p>
          <a:p>
            <a:pPr marL="0" lvl="0" indent="0" algn="l" rtl="0">
              <a:spcBef>
                <a:spcPts val="0"/>
              </a:spcBef>
              <a:spcAft>
                <a:spcPts val="0"/>
              </a:spcAft>
              <a:buNone/>
            </a:pPr>
            <a:r>
              <a:rPr lang="en-US" dirty="0"/>
              <a:t>Next slide: heather</a:t>
            </a:r>
            <a:endParaRPr dirty="0"/>
          </a:p>
        </p:txBody>
      </p:sp>
      <p:sp>
        <p:nvSpPr>
          <p:cNvPr id="68" name="Google Shape;6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Heather &amp; Travis</a:t>
            </a:r>
          </a:p>
        </p:txBody>
      </p:sp>
      <p:sp>
        <p:nvSpPr>
          <p:cNvPr id="183" name="Google Shape;183;p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&amp; TRAVIS</a:t>
            </a:r>
            <a:endParaRPr dirty="0"/>
          </a:p>
          <a:p>
            <a:pPr marL="0" lvl="0" indent="0" algn="l" rtl="0">
              <a:lnSpc>
                <a:spcPct val="100000"/>
              </a:lnSpc>
              <a:spcBef>
                <a:spcPts val="0"/>
              </a:spcBef>
              <a:spcAft>
                <a:spcPts val="0"/>
              </a:spcAft>
              <a:buSzPts val="1100"/>
              <a:buNone/>
            </a:pPr>
            <a:r>
              <a:rPr lang="en-US" dirty="0"/>
              <a:t>-</a:t>
            </a:r>
            <a:r>
              <a:rPr lang="en-US" dirty="0">
                <a:solidFill>
                  <a:schemeClr val="dk1"/>
                </a:solidFill>
              </a:rPr>
              <a:t>-include quote from Vic??</a:t>
            </a:r>
            <a:endParaRPr dirty="0"/>
          </a:p>
        </p:txBody>
      </p:sp>
      <p:sp>
        <p:nvSpPr>
          <p:cNvPr id="189" name="Google Shape;189;p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3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Heather</a:t>
            </a:r>
          </a:p>
        </p:txBody>
      </p:sp>
      <p:sp>
        <p:nvSpPr>
          <p:cNvPr id="195" name="Google Shape;195;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Google Shape;200;p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Larry</a:t>
            </a:r>
          </a:p>
        </p:txBody>
      </p:sp>
      <p:sp>
        <p:nvSpPr>
          <p:cNvPr id="201" name="Google Shape;201;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LARRY reads:</a:t>
            </a:r>
          </a:p>
          <a:p>
            <a:pPr marL="0" lvl="0" indent="0" algn="l" rtl="0">
              <a:lnSpc>
                <a:spcPct val="100000"/>
              </a:lnSpc>
              <a:spcBef>
                <a:spcPts val="0"/>
              </a:spcBef>
              <a:spcAft>
                <a:spcPts val="0"/>
              </a:spcAft>
              <a:buSzPts val="1100"/>
              <a:buNone/>
            </a:pPr>
            <a:r>
              <a:rPr lang="en-US" dirty="0"/>
              <a:t>Next slide: Larry (thank you)</a:t>
            </a:r>
            <a:endParaRPr dirty="0"/>
          </a:p>
          <a:p>
            <a:pPr marL="0" lvl="0" indent="0" algn="l" rtl="0">
              <a:lnSpc>
                <a:spcPct val="100000"/>
              </a:lnSpc>
              <a:spcBef>
                <a:spcPts val="0"/>
              </a:spcBef>
              <a:spcAft>
                <a:spcPts val="0"/>
              </a:spcAft>
              <a:buSzPts val="1100"/>
              <a:buNone/>
            </a:pPr>
            <a:r>
              <a:rPr lang="en-US" dirty="0"/>
              <a:t> -discussion for 7 mins</a:t>
            </a:r>
            <a:endParaRPr dirty="0"/>
          </a:p>
        </p:txBody>
      </p:sp>
      <p:sp>
        <p:nvSpPr>
          <p:cNvPr id="209" name="Google Shape;209;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LARRY reads:</a:t>
            </a:r>
          </a:p>
          <a:p>
            <a:pPr marL="0" lvl="0" indent="0" algn="l" rtl="0">
              <a:lnSpc>
                <a:spcPct val="100000"/>
              </a:lnSpc>
              <a:spcBef>
                <a:spcPts val="0"/>
              </a:spcBef>
              <a:spcAft>
                <a:spcPts val="0"/>
              </a:spcAft>
              <a:buSzPts val="1100"/>
              <a:buNone/>
            </a:pPr>
            <a:r>
              <a:rPr lang="en-US" dirty="0"/>
              <a:t>Next slide: Larry &amp;David (AHEAD evaluation)</a:t>
            </a:r>
          </a:p>
        </p:txBody>
      </p:sp>
      <p:sp>
        <p:nvSpPr>
          <p:cNvPr id="215" name="Google Shape;215;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a:t>DAVID</a:t>
            </a:r>
            <a:endParaRPr/>
          </a:p>
        </p:txBody>
      </p:sp>
      <p:sp>
        <p:nvSpPr>
          <p:cNvPr id="222" name="Google Shape;222;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Heather</a:t>
            </a:r>
            <a:endParaRPr dirty="0"/>
          </a:p>
        </p:txBody>
      </p:sp>
      <p:sp>
        <p:nvSpPr>
          <p:cNvPr id="77" name="Google Shape;7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HEATHER reads</a:t>
            </a:r>
          </a:p>
          <a:p>
            <a:pPr marL="0" lvl="0" indent="0" algn="l" rtl="0">
              <a:lnSpc>
                <a:spcPct val="100000"/>
              </a:lnSpc>
              <a:spcBef>
                <a:spcPts val="0"/>
              </a:spcBef>
              <a:spcAft>
                <a:spcPts val="0"/>
              </a:spcAft>
              <a:buSzPts val="1100"/>
              <a:buNone/>
            </a:pPr>
            <a:r>
              <a:rPr lang="en-US" dirty="0"/>
              <a:t>Next slide: David</a:t>
            </a:r>
          </a:p>
        </p:txBody>
      </p:sp>
      <p:sp>
        <p:nvSpPr>
          <p:cNvPr id="83" name="Google Shape;8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DAVID reads</a:t>
            </a:r>
          </a:p>
          <a:p>
            <a:pPr marL="0" lvl="0" indent="0" algn="l" rtl="0">
              <a:lnSpc>
                <a:spcPct val="100000"/>
              </a:lnSpc>
              <a:spcBef>
                <a:spcPts val="0"/>
              </a:spcBef>
              <a:spcAft>
                <a:spcPts val="0"/>
              </a:spcAft>
              <a:buSzPts val="1100"/>
              <a:buNone/>
            </a:pPr>
            <a:r>
              <a:rPr lang="en-US" dirty="0"/>
              <a:t>Next slide: David</a:t>
            </a:r>
            <a:endParaRPr dirty="0"/>
          </a:p>
        </p:txBody>
      </p:sp>
      <p:sp>
        <p:nvSpPr>
          <p:cNvPr id="89" name="Google Shape;89;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DAVID reads</a:t>
            </a:r>
          </a:p>
          <a:p>
            <a:pPr marL="0" lvl="0" indent="0" algn="l" rtl="0">
              <a:lnSpc>
                <a:spcPct val="100000"/>
              </a:lnSpc>
              <a:spcBef>
                <a:spcPts val="0"/>
              </a:spcBef>
              <a:spcAft>
                <a:spcPts val="0"/>
              </a:spcAft>
              <a:buSzPts val="1100"/>
              <a:buNone/>
            </a:pPr>
            <a:r>
              <a:rPr lang="en-US" dirty="0"/>
              <a:t>Next Slide: Larry</a:t>
            </a:r>
            <a:endParaRPr dirty="0"/>
          </a:p>
          <a:p>
            <a:pPr marL="0" lvl="0" indent="0" algn="l" rtl="0">
              <a:lnSpc>
                <a:spcPct val="100000"/>
              </a:lnSpc>
              <a:spcBef>
                <a:spcPts val="0"/>
              </a:spcBef>
              <a:spcAft>
                <a:spcPts val="0"/>
              </a:spcAft>
              <a:buSzPts val="1100"/>
              <a:buNone/>
            </a:pPr>
            <a:r>
              <a:rPr lang="en-US" dirty="0"/>
              <a:t>-prompt audience to use these reflection moments in lieu of a generic Q&amp;A at the end</a:t>
            </a:r>
            <a:endParaRPr dirty="0"/>
          </a:p>
          <a:p>
            <a:pPr marL="0" lvl="0" indent="0" algn="l" rtl="0">
              <a:lnSpc>
                <a:spcPct val="100000"/>
              </a:lnSpc>
              <a:spcBef>
                <a:spcPts val="0"/>
              </a:spcBef>
              <a:spcAft>
                <a:spcPts val="0"/>
              </a:spcAft>
              <a:buSzPts val="1100"/>
              <a:buNone/>
            </a:pPr>
            <a:r>
              <a:rPr lang="en-US" dirty="0"/>
              <a:t>-5 mins for reflection</a:t>
            </a:r>
            <a:endParaRPr dirty="0"/>
          </a:p>
          <a:p>
            <a:pPr marL="0" lvl="0" indent="0" algn="l" rtl="0">
              <a:lnSpc>
                <a:spcPct val="100000"/>
              </a:lnSpc>
              <a:spcBef>
                <a:spcPts val="0"/>
              </a:spcBef>
              <a:spcAft>
                <a:spcPts val="0"/>
              </a:spcAft>
              <a:buSzPts val="1100"/>
              <a:buNone/>
            </a:pPr>
            <a:r>
              <a:rPr lang="en-US" dirty="0"/>
              <a:t>-invite folks to share thoughts</a:t>
            </a:r>
            <a:endParaRPr dirty="0"/>
          </a:p>
        </p:txBody>
      </p:sp>
      <p:sp>
        <p:nvSpPr>
          <p:cNvPr id="95" name="Google Shape;95;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LARRY reads</a:t>
            </a:r>
          </a:p>
          <a:p>
            <a:pPr marL="0" lvl="0" indent="0" algn="l" rtl="0">
              <a:lnSpc>
                <a:spcPct val="100000"/>
              </a:lnSpc>
              <a:spcBef>
                <a:spcPts val="0"/>
              </a:spcBef>
              <a:spcAft>
                <a:spcPts val="0"/>
              </a:spcAft>
              <a:buSzPts val="1100"/>
              <a:buNone/>
            </a:pPr>
            <a:r>
              <a:rPr lang="en-US" dirty="0"/>
              <a:t>Next slide: Larry</a:t>
            </a:r>
            <a:endParaRPr dirty="0"/>
          </a:p>
        </p:txBody>
      </p:sp>
      <p:sp>
        <p:nvSpPr>
          <p:cNvPr id="101" name="Google Shape;10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LARRY reads</a:t>
            </a:r>
          </a:p>
          <a:p>
            <a:pPr marL="0" lvl="0" indent="0" algn="l" rtl="0">
              <a:spcBef>
                <a:spcPts val="0"/>
              </a:spcBef>
              <a:spcAft>
                <a:spcPts val="0"/>
              </a:spcAft>
              <a:buNone/>
            </a:pPr>
            <a:r>
              <a:rPr lang="en-US" dirty="0"/>
              <a:t>Next slide: Larry</a:t>
            </a:r>
            <a:endParaRPr dirty="0"/>
          </a:p>
        </p:txBody>
      </p:sp>
      <p:sp>
        <p:nvSpPr>
          <p:cNvPr id="109" name="Google Shape;109;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LARRY reads</a:t>
            </a:r>
          </a:p>
          <a:p>
            <a:pPr marL="0" lvl="0" indent="0" algn="l" rtl="0">
              <a:lnSpc>
                <a:spcPct val="100000"/>
              </a:lnSpc>
              <a:spcBef>
                <a:spcPts val="0"/>
              </a:spcBef>
              <a:spcAft>
                <a:spcPts val="0"/>
              </a:spcAft>
              <a:buSzPts val="1100"/>
              <a:buNone/>
            </a:pPr>
            <a:r>
              <a:rPr lang="en-US" dirty="0"/>
              <a:t>Next slide: Heather</a:t>
            </a:r>
            <a:endParaRPr dirty="0"/>
          </a:p>
        </p:txBody>
      </p:sp>
      <p:sp>
        <p:nvSpPr>
          <p:cNvPr id="117" name="Google Shape;117;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Helvetica Neue"/>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3000"/>
              <a:buNone/>
              <a:defRPr sz="3000" b="1" i="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a:off x="839788" y="1009934"/>
            <a:ext cx="10515600" cy="68075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4" name="Google Shape;24;p1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6" name="Google Shape;26;p1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838200" y="1156362"/>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7"/>
          <p:cNvSpPr txBox="1">
            <a:spLocks noGrp="1"/>
          </p:cNvSpPr>
          <p:nvPr>
            <p:ph type="body" idx="1"/>
          </p:nvPr>
        </p:nvSpPr>
        <p:spPr>
          <a:xfrm>
            <a:off x="838200" y="2620371"/>
            <a:ext cx="10515600" cy="3556592"/>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Helvetica Neue"/>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9"/>
          <p:cNvSpPr txBox="1">
            <a:spLocks noGrp="1"/>
          </p:cNvSpPr>
          <p:nvPr>
            <p:ph type="title"/>
          </p:nvPr>
        </p:nvSpPr>
        <p:spPr>
          <a:xfrm>
            <a:off x="838200" y="1156362"/>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9"/>
          <p:cNvSpPr txBox="1">
            <a:spLocks noGrp="1"/>
          </p:cNvSpPr>
          <p:nvPr>
            <p:ph type="body" idx="1"/>
          </p:nvPr>
        </p:nvSpPr>
        <p:spPr>
          <a:xfrm>
            <a:off x="838200" y="2481925"/>
            <a:ext cx="5181600" cy="36950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9"/>
          <p:cNvSpPr txBox="1">
            <a:spLocks noGrp="1"/>
          </p:cNvSpPr>
          <p:nvPr>
            <p:ph type="body" idx="2"/>
          </p:nvPr>
        </p:nvSpPr>
        <p:spPr>
          <a:xfrm>
            <a:off x="6172200" y="2481923"/>
            <a:ext cx="5181600" cy="369503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836612" y="1381219"/>
            <a:ext cx="3932237" cy="107338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Helvetica Neue"/>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body" idx="1"/>
          </p:nvPr>
        </p:nvSpPr>
        <p:spPr>
          <a:xfrm>
            <a:off x="5183188" y="1381219"/>
            <a:ext cx="6172200" cy="4479831"/>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9" name="Google Shape;49;p11"/>
          <p:cNvSpPr txBox="1">
            <a:spLocks noGrp="1"/>
          </p:cNvSpPr>
          <p:nvPr>
            <p:ph type="body" idx="2"/>
          </p:nvPr>
        </p:nvSpPr>
        <p:spPr>
          <a:xfrm>
            <a:off x="839788" y="2702256"/>
            <a:ext cx="3932237" cy="316673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0" name="Google Shape;5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3"/>
        <p:cNvGrpSpPr/>
        <p:nvPr/>
      </p:nvGrpSpPr>
      <p:grpSpPr>
        <a:xfrm>
          <a:off x="0" y="0"/>
          <a:ext cx="0" cy="0"/>
          <a:chOff x="0" y="0"/>
          <a:chExt cx="0" cy="0"/>
        </a:xfrm>
      </p:grpSpPr>
      <p:sp>
        <p:nvSpPr>
          <p:cNvPr id="54" name="Google Shape;54;p12"/>
          <p:cNvSpPr txBox="1">
            <a:spLocks noGrp="1"/>
          </p:cNvSpPr>
          <p:nvPr>
            <p:ph type="title"/>
          </p:nvPr>
        </p:nvSpPr>
        <p:spPr>
          <a:xfrm>
            <a:off x="836612" y="1235075"/>
            <a:ext cx="3932237" cy="106997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Helvetica Neue"/>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2"/>
          <p:cNvSpPr>
            <a:spLocks noGrp="1"/>
          </p:cNvSpPr>
          <p:nvPr>
            <p:ph type="pic" idx="2"/>
          </p:nvPr>
        </p:nvSpPr>
        <p:spPr>
          <a:xfrm>
            <a:off x="5183188" y="987425"/>
            <a:ext cx="6172200" cy="4873625"/>
          </a:xfrm>
          <a:prstGeom prst="rect">
            <a:avLst/>
          </a:prstGeom>
          <a:noFill/>
          <a:ln>
            <a:noFill/>
          </a:ln>
        </p:spPr>
      </p:sp>
      <p:sp>
        <p:nvSpPr>
          <p:cNvPr id="56" name="Google Shape;56;p12"/>
          <p:cNvSpPr txBox="1">
            <a:spLocks noGrp="1"/>
          </p:cNvSpPr>
          <p:nvPr>
            <p:ph type="body" idx="1"/>
          </p:nvPr>
        </p:nvSpPr>
        <p:spPr>
          <a:xfrm>
            <a:off x="839788" y="2552700"/>
            <a:ext cx="3932237" cy="33162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7" name="Google Shape;5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838200" y="1156362"/>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Helvetica Neue"/>
              <a:buNone/>
              <a:defRPr sz="4400" b="1" i="0" u="none" strike="noStrike" cap="none">
                <a:solidFill>
                  <a:schemeClr val="dk1"/>
                </a:solidFill>
                <a:latin typeface="Helvetica Neue"/>
                <a:ea typeface="Helvetica Neue"/>
                <a:cs typeface="Helvetica Neue"/>
                <a:sym typeface="Helvetica Neue"/>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838200" y="2620371"/>
            <a:ext cx="10515600" cy="3556592"/>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Helvetica Neue"/>
                <a:ea typeface="Helvetica Neue"/>
                <a:cs typeface="Helvetica Neue"/>
                <a:sym typeface="Helvetica Neue"/>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Helvetica Neue"/>
                <a:ea typeface="Helvetica Neue"/>
                <a:cs typeface="Helvetica Neue"/>
                <a:sym typeface="Helvetica Neue"/>
              </a:defRPr>
            </a:lvl2pPr>
            <a:lvl3pPr marL="1371600" marR="0" lvl="2" indent="-393700" algn="l" rtl="0">
              <a:lnSpc>
                <a:spcPct val="90000"/>
              </a:lnSpc>
              <a:spcBef>
                <a:spcPts val="500"/>
              </a:spcBef>
              <a:spcAft>
                <a:spcPts val="0"/>
              </a:spcAft>
              <a:buClr>
                <a:schemeClr val="dk1"/>
              </a:buClr>
              <a:buSzPts val="2600"/>
              <a:buFont typeface="Arial"/>
              <a:buChar char="•"/>
              <a:defRPr sz="2600" b="0" i="0" u="none" strike="noStrike" cap="none">
                <a:solidFill>
                  <a:schemeClr val="dk1"/>
                </a:solidFill>
                <a:latin typeface="Helvetica Neue"/>
                <a:ea typeface="Helvetica Neue"/>
                <a:cs typeface="Helvetica Neue"/>
                <a:sym typeface="Helvetica Neue"/>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Helvetica Neue"/>
                <a:ea typeface="Helvetica Neue"/>
                <a:cs typeface="Helvetica Neue"/>
                <a:sym typeface="Helvetica Neue"/>
              </a:defRPr>
            </a:lvl4pPr>
            <a:lvl5pPr marL="2286000" marR="0" lvl="4" indent="-368300" algn="l" rtl="0">
              <a:lnSpc>
                <a:spcPct val="90000"/>
              </a:lnSpc>
              <a:spcBef>
                <a:spcPts val="500"/>
              </a:spcBef>
              <a:spcAft>
                <a:spcPts val="0"/>
              </a:spcAft>
              <a:buClr>
                <a:schemeClr val="dk1"/>
              </a:buClr>
              <a:buSzPts val="2200"/>
              <a:buFont typeface="Arial"/>
              <a:buChar char="•"/>
              <a:defRPr sz="2200" b="0" i="0" u="none" strike="noStrike" cap="none">
                <a:solidFill>
                  <a:schemeClr val="dk1"/>
                </a:solidFill>
                <a:latin typeface="Helvetica Neue"/>
                <a:ea typeface="Helvetica Neue"/>
                <a:cs typeface="Helvetica Neue"/>
                <a:sym typeface="Helvetica Neue"/>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1" name="Google Shape;11;p5"/>
          <p:cNvPicPr preferRelativeResize="0"/>
          <p:nvPr/>
        </p:nvPicPr>
        <p:blipFill rotWithShape="1">
          <a:blip r:embed="rId9">
            <a:alphaModFix/>
          </a:blip>
          <a:srcRect/>
          <a:stretch/>
        </p:blipFill>
        <p:spPr>
          <a:xfrm>
            <a:off x="157354" y="59792"/>
            <a:ext cx="4604218" cy="920844"/>
          </a:xfrm>
          <a:prstGeom prst="rect">
            <a:avLst/>
          </a:prstGeom>
          <a:noFill/>
          <a:ln>
            <a:noFill/>
          </a:ln>
        </p:spPr>
      </p:pic>
      <p:sp>
        <p:nvSpPr>
          <p:cNvPr id="12" name="Google Shape;12;p5" descr="Palm Desert, CA July 20-24, 2020"/>
          <p:cNvSpPr txBox="1"/>
          <p:nvPr/>
        </p:nvSpPr>
        <p:spPr>
          <a:xfrm>
            <a:off x="9401696" y="136525"/>
            <a:ext cx="2685010"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2F5496"/>
              </a:buClr>
              <a:buSzPts val="1800"/>
              <a:buFont typeface="Calibri"/>
              <a:buNone/>
            </a:pPr>
            <a:r>
              <a:rPr lang="en-US" sz="1800" b="1" i="0" u="none" strike="noStrike" cap="none">
                <a:solidFill>
                  <a:srgbClr val="2F5496"/>
                </a:solidFill>
                <a:latin typeface="Calibri"/>
                <a:ea typeface="Calibri"/>
                <a:cs typeface="Calibri"/>
                <a:sym typeface="Calibri"/>
              </a:rPr>
              <a:t>Denver, Colorado</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2F5496"/>
              </a:buClr>
              <a:buSzPts val="1800"/>
              <a:buFont typeface="Calibri"/>
              <a:buNone/>
            </a:pPr>
            <a:r>
              <a:rPr lang="en-US" sz="1800" b="1" i="0" u="none" strike="noStrike" cap="none">
                <a:solidFill>
                  <a:srgbClr val="2F5496"/>
                </a:solidFill>
                <a:latin typeface="Calibri"/>
                <a:ea typeface="Calibri"/>
                <a:cs typeface="Calibri"/>
                <a:sym typeface="Calibri"/>
              </a:rPr>
              <a:t>July 14-18, 2025</a:t>
            </a:r>
            <a:endParaRPr sz="1800" b="0" i="0" u="none" strike="noStrike" cap="none">
              <a:solidFill>
                <a:srgbClr val="2F5496"/>
              </a:solidFill>
              <a:latin typeface="Calibri"/>
              <a:ea typeface="Calibri"/>
              <a:cs typeface="Calibri"/>
              <a:sym typeface="Calibri"/>
            </a:endParaRPr>
          </a:p>
        </p:txBody>
      </p:sp>
      <p:pic>
        <p:nvPicPr>
          <p:cNvPr id="13" name="Google Shape;13;p5" descr="AHEAD - Association on Higher Education and Disability"/>
          <p:cNvPicPr preferRelativeResize="0"/>
          <p:nvPr/>
        </p:nvPicPr>
        <p:blipFill rotWithShape="1">
          <a:blip r:embed="rId10">
            <a:alphaModFix/>
          </a:blip>
          <a:srcRect/>
          <a:stretch/>
        </p:blipFill>
        <p:spPr>
          <a:xfrm>
            <a:off x="4235903" y="6218222"/>
            <a:ext cx="3720193" cy="639778"/>
          </a:xfrm>
          <a:prstGeom prst="rect">
            <a:avLst/>
          </a:prstGeom>
          <a:noFill/>
          <a:ln>
            <a:noFill/>
          </a:ln>
        </p:spPr>
      </p:pic>
      <p:cxnSp>
        <p:nvCxnSpPr>
          <p:cNvPr id="14" name="Google Shape;14;p5"/>
          <p:cNvCxnSpPr/>
          <p:nvPr/>
        </p:nvCxnSpPr>
        <p:spPr>
          <a:xfrm>
            <a:off x="0" y="1009935"/>
            <a:ext cx="12192000" cy="0"/>
          </a:xfrm>
          <a:prstGeom prst="straightConnector1">
            <a:avLst/>
          </a:prstGeom>
          <a:noFill/>
          <a:ln w="9525" cap="flat" cmpd="sng">
            <a:solidFill>
              <a:schemeClr val="accent1"/>
            </a:solidFill>
            <a:prstDash val="solid"/>
            <a:miter lim="800000"/>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careers.uw.edu/channels/students-with-disabilities/" TargetMode="External"/><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3.xml"/><Relationship Id="rId4" Type="http://schemas.openxmlformats.org/officeDocument/2006/relationships/hyperlink" Target="https://www.washington.edu/ada/access-uw-podcast/episode-17-career-services/"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hyperlink" Target="http://tinyurl.com/AHEADFeedback"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ahead.org/professional-resources/publications/jped/archived-jped/jped-volume-37/jped-volume-37-issue-3"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3"/>
          <p:cNvSpPr txBox="1">
            <a:spLocks noGrp="1"/>
          </p:cNvSpPr>
          <p:nvPr>
            <p:ph type="ctrTitle"/>
          </p:nvPr>
        </p:nvSpPr>
        <p:spPr>
          <a:xfrm>
            <a:off x="993228" y="1122363"/>
            <a:ext cx="10310648" cy="2133599"/>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6000"/>
              <a:buFont typeface="Helvetica Neue"/>
              <a:buNone/>
            </a:pPr>
            <a:r>
              <a:rPr lang="en-US" sz="4000"/>
              <a:t>5.11: </a:t>
            </a:r>
            <a:r>
              <a:rPr lang="en-US" sz="4000" i="0" u="none" strike="noStrike">
                <a:solidFill>
                  <a:srgbClr val="000000"/>
                </a:solidFill>
                <a:latin typeface="Helvetica Neue"/>
                <a:ea typeface="Helvetica Neue"/>
                <a:cs typeface="Helvetica Neue"/>
                <a:sym typeface="Helvetica Neue"/>
              </a:rPr>
              <a:t>Low Effort, Big Impact: Disability &amp; Career Service Collaborations Preparing Disabled Students for Work </a:t>
            </a:r>
            <a:endParaRPr sz="4000">
              <a:latin typeface="Helvetica Neue"/>
              <a:ea typeface="Helvetica Neue"/>
              <a:cs typeface="Helvetica Neue"/>
              <a:sym typeface="Helvetica Neue"/>
            </a:endParaRPr>
          </a:p>
        </p:txBody>
      </p:sp>
      <p:sp>
        <p:nvSpPr>
          <p:cNvPr id="65" name="Google Shape;65;p13"/>
          <p:cNvSpPr txBox="1">
            <a:spLocks noGrp="1"/>
          </p:cNvSpPr>
          <p:nvPr>
            <p:ph type="subTitle" idx="1"/>
          </p:nvPr>
        </p:nvSpPr>
        <p:spPr>
          <a:xfrm>
            <a:off x="299545" y="3791225"/>
            <a:ext cx="11745310" cy="2306637"/>
          </a:xfrm>
          <a:prstGeom prst="rect">
            <a:avLst/>
          </a:prstGeom>
          <a:noFill/>
          <a:ln>
            <a:noFill/>
          </a:ln>
        </p:spPr>
        <p:txBody>
          <a:bodyPr spcFirstLastPara="1" wrap="square" lIns="91425" tIns="45700" rIns="91425" bIns="45700" anchor="t" anchorCtr="0">
            <a:normAutofit/>
          </a:bodyPr>
          <a:lstStyle/>
          <a:p>
            <a:pPr marL="457200" lvl="0" indent="-431800" algn="ctr" rtl="0">
              <a:lnSpc>
                <a:spcPct val="90000"/>
              </a:lnSpc>
              <a:spcBef>
                <a:spcPts val="600"/>
              </a:spcBef>
              <a:spcAft>
                <a:spcPts val="0"/>
              </a:spcAft>
              <a:buSzPts val="3000"/>
              <a:buNone/>
            </a:pPr>
            <a:r>
              <a:rPr lang="en-US" sz="2400" b="0">
                <a:solidFill>
                  <a:srgbClr val="1F3864"/>
                </a:solidFill>
              </a:rPr>
              <a:t>Heather D. Evans Ph.D., University of Washington</a:t>
            </a:r>
            <a:endParaRPr/>
          </a:p>
          <a:p>
            <a:pPr marL="457200" lvl="0" indent="-431800" algn="ctr" rtl="0">
              <a:lnSpc>
                <a:spcPct val="90000"/>
              </a:lnSpc>
              <a:spcBef>
                <a:spcPts val="600"/>
              </a:spcBef>
              <a:spcAft>
                <a:spcPts val="0"/>
              </a:spcAft>
              <a:buSzPts val="3000"/>
              <a:buNone/>
            </a:pPr>
            <a:r>
              <a:rPr lang="en-US" sz="2400" b="0">
                <a:solidFill>
                  <a:srgbClr val="1F3864"/>
                </a:solidFill>
              </a:rPr>
              <a:t>David R. Parker Ph.D., Gregory S. Fehribach Center at Eskenazi Health</a:t>
            </a:r>
            <a:endParaRPr/>
          </a:p>
          <a:p>
            <a:pPr marL="457200" lvl="0" indent="-431800" algn="ctr" rtl="0">
              <a:lnSpc>
                <a:spcPct val="90000"/>
              </a:lnSpc>
              <a:spcBef>
                <a:spcPts val="600"/>
              </a:spcBef>
              <a:spcAft>
                <a:spcPts val="0"/>
              </a:spcAft>
              <a:buSzPts val="3000"/>
              <a:buNone/>
            </a:pPr>
            <a:r>
              <a:rPr lang="en-US" sz="2400" b="0">
                <a:solidFill>
                  <a:srgbClr val="1F3864"/>
                </a:solidFill>
              </a:rPr>
              <a:t>Larry Markle, Gregory S. Fehribach Center at Eskenazi Health</a:t>
            </a:r>
            <a:endParaRPr/>
          </a:p>
          <a:p>
            <a:pPr marL="457200" lvl="0" indent="-431800" algn="ctr" rtl="0">
              <a:lnSpc>
                <a:spcPct val="90000"/>
              </a:lnSpc>
              <a:spcBef>
                <a:spcPts val="600"/>
              </a:spcBef>
              <a:spcAft>
                <a:spcPts val="0"/>
              </a:spcAft>
              <a:buSzPts val="3000"/>
              <a:buNone/>
            </a:pPr>
            <a:r>
              <a:rPr lang="en-US" sz="2400" b="0">
                <a:solidFill>
                  <a:srgbClr val="1F3864"/>
                </a:solidFill>
              </a:rPr>
              <a:t>Travis Hyde, University of Washington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1"/>
          <p:cNvSpPr txBox="1">
            <a:spLocks noGrp="1"/>
          </p:cNvSpPr>
          <p:nvPr>
            <p:ph type="title"/>
          </p:nvPr>
        </p:nvSpPr>
        <p:spPr>
          <a:xfrm>
            <a:off x="838200" y="1135118"/>
            <a:ext cx="10515600" cy="1213944"/>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Helvetica Neue"/>
              <a:buNone/>
            </a:pPr>
            <a:r>
              <a:rPr lang="en-US" sz="3800">
                <a:solidFill>
                  <a:srgbClr val="1E4E79"/>
                </a:solidFill>
              </a:rPr>
              <a:t>Campus Connections: </a:t>
            </a:r>
            <a:br>
              <a:rPr lang="en-US" sz="3800">
                <a:solidFill>
                  <a:srgbClr val="1E4E79"/>
                </a:solidFill>
              </a:rPr>
            </a:br>
            <a:r>
              <a:rPr lang="en-US" sz="3800">
                <a:solidFill>
                  <a:srgbClr val="1E4E79"/>
                </a:solidFill>
              </a:rPr>
              <a:t>The Fehribach Center’s CoP Partnership</a:t>
            </a:r>
            <a:endParaRPr sz="3800">
              <a:solidFill>
                <a:srgbClr val="1E4E79"/>
              </a:solidFill>
            </a:endParaRPr>
          </a:p>
        </p:txBody>
      </p:sp>
      <p:sp>
        <p:nvSpPr>
          <p:cNvPr id="126" name="Google Shape;126;p21"/>
          <p:cNvSpPr txBox="1">
            <a:spLocks noGrp="1"/>
          </p:cNvSpPr>
          <p:nvPr>
            <p:ph type="body" idx="1"/>
          </p:nvPr>
        </p:nvSpPr>
        <p:spPr>
          <a:xfrm>
            <a:off x="838200" y="2349062"/>
            <a:ext cx="10515600" cy="3862552"/>
          </a:xfrm>
          <a:prstGeom prst="rect">
            <a:avLst/>
          </a:prstGeom>
          <a:noFill/>
          <a:ln>
            <a:noFill/>
          </a:ln>
        </p:spPr>
        <p:txBody>
          <a:bodyPr spcFirstLastPara="1" wrap="square" lIns="91425" tIns="45700" rIns="91425" bIns="45700" anchor="t" anchorCtr="0">
            <a:noAutofit/>
          </a:bodyPr>
          <a:lstStyle/>
          <a:p>
            <a:pPr marL="457200" lvl="0" indent="-342900" algn="l" rtl="0">
              <a:lnSpc>
                <a:spcPct val="90000"/>
              </a:lnSpc>
              <a:spcBef>
                <a:spcPts val="1000"/>
              </a:spcBef>
              <a:spcAft>
                <a:spcPts val="0"/>
              </a:spcAft>
              <a:buSzPts val="1800"/>
              <a:buFont typeface="Arial"/>
              <a:buChar char="•"/>
            </a:pPr>
            <a:r>
              <a:rPr lang="en-US" sz="2200" b="0" i="0" u="none" strike="noStrike">
                <a:solidFill>
                  <a:schemeClr val="dk1"/>
                </a:solidFill>
                <a:latin typeface="Helvetica Neue"/>
                <a:ea typeface="Helvetica Neue"/>
                <a:cs typeface="Helvetica Neue"/>
                <a:sym typeface="Helvetica Neue"/>
              </a:rPr>
              <a:t>Representatives from Disability Services and Career Services from campuses in Midwest region</a:t>
            </a:r>
            <a:endParaRPr/>
          </a:p>
          <a:p>
            <a:pPr marL="457200" lvl="0" indent="-342900" algn="l" rtl="0">
              <a:lnSpc>
                <a:spcPct val="90000"/>
              </a:lnSpc>
              <a:spcBef>
                <a:spcPts val="1000"/>
              </a:spcBef>
              <a:spcAft>
                <a:spcPts val="0"/>
              </a:spcAft>
              <a:buSzPts val="1800"/>
              <a:buFont typeface="Arial"/>
              <a:buChar char="•"/>
            </a:pPr>
            <a:r>
              <a:rPr lang="en-US" sz="2200" b="0" i="0" u="none" strike="noStrike">
                <a:solidFill>
                  <a:schemeClr val="dk1"/>
                </a:solidFill>
                <a:latin typeface="Helvetica Neue"/>
                <a:ea typeface="Helvetica Neue"/>
                <a:cs typeface="Helvetica Neue"/>
                <a:sym typeface="Helvetica Neue"/>
              </a:rPr>
              <a:t>Quarterly virtual meetings facilitated by Fehribach Center staff</a:t>
            </a:r>
            <a:endParaRPr/>
          </a:p>
          <a:p>
            <a:pPr marL="457200" lvl="0" indent="-342900" algn="l" rtl="0">
              <a:lnSpc>
                <a:spcPct val="90000"/>
              </a:lnSpc>
              <a:spcBef>
                <a:spcPts val="1000"/>
              </a:spcBef>
              <a:spcAft>
                <a:spcPts val="0"/>
              </a:spcAft>
              <a:buSzPts val="1800"/>
              <a:buFont typeface="Arial"/>
              <a:buChar char="•"/>
            </a:pPr>
            <a:r>
              <a:rPr lang="en-US" sz="2200" b="0" i="0" u="none" strike="noStrike">
                <a:solidFill>
                  <a:schemeClr val="dk1"/>
                </a:solidFill>
                <a:latin typeface="Helvetica Neue"/>
                <a:ea typeface="Helvetica Neue"/>
                <a:cs typeface="Helvetica Neue"/>
                <a:sym typeface="Helvetica Neue"/>
              </a:rPr>
              <a:t>At each meeting, one campus takes the lead in presenting its programming, challenges and successes</a:t>
            </a:r>
            <a:endParaRPr/>
          </a:p>
          <a:p>
            <a:pPr marL="457200" lvl="0" indent="-342900" algn="l" rtl="0">
              <a:lnSpc>
                <a:spcPct val="90000"/>
              </a:lnSpc>
              <a:spcBef>
                <a:spcPts val="1000"/>
              </a:spcBef>
              <a:spcAft>
                <a:spcPts val="0"/>
              </a:spcAft>
              <a:buSzPts val="1800"/>
              <a:buFont typeface="Arial"/>
              <a:buChar char="•"/>
            </a:pPr>
            <a:r>
              <a:rPr lang="en-US" sz="2200" b="0" i="0" u="none" strike="noStrike">
                <a:solidFill>
                  <a:schemeClr val="dk1"/>
                </a:solidFill>
                <a:latin typeface="Helvetica Neue"/>
                <a:ea typeface="Helvetica Neue"/>
                <a:cs typeface="Helvetica Neue"/>
                <a:sym typeface="Helvetica Neue"/>
              </a:rPr>
              <a:t>Google site used to share resources and materials</a:t>
            </a:r>
            <a:endParaRPr/>
          </a:p>
          <a:p>
            <a:pPr marL="457200" lvl="0" indent="-342900" algn="l" rtl="0">
              <a:lnSpc>
                <a:spcPct val="90000"/>
              </a:lnSpc>
              <a:spcBef>
                <a:spcPts val="1000"/>
              </a:spcBef>
              <a:spcAft>
                <a:spcPts val="0"/>
              </a:spcAft>
              <a:buSzPts val="1800"/>
              <a:buFont typeface="Arial"/>
              <a:buChar char="•"/>
            </a:pPr>
            <a:r>
              <a:rPr lang="en-US" sz="2200" b="0" i="0" u="none" strike="noStrike">
                <a:solidFill>
                  <a:schemeClr val="dk1"/>
                </a:solidFill>
                <a:latin typeface="Helvetica Neue"/>
                <a:ea typeface="Helvetica Neue"/>
                <a:cs typeface="Helvetica Neue"/>
                <a:sym typeface="Helvetica Neue"/>
              </a:rPr>
              <a:t>Each campus creates a summary report (successes, evaluation reflections, next steps, artifacts) at end of year</a:t>
            </a:r>
            <a:endParaRPr/>
          </a:p>
          <a:p>
            <a:pPr marL="457200" lvl="0" indent="-342900" algn="l" rtl="0">
              <a:lnSpc>
                <a:spcPct val="90000"/>
              </a:lnSpc>
              <a:spcBef>
                <a:spcPts val="1000"/>
              </a:spcBef>
              <a:spcAft>
                <a:spcPts val="0"/>
              </a:spcAft>
              <a:buSzPts val="1800"/>
              <a:buFont typeface="Arial"/>
              <a:buChar char="•"/>
            </a:pPr>
            <a:r>
              <a:rPr lang="en-US" sz="2200" b="0" i="0" u="none" strike="noStrike">
                <a:solidFill>
                  <a:schemeClr val="dk1"/>
                </a:solidFill>
                <a:latin typeface="Helvetica Neue"/>
                <a:ea typeface="Helvetica Neue"/>
                <a:cs typeface="Helvetica Neue"/>
                <a:sym typeface="Helvetica Neue"/>
              </a:rPr>
              <a:t>A new twist: piloting a CoP with out-of</a:t>
            </a:r>
            <a:r>
              <a:rPr lang="en-US" sz="2200">
                <a:solidFill>
                  <a:schemeClr val="dk1"/>
                </a:solidFill>
                <a:latin typeface="Helvetica Neue"/>
                <a:ea typeface="Helvetica Neue"/>
                <a:cs typeface="Helvetica Neue"/>
                <a:sym typeface="Helvetica Neue"/>
              </a:rPr>
              <a:t>-</a:t>
            </a:r>
            <a:r>
              <a:rPr lang="en-US" sz="2200" b="0" i="0" u="none" strike="noStrike">
                <a:solidFill>
                  <a:schemeClr val="dk1"/>
                </a:solidFill>
                <a:latin typeface="Helvetica Neue"/>
                <a:ea typeface="Helvetica Neue"/>
                <a:cs typeface="Helvetica Neue"/>
                <a:sym typeface="Helvetica Neue"/>
              </a:rPr>
              <a:t>region campus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2"/>
          <p:cNvSpPr txBox="1">
            <a:spLocks noGrp="1"/>
          </p:cNvSpPr>
          <p:nvPr>
            <p:ph type="title"/>
          </p:nvPr>
        </p:nvSpPr>
        <p:spPr>
          <a:xfrm>
            <a:off x="838200" y="1135118"/>
            <a:ext cx="10515600" cy="961696"/>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Helvetica Neue"/>
              <a:buNone/>
            </a:pPr>
            <a:r>
              <a:rPr lang="en-US" sz="4000">
                <a:solidFill>
                  <a:srgbClr val="1E4E79"/>
                </a:solidFill>
              </a:rPr>
              <a:t>CoP Pilot: The Fehribach Center &amp; UW</a:t>
            </a:r>
            <a:endParaRPr sz="4000">
              <a:solidFill>
                <a:srgbClr val="1E4E79"/>
              </a:solidFill>
            </a:endParaRPr>
          </a:p>
        </p:txBody>
      </p:sp>
      <p:sp>
        <p:nvSpPr>
          <p:cNvPr id="132" name="Google Shape;132;p22"/>
          <p:cNvSpPr txBox="1">
            <a:spLocks noGrp="1"/>
          </p:cNvSpPr>
          <p:nvPr>
            <p:ph type="body" idx="1"/>
          </p:nvPr>
        </p:nvSpPr>
        <p:spPr>
          <a:xfrm>
            <a:off x="838200" y="2096814"/>
            <a:ext cx="10515600" cy="4114800"/>
          </a:xfrm>
          <a:prstGeom prst="rect">
            <a:avLst/>
          </a:prstGeom>
          <a:noFill/>
          <a:ln>
            <a:noFill/>
          </a:ln>
        </p:spPr>
        <p:txBody>
          <a:bodyPr spcFirstLastPara="1" wrap="square" lIns="91425" tIns="45700" rIns="91425" bIns="45700" anchor="t" anchorCtr="0">
            <a:noAutofit/>
          </a:bodyPr>
          <a:lstStyle/>
          <a:p>
            <a:pPr marL="203200" lvl="0" indent="0" algn="l" rtl="0">
              <a:lnSpc>
                <a:spcPct val="90000"/>
              </a:lnSpc>
              <a:spcBef>
                <a:spcPts val="1200"/>
              </a:spcBef>
              <a:spcAft>
                <a:spcPts val="0"/>
              </a:spcAft>
              <a:buSzPts val="3200"/>
              <a:buNone/>
            </a:pPr>
            <a:r>
              <a:rPr lang="en-US" sz="2800"/>
              <a:t>University of Washington located in Seattle</a:t>
            </a:r>
            <a:endParaRPr/>
          </a:p>
          <a:p>
            <a:pPr marL="660400" lvl="0" indent="-457200" algn="l" rtl="0">
              <a:lnSpc>
                <a:spcPct val="90000"/>
              </a:lnSpc>
              <a:spcBef>
                <a:spcPts val="1200"/>
              </a:spcBef>
              <a:spcAft>
                <a:spcPts val="0"/>
              </a:spcAft>
              <a:buSzPts val="3200"/>
              <a:buChar char="•"/>
            </a:pPr>
            <a:r>
              <a:rPr lang="en-US" sz="2800"/>
              <a:t>Large, research university (R1)</a:t>
            </a:r>
            <a:endParaRPr/>
          </a:p>
          <a:p>
            <a:pPr marL="660400" lvl="0" indent="-457200" algn="l" rtl="0">
              <a:lnSpc>
                <a:spcPct val="90000"/>
              </a:lnSpc>
              <a:spcBef>
                <a:spcPts val="1200"/>
              </a:spcBef>
              <a:spcAft>
                <a:spcPts val="0"/>
              </a:spcAft>
              <a:buSzPts val="3200"/>
              <a:buChar char="•"/>
            </a:pPr>
            <a:r>
              <a:rPr lang="en-US" sz="2800"/>
              <a:t>40,754 undergraduates</a:t>
            </a:r>
            <a:endParaRPr/>
          </a:p>
          <a:p>
            <a:pPr marL="660400" lvl="0" indent="-457200" algn="l" rtl="0">
              <a:lnSpc>
                <a:spcPct val="90000"/>
              </a:lnSpc>
              <a:spcBef>
                <a:spcPts val="1200"/>
              </a:spcBef>
              <a:spcAft>
                <a:spcPts val="0"/>
              </a:spcAft>
              <a:buSzPts val="3200"/>
              <a:buChar char="•"/>
            </a:pPr>
            <a:r>
              <a:rPr lang="en-US" sz="2800"/>
              <a:t>6,313 graduate students</a:t>
            </a:r>
            <a:endParaRPr/>
          </a:p>
          <a:p>
            <a:pPr marL="660400" lvl="0" indent="-457200" algn="l" rtl="0">
              <a:lnSpc>
                <a:spcPct val="100000"/>
              </a:lnSpc>
              <a:spcBef>
                <a:spcPts val="1200"/>
              </a:spcBef>
              <a:spcAft>
                <a:spcPts val="0"/>
              </a:spcAft>
              <a:buSzPts val="3200"/>
              <a:buChar char="•"/>
            </a:pPr>
            <a:r>
              <a:rPr lang="en-US" sz="2800"/>
              <a:t>Disability Resources for Students (DRS) coordinates accommodations for ~7,000 students (approximately 7% of UW Seattle students)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3"/>
          <p:cNvSpPr txBox="1">
            <a:spLocks noGrp="1"/>
          </p:cNvSpPr>
          <p:nvPr>
            <p:ph type="title"/>
          </p:nvPr>
        </p:nvSpPr>
        <p:spPr>
          <a:xfrm>
            <a:off x="838200" y="1156363"/>
            <a:ext cx="10515600" cy="92468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Helvetica Neue"/>
              <a:buNone/>
            </a:pPr>
            <a:r>
              <a:rPr lang="en-US" sz="4000">
                <a:solidFill>
                  <a:srgbClr val="1E4E79"/>
                </a:solidFill>
              </a:rPr>
              <a:t>UW Career &amp; Internship Center</a:t>
            </a:r>
            <a:endParaRPr sz="4000">
              <a:solidFill>
                <a:srgbClr val="1E4E79"/>
              </a:solidFill>
            </a:endParaRPr>
          </a:p>
        </p:txBody>
      </p:sp>
      <p:sp>
        <p:nvSpPr>
          <p:cNvPr id="138" name="Google Shape;138;p23"/>
          <p:cNvSpPr txBox="1">
            <a:spLocks noGrp="1"/>
          </p:cNvSpPr>
          <p:nvPr>
            <p:ph type="body" idx="1"/>
          </p:nvPr>
        </p:nvSpPr>
        <p:spPr>
          <a:xfrm>
            <a:off x="838200" y="2081049"/>
            <a:ext cx="10515600" cy="4095914"/>
          </a:xfrm>
          <a:prstGeom prst="rect">
            <a:avLst/>
          </a:prstGeom>
          <a:noFill/>
          <a:ln>
            <a:noFill/>
          </a:ln>
        </p:spPr>
        <p:txBody>
          <a:bodyPr spcFirstLastPara="1" wrap="square" lIns="91425" tIns="45700" rIns="91425" bIns="45700" anchor="t" anchorCtr="0">
            <a:normAutofit/>
          </a:bodyPr>
          <a:lstStyle/>
          <a:p>
            <a:pPr marL="660400" lvl="0" indent="-457200" algn="l" rtl="0">
              <a:lnSpc>
                <a:spcPct val="100000"/>
              </a:lnSpc>
              <a:spcBef>
                <a:spcPts val="600"/>
              </a:spcBef>
              <a:spcAft>
                <a:spcPts val="0"/>
              </a:spcAft>
              <a:buSzPts val="3200"/>
              <a:buChar char="•"/>
            </a:pPr>
            <a:r>
              <a:rPr lang="en-US" sz="2800"/>
              <a:t>Served 10,052 students (AY 2023-2024)</a:t>
            </a:r>
            <a:endParaRPr/>
          </a:p>
          <a:p>
            <a:pPr marL="660400" lvl="0" indent="-457200" algn="l" rtl="0">
              <a:lnSpc>
                <a:spcPct val="100000"/>
              </a:lnSpc>
              <a:spcBef>
                <a:spcPts val="600"/>
              </a:spcBef>
              <a:spcAft>
                <a:spcPts val="0"/>
              </a:spcAft>
              <a:buSzPts val="3200"/>
              <a:buChar char="•"/>
            </a:pPr>
            <a:r>
              <a:rPr lang="en-US" sz="2800"/>
              <a:t>3,966  1:1 coaching sessions </a:t>
            </a:r>
            <a:endParaRPr/>
          </a:p>
          <a:p>
            <a:pPr marL="660400" lvl="0" indent="-457200" algn="l" rtl="0">
              <a:lnSpc>
                <a:spcPct val="100000"/>
              </a:lnSpc>
              <a:spcBef>
                <a:spcPts val="600"/>
              </a:spcBef>
              <a:spcAft>
                <a:spcPts val="0"/>
              </a:spcAft>
              <a:buSzPts val="3200"/>
              <a:buChar char="•"/>
            </a:pPr>
            <a:r>
              <a:rPr lang="en-US" sz="2800"/>
              <a:t>3,505 Workshop attendees; 6,128 Career Fair attendees</a:t>
            </a:r>
            <a:endParaRPr/>
          </a:p>
          <a:p>
            <a:pPr marL="660400" lvl="0" indent="-457200" algn="l" rtl="0">
              <a:lnSpc>
                <a:spcPct val="100000"/>
              </a:lnSpc>
              <a:spcBef>
                <a:spcPts val="600"/>
              </a:spcBef>
              <a:spcAft>
                <a:spcPts val="0"/>
              </a:spcAft>
              <a:buSzPts val="3200"/>
              <a:buChar char="•"/>
            </a:pPr>
            <a:r>
              <a:rPr lang="en-US" sz="2800"/>
              <a:t>Outcomes for CS users after graduation: </a:t>
            </a:r>
            <a:endParaRPr/>
          </a:p>
          <a:p>
            <a:pPr marL="1117600" lvl="1" indent="-457200" algn="l" rtl="0">
              <a:lnSpc>
                <a:spcPct val="100000"/>
              </a:lnSpc>
              <a:spcBef>
                <a:spcPts val="600"/>
              </a:spcBef>
              <a:spcAft>
                <a:spcPts val="0"/>
              </a:spcAft>
              <a:buSzPts val="3200"/>
              <a:buChar char="•"/>
            </a:pPr>
            <a:r>
              <a:rPr lang="en-US"/>
              <a:t>62.3% employed full time</a:t>
            </a:r>
            <a:endParaRPr/>
          </a:p>
          <a:p>
            <a:pPr marL="1117600" lvl="1" indent="-457200" algn="l" rtl="0">
              <a:lnSpc>
                <a:spcPct val="100000"/>
              </a:lnSpc>
              <a:spcBef>
                <a:spcPts val="600"/>
              </a:spcBef>
              <a:spcAft>
                <a:spcPts val="0"/>
              </a:spcAft>
              <a:buSzPts val="3200"/>
              <a:buChar char="•"/>
            </a:pPr>
            <a:r>
              <a:rPr lang="en-US"/>
              <a:t>85% ‘positive outcome’ (employed full time, employed part time, employed in volunteer service, and continuing education)</a:t>
            </a:r>
            <a:endParaRPr/>
          </a:p>
          <a:p>
            <a:pPr marL="228600" lvl="0" indent="-25400" algn="l" rtl="0">
              <a:lnSpc>
                <a:spcPct val="90000"/>
              </a:lnSpc>
              <a:spcBef>
                <a:spcPts val="0"/>
              </a:spcBef>
              <a:spcAft>
                <a:spcPts val="0"/>
              </a:spcAft>
              <a:buClr>
                <a:schemeClr val="dk1"/>
              </a:buClr>
              <a:buSzPts val="3200"/>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4"/>
          <p:cNvSpPr txBox="1">
            <a:spLocks noGrp="1"/>
          </p:cNvSpPr>
          <p:nvPr>
            <p:ph type="title"/>
          </p:nvPr>
        </p:nvSpPr>
        <p:spPr>
          <a:xfrm>
            <a:off x="0" y="1024759"/>
            <a:ext cx="12192000" cy="1749972"/>
          </a:xfrm>
          <a:prstGeom prst="rect">
            <a:avLst/>
          </a:prstGeom>
          <a:solidFill>
            <a:srgbClr val="1F3864"/>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Helvetica Neue"/>
              <a:buNone/>
            </a:pPr>
            <a:r>
              <a:rPr lang="en-US" sz="4200">
                <a:solidFill>
                  <a:schemeClr val="lt1"/>
                </a:solidFill>
              </a:rPr>
              <a:t>Reflection: Ever Been Asked?</a:t>
            </a:r>
            <a:endParaRPr sz="4200">
              <a:solidFill>
                <a:schemeClr val="lt1"/>
              </a:solidFill>
            </a:endParaRPr>
          </a:p>
        </p:txBody>
      </p:sp>
      <p:sp>
        <p:nvSpPr>
          <p:cNvPr id="144" name="Google Shape;144;p24"/>
          <p:cNvSpPr txBox="1">
            <a:spLocks noGrp="1"/>
          </p:cNvSpPr>
          <p:nvPr>
            <p:ph type="body" idx="1"/>
          </p:nvPr>
        </p:nvSpPr>
        <p:spPr>
          <a:xfrm>
            <a:off x="838200" y="2916622"/>
            <a:ext cx="10733691" cy="3216164"/>
          </a:xfrm>
          <a:prstGeom prst="rect">
            <a:avLst/>
          </a:prstGeom>
          <a:noFill/>
          <a:ln>
            <a:noFill/>
          </a:ln>
        </p:spPr>
        <p:txBody>
          <a:bodyPr spcFirstLastPara="1" wrap="square" lIns="91425" tIns="45700" rIns="91425" bIns="45700" anchor="t" anchorCtr="0">
            <a:noAutofit/>
          </a:bodyPr>
          <a:lstStyle/>
          <a:p>
            <a:pPr marL="457200" lvl="0" indent="-342900" algn="l" rtl="0">
              <a:lnSpc>
                <a:spcPct val="100000"/>
              </a:lnSpc>
              <a:spcBef>
                <a:spcPts val="1000"/>
              </a:spcBef>
              <a:spcAft>
                <a:spcPts val="0"/>
              </a:spcAft>
              <a:buSzPts val="1800"/>
              <a:buChar char="•"/>
            </a:pPr>
            <a:r>
              <a:rPr lang="en-US" sz="2800">
                <a:solidFill>
                  <a:srgbClr val="1F3864"/>
                </a:solidFill>
              </a:rPr>
              <a:t>How many of you have had questions about jobs or internships from students? </a:t>
            </a:r>
            <a:endParaRPr/>
          </a:p>
          <a:p>
            <a:pPr marL="457200" lvl="0" indent="-342900" algn="l" rtl="0">
              <a:lnSpc>
                <a:spcPct val="100000"/>
              </a:lnSpc>
              <a:spcBef>
                <a:spcPts val="1000"/>
              </a:spcBef>
              <a:spcAft>
                <a:spcPts val="0"/>
              </a:spcAft>
              <a:buSzPts val="1800"/>
              <a:buChar char="•"/>
            </a:pPr>
            <a:r>
              <a:rPr lang="en-US" sz="2800">
                <a:solidFill>
                  <a:srgbClr val="1F3864"/>
                </a:solidFill>
              </a:rPr>
              <a:t>Did you have the answer(s)? </a:t>
            </a:r>
            <a:endParaRPr/>
          </a:p>
          <a:p>
            <a:pPr marL="457200" lvl="0" indent="-342900" algn="l" rtl="0">
              <a:lnSpc>
                <a:spcPct val="100000"/>
              </a:lnSpc>
              <a:spcBef>
                <a:spcPts val="1000"/>
              </a:spcBef>
              <a:spcAft>
                <a:spcPts val="0"/>
              </a:spcAft>
              <a:buSzPts val="1800"/>
              <a:buChar char="•"/>
            </a:pPr>
            <a:r>
              <a:rPr lang="en-US" sz="2800">
                <a:solidFill>
                  <a:srgbClr val="1F3864"/>
                </a:solidFill>
              </a:rPr>
              <a:t>Were you aware of experts or resources immediately available on/around your campus?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5"/>
          <p:cNvSpPr txBox="1">
            <a:spLocks noGrp="1"/>
          </p:cNvSpPr>
          <p:nvPr>
            <p:ph type="title"/>
          </p:nvPr>
        </p:nvSpPr>
        <p:spPr>
          <a:xfrm>
            <a:off x="838200" y="1156362"/>
            <a:ext cx="10515600" cy="97198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sz="4000">
                <a:solidFill>
                  <a:srgbClr val="1E4E79"/>
                </a:solidFill>
              </a:rPr>
              <a:t>Initial Concerns about Joining CoP...</a:t>
            </a:r>
            <a:endParaRPr sz="4000">
              <a:solidFill>
                <a:srgbClr val="1E4E79"/>
              </a:solidFill>
            </a:endParaRPr>
          </a:p>
        </p:txBody>
      </p:sp>
      <p:sp>
        <p:nvSpPr>
          <p:cNvPr id="150" name="Google Shape;150;p25"/>
          <p:cNvSpPr txBox="1">
            <a:spLocks noGrp="1"/>
          </p:cNvSpPr>
          <p:nvPr>
            <p:ph type="body" idx="1"/>
          </p:nvPr>
        </p:nvSpPr>
        <p:spPr>
          <a:xfrm>
            <a:off x="838200" y="2546742"/>
            <a:ext cx="10515600" cy="3630221"/>
          </a:xfrm>
          <a:prstGeom prst="rect">
            <a:avLst/>
          </a:prstGeom>
          <a:noFill/>
          <a:ln>
            <a:noFill/>
          </a:ln>
        </p:spPr>
        <p:txBody>
          <a:bodyPr spcFirstLastPara="1" wrap="square" lIns="91425" tIns="45700" rIns="91425" bIns="45700" anchor="t" anchorCtr="0">
            <a:normAutofit/>
          </a:bodyPr>
          <a:lstStyle/>
          <a:p>
            <a:pPr marL="660400" lvl="0" indent="-457200" algn="l" rtl="0">
              <a:lnSpc>
                <a:spcPct val="100000"/>
              </a:lnSpc>
              <a:spcBef>
                <a:spcPts val="0"/>
              </a:spcBef>
              <a:spcAft>
                <a:spcPts val="0"/>
              </a:spcAft>
              <a:buSzPts val="3200"/>
              <a:buChar char="•"/>
            </a:pPr>
            <a:r>
              <a:rPr lang="en-US" sz="2800"/>
              <a:t>DRS office already feeling stretched thin</a:t>
            </a:r>
            <a:endParaRPr/>
          </a:p>
          <a:p>
            <a:pPr marL="660400" lvl="0" indent="-457200" algn="l" rtl="0">
              <a:lnSpc>
                <a:spcPct val="100000"/>
              </a:lnSpc>
              <a:spcBef>
                <a:spcPts val="1200"/>
              </a:spcBef>
              <a:spcAft>
                <a:spcPts val="0"/>
              </a:spcAft>
              <a:buSzPts val="3200"/>
              <a:buChar char="•"/>
            </a:pPr>
            <a:r>
              <a:rPr lang="en-US" sz="2800"/>
              <a:t>Will this be a lot more work?</a:t>
            </a:r>
            <a:endParaRPr/>
          </a:p>
          <a:p>
            <a:pPr marL="660400" lvl="0" indent="-457200" algn="l" rtl="0">
              <a:lnSpc>
                <a:spcPct val="100000"/>
              </a:lnSpc>
              <a:spcBef>
                <a:spcPts val="1200"/>
              </a:spcBef>
              <a:spcAft>
                <a:spcPts val="0"/>
              </a:spcAft>
              <a:buSzPts val="3200"/>
              <a:buChar char="•"/>
            </a:pPr>
            <a:r>
              <a:rPr lang="en-US" sz="2800"/>
              <a:t>Not sure if these are the right people to work with on a project like this</a:t>
            </a:r>
            <a:endParaRPr/>
          </a:p>
          <a:p>
            <a:pPr marL="660400" lvl="0" indent="-457200" algn="l" rtl="0">
              <a:lnSpc>
                <a:spcPct val="100000"/>
              </a:lnSpc>
              <a:spcBef>
                <a:spcPts val="1200"/>
              </a:spcBef>
              <a:spcAft>
                <a:spcPts val="1200"/>
              </a:spcAft>
              <a:buSzPts val="3200"/>
              <a:buChar char="•"/>
            </a:pPr>
            <a:r>
              <a:rPr lang="en-US" sz="2800"/>
              <a:t>My supervisor will never sign off on another project for me…</a:t>
            </a:r>
            <a:endParaRPr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6"/>
          <p:cNvSpPr txBox="1">
            <a:spLocks noGrp="1"/>
          </p:cNvSpPr>
          <p:nvPr>
            <p:ph type="title"/>
          </p:nvPr>
        </p:nvSpPr>
        <p:spPr>
          <a:xfrm>
            <a:off x="838200" y="1156362"/>
            <a:ext cx="10515600" cy="97198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Helvetica Neue"/>
              <a:buNone/>
            </a:pPr>
            <a:r>
              <a:rPr lang="en-US" sz="4000">
                <a:solidFill>
                  <a:srgbClr val="1E4E79"/>
                </a:solidFill>
              </a:rPr>
              <a:t>Buying In: the ‘Aha!’ Moment</a:t>
            </a:r>
            <a:endParaRPr sz="4000">
              <a:solidFill>
                <a:srgbClr val="1E4E79"/>
              </a:solidFill>
            </a:endParaRPr>
          </a:p>
        </p:txBody>
      </p:sp>
      <p:sp>
        <p:nvSpPr>
          <p:cNvPr id="156" name="Google Shape;156;p26"/>
          <p:cNvSpPr txBox="1">
            <a:spLocks noGrp="1"/>
          </p:cNvSpPr>
          <p:nvPr>
            <p:ph type="body" idx="1"/>
          </p:nvPr>
        </p:nvSpPr>
        <p:spPr>
          <a:xfrm>
            <a:off x="838200" y="2459421"/>
            <a:ext cx="10515600" cy="3242217"/>
          </a:xfrm>
          <a:prstGeom prst="rect">
            <a:avLst/>
          </a:prstGeom>
          <a:noFill/>
          <a:ln>
            <a:noFill/>
          </a:ln>
        </p:spPr>
        <p:txBody>
          <a:bodyPr spcFirstLastPara="1" wrap="square" lIns="91425" tIns="45700" rIns="91425" bIns="45700" anchor="t" anchorCtr="0">
            <a:normAutofit/>
          </a:bodyPr>
          <a:lstStyle/>
          <a:p>
            <a:pPr marL="660400" lvl="0" indent="-457200" algn="l" rtl="0">
              <a:lnSpc>
                <a:spcPct val="100000"/>
              </a:lnSpc>
              <a:spcBef>
                <a:spcPts val="0"/>
              </a:spcBef>
              <a:spcAft>
                <a:spcPts val="0"/>
              </a:spcAft>
              <a:buSzPts val="3200"/>
              <a:buChar char="•"/>
            </a:pPr>
            <a:r>
              <a:rPr lang="en-US" sz="2800"/>
              <a:t>You don’t need to have all the answers!</a:t>
            </a:r>
            <a:endParaRPr/>
          </a:p>
          <a:p>
            <a:pPr marL="660400" lvl="0" indent="-457200" algn="l" rtl="0">
              <a:lnSpc>
                <a:spcPct val="100000"/>
              </a:lnSpc>
              <a:spcBef>
                <a:spcPts val="1200"/>
              </a:spcBef>
              <a:spcAft>
                <a:spcPts val="0"/>
              </a:spcAft>
              <a:buSzPts val="3200"/>
              <a:buChar char="•"/>
            </a:pPr>
            <a:r>
              <a:rPr lang="en-US" sz="2800"/>
              <a:t>Benefit from combined expertise of colleagues</a:t>
            </a:r>
            <a:endParaRPr/>
          </a:p>
          <a:p>
            <a:pPr marL="660400" lvl="0" indent="-457200" algn="l" rtl="0">
              <a:lnSpc>
                <a:spcPct val="100000"/>
              </a:lnSpc>
              <a:spcBef>
                <a:spcPts val="1200"/>
              </a:spcBef>
              <a:spcAft>
                <a:spcPts val="0"/>
              </a:spcAft>
              <a:buSzPts val="3200"/>
              <a:buChar char="•"/>
            </a:pPr>
            <a:r>
              <a:rPr lang="en-US" sz="2800"/>
              <a:t>There is a plan (no need to start from scratch)</a:t>
            </a:r>
            <a:endParaRPr/>
          </a:p>
          <a:p>
            <a:pPr marL="660400" lvl="0" indent="-457200" algn="l" rtl="0">
              <a:lnSpc>
                <a:spcPct val="100000"/>
              </a:lnSpc>
              <a:spcBef>
                <a:spcPts val="1200"/>
              </a:spcBef>
              <a:spcAft>
                <a:spcPts val="1200"/>
              </a:spcAft>
              <a:buSzPts val="3200"/>
              <a:buChar char="•"/>
            </a:pPr>
            <a:r>
              <a:rPr lang="en-US" sz="2800"/>
              <a:t>This doesn’t involve you taking everything on at once nor doing this alone</a:t>
            </a:r>
            <a:endParaRPr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7"/>
          <p:cNvSpPr txBox="1">
            <a:spLocks noGrp="1"/>
          </p:cNvSpPr>
          <p:nvPr>
            <p:ph type="title"/>
          </p:nvPr>
        </p:nvSpPr>
        <p:spPr>
          <a:xfrm>
            <a:off x="838200" y="1156362"/>
            <a:ext cx="10515600" cy="971983"/>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dk1"/>
              </a:buClr>
              <a:buSzPts val="4400"/>
              <a:buFont typeface="Helvetica Neue"/>
              <a:buNone/>
            </a:pPr>
            <a:r>
              <a:rPr lang="en-US" sz="4000" dirty="0">
                <a:solidFill>
                  <a:srgbClr val="1E4E79"/>
                </a:solidFill>
              </a:rPr>
              <a:t>It starts with one internship for one student</a:t>
            </a:r>
            <a:endParaRPr sz="4000" dirty="0">
              <a:solidFill>
                <a:srgbClr val="1E4E79"/>
              </a:solidFill>
            </a:endParaRPr>
          </a:p>
        </p:txBody>
      </p:sp>
      <p:sp>
        <p:nvSpPr>
          <p:cNvPr id="162" name="Google Shape;162;p27"/>
          <p:cNvSpPr txBox="1">
            <a:spLocks noGrp="1"/>
          </p:cNvSpPr>
          <p:nvPr>
            <p:ph type="body" idx="1"/>
          </p:nvPr>
        </p:nvSpPr>
        <p:spPr>
          <a:xfrm>
            <a:off x="838200" y="2254469"/>
            <a:ext cx="10515600" cy="3922494"/>
          </a:xfrm>
          <a:prstGeom prst="rect">
            <a:avLst/>
          </a:prstGeom>
          <a:noFill/>
          <a:ln>
            <a:noFill/>
          </a:ln>
        </p:spPr>
        <p:txBody>
          <a:bodyPr spcFirstLastPara="1" wrap="square" lIns="91425" tIns="45700" rIns="91425" bIns="45700" anchor="t" anchorCtr="0">
            <a:normAutofit/>
          </a:bodyPr>
          <a:lstStyle/>
          <a:p>
            <a:pPr marL="660400" lvl="0" indent="-457200" algn="l" rtl="0">
              <a:lnSpc>
                <a:spcPct val="100000"/>
              </a:lnSpc>
              <a:spcBef>
                <a:spcPts val="0"/>
              </a:spcBef>
              <a:spcAft>
                <a:spcPts val="0"/>
              </a:spcAft>
              <a:buSzPts val="3200"/>
              <a:buChar char="•"/>
            </a:pPr>
            <a:r>
              <a:rPr lang="en-US" sz="2800" dirty="0"/>
              <a:t>Take it slow</a:t>
            </a:r>
            <a:endParaRPr dirty="0"/>
          </a:p>
          <a:p>
            <a:pPr marL="660400" lvl="0" indent="-457200" algn="l" rtl="0">
              <a:lnSpc>
                <a:spcPct val="100000"/>
              </a:lnSpc>
              <a:spcBef>
                <a:spcPts val="1200"/>
              </a:spcBef>
              <a:spcAft>
                <a:spcPts val="0"/>
              </a:spcAft>
              <a:buSzPts val="3200"/>
              <a:buChar char="•"/>
            </a:pPr>
            <a:r>
              <a:rPr lang="en-US" sz="2800" dirty="0"/>
              <a:t>Minimize individual effort, maximize collaborative impact</a:t>
            </a:r>
            <a:endParaRPr dirty="0"/>
          </a:p>
          <a:p>
            <a:pPr marL="660400" lvl="0" indent="-457200" algn="l" rtl="0">
              <a:lnSpc>
                <a:spcPct val="100000"/>
              </a:lnSpc>
              <a:spcBef>
                <a:spcPts val="1200"/>
              </a:spcBef>
              <a:spcAft>
                <a:spcPts val="0"/>
              </a:spcAft>
              <a:buSzPts val="3200"/>
              <a:buChar char="•"/>
            </a:pPr>
            <a:r>
              <a:rPr lang="en-US" sz="2800" dirty="0"/>
              <a:t>Realized that this is truly a continuation of what we already encourage across campus</a:t>
            </a:r>
            <a:endParaRPr dirty="0"/>
          </a:p>
          <a:p>
            <a:pPr marL="660400" lvl="0" indent="-457200" algn="l" rtl="0">
              <a:lnSpc>
                <a:spcPct val="100000"/>
              </a:lnSpc>
              <a:spcBef>
                <a:spcPts val="1200"/>
              </a:spcBef>
              <a:spcAft>
                <a:spcPts val="1200"/>
              </a:spcAft>
              <a:buSzPts val="3200"/>
              <a:buChar char="•"/>
            </a:pPr>
            <a:r>
              <a:rPr lang="en-US" sz="2800"/>
              <a:t>Once I understood that we could start small and then scale up, this project started to roll</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8"/>
          <p:cNvSpPr txBox="1">
            <a:spLocks noGrp="1"/>
          </p:cNvSpPr>
          <p:nvPr>
            <p:ph type="title"/>
          </p:nvPr>
        </p:nvSpPr>
        <p:spPr>
          <a:xfrm>
            <a:off x="838200" y="1156362"/>
            <a:ext cx="10515600" cy="1145404"/>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Helvetica Neue"/>
              <a:buNone/>
            </a:pPr>
            <a:r>
              <a:rPr lang="en-US" sz="4000">
                <a:solidFill>
                  <a:srgbClr val="1E4E79"/>
                </a:solidFill>
              </a:rPr>
              <a:t>Student Concerns at Onset</a:t>
            </a:r>
            <a:endParaRPr sz="4000">
              <a:solidFill>
                <a:srgbClr val="1E4E79"/>
              </a:solidFill>
            </a:endParaRPr>
          </a:p>
        </p:txBody>
      </p:sp>
      <p:sp>
        <p:nvSpPr>
          <p:cNvPr id="168" name="Google Shape;168;p28"/>
          <p:cNvSpPr txBox="1">
            <a:spLocks noGrp="1"/>
          </p:cNvSpPr>
          <p:nvPr>
            <p:ph type="body" idx="1"/>
          </p:nvPr>
        </p:nvSpPr>
        <p:spPr>
          <a:xfrm>
            <a:off x="838200" y="2490951"/>
            <a:ext cx="10515600" cy="3686011"/>
          </a:xfrm>
          <a:prstGeom prst="rect">
            <a:avLst/>
          </a:prstGeom>
          <a:noFill/>
          <a:ln>
            <a:noFill/>
          </a:ln>
        </p:spPr>
        <p:txBody>
          <a:bodyPr spcFirstLastPara="1" wrap="square" lIns="91425" tIns="45700" rIns="91425" bIns="45700" anchor="t" anchorCtr="0">
            <a:normAutofit/>
          </a:bodyPr>
          <a:lstStyle/>
          <a:p>
            <a:pPr marL="660400" lvl="0" indent="-457200" algn="l" rtl="0">
              <a:lnSpc>
                <a:spcPct val="100000"/>
              </a:lnSpc>
              <a:spcBef>
                <a:spcPts val="0"/>
              </a:spcBef>
              <a:spcAft>
                <a:spcPts val="0"/>
              </a:spcAft>
              <a:buSzPts val="3200"/>
              <a:buChar char="•"/>
            </a:pPr>
            <a:r>
              <a:rPr lang="en-US" sz="2800"/>
              <a:t>Worried about positioning or “optics”</a:t>
            </a:r>
            <a:endParaRPr/>
          </a:p>
          <a:p>
            <a:pPr marL="660400" lvl="0" indent="-457200" algn="l" rtl="0">
              <a:lnSpc>
                <a:spcPct val="100000"/>
              </a:lnSpc>
              <a:spcBef>
                <a:spcPts val="1200"/>
              </a:spcBef>
              <a:spcAft>
                <a:spcPts val="0"/>
              </a:spcAft>
              <a:buSzPts val="3200"/>
              <a:buChar char="•"/>
            </a:pPr>
            <a:r>
              <a:rPr lang="en-US" sz="2800"/>
              <a:t>Unsure how much agency student would be given in the process</a:t>
            </a:r>
            <a:endParaRPr/>
          </a:p>
          <a:p>
            <a:pPr marL="660400" lvl="0" indent="-457200" algn="l" rtl="0">
              <a:lnSpc>
                <a:spcPct val="100000"/>
              </a:lnSpc>
              <a:spcBef>
                <a:spcPts val="1200"/>
              </a:spcBef>
              <a:spcAft>
                <a:spcPts val="0"/>
              </a:spcAft>
              <a:buSzPts val="3200"/>
              <a:buChar char="•"/>
            </a:pPr>
            <a:r>
              <a:rPr lang="en-US" sz="2800"/>
              <a:t>Will this be a meaningful, </a:t>
            </a:r>
            <a:r>
              <a:rPr lang="en-US" sz="2800" i="1"/>
              <a:t>relevant </a:t>
            </a:r>
            <a:r>
              <a:rPr lang="en-US" sz="2800"/>
              <a:t>internship experience?</a:t>
            </a:r>
            <a:endParaRPr/>
          </a:p>
          <a:p>
            <a:pPr marL="660400" lvl="0" indent="-457200" algn="l" rtl="0">
              <a:lnSpc>
                <a:spcPct val="100000"/>
              </a:lnSpc>
              <a:spcBef>
                <a:spcPts val="1200"/>
              </a:spcBef>
              <a:spcAft>
                <a:spcPts val="1200"/>
              </a:spcAft>
              <a:buSzPts val="3200"/>
              <a:buChar char="•"/>
            </a:pPr>
            <a:r>
              <a:rPr lang="en-US" sz="2800"/>
              <a:t>Did not want to feel “like a guinea pig”</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9"/>
          <p:cNvSpPr txBox="1">
            <a:spLocks noGrp="1"/>
          </p:cNvSpPr>
          <p:nvPr>
            <p:ph type="title"/>
          </p:nvPr>
        </p:nvSpPr>
        <p:spPr>
          <a:xfrm>
            <a:off x="838200" y="998708"/>
            <a:ext cx="10515600" cy="90892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sz="4000">
                <a:solidFill>
                  <a:srgbClr val="1E4E79"/>
                </a:solidFill>
              </a:rPr>
              <a:t>Pilot CoP Outcomes at a Glance</a:t>
            </a:r>
            <a:endParaRPr sz="4000">
              <a:solidFill>
                <a:srgbClr val="1E4E79"/>
              </a:solidFill>
            </a:endParaRPr>
          </a:p>
        </p:txBody>
      </p:sp>
      <p:sp>
        <p:nvSpPr>
          <p:cNvPr id="174" name="Google Shape;174;p29"/>
          <p:cNvSpPr txBox="1">
            <a:spLocks noGrp="1"/>
          </p:cNvSpPr>
          <p:nvPr>
            <p:ph type="body" idx="1"/>
          </p:nvPr>
        </p:nvSpPr>
        <p:spPr>
          <a:xfrm>
            <a:off x="838200" y="1907629"/>
            <a:ext cx="10515600" cy="4458520"/>
          </a:xfrm>
          <a:prstGeom prst="rect">
            <a:avLst/>
          </a:prstGeom>
          <a:noFill/>
          <a:ln>
            <a:noFill/>
          </a:ln>
        </p:spPr>
        <p:txBody>
          <a:bodyPr spcFirstLastPara="1" wrap="square" lIns="91425" tIns="45700" rIns="91425" bIns="45700" anchor="t" anchorCtr="0">
            <a:normAutofit/>
          </a:bodyPr>
          <a:lstStyle/>
          <a:p>
            <a:pPr marL="660400" lvl="0" indent="-457200" algn="l" rtl="0">
              <a:lnSpc>
                <a:spcPct val="100000"/>
              </a:lnSpc>
              <a:spcBef>
                <a:spcPts val="0"/>
              </a:spcBef>
              <a:spcAft>
                <a:spcPts val="0"/>
              </a:spcAft>
              <a:buSzPts val="3200"/>
              <a:buChar char="•"/>
            </a:pPr>
            <a:r>
              <a:rPr lang="en-US" sz="2400"/>
              <a:t>Administered student survey on career fair accessibility</a:t>
            </a:r>
            <a:endParaRPr/>
          </a:p>
          <a:p>
            <a:pPr marL="660400" lvl="0" indent="-457200" algn="l" rtl="0">
              <a:lnSpc>
                <a:spcPct val="100000"/>
              </a:lnSpc>
              <a:spcBef>
                <a:spcPts val="1000"/>
              </a:spcBef>
              <a:spcAft>
                <a:spcPts val="0"/>
              </a:spcAft>
              <a:buSzPts val="3200"/>
              <a:buChar char="•"/>
            </a:pPr>
            <a:r>
              <a:rPr lang="en-US" sz="2400"/>
              <a:t>Fleshed out disability “identity” page on CS website</a:t>
            </a:r>
            <a:endParaRPr/>
          </a:p>
          <a:p>
            <a:pPr marL="660400" lvl="0" indent="-457200" algn="l" rtl="0">
              <a:lnSpc>
                <a:spcPct val="100000"/>
              </a:lnSpc>
              <a:spcBef>
                <a:spcPts val="1000"/>
              </a:spcBef>
              <a:spcAft>
                <a:spcPts val="0"/>
              </a:spcAft>
              <a:buSzPts val="3200"/>
              <a:buChar char="•"/>
            </a:pPr>
            <a:r>
              <a:rPr lang="en-US" sz="2400">
                <a:solidFill>
                  <a:schemeClr val="dk1"/>
                </a:solidFill>
              </a:rPr>
              <a:t>Student education: Zoom panel on internship and job search with disabled UW alumni (41 registered, 20 attended synchronously)</a:t>
            </a:r>
            <a:endParaRPr/>
          </a:p>
          <a:p>
            <a:pPr marL="660400" lvl="0" indent="-457200" algn="l" rtl="0">
              <a:lnSpc>
                <a:spcPct val="100000"/>
              </a:lnSpc>
              <a:spcBef>
                <a:spcPts val="1000"/>
              </a:spcBef>
              <a:spcAft>
                <a:spcPts val="0"/>
              </a:spcAft>
              <a:buSzPts val="3200"/>
              <a:buChar char="•"/>
            </a:pPr>
            <a:r>
              <a:rPr lang="en-US" sz="2400">
                <a:solidFill>
                  <a:schemeClr val="dk1"/>
                </a:solidFill>
              </a:rPr>
              <a:t>Employer education: webinar on accessible hiring and onboarding practices (80 registered, 48 attended synchronously)</a:t>
            </a:r>
            <a:endParaRPr/>
          </a:p>
          <a:p>
            <a:pPr marL="660400" lvl="0" indent="-457200" algn="l" rtl="0">
              <a:lnSpc>
                <a:spcPct val="100000"/>
              </a:lnSpc>
              <a:spcBef>
                <a:spcPts val="1000"/>
              </a:spcBef>
              <a:spcAft>
                <a:spcPts val="0"/>
              </a:spcAft>
              <a:buSzPts val="3200"/>
              <a:buChar char="•"/>
            </a:pPr>
            <a:r>
              <a:rPr lang="en-US" sz="2400">
                <a:solidFill>
                  <a:schemeClr val="dk1"/>
                </a:solidFill>
              </a:rPr>
              <a:t>Growing list of “ideas not yet implemented” document</a:t>
            </a:r>
            <a:endParaRPr/>
          </a:p>
          <a:p>
            <a:pPr marL="660400" lvl="0" indent="-457200" algn="l" rtl="0">
              <a:lnSpc>
                <a:spcPct val="100000"/>
              </a:lnSpc>
              <a:spcBef>
                <a:spcPts val="1000"/>
              </a:spcBef>
              <a:spcAft>
                <a:spcPts val="0"/>
              </a:spcAft>
              <a:buSzPts val="3200"/>
              <a:buChar char="•"/>
            </a:pPr>
            <a:r>
              <a:rPr lang="en-US" sz="2400" b="1">
                <a:solidFill>
                  <a:schemeClr val="dk1"/>
                </a:solidFill>
              </a:rPr>
              <a:t>Coordinated paid, 2025 summer internships for two disabled students with employers related to academic majors (!!)</a:t>
            </a:r>
            <a:endParaRPr/>
          </a:p>
          <a:p>
            <a:pPr marL="660400" lvl="0" indent="-254000" algn="l" rtl="0">
              <a:lnSpc>
                <a:spcPct val="100000"/>
              </a:lnSpc>
              <a:spcBef>
                <a:spcPts val="1000"/>
              </a:spcBef>
              <a:spcAft>
                <a:spcPts val="0"/>
              </a:spcAft>
              <a:buSzPts val="3200"/>
              <a:buNone/>
            </a:pPr>
            <a:endParaRPr sz="2400">
              <a:solidFill>
                <a:schemeClr val="dk1"/>
              </a:solidFill>
            </a:endParaRPr>
          </a:p>
          <a:p>
            <a:pPr marL="660400" lvl="0" indent="-254000" algn="l" rtl="0">
              <a:lnSpc>
                <a:spcPct val="100000"/>
              </a:lnSpc>
              <a:spcBef>
                <a:spcPts val="1200"/>
              </a:spcBef>
              <a:spcAft>
                <a:spcPts val="1200"/>
              </a:spcAft>
              <a:buSzPts val="3200"/>
              <a:buNone/>
            </a:pPr>
            <a:endParaRPr sz="2400">
              <a:solidFill>
                <a:schemeClr val="dk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0"/>
          <p:cNvSpPr txBox="1">
            <a:spLocks noGrp="1"/>
          </p:cNvSpPr>
          <p:nvPr>
            <p:ph type="title"/>
          </p:nvPr>
        </p:nvSpPr>
        <p:spPr>
          <a:xfrm>
            <a:off x="838200" y="1156362"/>
            <a:ext cx="10515600" cy="1145404"/>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SzPct val="122222"/>
              <a:buNone/>
            </a:pPr>
            <a:r>
              <a:rPr lang="en-US" sz="4000">
                <a:solidFill>
                  <a:srgbClr val="1E4E79"/>
                </a:solidFill>
              </a:rPr>
              <a:t>Example 1: Career Services ‘Identity’ Webpage for Students with Disabilities</a:t>
            </a:r>
            <a:endParaRPr sz="4000">
              <a:solidFill>
                <a:srgbClr val="1E4E79"/>
              </a:solidFill>
            </a:endParaRPr>
          </a:p>
        </p:txBody>
      </p:sp>
      <p:sp>
        <p:nvSpPr>
          <p:cNvPr id="180" name="Google Shape;180;p30"/>
          <p:cNvSpPr txBox="1">
            <a:spLocks noGrp="1"/>
          </p:cNvSpPr>
          <p:nvPr>
            <p:ph type="body" idx="1"/>
          </p:nvPr>
        </p:nvSpPr>
        <p:spPr>
          <a:xfrm>
            <a:off x="838200" y="2490952"/>
            <a:ext cx="10515600" cy="3875196"/>
          </a:xfrm>
          <a:prstGeom prst="rect">
            <a:avLst/>
          </a:prstGeom>
          <a:noFill/>
          <a:ln>
            <a:noFill/>
          </a:ln>
        </p:spPr>
        <p:txBody>
          <a:bodyPr spcFirstLastPara="1" wrap="square" lIns="91425" tIns="45700" rIns="91425" bIns="45700" anchor="t" anchorCtr="0">
            <a:normAutofit lnSpcReduction="10000"/>
          </a:bodyPr>
          <a:lstStyle/>
          <a:p>
            <a:pPr marL="660400" lvl="0" indent="-457200" algn="l" rtl="0">
              <a:lnSpc>
                <a:spcPct val="100000"/>
              </a:lnSpc>
              <a:spcBef>
                <a:spcPts val="0"/>
              </a:spcBef>
              <a:spcAft>
                <a:spcPts val="0"/>
              </a:spcAft>
              <a:buSzPts val="3200"/>
              <a:buChar char="•"/>
            </a:pPr>
            <a:r>
              <a:rPr lang="en-US" sz="2400"/>
              <a:t>“At the UW Career &amp; Internship Center, we are committed to helping all disabled, D/deaf, and neurodivergent-identifying students find satisfying experiential learning opportunities and gainful employment” </a:t>
            </a:r>
            <a:r>
              <a:rPr lang="en-US" sz="2400" u="sng">
                <a:solidFill>
                  <a:srgbClr val="1F3864"/>
                </a:solidFill>
                <a:hlinkClick r:id="rId3">
                  <a:extLst>
                    <a:ext uri="{A12FA001-AC4F-418D-AE19-62706E023703}">
                      <ahyp:hlinkClr xmlns:ahyp="http://schemas.microsoft.com/office/drawing/2018/hyperlinkcolor" val="tx"/>
                    </a:ext>
                  </a:extLst>
                </a:hlinkClick>
              </a:rPr>
              <a:t>webpage link</a:t>
            </a:r>
            <a:endParaRPr sz="2400">
              <a:solidFill>
                <a:srgbClr val="1F3864"/>
              </a:solidFill>
            </a:endParaRPr>
          </a:p>
          <a:p>
            <a:pPr marL="660400" lvl="0" indent="-457200" algn="l" rtl="0">
              <a:lnSpc>
                <a:spcPct val="100000"/>
              </a:lnSpc>
              <a:spcBef>
                <a:spcPts val="1200"/>
              </a:spcBef>
              <a:spcAft>
                <a:spcPts val="0"/>
              </a:spcAft>
              <a:buSzPts val="3200"/>
              <a:buChar char="•"/>
            </a:pPr>
            <a:r>
              <a:rPr lang="en-US" sz="2400">
                <a:solidFill>
                  <a:schemeClr val="dk1"/>
                </a:solidFill>
              </a:rPr>
              <a:t>Resources include disability employment articles, videos, tips, strategies for disclosure, interview prep materials, etc.</a:t>
            </a:r>
            <a:endParaRPr/>
          </a:p>
          <a:p>
            <a:pPr marL="660400" lvl="0" indent="-457200" algn="l" rtl="0">
              <a:lnSpc>
                <a:spcPct val="100000"/>
              </a:lnSpc>
              <a:spcBef>
                <a:spcPts val="1200"/>
              </a:spcBef>
              <a:spcAft>
                <a:spcPts val="0"/>
              </a:spcAft>
              <a:buSzPts val="3200"/>
              <a:buChar char="•"/>
            </a:pPr>
            <a:r>
              <a:rPr lang="en-US" sz="2400">
                <a:solidFill>
                  <a:schemeClr val="dk1"/>
                </a:solidFill>
              </a:rPr>
              <a:t>Features “testimonials” from current and former disabled students</a:t>
            </a:r>
            <a:endParaRPr/>
          </a:p>
          <a:p>
            <a:pPr marL="660400" lvl="0" indent="-457200" algn="l" rtl="0">
              <a:lnSpc>
                <a:spcPct val="100000"/>
              </a:lnSpc>
              <a:spcBef>
                <a:spcPts val="1200"/>
              </a:spcBef>
              <a:spcAft>
                <a:spcPts val="1200"/>
              </a:spcAft>
              <a:buSzPts val="3200"/>
              <a:buChar char="•"/>
            </a:pPr>
            <a:r>
              <a:rPr lang="en-US" sz="2400">
                <a:solidFill>
                  <a:schemeClr val="dk1"/>
                </a:solidFill>
              </a:rPr>
              <a:t>Provides “alumni profiles” with current job title, location, and link to connect with the alumni</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4"/>
          <p:cNvSpPr txBox="1">
            <a:spLocks noGrp="1"/>
          </p:cNvSpPr>
          <p:nvPr>
            <p:ph type="title"/>
          </p:nvPr>
        </p:nvSpPr>
        <p:spPr>
          <a:xfrm>
            <a:off x="838200" y="1143564"/>
            <a:ext cx="10515600" cy="680754"/>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SzPct val="45454"/>
              <a:buNone/>
            </a:pPr>
            <a:r>
              <a:rPr lang="en-US">
                <a:solidFill>
                  <a:srgbClr val="1E4E79"/>
                </a:solidFill>
              </a:rPr>
              <a:t>About Us…</a:t>
            </a:r>
            <a:endParaRPr/>
          </a:p>
        </p:txBody>
      </p:sp>
      <p:sp>
        <p:nvSpPr>
          <p:cNvPr id="71" name="Google Shape;71;p14"/>
          <p:cNvSpPr txBox="1">
            <a:spLocks noGrp="1"/>
          </p:cNvSpPr>
          <p:nvPr>
            <p:ph type="body" idx="1"/>
          </p:nvPr>
        </p:nvSpPr>
        <p:spPr>
          <a:xfrm>
            <a:off x="404813" y="1991362"/>
            <a:ext cx="6001406" cy="1011801"/>
          </a:xfrm>
          <a:prstGeom prst="rect">
            <a:avLst/>
          </a:prstGeom>
          <a:noFill/>
          <a:ln>
            <a:noFill/>
          </a:ln>
        </p:spPr>
        <p:txBody>
          <a:bodyPr spcFirstLastPara="1" wrap="square" lIns="91425" tIns="45700" rIns="91425" bIns="45700" anchor="b" anchorCtr="0">
            <a:noAutofit/>
          </a:bodyPr>
          <a:lstStyle/>
          <a:p>
            <a:pPr marL="236538" lvl="0" indent="-7938" algn="l" rtl="0">
              <a:lnSpc>
                <a:spcPct val="100000"/>
              </a:lnSpc>
              <a:spcBef>
                <a:spcPts val="0"/>
              </a:spcBef>
              <a:spcAft>
                <a:spcPts val="0"/>
              </a:spcAft>
              <a:buSzPts val="2400"/>
              <a:buNone/>
            </a:pPr>
            <a:r>
              <a:rPr lang="en-US" sz="2900">
                <a:solidFill>
                  <a:srgbClr val="1E4E79"/>
                </a:solidFill>
              </a:rPr>
              <a:t>Gregory S. Fehribach Center at Eskenazi Health</a:t>
            </a:r>
            <a:endParaRPr/>
          </a:p>
        </p:txBody>
      </p:sp>
      <p:sp>
        <p:nvSpPr>
          <p:cNvPr id="72" name="Google Shape;72;p14"/>
          <p:cNvSpPr txBox="1">
            <a:spLocks noGrp="1"/>
          </p:cNvSpPr>
          <p:nvPr>
            <p:ph type="body" idx="2"/>
          </p:nvPr>
        </p:nvSpPr>
        <p:spPr>
          <a:xfrm>
            <a:off x="583160" y="3024040"/>
            <a:ext cx="5335587" cy="3684589"/>
          </a:xfrm>
          <a:prstGeom prst="rect">
            <a:avLst/>
          </a:prstGeom>
          <a:noFill/>
          <a:ln>
            <a:noFill/>
          </a:ln>
        </p:spPr>
        <p:txBody>
          <a:bodyPr spcFirstLastPara="1" wrap="square" lIns="91425" tIns="45700" rIns="91425" bIns="45700" anchor="t" anchorCtr="0">
            <a:normAutofit/>
          </a:bodyPr>
          <a:lstStyle/>
          <a:p>
            <a:pPr marL="114300" lvl="0" indent="0" algn="l" rtl="0">
              <a:lnSpc>
                <a:spcPct val="100000"/>
              </a:lnSpc>
              <a:spcBef>
                <a:spcPts val="0"/>
              </a:spcBef>
              <a:spcAft>
                <a:spcPts val="0"/>
              </a:spcAft>
              <a:buSzPts val="1800"/>
              <a:buNone/>
            </a:pPr>
            <a:r>
              <a:rPr lang="en-US" sz="2800" b="1"/>
              <a:t>David Parker</a:t>
            </a:r>
            <a:r>
              <a:rPr lang="en-US" sz="2800"/>
              <a:t>, Ph.D.</a:t>
            </a:r>
            <a:endParaRPr/>
          </a:p>
          <a:p>
            <a:pPr marL="457200" lvl="0" indent="-342900" algn="l" rtl="0">
              <a:lnSpc>
                <a:spcPct val="100000"/>
              </a:lnSpc>
              <a:spcBef>
                <a:spcPts val="0"/>
              </a:spcBef>
              <a:spcAft>
                <a:spcPts val="0"/>
              </a:spcAft>
              <a:buSzPts val="1800"/>
              <a:buChar char="•"/>
            </a:pPr>
            <a:r>
              <a:rPr lang="en-US" sz="2200"/>
              <a:t>Program Manager for Educational Outreach &amp; Communication</a:t>
            </a:r>
            <a:endParaRPr/>
          </a:p>
          <a:p>
            <a:pPr marL="457200" lvl="0" indent="-228600" algn="l" rtl="0">
              <a:lnSpc>
                <a:spcPct val="100000"/>
              </a:lnSpc>
              <a:spcBef>
                <a:spcPts val="0"/>
              </a:spcBef>
              <a:spcAft>
                <a:spcPts val="0"/>
              </a:spcAft>
              <a:buSzPts val="1800"/>
              <a:buNone/>
            </a:pPr>
            <a:endParaRPr sz="2200"/>
          </a:p>
          <a:p>
            <a:pPr marL="114300" lvl="0" indent="0" algn="l" rtl="0">
              <a:lnSpc>
                <a:spcPct val="100000"/>
              </a:lnSpc>
              <a:spcBef>
                <a:spcPts val="0"/>
              </a:spcBef>
              <a:spcAft>
                <a:spcPts val="0"/>
              </a:spcAft>
              <a:buSzPts val="1800"/>
              <a:buNone/>
            </a:pPr>
            <a:r>
              <a:rPr lang="en-US" sz="2800" b="1"/>
              <a:t>Larry Markle</a:t>
            </a:r>
            <a:endParaRPr/>
          </a:p>
          <a:p>
            <a:pPr marL="457200" lvl="0" indent="-342900" algn="l" rtl="0">
              <a:lnSpc>
                <a:spcPct val="100000"/>
              </a:lnSpc>
              <a:spcBef>
                <a:spcPts val="0"/>
              </a:spcBef>
              <a:spcAft>
                <a:spcPts val="0"/>
              </a:spcAft>
              <a:buSzPts val="1800"/>
              <a:buChar char="•"/>
            </a:pPr>
            <a:r>
              <a:rPr lang="en-US" sz="2200"/>
              <a:t>Director, Fehribach Center at Eskenazi Health</a:t>
            </a:r>
            <a:endParaRPr/>
          </a:p>
          <a:p>
            <a:pPr marL="457200" lvl="0" indent="-228600" algn="l" rtl="0">
              <a:lnSpc>
                <a:spcPct val="100000"/>
              </a:lnSpc>
              <a:spcBef>
                <a:spcPts val="0"/>
              </a:spcBef>
              <a:spcAft>
                <a:spcPts val="0"/>
              </a:spcAft>
              <a:buSzPts val="1800"/>
              <a:buNone/>
            </a:pPr>
            <a:endParaRPr sz="2200"/>
          </a:p>
        </p:txBody>
      </p:sp>
      <p:sp>
        <p:nvSpPr>
          <p:cNvPr id="73" name="Google Shape;73;p14"/>
          <p:cNvSpPr txBox="1">
            <a:spLocks noGrp="1"/>
          </p:cNvSpPr>
          <p:nvPr>
            <p:ph type="body" idx="3"/>
          </p:nvPr>
        </p:nvSpPr>
        <p:spPr>
          <a:xfrm>
            <a:off x="6406219" y="1824319"/>
            <a:ext cx="5370621" cy="680755"/>
          </a:xfrm>
          <a:prstGeom prst="rect">
            <a:avLst/>
          </a:prstGeom>
          <a:noFill/>
          <a:ln>
            <a:noFill/>
          </a:ln>
        </p:spPr>
        <p:txBody>
          <a:bodyPr spcFirstLastPara="1" wrap="square" lIns="91425" tIns="45700" rIns="91425" bIns="45700" anchor="b" anchorCtr="0">
            <a:noAutofit/>
          </a:bodyPr>
          <a:lstStyle/>
          <a:p>
            <a:pPr marL="457200" lvl="0" indent="-228600" algn="l" rtl="0">
              <a:lnSpc>
                <a:spcPct val="90000"/>
              </a:lnSpc>
              <a:spcBef>
                <a:spcPts val="1000"/>
              </a:spcBef>
              <a:spcAft>
                <a:spcPts val="0"/>
              </a:spcAft>
              <a:buClr>
                <a:schemeClr val="dk1"/>
              </a:buClr>
              <a:buSzPts val="2400"/>
              <a:buNone/>
            </a:pPr>
            <a:r>
              <a:rPr lang="en-US" sz="3200">
                <a:solidFill>
                  <a:srgbClr val="1E4E79"/>
                </a:solidFill>
              </a:rPr>
              <a:t>University of Washington</a:t>
            </a:r>
            <a:endParaRPr/>
          </a:p>
        </p:txBody>
      </p:sp>
      <p:sp>
        <p:nvSpPr>
          <p:cNvPr id="74" name="Google Shape;74;p14"/>
          <p:cNvSpPr txBox="1">
            <a:spLocks noGrp="1"/>
          </p:cNvSpPr>
          <p:nvPr>
            <p:ph type="body" idx="4"/>
          </p:nvPr>
        </p:nvSpPr>
        <p:spPr>
          <a:xfrm>
            <a:off x="6653047" y="2694260"/>
            <a:ext cx="5123793" cy="3684589"/>
          </a:xfrm>
          <a:prstGeom prst="rect">
            <a:avLst/>
          </a:prstGeom>
          <a:noFill/>
          <a:ln>
            <a:noFill/>
          </a:ln>
        </p:spPr>
        <p:txBody>
          <a:bodyPr spcFirstLastPara="1" wrap="square" lIns="91425" tIns="45700" rIns="91425" bIns="45700" anchor="t" anchorCtr="0">
            <a:normAutofit/>
          </a:bodyPr>
          <a:lstStyle/>
          <a:p>
            <a:pPr marL="114300" lvl="0" indent="0" algn="l" rtl="0">
              <a:lnSpc>
                <a:spcPct val="100000"/>
              </a:lnSpc>
              <a:spcBef>
                <a:spcPts val="0"/>
              </a:spcBef>
              <a:spcAft>
                <a:spcPts val="0"/>
              </a:spcAft>
              <a:buSzPts val="1800"/>
              <a:buNone/>
            </a:pPr>
            <a:r>
              <a:rPr lang="en-US" sz="2800" b="1"/>
              <a:t>Travis Hyde </a:t>
            </a:r>
            <a:r>
              <a:rPr lang="en-US" sz="2800"/>
              <a:t>(he/him)</a:t>
            </a:r>
            <a:endParaRPr/>
          </a:p>
          <a:p>
            <a:pPr marL="457200" lvl="0" indent="-342900" algn="l" rtl="0">
              <a:lnSpc>
                <a:spcPct val="100000"/>
              </a:lnSpc>
              <a:spcBef>
                <a:spcPts val="0"/>
              </a:spcBef>
              <a:spcAft>
                <a:spcPts val="0"/>
              </a:spcAft>
              <a:buSzPts val="1800"/>
              <a:buChar char="•"/>
            </a:pPr>
            <a:r>
              <a:rPr lang="en-US" sz="2200"/>
              <a:t>Operations Manager, Disability Resources for Students (DRS)</a:t>
            </a:r>
            <a:endParaRPr/>
          </a:p>
          <a:p>
            <a:pPr marL="457200" lvl="0" indent="-228600" algn="l" rtl="0">
              <a:lnSpc>
                <a:spcPct val="100000"/>
              </a:lnSpc>
              <a:spcBef>
                <a:spcPts val="0"/>
              </a:spcBef>
              <a:spcAft>
                <a:spcPts val="0"/>
              </a:spcAft>
              <a:buSzPts val="1800"/>
              <a:buNone/>
            </a:pPr>
            <a:endParaRPr sz="2200"/>
          </a:p>
          <a:p>
            <a:pPr marL="114300" lvl="0" indent="0" algn="l" rtl="0">
              <a:lnSpc>
                <a:spcPct val="90000"/>
              </a:lnSpc>
              <a:spcBef>
                <a:spcPts val="1000"/>
              </a:spcBef>
              <a:spcAft>
                <a:spcPts val="0"/>
              </a:spcAft>
              <a:buSzPts val="1800"/>
              <a:buNone/>
            </a:pPr>
            <a:r>
              <a:rPr lang="en-US" sz="2800" b="1"/>
              <a:t>Heather D. Evans </a:t>
            </a:r>
            <a:r>
              <a:rPr lang="en-US" sz="2800"/>
              <a:t>(she/her)</a:t>
            </a:r>
            <a:endParaRPr/>
          </a:p>
          <a:p>
            <a:pPr marL="457200" lvl="0" indent="-342900" algn="l" rtl="0">
              <a:lnSpc>
                <a:spcPct val="100000"/>
              </a:lnSpc>
              <a:spcBef>
                <a:spcPts val="0"/>
              </a:spcBef>
              <a:spcAft>
                <a:spcPts val="0"/>
              </a:spcAft>
              <a:buSzPts val="1800"/>
              <a:buChar char="•"/>
            </a:pPr>
            <a:r>
              <a:rPr lang="en-US" sz="2200"/>
              <a:t>Ph.D. in Sociology</a:t>
            </a:r>
            <a:endParaRPr/>
          </a:p>
          <a:p>
            <a:pPr marL="457200" lvl="0" indent="-342900" algn="l" rtl="0">
              <a:lnSpc>
                <a:spcPct val="100000"/>
              </a:lnSpc>
              <a:spcBef>
                <a:spcPts val="0"/>
              </a:spcBef>
              <a:spcAft>
                <a:spcPts val="0"/>
              </a:spcAft>
              <a:buSzPts val="1800"/>
              <a:buChar char="•"/>
            </a:pPr>
            <a:r>
              <a:rPr lang="en-US" sz="2200"/>
              <a:t>Director, Disability Studies Program</a:t>
            </a:r>
            <a:endParaRPr/>
          </a:p>
          <a:p>
            <a:pPr marL="457200" lvl="0" indent="-342900" algn="l" rtl="0">
              <a:lnSpc>
                <a:spcPct val="100000"/>
              </a:lnSpc>
              <a:spcBef>
                <a:spcPts val="0"/>
              </a:spcBef>
              <a:spcAft>
                <a:spcPts val="0"/>
              </a:spcAft>
              <a:buSzPts val="1800"/>
              <a:buChar char="•"/>
            </a:pPr>
            <a:r>
              <a:rPr lang="en-US" sz="2200"/>
              <a:t>Assistant Professor, Rehabilitation Medicine</a:t>
            </a:r>
            <a:endParaRPr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1"/>
          <p:cNvSpPr txBox="1">
            <a:spLocks noGrp="1"/>
          </p:cNvSpPr>
          <p:nvPr>
            <p:ph type="title"/>
          </p:nvPr>
        </p:nvSpPr>
        <p:spPr>
          <a:xfrm>
            <a:off x="838200" y="1156362"/>
            <a:ext cx="10515600" cy="1145404"/>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SzPct val="122222"/>
              <a:buNone/>
            </a:pPr>
            <a:r>
              <a:rPr lang="en-US" sz="4000">
                <a:solidFill>
                  <a:srgbClr val="1E4E79"/>
                </a:solidFill>
              </a:rPr>
              <a:t>Example 2: “Succeed in the Internship &amp; Job Search as a Student with a Disability” Panel</a:t>
            </a:r>
            <a:endParaRPr sz="4000">
              <a:solidFill>
                <a:srgbClr val="1E4E79"/>
              </a:solidFill>
            </a:endParaRPr>
          </a:p>
        </p:txBody>
      </p:sp>
      <p:sp>
        <p:nvSpPr>
          <p:cNvPr id="186" name="Google Shape;186;p31"/>
          <p:cNvSpPr txBox="1">
            <a:spLocks noGrp="1"/>
          </p:cNvSpPr>
          <p:nvPr>
            <p:ph type="body" idx="1"/>
          </p:nvPr>
        </p:nvSpPr>
        <p:spPr>
          <a:xfrm>
            <a:off x="838200" y="2490952"/>
            <a:ext cx="10515600" cy="3875196"/>
          </a:xfrm>
          <a:prstGeom prst="rect">
            <a:avLst/>
          </a:prstGeom>
          <a:noFill/>
          <a:ln>
            <a:noFill/>
          </a:ln>
        </p:spPr>
        <p:txBody>
          <a:bodyPr spcFirstLastPara="1" wrap="square" lIns="91425" tIns="45700" rIns="91425" bIns="45700" anchor="t" anchorCtr="0">
            <a:normAutofit lnSpcReduction="10000"/>
          </a:bodyPr>
          <a:lstStyle/>
          <a:p>
            <a:pPr marL="660400" lvl="0" indent="-457200" algn="l" rtl="0">
              <a:lnSpc>
                <a:spcPct val="100000"/>
              </a:lnSpc>
              <a:spcBef>
                <a:spcPts val="0"/>
              </a:spcBef>
              <a:spcAft>
                <a:spcPts val="0"/>
              </a:spcAft>
              <a:buSzPts val="3200"/>
              <a:buChar char="•"/>
            </a:pPr>
            <a:r>
              <a:rPr lang="en-US" sz="2600"/>
              <a:t>Recruited 4 UW alumni to talk about internship experience or transition to full time employment</a:t>
            </a:r>
            <a:endParaRPr/>
          </a:p>
          <a:p>
            <a:pPr marL="1117600" lvl="1" indent="-457200" algn="l" rtl="0">
              <a:lnSpc>
                <a:spcPct val="100000"/>
              </a:lnSpc>
              <a:spcBef>
                <a:spcPts val="600"/>
              </a:spcBef>
              <a:spcAft>
                <a:spcPts val="0"/>
              </a:spcAft>
              <a:buSzPts val="2400"/>
              <a:buFont typeface="Noto Sans Symbols"/>
              <a:buChar char="▪"/>
            </a:pPr>
            <a:r>
              <a:rPr lang="en-US" sz="2400"/>
              <a:t>Variety of self-reported disabilities: visual impairment, achondroplasia, Deaf, ADHD, Bipolar Disorder</a:t>
            </a:r>
            <a:endParaRPr/>
          </a:p>
          <a:p>
            <a:pPr marL="1117600" lvl="1" indent="-457200" algn="l" rtl="0">
              <a:lnSpc>
                <a:spcPct val="100000"/>
              </a:lnSpc>
              <a:spcBef>
                <a:spcPts val="600"/>
              </a:spcBef>
              <a:spcAft>
                <a:spcPts val="0"/>
              </a:spcAft>
              <a:buSzPts val="2400"/>
              <a:buFont typeface="Noto Sans Symbols"/>
              <a:buChar char="▪"/>
            </a:pPr>
            <a:r>
              <a:rPr lang="en-US" sz="2400"/>
              <a:t>Mix of college majors: Engineering, Sociology, Public Health, MBA</a:t>
            </a:r>
            <a:endParaRPr/>
          </a:p>
          <a:p>
            <a:pPr marL="1117600" lvl="1" indent="-457200" algn="l" rtl="0">
              <a:lnSpc>
                <a:spcPct val="100000"/>
              </a:lnSpc>
              <a:spcBef>
                <a:spcPts val="600"/>
              </a:spcBef>
              <a:spcAft>
                <a:spcPts val="0"/>
              </a:spcAft>
              <a:buSzPts val="2400"/>
              <a:buFont typeface="Noto Sans Symbols"/>
              <a:buChar char="▪"/>
            </a:pPr>
            <a:r>
              <a:rPr lang="en-US" sz="2400"/>
              <a:t>Mix of gender identities, race/ethnicities, employment organizations</a:t>
            </a:r>
            <a:endParaRPr/>
          </a:p>
          <a:p>
            <a:pPr marL="660400" lvl="0" indent="-457200" algn="l" rtl="0">
              <a:lnSpc>
                <a:spcPct val="100000"/>
              </a:lnSpc>
              <a:spcBef>
                <a:spcPts val="600"/>
              </a:spcBef>
              <a:spcAft>
                <a:spcPts val="0"/>
              </a:spcAft>
              <a:buSzPts val="3200"/>
              <a:buChar char="•"/>
            </a:pPr>
            <a:r>
              <a:rPr lang="en-US" sz="2600">
                <a:solidFill>
                  <a:schemeClr val="dk1"/>
                </a:solidFill>
              </a:rPr>
              <a:t>41 students registered, 20 attended synchronously</a:t>
            </a:r>
            <a:endParaRPr/>
          </a:p>
          <a:p>
            <a:pPr marL="660400" lvl="0" indent="-457200" algn="l" rtl="0">
              <a:lnSpc>
                <a:spcPct val="100000"/>
              </a:lnSpc>
              <a:spcBef>
                <a:spcPts val="600"/>
              </a:spcBef>
              <a:spcAft>
                <a:spcPts val="600"/>
              </a:spcAft>
              <a:buSzPts val="3200"/>
              <a:buChar char="•"/>
            </a:pPr>
            <a:r>
              <a:rPr lang="en-US" sz="2600">
                <a:solidFill>
                  <a:schemeClr val="dk1"/>
                </a:solidFill>
              </a:rPr>
              <a:t>At least one panelist reported being contacted by students afterwards for follow up advice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32"/>
          <p:cNvSpPr txBox="1">
            <a:spLocks noGrp="1"/>
          </p:cNvSpPr>
          <p:nvPr>
            <p:ph type="title"/>
          </p:nvPr>
        </p:nvSpPr>
        <p:spPr>
          <a:xfrm>
            <a:off x="838200" y="1156362"/>
            <a:ext cx="10515600" cy="1145404"/>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sz="4000">
                <a:solidFill>
                  <a:srgbClr val="1E4E79"/>
                </a:solidFill>
              </a:rPr>
              <a:t>Example 3: Two Paid Summer Internships</a:t>
            </a:r>
            <a:endParaRPr sz="4000">
              <a:solidFill>
                <a:srgbClr val="1E4E79"/>
              </a:solidFill>
            </a:endParaRPr>
          </a:p>
        </p:txBody>
      </p:sp>
      <p:sp>
        <p:nvSpPr>
          <p:cNvPr id="192" name="Google Shape;192;p32"/>
          <p:cNvSpPr txBox="1">
            <a:spLocks noGrp="1"/>
          </p:cNvSpPr>
          <p:nvPr>
            <p:ph type="body" idx="1"/>
          </p:nvPr>
        </p:nvSpPr>
        <p:spPr>
          <a:xfrm>
            <a:off x="838200" y="2128345"/>
            <a:ext cx="10515600" cy="4237803"/>
          </a:xfrm>
          <a:prstGeom prst="rect">
            <a:avLst/>
          </a:prstGeom>
          <a:noFill/>
          <a:ln>
            <a:noFill/>
          </a:ln>
        </p:spPr>
        <p:txBody>
          <a:bodyPr spcFirstLastPara="1" wrap="square" lIns="91425" tIns="45700" rIns="91425" bIns="45700" anchor="t" anchorCtr="0">
            <a:normAutofit/>
          </a:bodyPr>
          <a:lstStyle/>
          <a:p>
            <a:pPr marL="660400" lvl="0" indent="-457200" algn="l" rtl="0">
              <a:lnSpc>
                <a:spcPct val="100000"/>
              </a:lnSpc>
              <a:spcBef>
                <a:spcPts val="0"/>
              </a:spcBef>
              <a:spcAft>
                <a:spcPts val="0"/>
              </a:spcAft>
              <a:buSzPts val="3200"/>
              <a:buChar char="•"/>
            </a:pPr>
            <a:r>
              <a:rPr lang="en-US" sz="2600">
                <a:solidFill>
                  <a:schemeClr val="dk1"/>
                </a:solidFill>
              </a:rPr>
              <a:t>Internship aligned with academic interest: one student placed in tech company, other student placed in inclusive healthcare practice</a:t>
            </a:r>
            <a:endParaRPr/>
          </a:p>
          <a:p>
            <a:pPr marL="660400" lvl="0" indent="-457200" algn="l" rtl="0">
              <a:lnSpc>
                <a:spcPct val="100000"/>
              </a:lnSpc>
              <a:spcBef>
                <a:spcPts val="600"/>
              </a:spcBef>
              <a:spcAft>
                <a:spcPts val="0"/>
              </a:spcAft>
              <a:buSzPts val="3200"/>
              <a:buChar char="•"/>
            </a:pPr>
            <a:r>
              <a:rPr lang="en-US" sz="2600">
                <a:solidFill>
                  <a:schemeClr val="dk1"/>
                </a:solidFill>
              </a:rPr>
              <a:t>Interns to complete bi-weekly reflection journal</a:t>
            </a:r>
            <a:endParaRPr/>
          </a:p>
          <a:p>
            <a:pPr marL="660400" lvl="0" indent="-457200" algn="l" rtl="0">
              <a:lnSpc>
                <a:spcPct val="100000"/>
              </a:lnSpc>
              <a:spcBef>
                <a:spcPts val="600"/>
              </a:spcBef>
              <a:spcAft>
                <a:spcPts val="0"/>
              </a:spcAft>
              <a:buSzPts val="3200"/>
              <a:buChar char="•"/>
            </a:pPr>
            <a:r>
              <a:rPr lang="en-US" sz="2600">
                <a:solidFill>
                  <a:schemeClr val="dk1"/>
                </a:solidFill>
              </a:rPr>
              <a:t>Mid internship check in scheduled with both intern and manager</a:t>
            </a:r>
            <a:endParaRPr/>
          </a:p>
          <a:p>
            <a:pPr marL="660400" lvl="0" indent="-457200" algn="l" rtl="0">
              <a:lnSpc>
                <a:spcPct val="100000"/>
              </a:lnSpc>
              <a:spcBef>
                <a:spcPts val="600"/>
              </a:spcBef>
              <a:spcAft>
                <a:spcPts val="0"/>
              </a:spcAft>
              <a:buSzPts val="3200"/>
              <a:buChar char="•"/>
            </a:pPr>
            <a:r>
              <a:rPr lang="en-US" sz="2600">
                <a:solidFill>
                  <a:schemeClr val="dk1"/>
                </a:solidFill>
              </a:rPr>
              <a:t>Opportunity to attend 8 professional development webinars with other Fehribach interns</a:t>
            </a:r>
            <a:endParaRPr/>
          </a:p>
          <a:p>
            <a:pPr marL="660400" lvl="0" indent="-457200" algn="l" rtl="0">
              <a:lnSpc>
                <a:spcPct val="100000"/>
              </a:lnSpc>
              <a:spcBef>
                <a:spcPts val="600"/>
              </a:spcBef>
              <a:spcAft>
                <a:spcPts val="0"/>
              </a:spcAft>
              <a:buSzPts val="3200"/>
              <a:buChar char="•"/>
            </a:pPr>
            <a:r>
              <a:rPr lang="en-US" sz="2600">
                <a:solidFill>
                  <a:schemeClr val="dk1"/>
                </a:solidFill>
              </a:rPr>
              <a:t>Interns and managers to complete end of internship evaluations</a:t>
            </a:r>
            <a:endParaRPr/>
          </a:p>
          <a:p>
            <a:pPr marL="660400" lvl="0" indent="-254000" algn="l" rtl="0">
              <a:lnSpc>
                <a:spcPct val="100000"/>
              </a:lnSpc>
              <a:spcBef>
                <a:spcPts val="600"/>
              </a:spcBef>
              <a:spcAft>
                <a:spcPts val="600"/>
              </a:spcAft>
              <a:buSzPts val="3200"/>
              <a:buNone/>
            </a:pPr>
            <a:endParaRPr sz="2600">
              <a:solidFill>
                <a:schemeClr val="dk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33"/>
          <p:cNvSpPr txBox="1">
            <a:spLocks noGrp="1"/>
          </p:cNvSpPr>
          <p:nvPr>
            <p:ph type="title"/>
          </p:nvPr>
        </p:nvSpPr>
        <p:spPr>
          <a:xfrm>
            <a:off x="838200" y="1156362"/>
            <a:ext cx="10515600" cy="1145404"/>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Helvetica Neue"/>
              <a:buNone/>
            </a:pPr>
            <a:r>
              <a:rPr lang="en-US" sz="4000">
                <a:solidFill>
                  <a:srgbClr val="1E4E79"/>
                </a:solidFill>
              </a:rPr>
              <a:t>Other Impacts: the ‘Ripple’ Effect</a:t>
            </a:r>
            <a:endParaRPr sz="4000">
              <a:solidFill>
                <a:srgbClr val="1E4E79"/>
              </a:solidFill>
            </a:endParaRPr>
          </a:p>
        </p:txBody>
      </p:sp>
      <p:sp>
        <p:nvSpPr>
          <p:cNvPr id="198" name="Google Shape;198;p33"/>
          <p:cNvSpPr txBox="1">
            <a:spLocks noGrp="1"/>
          </p:cNvSpPr>
          <p:nvPr>
            <p:ph type="body" idx="1"/>
          </p:nvPr>
        </p:nvSpPr>
        <p:spPr>
          <a:xfrm>
            <a:off x="838200" y="2301767"/>
            <a:ext cx="10515600" cy="3673364"/>
          </a:xfrm>
          <a:prstGeom prst="rect">
            <a:avLst/>
          </a:prstGeom>
          <a:noFill/>
          <a:ln>
            <a:noFill/>
          </a:ln>
        </p:spPr>
        <p:txBody>
          <a:bodyPr spcFirstLastPara="1" wrap="square" lIns="91425" tIns="45700" rIns="91425" bIns="45700" anchor="t" anchorCtr="0">
            <a:normAutofit/>
          </a:bodyPr>
          <a:lstStyle/>
          <a:p>
            <a:pPr marL="457200" lvl="0" indent="-342900" algn="l" rtl="0">
              <a:lnSpc>
                <a:spcPct val="100000"/>
              </a:lnSpc>
              <a:spcBef>
                <a:spcPts val="0"/>
              </a:spcBef>
              <a:spcAft>
                <a:spcPts val="0"/>
              </a:spcAft>
              <a:buSzPts val="1800"/>
              <a:buFont typeface="Arial"/>
              <a:buChar char="•"/>
            </a:pPr>
            <a:r>
              <a:rPr lang="en-US" sz="2800"/>
              <a:t>Students working inside DS office, getting services from DS office, and even prospective students have expressed increasing interest &amp; appreciation for this project</a:t>
            </a:r>
            <a:endParaRPr/>
          </a:p>
          <a:p>
            <a:pPr marL="457200" lvl="0" indent="-342900" algn="l" rtl="0">
              <a:lnSpc>
                <a:spcPct val="90000"/>
              </a:lnSpc>
              <a:spcBef>
                <a:spcPts val="2200"/>
              </a:spcBef>
              <a:spcAft>
                <a:spcPts val="0"/>
              </a:spcAft>
              <a:buSzPts val="1800"/>
              <a:buFont typeface="Arial"/>
              <a:buChar char="•"/>
            </a:pPr>
            <a:r>
              <a:rPr lang="en-US" sz="2800"/>
              <a:t>This CoP has been helpful for multiple other objectives for DS office, from staff development to campus engagement  </a:t>
            </a:r>
            <a:r>
              <a:rPr lang="en-US"/>
              <a:t>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34"/>
          <p:cNvSpPr txBox="1">
            <a:spLocks noGrp="1"/>
          </p:cNvSpPr>
          <p:nvPr>
            <p:ph type="title"/>
          </p:nvPr>
        </p:nvSpPr>
        <p:spPr>
          <a:xfrm>
            <a:off x="1003737" y="1224903"/>
            <a:ext cx="8053552" cy="97198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SzPct val="122222"/>
              <a:buNone/>
            </a:pPr>
            <a:r>
              <a:rPr lang="en-US" sz="4000">
                <a:solidFill>
                  <a:srgbClr val="1E4E79"/>
                </a:solidFill>
              </a:rPr>
              <a:t>Briana Randall, Executive Director of UW Career &amp; Internship Center</a:t>
            </a:r>
            <a:endParaRPr sz="4000">
              <a:solidFill>
                <a:srgbClr val="1E4E79"/>
              </a:solidFill>
            </a:endParaRPr>
          </a:p>
        </p:txBody>
      </p:sp>
      <p:sp>
        <p:nvSpPr>
          <p:cNvPr id="204" name="Google Shape;204;p34"/>
          <p:cNvSpPr txBox="1">
            <a:spLocks noGrp="1"/>
          </p:cNvSpPr>
          <p:nvPr>
            <p:ph type="body" idx="1"/>
          </p:nvPr>
        </p:nvSpPr>
        <p:spPr>
          <a:xfrm>
            <a:off x="759372" y="2477597"/>
            <a:ext cx="8542283" cy="3875196"/>
          </a:xfrm>
          <a:prstGeom prst="rect">
            <a:avLst/>
          </a:prstGeom>
          <a:noFill/>
          <a:ln>
            <a:noFill/>
          </a:ln>
        </p:spPr>
        <p:txBody>
          <a:bodyPr spcFirstLastPara="1" wrap="square" lIns="91425" tIns="45700" rIns="91425" bIns="45700" anchor="t" anchorCtr="0">
            <a:normAutofit fontScale="85000" lnSpcReduction="10000"/>
          </a:bodyPr>
          <a:lstStyle/>
          <a:p>
            <a:pPr marL="203200" lvl="0" indent="0" algn="l" rtl="0">
              <a:lnSpc>
                <a:spcPct val="100000"/>
              </a:lnSpc>
              <a:spcBef>
                <a:spcPts val="0"/>
              </a:spcBef>
              <a:spcAft>
                <a:spcPts val="1200"/>
              </a:spcAft>
              <a:buSzPct val="156862"/>
              <a:buNone/>
            </a:pPr>
            <a:r>
              <a:rPr lang="en-US" sz="2400">
                <a:solidFill>
                  <a:schemeClr val="dk2"/>
                </a:solidFill>
              </a:rPr>
              <a:t>“</a:t>
            </a:r>
            <a:r>
              <a:rPr lang="en-US">
                <a:solidFill>
                  <a:schemeClr val="dk2"/>
                </a:solidFill>
              </a:rPr>
              <a:t>It's been a personal privilege and delight to work with this group. It's also been really rewarding just to see some of the tangible things that have already occurred, and I have immensely enjoyed and been humbled learning more about this space, learning more about disabilities and how to be accessible in all the different ways. …I am so glad and privileged to be part of this community of practice and to be improving our work in this area.”</a:t>
            </a:r>
            <a:endParaRPr sz="2400">
              <a:solidFill>
                <a:schemeClr val="dk2"/>
              </a:solidFill>
            </a:endParaRPr>
          </a:p>
        </p:txBody>
      </p:sp>
      <p:pic>
        <p:nvPicPr>
          <p:cNvPr id="205" name="Google Shape;205;p34" descr="Headshot of Briana Randall. A smiling white woman with shoulder length brown hair pulled away from her face."/>
          <p:cNvPicPr preferRelativeResize="0"/>
          <p:nvPr/>
        </p:nvPicPr>
        <p:blipFill rotWithShape="1">
          <a:blip r:embed="rId3">
            <a:alphaModFix/>
          </a:blip>
          <a:srcRect/>
          <a:stretch/>
        </p:blipFill>
        <p:spPr>
          <a:xfrm>
            <a:off x="9301655" y="1156362"/>
            <a:ext cx="2642470" cy="2642470"/>
          </a:xfrm>
          <a:prstGeom prst="rect">
            <a:avLst/>
          </a:prstGeom>
          <a:noFill/>
          <a:ln>
            <a:noFill/>
          </a:ln>
        </p:spPr>
      </p:pic>
      <p:sp>
        <p:nvSpPr>
          <p:cNvPr id="206" name="Google Shape;206;p34"/>
          <p:cNvSpPr txBox="1"/>
          <p:nvPr/>
        </p:nvSpPr>
        <p:spPr>
          <a:xfrm>
            <a:off x="9305976" y="4263154"/>
            <a:ext cx="2680569" cy="132343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Quote from AccessUW Podcast, Ep 17: Career Services (</a:t>
            </a:r>
            <a:r>
              <a:rPr lang="en-US" sz="2000" b="0" i="0" u="sng" strike="noStrike" cap="none">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link</a:t>
            </a:r>
            <a:r>
              <a:rPr lang="en-US" sz="2000" b="0" i="0" u="none" strike="noStrike" cap="none">
                <a:solidFill>
                  <a:srgbClr val="000000"/>
                </a:solidFill>
                <a:latin typeface="Arial"/>
                <a:ea typeface="Arial"/>
                <a:cs typeface="Arial"/>
                <a:sym typeface="Arial"/>
              </a:rPr>
              <a:t>)</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5"/>
          <p:cNvSpPr txBox="1">
            <a:spLocks noGrp="1"/>
          </p:cNvSpPr>
          <p:nvPr>
            <p:ph type="title"/>
          </p:nvPr>
        </p:nvSpPr>
        <p:spPr>
          <a:xfrm>
            <a:off x="0" y="1024759"/>
            <a:ext cx="12192000" cy="1749972"/>
          </a:xfrm>
          <a:prstGeom prst="rect">
            <a:avLst/>
          </a:prstGeom>
          <a:solidFill>
            <a:srgbClr val="1F3864"/>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Helvetica Neue"/>
              <a:buNone/>
            </a:pPr>
            <a:r>
              <a:rPr lang="en-US" sz="4200">
                <a:solidFill>
                  <a:schemeClr val="lt1"/>
                </a:solidFill>
              </a:rPr>
              <a:t>Reflection: </a:t>
            </a:r>
            <a:br>
              <a:rPr lang="en-US" sz="4200">
                <a:solidFill>
                  <a:schemeClr val="lt1"/>
                </a:solidFill>
              </a:rPr>
            </a:br>
            <a:r>
              <a:rPr lang="en-US" sz="4200">
                <a:solidFill>
                  <a:schemeClr val="lt1"/>
                </a:solidFill>
              </a:rPr>
              <a:t>What is Your Low Hanging Fruit?</a:t>
            </a:r>
            <a:endParaRPr sz="4200">
              <a:solidFill>
                <a:schemeClr val="lt1"/>
              </a:solidFill>
            </a:endParaRPr>
          </a:p>
        </p:txBody>
      </p:sp>
      <p:sp>
        <p:nvSpPr>
          <p:cNvPr id="212" name="Google Shape;212;p35"/>
          <p:cNvSpPr txBox="1">
            <a:spLocks noGrp="1"/>
          </p:cNvSpPr>
          <p:nvPr>
            <p:ph type="body" idx="1"/>
          </p:nvPr>
        </p:nvSpPr>
        <p:spPr>
          <a:xfrm>
            <a:off x="838200" y="2916621"/>
            <a:ext cx="10733691" cy="3515709"/>
          </a:xfrm>
          <a:prstGeom prst="rect">
            <a:avLst/>
          </a:prstGeom>
          <a:noFill/>
          <a:ln>
            <a:noFill/>
          </a:ln>
        </p:spPr>
        <p:txBody>
          <a:bodyPr spcFirstLastPara="1" wrap="square" lIns="91425" tIns="45700" rIns="91425" bIns="45700" anchor="t" anchorCtr="0">
            <a:noAutofit/>
          </a:bodyPr>
          <a:lstStyle/>
          <a:p>
            <a:pPr marL="457200" lvl="0" indent="-342900" algn="l" rtl="0">
              <a:lnSpc>
                <a:spcPct val="100000"/>
              </a:lnSpc>
              <a:spcBef>
                <a:spcPts val="0"/>
              </a:spcBef>
              <a:spcAft>
                <a:spcPts val="0"/>
              </a:spcAft>
              <a:buSzPts val="1800"/>
              <a:buChar char="•"/>
            </a:pPr>
            <a:r>
              <a:rPr lang="en-US" sz="2600">
                <a:solidFill>
                  <a:srgbClr val="1F3864"/>
                </a:solidFill>
              </a:rPr>
              <a:t>Who do you know at your campus that you might network with to develop a connection with your campus Career Services?</a:t>
            </a:r>
            <a:endParaRPr/>
          </a:p>
          <a:p>
            <a:pPr marL="457200" lvl="0" indent="-342900" algn="l" rtl="0">
              <a:lnSpc>
                <a:spcPct val="100000"/>
              </a:lnSpc>
              <a:spcBef>
                <a:spcPts val="1800"/>
              </a:spcBef>
              <a:spcAft>
                <a:spcPts val="0"/>
              </a:spcAft>
              <a:buSzPts val="1800"/>
              <a:buChar char="•"/>
            </a:pPr>
            <a:r>
              <a:rPr lang="en-US" sz="2600">
                <a:solidFill>
                  <a:srgbClr val="1F3864"/>
                </a:solidFill>
              </a:rPr>
              <a:t>What are some concrete things you can work with others to do to increase access to career services or internships for disabled students on your campus?</a:t>
            </a:r>
            <a:endParaRPr/>
          </a:p>
          <a:p>
            <a:pPr marL="457200" lvl="0" indent="-342900" algn="l" rtl="0">
              <a:lnSpc>
                <a:spcPct val="100000"/>
              </a:lnSpc>
              <a:spcBef>
                <a:spcPts val="1800"/>
              </a:spcBef>
              <a:spcAft>
                <a:spcPts val="0"/>
              </a:spcAft>
              <a:buSzPts val="1800"/>
              <a:buChar char="•"/>
            </a:pPr>
            <a:r>
              <a:rPr lang="en-US" sz="2600">
                <a:solidFill>
                  <a:srgbClr val="1F3864"/>
                </a:solidFill>
              </a:rPr>
              <a:t>What are the most important resources you would need to take action?</a:t>
            </a:r>
            <a:endParaRPr/>
          </a:p>
          <a:p>
            <a:pPr marL="457200" lvl="0" indent="-228600" algn="l" rtl="0">
              <a:lnSpc>
                <a:spcPct val="100000"/>
              </a:lnSpc>
              <a:spcBef>
                <a:spcPts val="2800"/>
              </a:spcBef>
              <a:spcAft>
                <a:spcPts val="0"/>
              </a:spcAft>
              <a:buSzPts val="1800"/>
              <a:buNone/>
            </a:pPr>
            <a:endParaRPr sz="2800">
              <a:solidFill>
                <a:srgbClr val="1F3864"/>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36"/>
          <p:cNvSpPr txBox="1">
            <a:spLocks noGrp="1"/>
          </p:cNvSpPr>
          <p:nvPr>
            <p:ph type="title"/>
          </p:nvPr>
        </p:nvSpPr>
        <p:spPr>
          <a:xfrm>
            <a:off x="838200" y="1156362"/>
            <a:ext cx="10515600" cy="1019279"/>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None/>
            </a:pPr>
            <a:r>
              <a:rPr lang="en-US">
                <a:solidFill>
                  <a:srgbClr val="1E4E79"/>
                </a:solidFill>
              </a:rPr>
              <a:t>Thank You &amp; Please Take a Handout!!</a:t>
            </a:r>
            <a:endParaRPr>
              <a:solidFill>
                <a:srgbClr val="1E4E79"/>
              </a:solidFill>
            </a:endParaRPr>
          </a:p>
        </p:txBody>
      </p:sp>
      <p:pic>
        <p:nvPicPr>
          <p:cNvPr id="218" name="Google Shape;218;p36" descr="A group of smiling people standing in a row on a sunny day against the lush green background of the University of Washington campus."/>
          <p:cNvPicPr preferRelativeResize="0"/>
          <p:nvPr/>
        </p:nvPicPr>
        <p:blipFill rotWithShape="1">
          <a:blip r:embed="rId3">
            <a:alphaModFix/>
          </a:blip>
          <a:srcRect/>
          <a:stretch/>
        </p:blipFill>
        <p:spPr>
          <a:xfrm>
            <a:off x="1342465" y="2175641"/>
            <a:ext cx="6910394" cy="4621327"/>
          </a:xfrm>
          <a:prstGeom prst="rect">
            <a:avLst/>
          </a:prstGeom>
          <a:noFill/>
          <a:ln>
            <a:noFill/>
          </a:ln>
        </p:spPr>
      </p:pic>
      <p:sp>
        <p:nvSpPr>
          <p:cNvPr id="219" name="Google Shape;219;p36"/>
          <p:cNvSpPr txBox="1">
            <a:spLocks noGrp="1"/>
          </p:cNvSpPr>
          <p:nvPr>
            <p:ph type="body" idx="1"/>
          </p:nvPr>
        </p:nvSpPr>
        <p:spPr>
          <a:xfrm>
            <a:off x="8528916" y="2467860"/>
            <a:ext cx="2827281" cy="403688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3200"/>
              <a:buNone/>
            </a:pPr>
            <a:r>
              <a:rPr lang="en-US" sz="2400" i="1"/>
              <a:t>Left to right:</a:t>
            </a:r>
            <a:endParaRPr/>
          </a:p>
          <a:p>
            <a:pPr marL="0" lvl="0" indent="0" algn="l" rtl="0">
              <a:lnSpc>
                <a:spcPct val="90000"/>
              </a:lnSpc>
              <a:spcBef>
                <a:spcPts val="0"/>
              </a:spcBef>
              <a:spcAft>
                <a:spcPts val="0"/>
              </a:spcAft>
              <a:buClr>
                <a:schemeClr val="dk1"/>
              </a:buClr>
              <a:buSzPts val="3200"/>
              <a:buNone/>
            </a:pPr>
            <a:r>
              <a:rPr lang="en-US" sz="2400"/>
              <a:t>Larry Markle</a:t>
            </a:r>
            <a:endParaRPr/>
          </a:p>
          <a:p>
            <a:pPr marL="0" lvl="0" indent="0" algn="l" rtl="0">
              <a:lnSpc>
                <a:spcPct val="90000"/>
              </a:lnSpc>
              <a:spcBef>
                <a:spcPts val="0"/>
              </a:spcBef>
              <a:spcAft>
                <a:spcPts val="0"/>
              </a:spcAft>
              <a:buClr>
                <a:schemeClr val="dk1"/>
              </a:buClr>
              <a:buSzPts val="3200"/>
              <a:buNone/>
            </a:pPr>
            <a:r>
              <a:rPr lang="en-US" sz="2400"/>
              <a:t>David Parker</a:t>
            </a:r>
            <a:endParaRPr/>
          </a:p>
          <a:p>
            <a:pPr marL="0" lvl="0" indent="0" algn="l" rtl="0">
              <a:lnSpc>
                <a:spcPct val="90000"/>
              </a:lnSpc>
              <a:spcBef>
                <a:spcPts val="0"/>
              </a:spcBef>
              <a:spcAft>
                <a:spcPts val="0"/>
              </a:spcAft>
              <a:buClr>
                <a:schemeClr val="dk1"/>
              </a:buClr>
              <a:buSzPts val="3200"/>
              <a:buNone/>
            </a:pPr>
            <a:r>
              <a:rPr lang="en-US" sz="2400"/>
              <a:t>Carlos Taylor</a:t>
            </a:r>
            <a:endParaRPr/>
          </a:p>
          <a:p>
            <a:pPr marL="0" lvl="0" indent="0" algn="l" rtl="0">
              <a:lnSpc>
                <a:spcPct val="90000"/>
              </a:lnSpc>
              <a:spcBef>
                <a:spcPts val="0"/>
              </a:spcBef>
              <a:spcAft>
                <a:spcPts val="0"/>
              </a:spcAft>
              <a:buClr>
                <a:schemeClr val="dk1"/>
              </a:buClr>
              <a:buSzPts val="3200"/>
              <a:buNone/>
            </a:pPr>
            <a:r>
              <a:rPr lang="en-US" sz="2400"/>
              <a:t>Heather Evans</a:t>
            </a:r>
            <a:endParaRPr/>
          </a:p>
          <a:p>
            <a:pPr marL="0" lvl="0" indent="0" algn="l" rtl="0">
              <a:lnSpc>
                <a:spcPct val="90000"/>
              </a:lnSpc>
              <a:spcBef>
                <a:spcPts val="0"/>
              </a:spcBef>
              <a:spcAft>
                <a:spcPts val="0"/>
              </a:spcAft>
              <a:buClr>
                <a:schemeClr val="dk1"/>
              </a:buClr>
              <a:buSzPts val="3200"/>
              <a:buNone/>
            </a:pPr>
            <a:r>
              <a:rPr lang="en-US" sz="2400"/>
              <a:t>Briana Randall</a:t>
            </a:r>
            <a:endParaRPr/>
          </a:p>
          <a:p>
            <a:pPr marL="0" lvl="0" indent="0" algn="l" rtl="0">
              <a:lnSpc>
                <a:spcPct val="90000"/>
              </a:lnSpc>
              <a:spcBef>
                <a:spcPts val="0"/>
              </a:spcBef>
              <a:spcAft>
                <a:spcPts val="0"/>
              </a:spcAft>
              <a:buClr>
                <a:schemeClr val="dk1"/>
              </a:buClr>
              <a:buSzPts val="3200"/>
              <a:buNone/>
            </a:pPr>
            <a:r>
              <a:rPr lang="en-US" sz="2400"/>
              <a:t>Travis Hyde</a:t>
            </a:r>
            <a:endParaRPr/>
          </a:p>
          <a:p>
            <a:pPr marL="0" lvl="0" indent="0" algn="l" rtl="0">
              <a:lnSpc>
                <a:spcPct val="90000"/>
              </a:lnSpc>
              <a:spcBef>
                <a:spcPts val="0"/>
              </a:spcBef>
              <a:spcAft>
                <a:spcPts val="0"/>
              </a:spcAft>
              <a:buClr>
                <a:schemeClr val="dk1"/>
              </a:buClr>
              <a:buSzPts val="3200"/>
              <a:buNone/>
            </a:pPr>
            <a:r>
              <a:rPr lang="en-US" sz="2400" i="1"/>
              <a:t>Seattle, April 2025</a:t>
            </a:r>
            <a:endParaRPr sz="2400" i="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pic>
        <p:nvPicPr>
          <p:cNvPr id="224" name="Google Shape;224;p4" descr="QR code for evaluation form--goes to same page as the tiny URL on this slide."/>
          <p:cNvPicPr preferRelativeResize="0"/>
          <p:nvPr/>
        </p:nvPicPr>
        <p:blipFill rotWithShape="1">
          <a:blip r:embed="rId3">
            <a:alphaModFix/>
          </a:blip>
          <a:srcRect/>
          <a:stretch/>
        </p:blipFill>
        <p:spPr>
          <a:xfrm>
            <a:off x="4590661" y="1483568"/>
            <a:ext cx="3163078" cy="3163078"/>
          </a:xfrm>
          <a:prstGeom prst="rect">
            <a:avLst/>
          </a:prstGeom>
          <a:noFill/>
          <a:ln>
            <a:noFill/>
          </a:ln>
        </p:spPr>
      </p:pic>
      <p:sp>
        <p:nvSpPr>
          <p:cNvPr id="225" name="Google Shape;225;p4"/>
          <p:cNvSpPr txBox="1">
            <a:spLocks noGrp="1"/>
          </p:cNvSpPr>
          <p:nvPr>
            <p:ph type="title"/>
          </p:nvPr>
        </p:nvSpPr>
        <p:spPr>
          <a:xfrm>
            <a:off x="838200" y="1156363"/>
            <a:ext cx="10515600" cy="756414"/>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4400"/>
              <a:buFont typeface="Helvetica Neue"/>
              <a:buNone/>
            </a:pPr>
            <a:r>
              <a:rPr lang="en-US"/>
              <a:t>Session Evaluation</a:t>
            </a:r>
            <a:endParaRPr/>
          </a:p>
        </p:txBody>
      </p:sp>
      <p:sp>
        <p:nvSpPr>
          <p:cNvPr id="226" name="Google Shape;226;p4"/>
          <p:cNvSpPr txBox="1">
            <a:spLocks noGrp="1"/>
          </p:cNvSpPr>
          <p:nvPr>
            <p:ph type="body" idx="1"/>
          </p:nvPr>
        </p:nvSpPr>
        <p:spPr>
          <a:xfrm>
            <a:off x="838200" y="3816219"/>
            <a:ext cx="10515600" cy="2285327"/>
          </a:xfrm>
          <a:prstGeom prst="rect">
            <a:avLst/>
          </a:prstGeom>
          <a:noFill/>
          <a:ln>
            <a:noFill/>
          </a:ln>
        </p:spPr>
        <p:txBody>
          <a:bodyPr spcFirstLastPara="1" wrap="square" lIns="91425" tIns="45700" rIns="91425" bIns="45700" anchor="t" anchorCtr="0">
            <a:normAutofit fontScale="77500" lnSpcReduction="20000"/>
          </a:bodyPr>
          <a:lstStyle/>
          <a:p>
            <a:pPr marL="0" lvl="0" indent="0" algn="l" rtl="0">
              <a:lnSpc>
                <a:spcPct val="100000"/>
              </a:lnSpc>
              <a:spcBef>
                <a:spcPts val="0"/>
              </a:spcBef>
              <a:spcAft>
                <a:spcPts val="0"/>
              </a:spcAft>
              <a:buClr>
                <a:schemeClr val="dk1"/>
              </a:buClr>
              <a:buSzPct val="100000"/>
              <a:buNone/>
            </a:pPr>
            <a:endParaRPr/>
          </a:p>
          <a:p>
            <a:pPr marL="0" lvl="0" indent="0" algn="ctr" rtl="0">
              <a:lnSpc>
                <a:spcPct val="100000"/>
              </a:lnSpc>
              <a:spcBef>
                <a:spcPts val="2400"/>
              </a:spcBef>
              <a:spcAft>
                <a:spcPts val="0"/>
              </a:spcAft>
              <a:buClr>
                <a:schemeClr val="dk1"/>
              </a:buClr>
              <a:buSzPct val="100000"/>
              <a:buNone/>
            </a:pPr>
            <a:r>
              <a:rPr lang="en-US" sz="3200" u="sng">
                <a:solidFill>
                  <a:schemeClr val="hlink"/>
                </a:solidFill>
                <a:hlinkClick r:id="rId4"/>
              </a:rPr>
              <a:t>tinyurl.com/AHEADFeedback</a:t>
            </a:r>
            <a:endParaRPr sz="3200"/>
          </a:p>
          <a:p>
            <a:pPr marL="0" lvl="0" indent="0" algn="ctr" rtl="0">
              <a:lnSpc>
                <a:spcPct val="100000"/>
              </a:lnSpc>
              <a:spcBef>
                <a:spcPts val="2400"/>
              </a:spcBef>
              <a:spcAft>
                <a:spcPts val="0"/>
              </a:spcAft>
              <a:buClr>
                <a:schemeClr val="dk1"/>
              </a:buClr>
              <a:buSzPct val="100000"/>
              <a:buNone/>
            </a:pPr>
            <a:r>
              <a:rPr lang="en-US" sz="3200"/>
              <a:t>Your feedback helps shape future programming.</a:t>
            </a:r>
            <a:endParaRPr/>
          </a:p>
          <a:p>
            <a:pPr marL="0" lvl="0" indent="0" algn="ctr" rtl="0">
              <a:lnSpc>
                <a:spcPct val="100000"/>
              </a:lnSpc>
              <a:spcBef>
                <a:spcPts val="2400"/>
              </a:spcBef>
              <a:spcAft>
                <a:spcPts val="0"/>
              </a:spcAft>
              <a:buClr>
                <a:schemeClr val="dk1"/>
              </a:buClr>
              <a:buSzPct val="100000"/>
              <a:buNone/>
            </a:pPr>
            <a:r>
              <a:rPr lang="en-US" sz="3200"/>
              <a:t>Thank you for attending!</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a:off x="838200" y="1156362"/>
            <a:ext cx="10515600" cy="1082341"/>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Helvetica Neue"/>
              <a:buNone/>
            </a:pPr>
            <a:r>
              <a:rPr lang="en-US">
                <a:solidFill>
                  <a:srgbClr val="1E4E79"/>
                </a:solidFill>
              </a:rPr>
              <a:t>Agenda</a:t>
            </a:r>
            <a:endParaRPr>
              <a:solidFill>
                <a:srgbClr val="1E4E79"/>
              </a:solidFill>
            </a:endParaRPr>
          </a:p>
        </p:txBody>
      </p:sp>
      <p:sp>
        <p:nvSpPr>
          <p:cNvPr id="80" name="Google Shape;80;p15"/>
          <p:cNvSpPr txBox="1">
            <a:spLocks noGrp="1"/>
          </p:cNvSpPr>
          <p:nvPr>
            <p:ph type="body" idx="1"/>
          </p:nvPr>
        </p:nvSpPr>
        <p:spPr>
          <a:xfrm>
            <a:off x="838200" y="2238703"/>
            <a:ext cx="10515600" cy="3090958"/>
          </a:xfrm>
          <a:prstGeom prst="rect">
            <a:avLst/>
          </a:prstGeom>
          <a:noFill/>
          <a:ln>
            <a:noFill/>
          </a:ln>
        </p:spPr>
        <p:txBody>
          <a:bodyPr spcFirstLastPara="1" wrap="square" lIns="91425" tIns="45700" rIns="91425" bIns="45700" anchor="t" anchorCtr="0">
            <a:noAutofit/>
          </a:bodyPr>
          <a:lstStyle/>
          <a:p>
            <a:pPr marL="381000" lvl="0" indent="-342900" algn="l" rtl="0">
              <a:lnSpc>
                <a:spcPct val="100000"/>
              </a:lnSpc>
              <a:spcBef>
                <a:spcPts val="600"/>
              </a:spcBef>
              <a:spcAft>
                <a:spcPts val="0"/>
              </a:spcAft>
              <a:buSzPts val="1800"/>
              <a:buFont typeface="Arial"/>
              <a:buChar char="•"/>
            </a:pPr>
            <a:r>
              <a:rPr lang="en-US" sz="2800">
                <a:solidFill>
                  <a:srgbClr val="3F3F3F"/>
                </a:solidFill>
              </a:rPr>
              <a:t>The</a:t>
            </a:r>
            <a:r>
              <a:rPr lang="en-US" sz="2800" b="0" i="0" u="none" strike="noStrike">
                <a:solidFill>
                  <a:srgbClr val="3F3F3F"/>
                </a:solidFill>
              </a:rPr>
              <a:t> need for better career preparation for disabled students</a:t>
            </a:r>
            <a:endParaRPr/>
          </a:p>
          <a:p>
            <a:pPr marL="381000" lvl="0" indent="-342900" algn="l" rtl="0">
              <a:lnSpc>
                <a:spcPct val="100000"/>
              </a:lnSpc>
              <a:spcBef>
                <a:spcPts val="600"/>
              </a:spcBef>
              <a:spcAft>
                <a:spcPts val="0"/>
              </a:spcAft>
              <a:buSzPts val="1800"/>
              <a:buFont typeface="Arial"/>
              <a:buChar char="•"/>
            </a:pPr>
            <a:r>
              <a:rPr lang="en-US" sz="2800" b="0" i="0" u="none" strike="noStrike">
                <a:solidFill>
                  <a:srgbClr val="3F3F3F"/>
                </a:solidFill>
                <a:latin typeface="Helvetica Neue"/>
                <a:ea typeface="Helvetica Neue"/>
                <a:cs typeface="Helvetica Neue"/>
                <a:sym typeface="Helvetica Neue"/>
              </a:rPr>
              <a:t>The Fehribach Center’s mission and programming</a:t>
            </a:r>
            <a:endParaRPr sz="2800" b="0" i="0" u="none" strike="noStrike">
              <a:solidFill>
                <a:srgbClr val="A53010"/>
              </a:solidFill>
              <a:latin typeface="Helvetica Neue"/>
              <a:ea typeface="Helvetica Neue"/>
              <a:cs typeface="Helvetica Neue"/>
              <a:sym typeface="Helvetica Neue"/>
            </a:endParaRPr>
          </a:p>
          <a:p>
            <a:pPr marL="381000" lvl="0" indent="-342900" algn="l" rtl="0">
              <a:lnSpc>
                <a:spcPct val="100000"/>
              </a:lnSpc>
              <a:spcBef>
                <a:spcPts val="600"/>
              </a:spcBef>
              <a:spcAft>
                <a:spcPts val="0"/>
              </a:spcAft>
              <a:buSzPts val="1800"/>
              <a:buFont typeface="Arial"/>
              <a:buChar char="•"/>
            </a:pPr>
            <a:r>
              <a:rPr lang="en-US" sz="2800" b="0" i="0" u="none" strike="noStrike">
                <a:solidFill>
                  <a:srgbClr val="3F3F3F"/>
                </a:solidFill>
                <a:latin typeface="Helvetica Neue"/>
                <a:ea typeface="Helvetica Neue"/>
                <a:cs typeface="Helvetica Neue"/>
                <a:sym typeface="Helvetica Neue"/>
              </a:rPr>
              <a:t>Campus Connections: an evidence-based model</a:t>
            </a:r>
            <a:endParaRPr/>
          </a:p>
          <a:p>
            <a:pPr marL="381000" lvl="0" indent="-342900" algn="l" rtl="0">
              <a:lnSpc>
                <a:spcPct val="100000"/>
              </a:lnSpc>
              <a:spcBef>
                <a:spcPts val="600"/>
              </a:spcBef>
              <a:spcAft>
                <a:spcPts val="0"/>
              </a:spcAft>
              <a:buSzPts val="1800"/>
              <a:buFont typeface="Arial"/>
              <a:buChar char="•"/>
            </a:pPr>
            <a:r>
              <a:rPr lang="en-US" sz="2800">
                <a:solidFill>
                  <a:srgbClr val="3F3F3F"/>
                </a:solidFill>
                <a:latin typeface="Helvetica Neue"/>
                <a:ea typeface="Helvetica Neue"/>
                <a:cs typeface="Helvetica Neue"/>
                <a:sym typeface="Helvetica Neue"/>
              </a:rPr>
              <a:t>Piloting the model in a new setting: partnership with UW</a:t>
            </a:r>
            <a:endParaRPr/>
          </a:p>
          <a:p>
            <a:pPr marL="381000" lvl="0" indent="-342900" algn="l" rtl="0">
              <a:lnSpc>
                <a:spcPct val="100000"/>
              </a:lnSpc>
              <a:spcBef>
                <a:spcPts val="600"/>
              </a:spcBef>
              <a:spcAft>
                <a:spcPts val="0"/>
              </a:spcAft>
              <a:buSzPts val="1800"/>
              <a:buFont typeface="Arial"/>
              <a:buChar char="•"/>
            </a:pPr>
            <a:r>
              <a:rPr lang="en-US" sz="2800" b="0" i="0" u="none" strike="noStrike">
                <a:solidFill>
                  <a:srgbClr val="3F3F3F"/>
                </a:solidFill>
                <a:latin typeface="Helvetica Neue"/>
                <a:ea typeface="Helvetica Neue"/>
                <a:cs typeface="Helvetica Neue"/>
                <a:sym typeface="Helvetica Neue"/>
              </a:rPr>
              <a:t>Reflections on the UW e</a:t>
            </a:r>
            <a:r>
              <a:rPr lang="en-US" sz="2800">
                <a:solidFill>
                  <a:srgbClr val="3F3F3F"/>
                </a:solidFill>
                <a:latin typeface="Helvetica Neue"/>
                <a:ea typeface="Helvetica Neue"/>
                <a:cs typeface="Helvetica Neue"/>
                <a:sym typeface="Helvetica Neue"/>
              </a:rPr>
              <a:t>xperience</a:t>
            </a:r>
            <a:endParaRPr/>
          </a:p>
          <a:p>
            <a:pPr marL="381000" lvl="0" indent="-342900" algn="l" rtl="0">
              <a:lnSpc>
                <a:spcPct val="100000"/>
              </a:lnSpc>
              <a:spcBef>
                <a:spcPts val="600"/>
              </a:spcBef>
              <a:spcAft>
                <a:spcPts val="0"/>
              </a:spcAft>
              <a:buSzPts val="1800"/>
              <a:buFont typeface="Arial"/>
              <a:buChar char="•"/>
            </a:pPr>
            <a:r>
              <a:rPr lang="en-US" sz="2800">
                <a:solidFill>
                  <a:srgbClr val="3F3F3F"/>
                </a:solidFill>
                <a:latin typeface="Helvetica Neue"/>
                <a:ea typeface="Helvetica Neue"/>
                <a:cs typeface="Helvetica Neue"/>
                <a:sym typeface="Helvetica Neue"/>
              </a:rPr>
              <a:t>Implications for other campuses</a:t>
            </a:r>
            <a:endParaRPr/>
          </a:p>
          <a:p>
            <a:pPr marL="381000" lvl="0" indent="-228600" algn="l" rtl="0">
              <a:lnSpc>
                <a:spcPct val="100000"/>
              </a:lnSpc>
              <a:spcBef>
                <a:spcPts val="0"/>
              </a:spcBef>
              <a:spcAft>
                <a:spcPts val="0"/>
              </a:spcAft>
              <a:buSzPts val="1800"/>
              <a:buFont typeface="Arial"/>
              <a:buNone/>
            </a:pPr>
            <a:endParaRPr sz="2800" b="0" i="0" u="none" strike="noStrike">
              <a:solidFill>
                <a:srgbClr val="A53010"/>
              </a:solidFill>
              <a:latin typeface="Helvetica Neue"/>
              <a:ea typeface="Helvetica Neue"/>
              <a:cs typeface="Helvetica Neue"/>
              <a:sym typeface="Helvetica Neue"/>
            </a:endParaRPr>
          </a:p>
          <a:p>
            <a:pPr marL="457200" lvl="0" indent="-254000" algn="l" rtl="0">
              <a:lnSpc>
                <a:spcPct val="90000"/>
              </a:lnSpc>
              <a:spcBef>
                <a:spcPts val="0"/>
              </a:spcBef>
              <a:spcAft>
                <a:spcPts val="0"/>
              </a:spcAft>
              <a:buSzPts val="3200"/>
              <a:buNone/>
            </a:pPr>
            <a:endParaRPr sz="3200" i="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6"/>
          <p:cNvSpPr txBox="1">
            <a:spLocks noGrp="1"/>
          </p:cNvSpPr>
          <p:nvPr>
            <p:ph type="title"/>
          </p:nvPr>
        </p:nvSpPr>
        <p:spPr>
          <a:xfrm>
            <a:off x="838200" y="1156363"/>
            <a:ext cx="10515600" cy="94045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Helvetica Neue"/>
              <a:buNone/>
            </a:pPr>
            <a:r>
              <a:rPr lang="en-US">
                <a:solidFill>
                  <a:srgbClr val="1E4E79"/>
                </a:solidFill>
              </a:rPr>
              <a:t>Learning Objectives</a:t>
            </a:r>
            <a:endParaRPr>
              <a:solidFill>
                <a:srgbClr val="1E4E79"/>
              </a:solidFill>
            </a:endParaRPr>
          </a:p>
        </p:txBody>
      </p:sp>
      <p:sp>
        <p:nvSpPr>
          <p:cNvPr id="86" name="Google Shape;86;p16"/>
          <p:cNvSpPr txBox="1">
            <a:spLocks noGrp="1"/>
          </p:cNvSpPr>
          <p:nvPr>
            <p:ph type="body" idx="1"/>
          </p:nvPr>
        </p:nvSpPr>
        <p:spPr>
          <a:xfrm>
            <a:off x="838200" y="2096814"/>
            <a:ext cx="10515600" cy="3862551"/>
          </a:xfrm>
          <a:prstGeom prst="rect">
            <a:avLst/>
          </a:prstGeom>
          <a:noFill/>
          <a:ln>
            <a:noFill/>
          </a:ln>
        </p:spPr>
        <p:txBody>
          <a:bodyPr spcFirstLastPara="1" wrap="square" lIns="91425" tIns="45700" rIns="91425" bIns="45700" anchor="t" anchorCtr="0">
            <a:noAutofit/>
          </a:bodyPr>
          <a:lstStyle/>
          <a:p>
            <a:pPr marL="381000" lvl="0" indent="-342900" algn="l" rtl="0">
              <a:lnSpc>
                <a:spcPct val="100000"/>
              </a:lnSpc>
              <a:spcBef>
                <a:spcPts val="1200"/>
              </a:spcBef>
              <a:spcAft>
                <a:spcPts val="0"/>
              </a:spcAft>
              <a:buSzPts val="1800"/>
              <a:buFont typeface="Arial"/>
              <a:buChar char="•"/>
            </a:pPr>
            <a:r>
              <a:rPr lang="en-US" sz="2600" b="0" i="0" u="none" strike="noStrike">
                <a:solidFill>
                  <a:srgbClr val="000000"/>
                </a:solidFill>
              </a:rPr>
              <a:t>Identify ways that Disability Resource professionals can coll</a:t>
            </a:r>
            <a:r>
              <a:rPr lang="en-US" sz="2600"/>
              <a:t>aborate with Ca</a:t>
            </a:r>
            <a:r>
              <a:rPr lang="en-US" sz="2600" b="0" i="0" u="none" strike="noStrike">
                <a:solidFill>
                  <a:srgbClr val="000000"/>
                </a:solidFill>
              </a:rPr>
              <a:t>reer Services colleagues that are both feasible and effective </a:t>
            </a:r>
            <a:endParaRPr/>
          </a:p>
          <a:p>
            <a:pPr marL="381000" lvl="0" indent="-342900" algn="l" rtl="0">
              <a:lnSpc>
                <a:spcPct val="100000"/>
              </a:lnSpc>
              <a:spcBef>
                <a:spcPts val="1200"/>
              </a:spcBef>
              <a:spcAft>
                <a:spcPts val="0"/>
              </a:spcAft>
              <a:buSzPts val="1800"/>
              <a:buFont typeface="Arial"/>
              <a:buChar char="•"/>
            </a:pPr>
            <a:r>
              <a:rPr lang="en-US" sz="2600" b="0" i="0" u="none" strike="noStrike">
                <a:solidFill>
                  <a:srgbClr val="000000"/>
                </a:solidFill>
              </a:rPr>
              <a:t>Gain insights on making career development activities more relevant, inviting and accessible to students with disabilities</a:t>
            </a:r>
            <a:endParaRPr/>
          </a:p>
          <a:p>
            <a:pPr marL="381000" lvl="0" indent="-342900" algn="l" rtl="0">
              <a:lnSpc>
                <a:spcPct val="100000"/>
              </a:lnSpc>
              <a:spcBef>
                <a:spcPts val="1200"/>
              </a:spcBef>
              <a:spcAft>
                <a:spcPts val="0"/>
              </a:spcAft>
              <a:buSzPts val="1800"/>
              <a:buFont typeface="Arial"/>
              <a:buChar char="•"/>
            </a:pPr>
            <a:r>
              <a:rPr lang="en-US" sz="2600" b="0" i="0" u="none" strike="noStrike">
                <a:solidFill>
                  <a:srgbClr val="000000"/>
                </a:solidFill>
              </a:rPr>
              <a:t>Learn about a tested framework for helping disabled college students gain critical career-related work experiences</a:t>
            </a:r>
            <a:endParaRPr sz="2600" b="1" i="1" u="none" strike="noStrike">
              <a:solidFill>
                <a:srgbClr val="000000"/>
              </a:solidFill>
            </a:endParaRPr>
          </a:p>
          <a:p>
            <a:pPr marL="381000" lvl="0" indent="-342900" algn="l" rtl="0">
              <a:lnSpc>
                <a:spcPct val="100000"/>
              </a:lnSpc>
              <a:spcBef>
                <a:spcPts val="1200"/>
              </a:spcBef>
              <a:spcAft>
                <a:spcPts val="0"/>
              </a:spcAft>
              <a:buSzPts val="1800"/>
              <a:buFont typeface="Arial"/>
              <a:buChar char="•"/>
            </a:pPr>
            <a:r>
              <a:rPr lang="en-US" sz="2600"/>
              <a:t>Gain resource list for Making Internship Opportunities More Accessible (session handout)</a:t>
            </a:r>
            <a:endParaRPr sz="2600" b="1" i="1"/>
          </a:p>
          <a:p>
            <a:pPr marL="457200" lvl="0" indent="-254000" algn="l" rtl="0">
              <a:lnSpc>
                <a:spcPct val="90000"/>
              </a:lnSpc>
              <a:spcBef>
                <a:spcPts val="0"/>
              </a:spcBef>
              <a:spcAft>
                <a:spcPts val="0"/>
              </a:spcAft>
              <a:buSzPts val="3200"/>
              <a:buNone/>
            </a:pPr>
            <a:endParaRPr i="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7"/>
          <p:cNvSpPr txBox="1">
            <a:spLocks noGrp="1"/>
          </p:cNvSpPr>
          <p:nvPr>
            <p:ph type="title"/>
          </p:nvPr>
        </p:nvSpPr>
        <p:spPr>
          <a:xfrm>
            <a:off x="838200" y="1187893"/>
            <a:ext cx="10515600" cy="782796"/>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lt1"/>
              </a:buClr>
              <a:buSzPct val="111111"/>
              <a:buFont typeface="Helvetica Neue"/>
              <a:buNone/>
            </a:pPr>
            <a:r>
              <a:rPr lang="en-US">
                <a:solidFill>
                  <a:srgbClr val="1E4E79"/>
                </a:solidFill>
              </a:rPr>
              <a:t>A New Era Demanding Career Preparation</a:t>
            </a:r>
            <a:endParaRPr>
              <a:solidFill>
                <a:srgbClr val="1E4E79"/>
              </a:solidFill>
            </a:endParaRPr>
          </a:p>
        </p:txBody>
      </p:sp>
      <p:sp>
        <p:nvSpPr>
          <p:cNvPr id="92" name="Google Shape;92;p17"/>
          <p:cNvSpPr txBox="1">
            <a:spLocks noGrp="1"/>
          </p:cNvSpPr>
          <p:nvPr>
            <p:ph type="body" idx="1"/>
          </p:nvPr>
        </p:nvSpPr>
        <p:spPr>
          <a:xfrm>
            <a:off x="838200" y="2107100"/>
            <a:ext cx="10515600" cy="3978389"/>
          </a:xfrm>
          <a:prstGeom prst="rect">
            <a:avLst/>
          </a:prstGeom>
          <a:noFill/>
          <a:ln>
            <a:noFill/>
          </a:ln>
        </p:spPr>
        <p:txBody>
          <a:bodyPr spcFirstLastPara="1" wrap="square" lIns="91425" tIns="45700" rIns="91425" bIns="45700" anchor="t" anchorCtr="0">
            <a:noAutofit/>
          </a:bodyPr>
          <a:lstStyle/>
          <a:p>
            <a:pPr marL="457200" lvl="0" indent="-342900" algn="l" rtl="0">
              <a:lnSpc>
                <a:spcPct val="100000"/>
              </a:lnSpc>
              <a:spcBef>
                <a:spcPts val="0"/>
              </a:spcBef>
              <a:spcAft>
                <a:spcPts val="0"/>
              </a:spcAft>
              <a:buSzPts val="1800"/>
              <a:buFont typeface="Arial"/>
              <a:buChar char="•"/>
            </a:pPr>
            <a:r>
              <a:rPr lang="en-US" sz="2200"/>
              <a:t>Only 31.7% of college graduates with disabilities were employed in 2023, compared to 74.5% of non-disabled graduates (BLS, 2024)</a:t>
            </a:r>
            <a:endParaRPr sz="2200" b="0" i="0" u="none" strike="noStrike">
              <a:solidFill>
                <a:srgbClr val="000000"/>
              </a:solidFill>
              <a:latin typeface="Helvetica Neue"/>
              <a:ea typeface="Helvetica Neue"/>
              <a:cs typeface="Helvetica Neue"/>
              <a:sym typeface="Helvetica Neue"/>
            </a:endParaRPr>
          </a:p>
          <a:p>
            <a:pPr marL="457200" lvl="0" indent="-342900" algn="l" rtl="0">
              <a:lnSpc>
                <a:spcPct val="100000"/>
              </a:lnSpc>
              <a:spcBef>
                <a:spcPts val="1200"/>
              </a:spcBef>
              <a:spcAft>
                <a:spcPts val="0"/>
              </a:spcAft>
              <a:buSzPts val="1800"/>
              <a:buFont typeface="Arial"/>
              <a:buChar char="•"/>
            </a:pPr>
            <a:r>
              <a:rPr lang="en-US" sz="2200" b="0" i="0" u="none" strike="noStrike">
                <a:solidFill>
                  <a:srgbClr val="000000"/>
                </a:solidFill>
                <a:latin typeface="Helvetica Neue"/>
                <a:ea typeface="Helvetica Neue"/>
                <a:cs typeface="Helvetica Neue"/>
                <a:sym typeface="Helvetica Neue"/>
              </a:rPr>
              <a:t>DOE in multiple states have mandated career preparation as part of college experience</a:t>
            </a:r>
            <a:endParaRPr sz="2200">
              <a:solidFill>
                <a:srgbClr val="000000"/>
              </a:solidFill>
              <a:latin typeface="Helvetica Neue"/>
              <a:ea typeface="Helvetica Neue"/>
              <a:cs typeface="Helvetica Neue"/>
              <a:sym typeface="Helvetica Neue"/>
            </a:endParaRPr>
          </a:p>
          <a:p>
            <a:pPr marL="457200" lvl="0" indent="-342900" algn="l" rtl="0">
              <a:lnSpc>
                <a:spcPct val="100000"/>
              </a:lnSpc>
              <a:spcBef>
                <a:spcPts val="1200"/>
              </a:spcBef>
              <a:spcAft>
                <a:spcPts val="0"/>
              </a:spcAft>
              <a:buSzPts val="1800"/>
              <a:buFont typeface="Arial"/>
              <a:buChar char="•"/>
            </a:pPr>
            <a:r>
              <a:rPr lang="en-US" sz="2200" b="0" i="0" u="none" strike="noStrike">
                <a:solidFill>
                  <a:srgbClr val="000000"/>
                </a:solidFill>
                <a:latin typeface="Helvetica Neue"/>
                <a:ea typeface="Helvetica Neue"/>
                <a:cs typeface="Helvetica Neue"/>
                <a:sym typeface="Helvetica Neue"/>
              </a:rPr>
              <a:t>New expectations that internships are part of college experience and vital for career success</a:t>
            </a:r>
            <a:endParaRPr/>
          </a:p>
          <a:p>
            <a:pPr marL="457200" lvl="0" indent="-342900" algn="l" rtl="0">
              <a:lnSpc>
                <a:spcPct val="100000"/>
              </a:lnSpc>
              <a:spcBef>
                <a:spcPts val="1200"/>
              </a:spcBef>
              <a:spcAft>
                <a:spcPts val="0"/>
              </a:spcAft>
              <a:buSzPts val="1800"/>
              <a:buFont typeface="Arial"/>
              <a:buChar char="•"/>
            </a:pPr>
            <a:r>
              <a:rPr lang="en-US" sz="2200"/>
              <a:t>Undergraduates with disabilities utilize career services less often and graduate with less work experience than non-disabled students (Parker &amp; Markle 2020)</a:t>
            </a:r>
            <a:endParaRPr sz="2200" b="0" i="0" u="none" strike="noStrike">
              <a:solidFill>
                <a:srgbClr val="000000"/>
              </a:solidFill>
              <a:latin typeface="Helvetica Neue"/>
              <a:ea typeface="Helvetica Neue"/>
              <a:cs typeface="Helvetica Neue"/>
              <a:sym typeface="Helvetica Neue"/>
            </a:endParaRPr>
          </a:p>
          <a:p>
            <a:pPr marL="457200" lvl="0" indent="-342900" algn="l" rtl="0">
              <a:lnSpc>
                <a:spcPct val="100000"/>
              </a:lnSpc>
              <a:spcBef>
                <a:spcPts val="1200"/>
              </a:spcBef>
              <a:spcAft>
                <a:spcPts val="0"/>
              </a:spcAft>
              <a:buSzPts val="1800"/>
              <a:buFont typeface="Arial"/>
              <a:buChar char="•"/>
            </a:pPr>
            <a:r>
              <a:rPr lang="en-US" sz="2200" b="0" i="0" u="none" strike="noStrike">
                <a:solidFill>
                  <a:srgbClr val="000000"/>
                </a:solidFill>
                <a:latin typeface="Helvetica Neue"/>
                <a:ea typeface="Helvetica Neue"/>
                <a:cs typeface="Helvetica Neue"/>
                <a:sym typeface="Helvetica Neue"/>
              </a:rPr>
              <a:t>Changing norms create new opportunities, but also create new access barriers</a:t>
            </a:r>
            <a:endParaRPr/>
          </a:p>
          <a:p>
            <a:pPr marL="0" lvl="0" indent="0" algn="l" rtl="0">
              <a:lnSpc>
                <a:spcPct val="100000"/>
              </a:lnSpc>
              <a:spcBef>
                <a:spcPts val="1200"/>
              </a:spcBef>
              <a:spcAft>
                <a:spcPts val="1200"/>
              </a:spcAft>
              <a:buSzPts val="3200"/>
              <a:buNone/>
            </a:pPr>
            <a:endParaRPr sz="3200" i="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8"/>
          <p:cNvSpPr txBox="1">
            <a:spLocks noGrp="1"/>
          </p:cNvSpPr>
          <p:nvPr>
            <p:ph type="title"/>
          </p:nvPr>
        </p:nvSpPr>
        <p:spPr>
          <a:xfrm>
            <a:off x="0" y="961696"/>
            <a:ext cx="12192000" cy="1702676"/>
          </a:xfrm>
          <a:prstGeom prst="rect">
            <a:avLst/>
          </a:prstGeom>
          <a:solidFill>
            <a:srgbClr val="1F3864"/>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Helvetica Neue"/>
              <a:buNone/>
            </a:pPr>
            <a:r>
              <a:rPr lang="en-US">
                <a:solidFill>
                  <a:schemeClr val="lt1"/>
                </a:solidFill>
              </a:rPr>
              <a:t>Reflection: a New Era</a:t>
            </a:r>
            <a:endParaRPr>
              <a:solidFill>
                <a:schemeClr val="lt1"/>
              </a:solidFill>
            </a:endParaRPr>
          </a:p>
        </p:txBody>
      </p:sp>
      <p:sp>
        <p:nvSpPr>
          <p:cNvPr id="98" name="Google Shape;98;p18"/>
          <p:cNvSpPr txBox="1">
            <a:spLocks noGrp="1"/>
          </p:cNvSpPr>
          <p:nvPr>
            <p:ph type="body" idx="1"/>
          </p:nvPr>
        </p:nvSpPr>
        <p:spPr>
          <a:xfrm>
            <a:off x="504496" y="2703788"/>
            <a:ext cx="11430000" cy="2979682"/>
          </a:xfrm>
          <a:prstGeom prst="rect">
            <a:avLst/>
          </a:prstGeom>
          <a:noFill/>
          <a:ln>
            <a:noFill/>
          </a:ln>
        </p:spPr>
        <p:txBody>
          <a:bodyPr spcFirstLastPara="1" wrap="square" lIns="91425" tIns="45700" rIns="91425" bIns="45700" anchor="t" anchorCtr="0">
            <a:noAutofit/>
          </a:bodyPr>
          <a:lstStyle/>
          <a:p>
            <a:pPr marL="457200" lvl="0" indent="-342900" algn="l" rtl="0">
              <a:lnSpc>
                <a:spcPct val="90000"/>
              </a:lnSpc>
              <a:spcBef>
                <a:spcPts val="1800"/>
              </a:spcBef>
              <a:spcAft>
                <a:spcPts val="0"/>
              </a:spcAft>
              <a:buSzPts val="1800"/>
              <a:buFont typeface="Arial"/>
              <a:buChar char="•"/>
            </a:pPr>
            <a:r>
              <a:rPr lang="en-US" sz="2800" b="0" i="0" u="none" strike="noStrike">
                <a:solidFill>
                  <a:srgbClr val="1F3864"/>
                </a:solidFill>
                <a:latin typeface="Helvetica Neue"/>
                <a:ea typeface="Helvetica Neue"/>
                <a:cs typeface="Helvetica Neue"/>
                <a:sym typeface="Helvetica Neue"/>
              </a:rPr>
              <a:t>How does your campus prepare students with disabilities for the employment inequities that await them?</a:t>
            </a:r>
            <a:endParaRPr/>
          </a:p>
          <a:p>
            <a:pPr marL="457200" lvl="0" indent="-342900" algn="l" rtl="0">
              <a:lnSpc>
                <a:spcPct val="90000"/>
              </a:lnSpc>
              <a:spcBef>
                <a:spcPts val="1800"/>
              </a:spcBef>
              <a:spcAft>
                <a:spcPts val="0"/>
              </a:spcAft>
              <a:buSzPts val="1800"/>
              <a:buFont typeface="Arial"/>
              <a:buChar char="•"/>
            </a:pPr>
            <a:r>
              <a:rPr lang="en-US" sz="2800" b="0" i="0" u="none" strike="noStrike">
                <a:solidFill>
                  <a:srgbClr val="1F3864"/>
                </a:solidFill>
                <a:latin typeface="Helvetica Neue"/>
                <a:ea typeface="Helvetica Neue"/>
                <a:cs typeface="Helvetica Neue"/>
                <a:sym typeface="Helvetica Neue"/>
              </a:rPr>
              <a:t>As you think about any role you might play in helping disabled students access equitable career preparation, what thoughts or feelings come to mind?</a:t>
            </a:r>
            <a:endParaRPr sz="2800">
              <a:solidFill>
                <a:srgbClr val="1F3864"/>
              </a:solidFill>
              <a:latin typeface="Helvetica Neue"/>
              <a:ea typeface="Helvetica Neue"/>
              <a:cs typeface="Helvetica Neue"/>
              <a:sym typeface="Helvetica Neue"/>
            </a:endParaRPr>
          </a:p>
          <a:p>
            <a:pPr marL="457200" lvl="0" indent="-342900" algn="l" rtl="0">
              <a:lnSpc>
                <a:spcPct val="90000"/>
              </a:lnSpc>
              <a:spcBef>
                <a:spcPts val="1800"/>
              </a:spcBef>
              <a:spcAft>
                <a:spcPts val="0"/>
              </a:spcAft>
              <a:buSzPts val="1800"/>
              <a:buFont typeface="Arial"/>
              <a:buChar char="•"/>
            </a:pPr>
            <a:r>
              <a:rPr lang="en-US" sz="2800" b="0" i="0" u="none" strike="noStrike">
                <a:solidFill>
                  <a:srgbClr val="1F3864"/>
                </a:solidFill>
                <a:latin typeface="Helvetica Neue"/>
                <a:ea typeface="Helvetica Neue"/>
                <a:cs typeface="Helvetica Neue"/>
                <a:sym typeface="Helvetica Neue"/>
              </a:rPr>
              <a:t>What are your biggest concerns or barriers?</a:t>
            </a:r>
            <a:endParaRPr/>
          </a:p>
          <a:p>
            <a:pPr marL="0" lvl="0" indent="0" algn="l" rtl="0">
              <a:lnSpc>
                <a:spcPct val="90000"/>
              </a:lnSpc>
              <a:spcBef>
                <a:spcPts val="0"/>
              </a:spcBef>
              <a:spcAft>
                <a:spcPts val="0"/>
              </a:spcAft>
              <a:buSzPts val="3200"/>
              <a:buNone/>
            </a:pPr>
            <a:endParaRPr sz="3200" i="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
          <p:cNvSpPr txBox="1">
            <a:spLocks noGrp="1"/>
          </p:cNvSpPr>
          <p:nvPr>
            <p:ph type="title"/>
          </p:nvPr>
        </p:nvSpPr>
        <p:spPr>
          <a:xfrm>
            <a:off x="409902" y="1156363"/>
            <a:ext cx="9144001" cy="1030024"/>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400"/>
              <a:buFont typeface="Helvetica Neue"/>
              <a:buNone/>
            </a:pPr>
            <a:r>
              <a:rPr lang="en-US" b="1" i="0" u="none" strike="noStrike">
                <a:solidFill>
                  <a:srgbClr val="1E4E79"/>
                </a:solidFill>
                <a:latin typeface="Helvetica Neue"/>
                <a:ea typeface="Helvetica Neue"/>
                <a:cs typeface="Helvetica Neue"/>
                <a:sym typeface="Helvetica Neue"/>
              </a:rPr>
              <a:t>The Gregory S. Fehribach Center</a:t>
            </a:r>
            <a:endParaRPr>
              <a:solidFill>
                <a:srgbClr val="1E4E79"/>
              </a:solidFill>
              <a:latin typeface="Helvetica Neue"/>
              <a:ea typeface="Helvetica Neue"/>
              <a:cs typeface="Helvetica Neue"/>
              <a:sym typeface="Helvetica Neue"/>
            </a:endParaRPr>
          </a:p>
        </p:txBody>
      </p:sp>
      <p:sp>
        <p:nvSpPr>
          <p:cNvPr id="104" name="Google Shape;104;p2"/>
          <p:cNvSpPr txBox="1">
            <a:spLocks noGrp="1"/>
          </p:cNvSpPr>
          <p:nvPr>
            <p:ph type="body" idx="1"/>
          </p:nvPr>
        </p:nvSpPr>
        <p:spPr>
          <a:xfrm>
            <a:off x="283778" y="2186387"/>
            <a:ext cx="9270125" cy="3820275"/>
          </a:xfrm>
          <a:prstGeom prst="rect">
            <a:avLst/>
          </a:prstGeom>
          <a:noFill/>
          <a:ln>
            <a:noFill/>
          </a:ln>
        </p:spPr>
        <p:txBody>
          <a:bodyPr spcFirstLastPara="1" wrap="square" lIns="91425" tIns="45700" rIns="91425" bIns="45700" anchor="t" anchorCtr="0">
            <a:noAutofit/>
          </a:bodyPr>
          <a:lstStyle/>
          <a:p>
            <a:pPr marL="457200" lvl="0" indent="-342900" algn="l" rtl="0">
              <a:lnSpc>
                <a:spcPct val="90000"/>
              </a:lnSpc>
              <a:spcBef>
                <a:spcPts val="1000"/>
              </a:spcBef>
              <a:spcAft>
                <a:spcPts val="0"/>
              </a:spcAft>
              <a:buSzPts val="1800"/>
              <a:buFont typeface="Arial"/>
              <a:buChar char="•"/>
            </a:pPr>
            <a:r>
              <a:rPr lang="en-US" sz="2400" b="0" i="0" u="none" strike="noStrike">
                <a:solidFill>
                  <a:schemeClr val="dk1"/>
                </a:solidFill>
                <a:latin typeface="Helvetica Neue"/>
                <a:ea typeface="Helvetica Neue"/>
                <a:cs typeface="Helvetica Neue"/>
                <a:sym typeface="Helvetica Neue"/>
              </a:rPr>
              <a:t>Mission is to promote equitable employment outcomes and full civic engagement for college graduates with physical disabilities</a:t>
            </a:r>
            <a:endParaRPr/>
          </a:p>
          <a:p>
            <a:pPr marL="457200" lvl="0" indent="-342900" algn="l" rtl="0">
              <a:lnSpc>
                <a:spcPct val="90000"/>
              </a:lnSpc>
              <a:spcBef>
                <a:spcPts val="1000"/>
              </a:spcBef>
              <a:spcAft>
                <a:spcPts val="0"/>
              </a:spcAft>
              <a:buSzPts val="1800"/>
              <a:buFont typeface="Arial"/>
              <a:buChar char="•"/>
            </a:pPr>
            <a:r>
              <a:rPr lang="en-US" sz="2400" b="0" i="0" u="none" strike="noStrike">
                <a:solidFill>
                  <a:schemeClr val="dk1"/>
                </a:solidFill>
                <a:latin typeface="Helvetica Neue"/>
                <a:ea typeface="Helvetica Neue"/>
                <a:cs typeface="Helvetica Neue"/>
                <a:sym typeface="Helvetica Neue"/>
              </a:rPr>
              <a:t>Has provided 536 internships to 266 students attending 46 colleges or universities in Indiana, Kentucky, Michigan, Ohio, and Illinois</a:t>
            </a:r>
            <a:endParaRPr/>
          </a:p>
          <a:p>
            <a:pPr marL="457200" lvl="0" indent="-342900" algn="l" rtl="0">
              <a:lnSpc>
                <a:spcPct val="90000"/>
              </a:lnSpc>
              <a:spcBef>
                <a:spcPts val="1000"/>
              </a:spcBef>
              <a:spcAft>
                <a:spcPts val="0"/>
              </a:spcAft>
              <a:buSzPts val="1800"/>
              <a:buFont typeface="Arial"/>
              <a:buChar char="•"/>
            </a:pPr>
            <a:r>
              <a:rPr lang="en-US" sz="2400" b="0" i="0" u="none" strike="noStrike">
                <a:solidFill>
                  <a:schemeClr val="dk1"/>
                </a:solidFill>
                <a:latin typeface="Helvetica Neue"/>
                <a:ea typeface="Helvetica Neue"/>
                <a:cs typeface="Helvetica Neue"/>
                <a:sym typeface="Helvetica Neue"/>
              </a:rPr>
              <a:t>Has partnered with 46 Indiana employers, including Eli Lilly and Company, Republic Airlines, Ascend Indiana, BraunAbility, Cummins Inc., Eskenazi Health and the Indiana Pacers</a:t>
            </a:r>
            <a:endParaRPr/>
          </a:p>
          <a:p>
            <a:pPr marL="457200" lvl="0" indent="-342900" algn="l" rtl="0">
              <a:lnSpc>
                <a:spcPct val="90000"/>
              </a:lnSpc>
              <a:spcBef>
                <a:spcPts val="1000"/>
              </a:spcBef>
              <a:spcAft>
                <a:spcPts val="0"/>
              </a:spcAft>
              <a:buSzPts val="1800"/>
              <a:buFont typeface="Arial"/>
              <a:buChar char="•"/>
            </a:pPr>
            <a:r>
              <a:rPr lang="en-US" sz="2400" b="0" i="0" u="none" strike="noStrike">
                <a:solidFill>
                  <a:schemeClr val="dk1"/>
                </a:solidFill>
                <a:latin typeface="Helvetica Neue"/>
                <a:ea typeface="Helvetica Neue"/>
                <a:cs typeface="Helvetica Neue"/>
                <a:sym typeface="Helvetica Neue"/>
              </a:rPr>
              <a:t>Recipient of the 2024 NACE Chevron Innovation Award</a:t>
            </a:r>
            <a:endParaRPr/>
          </a:p>
        </p:txBody>
      </p:sp>
      <p:pic>
        <p:nvPicPr>
          <p:cNvPr id="105" name="Google Shape;105;p2" descr="This is a photograph of Gregory S. Fehribach, an Indianapolis attorney with national influence after whom the Center was named."/>
          <p:cNvPicPr preferRelativeResize="0"/>
          <p:nvPr/>
        </p:nvPicPr>
        <p:blipFill rotWithShape="1">
          <a:blip r:embed="rId3">
            <a:alphaModFix/>
          </a:blip>
          <a:srcRect/>
          <a:stretch/>
        </p:blipFill>
        <p:spPr>
          <a:xfrm>
            <a:off x="9774621" y="1275397"/>
            <a:ext cx="2133601" cy="2792327"/>
          </a:xfrm>
          <a:prstGeom prst="rect">
            <a:avLst/>
          </a:prstGeom>
          <a:noFill/>
          <a:ln>
            <a:noFill/>
          </a:ln>
        </p:spPr>
      </p:pic>
      <p:sp>
        <p:nvSpPr>
          <p:cNvPr id="106" name="Google Shape;106;p2"/>
          <p:cNvSpPr txBox="1"/>
          <p:nvPr/>
        </p:nvSpPr>
        <p:spPr>
          <a:xfrm>
            <a:off x="9774621" y="4186758"/>
            <a:ext cx="2133601" cy="92333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entury Gothic"/>
                <a:ea typeface="Century Gothic"/>
                <a:cs typeface="Century Gothic"/>
                <a:sym typeface="Century Gothic"/>
              </a:rPr>
              <a:t>Gregory S. Fehribach</a:t>
            </a:r>
            <a:endParaRPr sz="18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800"/>
              <a:buFont typeface="Arial"/>
              <a:buNone/>
            </a:pPr>
            <a:r>
              <a:rPr lang="en-US" sz="1800" b="1" i="0" u="none" strike="noStrike" cap="none">
                <a:solidFill>
                  <a:srgbClr val="000000"/>
                </a:solidFill>
                <a:latin typeface="Century Gothic"/>
                <a:ea typeface="Century Gothic"/>
                <a:cs typeface="Century Gothic"/>
                <a:sym typeface="Century Gothic"/>
              </a:rPr>
              <a:t>Founder</a:t>
            </a:r>
            <a:endParaRPr sz="18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10"/>
        <p:cNvGrpSpPr/>
        <p:nvPr/>
      </p:nvGrpSpPr>
      <p:grpSpPr>
        <a:xfrm>
          <a:off x="0" y="0"/>
          <a:ext cx="0" cy="0"/>
          <a:chOff x="0" y="0"/>
          <a:chExt cx="0" cy="0"/>
        </a:xfrm>
      </p:grpSpPr>
      <p:sp>
        <p:nvSpPr>
          <p:cNvPr id="111" name="Google Shape;111;p19"/>
          <p:cNvSpPr txBox="1">
            <a:spLocks noGrp="1"/>
          </p:cNvSpPr>
          <p:nvPr>
            <p:ph type="title" idx="4294967295"/>
          </p:nvPr>
        </p:nvSpPr>
        <p:spPr>
          <a:xfrm>
            <a:off x="8607972" y="2107306"/>
            <a:ext cx="3036395" cy="12977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US" sz="2800" b="1" i="0" u="none" strike="noStrike" cap="none">
                <a:solidFill>
                  <a:srgbClr val="3F3F3F"/>
                </a:solidFill>
                <a:latin typeface="Century Gothic"/>
                <a:ea typeface="Century Gothic"/>
                <a:cs typeface="Century Gothic"/>
                <a:sym typeface="Century Gothic"/>
              </a:rPr>
              <a:t>Our Research</a:t>
            </a:r>
            <a:endParaRPr sz="2800" b="0" i="0" u="none" strike="noStrike" cap="none">
              <a:solidFill>
                <a:srgbClr val="000000"/>
              </a:solidFill>
              <a:latin typeface="Arial"/>
              <a:ea typeface="Arial"/>
              <a:cs typeface="Arial"/>
              <a:sym typeface="Arial"/>
            </a:endParaRPr>
          </a:p>
          <a:p>
            <a:pPr marL="0" marR="0" lvl="0" indent="0" algn="ctr" rtl="0">
              <a:lnSpc>
                <a:spcPct val="100000"/>
              </a:lnSpc>
              <a:spcBef>
                <a:spcPts val="1000"/>
              </a:spcBef>
              <a:spcAft>
                <a:spcPts val="0"/>
              </a:spcAft>
              <a:buClr>
                <a:srgbClr val="000000"/>
              </a:buClr>
              <a:buSzPts val="2800"/>
              <a:buFont typeface="Arial"/>
              <a:buNone/>
            </a:pPr>
            <a:r>
              <a:rPr lang="en-US" sz="2800" b="0" i="0" u="sng" strike="noStrike" cap="none">
                <a:solidFill>
                  <a:srgbClr val="3F3F3F"/>
                </a:solidFill>
                <a:latin typeface="Century Gothic"/>
                <a:ea typeface="Century Gothic"/>
                <a:cs typeface="Century Gothic"/>
                <a:sym typeface="Century Gothic"/>
                <a:hlinkClick r:id="rId3">
                  <a:extLst>
                    <a:ext uri="{A12FA001-AC4F-418D-AE19-62706E023703}">
                      <ahyp:hlinkClr xmlns:ahyp="http://schemas.microsoft.com/office/drawing/2018/hyperlinkcolor" val="tx"/>
                    </a:ext>
                  </a:extLst>
                </a:hlinkClick>
              </a:rPr>
              <a:t>JPED 37(3)</a:t>
            </a:r>
            <a:endParaRPr sz="28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12" name="Google Shape;112;p19" descr="Use this QR code to access a special issue of the Journal on Postsecondary Education and Disability featuring research from the Fehribach Center."/>
          <p:cNvPicPr preferRelativeResize="0"/>
          <p:nvPr/>
        </p:nvPicPr>
        <p:blipFill rotWithShape="1">
          <a:blip r:embed="rId4">
            <a:alphaModFix/>
          </a:blip>
          <a:srcRect/>
          <a:stretch/>
        </p:blipFill>
        <p:spPr>
          <a:xfrm>
            <a:off x="8399298" y="3405097"/>
            <a:ext cx="3245069" cy="3245069"/>
          </a:xfrm>
          <a:prstGeom prst="rect">
            <a:avLst/>
          </a:prstGeom>
          <a:noFill/>
          <a:ln>
            <a:noFill/>
          </a:ln>
        </p:spPr>
      </p:pic>
      <p:sp>
        <p:nvSpPr>
          <p:cNvPr id="113" name="Google Shape;113;p19"/>
          <p:cNvSpPr txBox="1"/>
          <p:nvPr/>
        </p:nvSpPr>
        <p:spPr>
          <a:xfrm>
            <a:off x="8399298" y="750020"/>
            <a:ext cx="3436884" cy="95410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US" sz="2800" b="1" i="0" u="none" strike="noStrike" cap="none">
                <a:solidFill>
                  <a:srgbClr val="1F3864"/>
                </a:solidFill>
                <a:latin typeface="Century Gothic"/>
                <a:ea typeface="Century Gothic"/>
                <a:cs typeface="Century Gothic"/>
                <a:sym typeface="Century Gothic"/>
              </a:rPr>
              <a:t>Promising Outcomes</a:t>
            </a:r>
            <a:endParaRPr sz="2800" b="0" i="0" u="none" strike="noStrike" cap="none">
              <a:solidFill>
                <a:srgbClr val="1F3864"/>
              </a:solidFill>
              <a:latin typeface="Arial"/>
              <a:ea typeface="Arial"/>
              <a:cs typeface="Arial"/>
              <a:sym typeface="Arial"/>
            </a:endParaRPr>
          </a:p>
        </p:txBody>
      </p:sp>
      <p:pic>
        <p:nvPicPr>
          <p:cNvPr id="114" name="Google Shape;114;p19" descr="This Infographic reports a 92.1% overall career engagement rate from surveys of Fehribach interns compled two months after their internships between 2021 and 2024."/>
          <p:cNvPicPr preferRelativeResize="0"/>
          <p:nvPr/>
        </p:nvPicPr>
        <p:blipFill rotWithShape="1">
          <a:blip r:embed="rId5">
            <a:alphaModFix/>
          </a:blip>
          <a:srcRect/>
          <a:stretch/>
        </p:blipFill>
        <p:spPr>
          <a:xfrm>
            <a:off x="283780" y="-1"/>
            <a:ext cx="7677806" cy="7031421"/>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title"/>
          </p:nvPr>
        </p:nvSpPr>
        <p:spPr>
          <a:xfrm>
            <a:off x="838199" y="1166648"/>
            <a:ext cx="10954407" cy="1103585"/>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28654"/>
              <a:buFont typeface="Helvetica Neue"/>
              <a:buNone/>
            </a:pPr>
            <a:r>
              <a:rPr lang="en-US" sz="3800">
                <a:solidFill>
                  <a:srgbClr val="1E4E79"/>
                </a:solidFill>
              </a:rPr>
              <a:t>DS and CS Professionals Working Together: </a:t>
            </a:r>
            <a:br>
              <a:rPr lang="en-US" sz="3800">
                <a:solidFill>
                  <a:srgbClr val="1E4E79"/>
                </a:solidFill>
              </a:rPr>
            </a:br>
            <a:r>
              <a:rPr lang="en-US" sz="3800">
                <a:solidFill>
                  <a:srgbClr val="1E4E79"/>
                </a:solidFill>
              </a:rPr>
              <a:t>What the Data Say</a:t>
            </a:r>
            <a:endParaRPr sz="3800">
              <a:solidFill>
                <a:srgbClr val="1E4E79"/>
              </a:solidFill>
            </a:endParaRPr>
          </a:p>
        </p:txBody>
      </p:sp>
      <p:sp>
        <p:nvSpPr>
          <p:cNvPr id="120" name="Google Shape;120;p20"/>
          <p:cNvSpPr txBox="1">
            <a:spLocks noGrp="1"/>
          </p:cNvSpPr>
          <p:nvPr>
            <p:ph type="body" idx="1"/>
          </p:nvPr>
        </p:nvSpPr>
        <p:spPr>
          <a:xfrm>
            <a:off x="838200" y="2270234"/>
            <a:ext cx="10686393" cy="4130566"/>
          </a:xfrm>
          <a:prstGeom prst="rect">
            <a:avLst/>
          </a:prstGeom>
          <a:noFill/>
          <a:ln>
            <a:noFill/>
          </a:ln>
        </p:spPr>
        <p:txBody>
          <a:bodyPr spcFirstLastPara="1" wrap="square" lIns="91425" tIns="45700" rIns="91425" bIns="45700" anchor="t" anchorCtr="0">
            <a:noAutofit/>
          </a:bodyPr>
          <a:lstStyle/>
          <a:p>
            <a:pPr marL="457200" lvl="0" indent="-342900" algn="l" rtl="0">
              <a:lnSpc>
                <a:spcPct val="90000"/>
              </a:lnSpc>
              <a:spcBef>
                <a:spcPts val="1000"/>
              </a:spcBef>
              <a:spcAft>
                <a:spcPts val="0"/>
              </a:spcAft>
              <a:buSzPts val="1800"/>
              <a:buFont typeface="Arial"/>
              <a:buChar char="•"/>
            </a:pPr>
            <a:r>
              <a:rPr lang="en-US" sz="2300" b="0" i="0" u="none" strike="noStrike">
                <a:solidFill>
                  <a:schemeClr val="dk1"/>
                </a:solidFill>
                <a:latin typeface="Helvetica Neue"/>
                <a:ea typeface="Helvetica Neue"/>
                <a:cs typeface="Helvetica Neue"/>
                <a:sym typeface="Helvetica Neue"/>
              </a:rPr>
              <a:t>“Cross training” between Disability Services and Career Services offices to create meaningful career preparation to undergraduates with disabilities (Madaus 2006; Pilette 2019)  </a:t>
            </a:r>
            <a:endParaRPr/>
          </a:p>
          <a:p>
            <a:pPr marL="457200" lvl="0" indent="-342900" algn="l" rtl="0">
              <a:lnSpc>
                <a:spcPct val="90000"/>
              </a:lnSpc>
              <a:spcBef>
                <a:spcPts val="1000"/>
              </a:spcBef>
              <a:spcAft>
                <a:spcPts val="0"/>
              </a:spcAft>
              <a:buSzPts val="1800"/>
              <a:buFont typeface="Arial"/>
              <a:buChar char="•"/>
            </a:pPr>
            <a:r>
              <a:rPr lang="en-US" sz="2300" b="0" i="0" u="none" strike="noStrike">
                <a:solidFill>
                  <a:schemeClr val="dk1"/>
                </a:solidFill>
                <a:latin typeface="Helvetica Neue"/>
                <a:ea typeface="Helvetica Neue"/>
                <a:cs typeface="Helvetica Neue"/>
                <a:sym typeface="Helvetica Neue"/>
              </a:rPr>
              <a:t>Career services are more helpful when those professionals are knowledgeable about the unique needs of job-seekers with disabilities  (DiYenno et al. 2019)</a:t>
            </a:r>
            <a:endParaRPr/>
          </a:p>
          <a:p>
            <a:pPr marL="457200" lvl="0" indent="-342900" algn="l" rtl="0">
              <a:lnSpc>
                <a:spcPct val="90000"/>
              </a:lnSpc>
              <a:spcBef>
                <a:spcPts val="1000"/>
              </a:spcBef>
              <a:spcAft>
                <a:spcPts val="0"/>
              </a:spcAft>
              <a:buSzPts val="1800"/>
              <a:buFont typeface="Arial"/>
              <a:buChar char="•"/>
            </a:pPr>
            <a:r>
              <a:rPr lang="en-US" sz="2300" b="0" i="0" u="none" strike="noStrike">
                <a:solidFill>
                  <a:schemeClr val="dk1"/>
                </a:solidFill>
                <a:latin typeface="Helvetica Neue"/>
                <a:ea typeface="Helvetica Neue"/>
                <a:cs typeface="Helvetica Neue"/>
                <a:sym typeface="Helvetica Neue"/>
              </a:rPr>
              <a:t>Partnerships between these two campus resources create opportunities for students with disabilities to obtain field-related internships, resulting in greater self-advocacy skills and a clearer understanding of one’s strengths and needs as an employee (Mamun et al. 2018) </a:t>
            </a:r>
            <a:endParaRPr/>
          </a:p>
          <a:p>
            <a:pPr marL="0" lvl="0" indent="0" algn="l" rtl="0">
              <a:lnSpc>
                <a:spcPct val="90000"/>
              </a:lnSpc>
              <a:spcBef>
                <a:spcPts val="0"/>
              </a:spcBef>
              <a:spcAft>
                <a:spcPts val="0"/>
              </a:spcAft>
              <a:buSzPts val="3200"/>
              <a:buNone/>
            </a:pPr>
            <a:endParaRPr sz="3200" i="1"/>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1903</Words>
  <Application>Microsoft Office PowerPoint</Application>
  <PresentationFormat>Widescreen</PresentationFormat>
  <Paragraphs>209</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Noto Sans Symbols</vt:lpstr>
      <vt:lpstr>Calibri</vt:lpstr>
      <vt:lpstr>Helvetica Neue</vt:lpstr>
      <vt:lpstr>Century Gothic</vt:lpstr>
      <vt:lpstr>Arial</vt:lpstr>
      <vt:lpstr>Office Theme</vt:lpstr>
      <vt:lpstr>5.11: Low Effort, Big Impact: Disability &amp; Career Service Collaborations Preparing Disabled Students for Work </vt:lpstr>
      <vt:lpstr>About Us…</vt:lpstr>
      <vt:lpstr>Agenda</vt:lpstr>
      <vt:lpstr>Learning Objectives</vt:lpstr>
      <vt:lpstr>A New Era Demanding Career Preparation</vt:lpstr>
      <vt:lpstr>Reflection: a New Era</vt:lpstr>
      <vt:lpstr>The Gregory S. Fehribach Center</vt:lpstr>
      <vt:lpstr>Our Research JPED 37(3) </vt:lpstr>
      <vt:lpstr>DS and CS Professionals Working Together:  What the Data Say</vt:lpstr>
      <vt:lpstr>Campus Connections:  The Fehribach Center’s CoP Partnership</vt:lpstr>
      <vt:lpstr>CoP Pilot: The Fehribach Center &amp; UW</vt:lpstr>
      <vt:lpstr>UW Career &amp; Internship Center</vt:lpstr>
      <vt:lpstr>Reflection: Ever Been Asked?</vt:lpstr>
      <vt:lpstr>Initial Concerns about Joining CoP...</vt:lpstr>
      <vt:lpstr>Buying In: the ‘Aha!’ Moment</vt:lpstr>
      <vt:lpstr>It starts with one internship for one student</vt:lpstr>
      <vt:lpstr>Student Concerns at Onset</vt:lpstr>
      <vt:lpstr>Pilot CoP Outcomes at a Glance</vt:lpstr>
      <vt:lpstr>Example 1: Career Services ‘Identity’ Webpage for Students with Disabilities</vt:lpstr>
      <vt:lpstr>Example 2: “Succeed in the Internship &amp; Job Search as a Student with a Disability” Panel</vt:lpstr>
      <vt:lpstr>Example 3: Two Paid Summer Internships</vt:lpstr>
      <vt:lpstr>Other Impacts: the ‘Ripple’ Effect</vt:lpstr>
      <vt:lpstr>Briana Randall, Executive Director of UW Career &amp; Internship Center</vt:lpstr>
      <vt:lpstr>Reflection:  What is Your Low Hanging Fruit?</vt:lpstr>
      <vt:lpstr>Thank You &amp; Please Take a Handout!!</vt:lpstr>
      <vt:lpstr>Session Evaluation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Melanie Thornton</dc:creator>
  <cp:lastModifiedBy>Heather D. Evans</cp:lastModifiedBy>
  <cp:revision>2</cp:revision>
  <dcterms:created xsi:type="dcterms:W3CDTF">2020-02-11T03:41:00Z</dcterms:created>
  <dcterms:modified xsi:type="dcterms:W3CDTF">2025-07-11T18:03:48Z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0x010100C42BB3CFE8CCB14F8748A1C4D0243B56</vt:lpwstr>
  </property>
  <property fmtid="{D5CDD505-2E9C-101B-9397-08002B2CF9AE}" pid="3" name="MediaServiceImageTags">
    <vt:lpwstr/>
  </property>
</Properties>
</file>