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7" r:id="rId49"/>
    <p:sldId id="303" r:id="rId50"/>
    <p:sldId id="304" r:id="rId51"/>
    <p:sldId id="305" r:id="rId52"/>
    <p:sldId id="306" r:id="rId5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667" autoAdjust="0"/>
  </p:normalViewPr>
  <p:slideViewPr>
    <p:cSldViewPr snapToGrid="0" snapToObjects="1">
      <p:cViewPr varScale="1">
        <p:scale>
          <a:sx n="51" d="100"/>
          <a:sy n="51" d="100"/>
        </p:scale>
        <p:origin x="195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9697988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regulationspolicies.usf.edu/policies-and-procedures/pdfs/policy-10-506.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Media_consumption"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en.wikipedia.org/wiki/Video" TargetMode="External"/><Relationship Id="rId5" Type="http://schemas.openxmlformats.org/officeDocument/2006/relationships/hyperlink" Target="https://en.wikipedia.org/wiki/Sound_recording_and_reproduction" TargetMode="External"/><Relationship Id="rId4" Type="http://schemas.openxmlformats.org/officeDocument/2006/relationships/hyperlink" Target="https://en.wikipedia.org/wiki/Subtitle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Trey</a:t>
            </a:r>
          </a:p>
          <a:p>
            <a:pPr lvl="0">
              <a:spcBef>
                <a:spcPts val="0"/>
              </a:spcBef>
              <a:buNone/>
            </a:pPr>
            <a:endParaRPr lang="en-US" dirty="0"/>
          </a:p>
          <a:p>
            <a:pPr lvl="0">
              <a:spcBef>
                <a:spcPts val="0"/>
              </a:spcBef>
              <a:buNone/>
            </a:pPr>
            <a:r>
              <a:rPr lang="en-US" dirty="0"/>
              <a:t>Who is our audience today?</a:t>
            </a:r>
            <a:r>
              <a:rPr lang="en-US" baseline="0" dirty="0"/>
              <a:t> We did a session in 2014, was anyone here today at that session? Are there professionals here who have registered students requesting captions? As we move thru the session, please ask questions and share your experiences with your session partners. While we have knowledge leading this specific project at our institution, neither Dr. </a:t>
            </a:r>
            <a:r>
              <a:rPr lang="en-US" baseline="0" dirty="0" err="1"/>
              <a:t>Frechette</a:t>
            </a:r>
            <a:r>
              <a:rPr lang="en-US" baseline="0" dirty="0"/>
              <a:t> nor myself lead an OSD, so your experiences can help helpful to other institute attendees.</a:t>
            </a:r>
            <a:endParaRPr dirty="0"/>
          </a:p>
        </p:txBody>
      </p:sp>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Online communication and access have been addressed legislatively in</a:t>
            </a:r>
            <a:r>
              <a:rPr lang="en-US" baseline="0" dirty="0"/>
              <a:t> a number of ways </a:t>
            </a:r>
            <a:r>
              <a:rPr lang="mr-IN" baseline="0" dirty="0"/>
              <a:t>–</a:t>
            </a:r>
            <a:r>
              <a:rPr lang="en-US" baseline="0" dirty="0"/>
              <a:t> section 508 indicated electronic communications be accessible if institutions receive federal funds, the ADA states communications be equally effective for persons with or without disabilities, the DOJ has noted that the ADA applies to online communication, and OCR has indicated that public entities may be out of compliance if they are responding to accommodation requests on an ad-hoc basis </a:t>
            </a:r>
            <a:r>
              <a:rPr lang="mr-IN" baseline="0" dirty="0"/>
              <a:t>–</a:t>
            </a:r>
            <a:r>
              <a:rPr lang="en-US" baseline="0" dirty="0"/>
              <a:t> (Have a policy in advance of accommodation requests)</a:t>
            </a:r>
            <a:endParaRPr dirty="0"/>
          </a:p>
        </p:txBody>
      </p:sp>
      <p:sp>
        <p:nvSpPr>
          <p:cNvPr id="139" name="Shape 139"/>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dirty="0"/>
              <a:t>USF policy: </a:t>
            </a:r>
            <a:r>
              <a:rPr lang="en-US" u="sng" dirty="0">
                <a:solidFill>
                  <a:schemeClr val="hlink"/>
                </a:solidFill>
                <a:hlinkClick r:id="rId3"/>
              </a:rPr>
              <a:t>http://regulationspolicies.usf.edu/policies-and-procedures/pdfs/policy-10-506.pdf</a:t>
            </a:r>
          </a:p>
          <a:p>
            <a:pPr marL="0" marR="0" lvl="0" indent="0" algn="l" rtl="0">
              <a:spcBef>
                <a:spcPts val="0"/>
              </a:spcBef>
              <a:buSzPct val="25000"/>
              <a:buNone/>
            </a:pPr>
            <a:endParaRPr lang="en-US" dirty="0"/>
          </a:p>
          <a:p>
            <a:pPr marL="0" marR="0" lvl="0" indent="0" algn="l" rtl="0">
              <a:spcBef>
                <a:spcPts val="0"/>
              </a:spcBef>
              <a:buSzPct val="25000"/>
              <a:buNone/>
            </a:pPr>
            <a:r>
              <a:rPr lang="en-US" dirty="0"/>
              <a:t>Our university</a:t>
            </a:r>
            <a:r>
              <a:rPr lang="en-US" baseline="0" dirty="0"/>
              <a:t> system has determined that media used at our institution be captioned no later than 2021 </a:t>
            </a:r>
            <a:r>
              <a:rPr lang="mr-IN" baseline="0" dirty="0"/>
              <a:t>–</a:t>
            </a:r>
            <a:r>
              <a:rPr lang="en-US" baseline="0" dirty="0"/>
              <a:t> Faculty who would like to receive stipends for the development of online courses must be in compliance with the quality matters guidelines for online instruction and one of the guidelines references the captioning of online courses.</a:t>
            </a:r>
            <a:endParaRPr dirty="0"/>
          </a:p>
        </p:txBody>
      </p:sp>
      <p:sp>
        <p:nvSpPr>
          <p:cNvPr id="146" name="Shape 14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bottom line is that merely providing access does</a:t>
            </a:r>
            <a:r>
              <a:rPr lang="en-US" sz="1200" b="0" i="0" u="none" strike="noStrike" cap="none" baseline="0" dirty="0">
                <a:solidFill>
                  <a:schemeClr val="dk1"/>
                </a:solidFill>
                <a:latin typeface="Calibri"/>
                <a:ea typeface="Calibri"/>
                <a:cs typeface="Calibri"/>
                <a:sym typeface="Calibri"/>
              </a:rPr>
              <a:t> not mean that institution’s have met their compliance obligation. </a:t>
            </a:r>
          </a:p>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That access must be effective </a:t>
            </a:r>
            <a:r>
              <a:rPr lang="mr-IN" sz="1200" b="0" i="0" u="none" strike="noStrike" cap="none" baseline="0" dirty="0">
                <a:solidFill>
                  <a:schemeClr val="dk1"/>
                </a:solidFill>
                <a:latin typeface="Calibri"/>
                <a:ea typeface="Calibri"/>
                <a:cs typeface="Calibri"/>
                <a:sym typeface="Calibri"/>
              </a:rPr>
              <a:t>–</a:t>
            </a:r>
            <a:r>
              <a:rPr lang="en-US" sz="1200" b="0" i="0" u="none" strike="noStrike" cap="none" baseline="0" dirty="0">
                <a:solidFill>
                  <a:schemeClr val="dk1"/>
                </a:solidFill>
                <a:latin typeface="Calibri"/>
                <a:ea typeface="Calibri"/>
                <a:cs typeface="Calibri"/>
                <a:sym typeface="Calibri"/>
              </a:rPr>
              <a:t> specifically, the timeliness, accuracy, and appropriateness of the information provided electronically must be addressed. Only then may we be meeting the spirit of our legal obligation. We believe interactive transcripts move us closer to that place </a:t>
            </a:r>
            <a:r>
              <a:rPr lang="mr-IN" sz="1200" b="0" i="0" u="none" strike="noStrike" cap="none" baseline="0" dirty="0">
                <a:solidFill>
                  <a:schemeClr val="dk1"/>
                </a:solidFill>
                <a:latin typeface="Calibri"/>
                <a:ea typeface="Calibri"/>
                <a:cs typeface="Calibri"/>
                <a:sym typeface="Calibri"/>
              </a:rPr>
              <a:t>–</a:t>
            </a:r>
            <a:r>
              <a:rPr lang="en-US" sz="1200" b="0" i="0" u="none" strike="noStrike" cap="none" baseline="0" dirty="0">
                <a:solidFill>
                  <a:schemeClr val="dk1"/>
                </a:solidFill>
                <a:latin typeface="Calibri"/>
                <a:ea typeface="Calibri"/>
                <a:cs typeface="Calibri"/>
                <a:sym typeface="Calibri"/>
              </a:rPr>
              <a:t> A course experience should be the same for students with or without a disability.</a:t>
            </a:r>
            <a:endParaRPr sz="1200" b="0" i="0" u="none" strike="noStrike" cap="none" dirty="0">
              <a:solidFill>
                <a:schemeClr val="dk1"/>
              </a:solidFill>
              <a:latin typeface="Calibri"/>
              <a:ea typeface="Calibri"/>
              <a:cs typeface="Calibri"/>
              <a:sym typeface="Calibri"/>
            </a:endParaRPr>
          </a:p>
        </p:txBody>
      </p:sp>
      <p:sp>
        <p:nvSpPr>
          <p:cNvPr id="154" name="Shape 15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While not a comprehensive look at the</a:t>
            </a:r>
            <a:r>
              <a:rPr lang="en-US" baseline="0" dirty="0"/>
              <a:t> literature on captioning, we would like to share a few highlights. </a:t>
            </a:r>
          </a:p>
          <a:p>
            <a:pPr lvl="0">
              <a:spcBef>
                <a:spcPts val="0"/>
              </a:spcBef>
              <a:buNone/>
            </a:pPr>
            <a:endParaRPr lang="en-US" baseline="0" dirty="0"/>
          </a:p>
          <a:p>
            <a:pPr lvl="0">
              <a:spcBef>
                <a:spcPts val="0"/>
              </a:spcBef>
              <a:buNone/>
            </a:pPr>
            <a:r>
              <a:rPr lang="en-US" baseline="0" dirty="0"/>
              <a:t>Students with hearing impairments have issues with audio / video inaccessibility and also note in this study that the issues are typically resolved at the instructor level. Another study noted that students with disabilities experience a second digital divide due to accessibility issues with technology. (the first technology digital divide speaks to the idea that tech is less available to certain groups of individuals, including persons with disabilities </a:t>
            </a:r>
            <a:r>
              <a:rPr lang="mr-IN" baseline="0" dirty="0"/>
              <a:t>–</a:t>
            </a:r>
            <a:r>
              <a:rPr lang="en-US" baseline="0" dirty="0"/>
              <a:t> accessibility issues exacerbate this). An additional study noted here reported that students with hearing impairments on average had an 8</a:t>
            </a:r>
            <a:r>
              <a:rPr lang="en-US" baseline="30000" dirty="0"/>
              <a:t>th</a:t>
            </a:r>
            <a:r>
              <a:rPr lang="en-US" baseline="0" dirty="0"/>
              <a:t> to 9</a:t>
            </a:r>
            <a:r>
              <a:rPr lang="en-US" baseline="30000" dirty="0"/>
              <a:t>th</a:t>
            </a:r>
            <a:r>
              <a:rPr lang="en-US" baseline="0" dirty="0"/>
              <a:t> grade reading level and visual text alternatives and complex sentence structures resulted in an additional level of complexity for these individuals.</a:t>
            </a:r>
          </a:p>
          <a:p>
            <a:pPr lvl="0">
              <a:spcBef>
                <a:spcPts val="0"/>
              </a:spcBef>
              <a:buNone/>
            </a:pPr>
            <a:endParaRPr lang="en-US" baseline="0" dirty="0"/>
          </a:p>
          <a:p>
            <a:pPr lvl="0">
              <a:spcBef>
                <a:spcPts val="0"/>
              </a:spcBef>
              <a:buNone/>
            </a:pPr>
            <a:r>
              <a:rPr lang="en-US" baseline="0" dirty="0"/>
              <a:t>For students without a diagnosis </a:t>
            </a:r>
            <a:r>
              <a:rPr lang="mr-IN" baseline="0" dirty="0"/>
              <a:t>–</a:t>
            </a:r>
            <a:r>
              <a:rPr lang="en-US" baseline="0" dirty="0"/>
              <a:t> captions have helped students learn a new language, improve attitudes toward courses, and improved vocabulary knowledge, reading comprehension, and so on.</a:t>
            </a:r>
            <a:endParaRPr dirty="0"/>
          </a:p>
        </p:txBody>
      </p:sp>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a:t>http://www.3playmedia.com/customers/case-studies/</a:t>
            </a:r>
            <a:r>
              <a:rPr lang="en-US" dirty="0" err="1"/>
              <a:t>mit-opencourseware</a:t>
            </a:r>
            <a:r>
              <a:rPr lang="en-US" dirty="0"/>
              <a:t>/</a:t>
            </a:r>
          </a:p>
          <a:p>
            <a:pPr lvl="0" rtl="0">
              <a:spcBef>
                <a:spcPts val="0"/>
              </a:spcBef>
              <a:buNone/>
            </a:pPr>
            <a:endParaRPr lang="en-US" dirty="0"/>
          </a:p>
          <a:p>
            <a:pPr lvl="0" rtl="0">
              <a:spcBef>
                <a:spcPts val="0"/>
              </a:spcBef>
              <a:buNone/>
            </a:pPr>
            <a:r>
              <a:rPr lang="en-US" dirty="0"/>
              <a:t>While</a:t>
            </a:r>
            <a:r>
              <a:rPr lang="en-US" baseline="0" dirty="0"/>
              <a:t> we didn’t conduct an exhaustive review of literature, we did make a reasonable effort to determine what does exist with regard to the examination of online course use of interactive transcripts.</a:t>
            </a:r>
          </a:p>
          <a:p>
            <a:pPr lvl="0" rtl="0">
              <a:spcBef>
                <a:spcPts val="0"/>
              </a:spcBef>
              <a:buNone/>
            </a:pPr>
            <a:endParaRPr lang="en-US" baseline="0" dirty="0"/>
          </a:p>
          <a:p>
            <a:pPr lvl="0" rtl="0">
              <a:spcBef>
                <a:spcPts val="0"/>
              </a:spcBef>
              <a:buNone/>
            </a:pPr>
            <a:r>
              <a:rPr lang="en-US" baseline="0" dirty="0"/>
              <a:t>A study completed by an online media organization found that almost all students in the study believed the use of the interactive transcript enhanced their learning, and found the interface easy to use. They also found the content they were seeking and would recommend that the technology be used more widely.</a:t>
            </a:r>
            <a:endParaRPr lang="en-US" dirty="0"/>
          </a:p>
        </p:txBody>
      </p:sp>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a:t>In the same</a:t>
            </a:r>
            <a:r>
              <a:rPr lang="en-US" baseline="0" dirty="0"/>
              <a:t> study students were asked how they used the technology and they indicated that it allowed them to move at their own pace, it enhanced their multi-sensory learning ability, they used the transcript to develop study guides, it improved focus and with respect to content it improved their comprehension of scientific concepts and their ability to understand </a:t>
            </a:r>
            <a:r>
              <a:rPr lang="en-US" baseline="0" dirty="0" err="1"/>
              <a:t>english</a:t>
            </a:r>
            <a:r>
              <a:rPr lang="en-US" baseline="0" dirty="0"/>
              <a:t> in the case of students for whom </a:t>
            </a:r>
            <a:r>
              <a:rPr lang="en-US" baseline="0" dirty="0" err="1"/>
              <a:t>english</a:t>
            </a:r>
            <a:r>
              <a:rPr lang="en-US" baseline="0" dirty="0"/>
              <a:t> is a second language - </a:t>
            </a:r>
            <a:endParaRPr dirty="0"/>
          </a:p>
        </p:txBody>
      </p:sp>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marR="0" lvl="0" indent="-406400" algn="l" rtl="0">
              <a:lnSpc>
                <a:spcPct val="80000"/>
              </a:lnSpc>
              <a:spcBef>
                <a:spcPts val="592"/>
              </a:spcBef>
              <a:buSzPct val="100000"/>
            </a:pPr>
            <a:r>
              <a:rPr lang="en-US" dirty="0"/>
              <a:t>In the current study we</a:t>
            </a:r>
            <a:r>
              <a:rPr lang="en-US" baseline="0" dirty="0"/>
              <a:t> wanted to determine the following:  </a:t>
            </a:r>
            <a:r>
              <a:rPr lang="en-US" sz="2800" dirty="0"/>
              <a:t>Do students find an interactive transcript useful?</a:t>
            </a:r>
          </a:p>
          <a:p>
            <a:pPr marL="457200" marR="0" lvl="0" indent="-406400" algn="l" rtl="0">
              <a:lnSpc>
                <a:spcPct val="80000"/>
              </a:lnSpc>
              <a:spcBef>
                <a:spcPts val="592"/>
              </a:spcBef>
              <a:buSzPct val="100000"/>
            </a:pPr>
            <a:r>
              <a:rPr lang="en-US" sz="2800" dirty="0"/>
              <a:t>How do students use the interactive transcript?</a:t>
            </a:r>
          </a:p>
          <a:p>
            <a:pPr marL="914400" marR="0" lvl="1" indent="-228600" algn="l" rtl="0">
              <a:lnSpc>
                <a:spcPct val="80000"/>
              </a:lnSpc>
              <a:spcBef>
                <a:spcPts val="592"/>
              </a:spcBef>
            </a:pPr>
            <a:r>
              <a:rPr lang="en-US" dirty="0"/>
              <a:t>Searching, navigating, and so on.</a:t>
            </a:r>
          </a:p>
          <a:p>
            <a:pPr marL="457200" marR="0" lvl="0" indent="-406400" algn="l" rtl="0">
              <a:lnSpc>
                <a:spcPct val="80000"/>
              </a:lnSpc>
              <a:spcBef>
                <a:spcPts val="592"/>
              </a:spcBef>
              <a:buSzPct val="100000"/>
            </a:pPr>
            <a:r>
              <a:rPr lang="en-US" sz="2800" dirty="0"/>
              <a:t>Is there a significant benefit - that is observed and reported - to interactive transcripts versus closed captioning?</a:t>
            </a:r>
          </a:p>
          <a:p>
            <a:pPr lvl="0">
              <a:spcBef>
                <a:spcPts val="0"/>
              </a:spcBef>
              <a:buNone/>
            </a:pPr>
            <a:endParaRPr lang="en-US" baseline="0" dirty="0"/>
          </a:p>
          <a:p>
            <a:pPr lvl="0">
              <a:spcBef>
                <a:spcPts val="0"/>
              </a:spcBef>
              <a:buNone/>
            </a:pPr>
            <a:endParaRPr lang="en-US" baseline="0" dirty="0"/>
          </a:p>
          <a:p>
            <a:pPr lvl="0">
              <a:spcBef>
                <a:spcPts val="0"/>
              </a:spcBef>
              <a:buNone/>
            </a:pPr>
            <a:endParaRPr dirty="0"/>
          </a:p>
        </p:txBody>
      </p:sp>
      <p:sp>
        <p:nvSpPr>
          <p:cNvPr id="179" name="Shape 1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We’re a relatively</a:t>
            </a:r>
            <a:r>
              <a:rPr lang="en-US" baseline="0" dirty="0"/>
              <a:t> small institution as our student body in total </a:t>
            </a:r>
            <a:r>
              <a:rPr lang="mr-IN" baseline="0" dirty="0"/>
              <a:t>–</a:t>
            </a:r>
            <a:r>
              <a:rPr lang="en-US" baseline="0" dirty="0"/>
              <a:t> both full and part-time </a:t>
            </a:r>
            <a:r>
              <a:rPr lang="mr-IN" baseline="0" dirty="0"/>
              <a:t>–</a:t>
            </a:r>
            <a:r>
              <a:rPr lang="en-US" baseline="0" dirty="0"/>
              <a:t> is approximately 6,500.</a:t>
            </a:r>
          </a:p>
          <a:p>
            <a:pPr lvl="0">
              <a:spcBef>
                <a:spcPts val="0"/>
              </a:spcBef>
              <a:buNone/>
            </a:pPr>
            <a:endParaRPr lang="en-US" baseline="0" dirty="0"/>
          </a:p>
          <a:p>
            <a:pPr lvl="0">
              <a:spcBef>
                <a:spcPts val="0"/>
              </a:spcBef>
              <a:buNone/>
            </a:pPr>
            <a:r>
              <a:rPr lang="en-US" baseline="0" dirty="0"/>
              <a:t>We are an urban campus with most of our students coming from our region though that is slowly changing. Many of our local students are choosing online courses over face to face course sections.</a:t>
            </a:r>
          </a:p>
          <a:p>
            <a:pPr lvl="0">
              <a:spcBef>
                <a:spcPts val="0"/>
              </a:spcBef>
              <a:buNone/>
            </a:pPr>
            <a:endParaRPr lang="en-US" baseline="0" dirty="0"/>
          </a:p>
          <a:p>
            <a:pPr lvl="0">
              <a:spcBef>
                <a:spcPts val="0"/>
              </a:spcBef>
              <a:buNone/>
            </a:pPr>
            <a:r>
              <a:rPr lang="en-US" baseline="0" dirty="0"/>
              <a:t>Online course offerings </a:t>
            </a:r>
            <a:r>
              <a:rPr lang="mr-IN" baseline="0" dirty="0"/>
              <a:t>–</a:t>
            </a:r>
            <a:r>
              <a:rPr lang="en-US" baseline="0" dirty="0"/>
              <a:t> like many places </a:t>
            </a:r>
            <a:r>
              <a:rPr lang="mr-IN" baseline="0" dirty="0"/>
              <a:t>–</a:t>
            </a:r>
            <a:r>
              <a:rPr lang="en-US" baseline="0" dirty="0"/>
              <a:t> are on the increase and currently nearly a third of our student credit hours are generated thru online courses.</a:t>
            </a:r>
            <a:endParaRPr dirty="0"/>
          </a:p>
        </p:txBody>
      </p:sp>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The</a:t>
            </a:r>
            <a:r>
              <a:rPr lang="en-US" baseline="0" dirty="0"/>
              <a:t> pilot study was completed through a fully online psychology course </a:t>
            </a:r>
            <a:r>
              <a:rPr lang="mr-IN" baseline="0" dirty="0"/>
              <a:t>–</a:t>
            </a:r>
            <a:r>
              <a:rPr lang="en-US" baseline="0" dirty="0"/>
              <a:t> Students completing the course accessed full-length lecture capture videos in which they were able to view both the instructor giving a traditional lecture and the presentation materials used by the faculty member. The course had been filmed with an earlier set of students who participated in a live version of the course.</a:t>
            </a:r>
            <a:endParaRPr dirty="0"/>
          </a:p>
        </p:txBody>
      </p:sp>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a:t>Ultimately, the course</a:t>
            </a:r>
            <a:r>
              <a:rPr lang="en-US" baseline="0" dirty="0"/>
              <a:t> included 25 video lessons that totaled better than 27 hours of course content. </a:t>
            </a:r>
            <a:r>
              <a:rPr lang="mr-IN" baseline="0" dirty="0"/>
              <a:t>–</a:t>
            </a:r>
            <a:r>
              <a:rPr lang="en-US" baseline="0" dirty="0"/>
              <a:t> With a 16 week course, this meant that sometimes students were required to view more than one video per week and with 25 videos resulting in 27 hours of content, the average length was just north of one hour.</a:t>
            </a:r>
            <a:endParaRPr dirty="0"/>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So, after taking a look back</a:t>
            </a:r>
            <a:r>
              <a:rPr lang="en-US" baseline="0" dirty="0"/>
              <a:t> at the conference proposal we submitted some months ago, I realized the title we’d provided for this session didn’t effectively capture what the session content actually addresses. So, I’ve taken another shot at titling the session and included it here </a:t>
            </a:r>
            <a:r>
              <a:rPr lang="mr-IN" baseline="0" dirty="0"/>
              <a:t>–</a:t>
            </a:r>
            <a:r>
              <a:rPr lang="en-US" baseline="0" dirty="0"/>
              <a:t> Really what we’re talking about are accessibility features that go beyond what institutions of higher education are currently obliged to provide.</a:t>
            </a:r>
            <a:endParaRPr dirty="0"/>
          </a:p>
        </p:txBody>
      </p:sp>
      <p:sp>
        <p:nvSpPr>
          <p:cNvPr id="83" name="Shape 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a:t>Students,</a:t>
            </a:r>
            <a:r>
              <a:rPr lang="en-US" baseline="0" dirty="0"/>
              <a:t> when beginning the course, had to agree to participate. Those who chose to do so, which included the vast majority of the students, were then randomly assigned to either a closed captioning group </a:t>
            </a:r>
            <a:r>
              <a:rPr lang="mr-IN" baseline="0" dirty="0"/>
              <a:t>–</a:t>
            </a:r>
            <a:r>
              <a:rPr lang="en-US" baseline="0" dirty="0"/>
              <a:t> which was the business as usual group </a:t>
            </a:r>
            <a:r>
              <a:rPr lang="mr-IN" baseline="0" dirty="0"/>
              <a:t>–</a:t>
            </a:r>
            <a:r>
              <a:rPr lang="en-US" baseline="0" dirty="0"/>
              <a:t> or instead were assigned to a group that viewed videos with closed captioning and the interactive transcript.</a:t>
            </a:r>
          </a:p>
          <a:p>
            <a:pPr lvl="0" rtl="0">
              <a:spcBef>
                <a:spcPts val="0"/>
              </a:spcBef>
              <a:buNone/>
            </a:pPr>
            <a:endParaRPr lang="en-US" baseline="0" dirty="0"/>
          </a:p>
          <a:p>
            <a:pPr lvl="0" rtl="0">
              <a:spcBef>
                <a:spcPts val="0"/>
              </a:spcBef>
              <a:buNone/>
            </a:pPr>
            <a:r>
              <a:rPr lang="en-US" baseline="0" dirty="0"/>
              <a:t>Because the transcript, in particular, was going to be a novel experience, we provided both groups with a short orientation video describing what each feature was and how to employ them. Otherwise the two groups taking the course had an identical experience.</a:t>
            </a:r>
            <a:endParaRPr dirty="0"/>
          </a:p>
        </p:txBody>
      </p:sp>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b="1" dirty="0"/>
              <a:t>KARLA</a:t>
            </a:r>
            <a:endParaRPr b="1" dirty="0"/>
          </a:p>
        </p:txBody>
      </p:sp>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So, what we’ve done here is share a screen grab</a:t>
            </a:r>
            <a:r>
              <a:rPr lang="en-US" baseline="0" dirty="0"/>
              <a:t> of what the closed captioning group would have seen during one of the course lectures </a:t>
            </a:r>
            <a:r>
              <a:rPr lang="mr-IN" baseline="0" dirty="0"/>
              <a:t>–</a:t>
            </a:r>
            <a:r>
              <a:rPr lang="en-US" baseline="0" dirty="0"/>
              <a:t> As you can see it is essentially identical to the captioning example we shared earlier.</a:t>
            </a:r>
            <a:endParaRPr dirty="0"/>
          </a:p>
        </p:txBody>
      </p:sp>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Next, this is what the captioning</a:t>
            </a:r>
            <a:r>
              <a:rPr lang="en-US" baseline="0" dirty="0"/>
              <a:t> plus interactive transcript group saw as they viewed the online lecture content. This particular example shows the faculty member stating the word ‘multicultural’ at this moment </a:t>
            </a:r>
            <a:r>
              <a:rPr lang="mr-IN" baseline="0" dirty="0"/>
              <a:t>–</a:t>
            </a:r>
            <a:r>
              <a:rPr lang="en-US" baseline="0" dirty="0"/>
              <a:t> And the reason we know this is that it is the term highlighted at the moment the screen grab was taken. You can also see a couple of tabs at the bottom, which are tools available to the viewer. One is toggle transcript an the other is allows the viewer to turn off text highlighting. </a:t>
            </a:r>
            <a:endParaRPr dirty="0"/>
          </a:p>
        </p:txBody>
      </p:sp>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For the captioning only group the</a:t>
            </a:r>
            <a:r>
              <a:rPr lang="en-US" baseline="0" dirty="0"/>
              <a:t> captions were activated by default and could be turned off the student, while the transcript group had the transcript on by default and the captioning off by default. Both could be modified either on or off by the student.</a:t>
            </a:r>
            <a:endParaRPr dirty="0"/>
          </a:p>
        </p:txBody>
      </p:sp>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a:t>In total</a:t>
            </a:r>
            <a:r>
              <a:rPr lang="en-US" baseline="0" dirty="0"/>
              <a:t>, a little more than 80 students agreed to participate and completed the course pre-test </a:t>
            </a:r>
            <a:r>
              <a:rPr lang="mr-IN" baseline="0" dirty="0"/>
              <a:t>–</a:t>
            </a:r>
            <a:r>
              <a:rPr lang="en-US" baseline="0" dirty="0"/>
              <a:t> which we’ll refer to later when we discuss results. A smaller number complete the post-test with a slightly smaller number having viewed two or more videos.</a:t>
            </a:r>
          </a:p>
          <a:p>
            <a:pPr lvl="0" rtl="0">
              <a:spcBef>
                <a:spcPts val="0"/>
              </a:spcBef>
              <a:buNone/>
            </a:pPr>
            <a:endParaRPr lang="en-US" baseline="0" dirty="0"/>
          </a:p>
          <a:p>
            <a:pPr lvl="0" rtl="0">
              <a:spcBef>
                <a:spcPts val="0"/>
              </a:spcBef>
              <a:buNone/>
            </a:pPr>
            <a:r>
              <a:rPr lang="en-US" baseline="0" dirty="0"/>
              <a:t>Is anyone considering completing a study of this nature? CAVEAT!</a:t>
            </a:r>
            <a:endParaRPr dirty="0"/>
          </a:p>
        </p:txBody>
      </p:sp>
      <p:sp>
        <p:nvSpPr>
          <p:cNvPr id="231" name="Shape 2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b="0" dirty="0"/>
              <a:t>Here</a:t>
            </a:r>
            <a:r>
              <a:rPr lang="en-US" b="0" baseline="0" dirty="0"/>
              <a:t> we provide a breakdown of the demographic data by gender and student classification from freshman to graduate student.</a:t>
            </a:r>
            <a:endParaRPr b="0" dirty="0"/>
          </a:p>
        </p:txBody>
      </p:sp>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a:t>Of course,</a:t>
            </a:r>
            <a:r>
              <a:rPr lang="en-US" baseline="0" dirty="0"/>
              <a:t> we also asked students about disability status </a:t>
            </a:r>
            <a:r>
              <a:rPr lang="mr-IN" baseline="0" dirty="0"/>
              <a:t>–</a:t>
            </a:r>
            <a:r>
              <a:rPr lang="en-US" baseline="0" dirty="0"/>
              <a:t> We had 4 in the captioning section and 2 in the transcript group. A follow up question was asked about whether they were registered with the OSD </a:t>
            </a:r>
            <a:r>
              <a:rPr lang="mr-IN" baseline="0" dirty="0"/>
              <a:t>–</a:t>
            </a:r>
            <a:r>
              <a:rPr lang="en-US" baseline="0" dirty="0"/>
              <a:t> Only 1 was, thus further highlighting the value of accessibility tools in our courses campus wide. </a:t>
            </a:r>
            <a:endParaRPr dirty="0"/>
          </a:p>
        </p:txBody>
      </p:sp>
      <p:sp>
        <p:nvSpPr>
          <p:cNvPr id="243" name="Shape 2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a:t>CASEY GOING FORWARD</a:t>
            </a:r>
            <a:endParaRPr dirty="0"/>
          </a:p>
        </p:txBody>
      </p:sp>
      <p:sp>
        <p:nvSpPr>
          <p:cNvPr id="249" name="Shape 2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55" name="Shape 2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This slide spells out</a:t>
            </a:r>
            <a:r>
              <a:rPr lang="en-US" baseline="0" dirty="0"/>
              <a:t> our session objectives or, better said, our road map for the next 60 minutes or so.</a:t>
            </a:r>
          </a:p>
          <a:p>
            <a:pPr lvl="0">
              <a:spcBef>
                <a:spcPts val="0"/>
              </a:spcBef>
              <a:buNone/>
            </a:pPr>
            <a:endParaRPr lang="en-US" baseline="0" dirty="0"/>
          </a:p>
          <a:p>
            <a:pPr lvl="0">
              <a:spcBef>
                <a:spcPts val="0"/>
              </a:spcBef>
              <a:buNone/>
            </a:pPr>
            <a:r>
              <a:rPr lang="en-US" baseline="0" dirty="0"/>
              <a:t>We’ll look at legislation and relevant literature, discuss the pilot study results and potential benefits of the use of interactive transcripts and closed captioning, and a rationale for the use of these online accessibility tools as well as conclusion and next steps - </a:t>
            </a:r>
            <a:endParaRPr dirty="0"/>
          </a:p>
        </p:txBody>
      </p:sp>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61" name="Shape 2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US" sz="1100">
                <a:latin typeface="Arial"/>
                <a:ea typeface="Arial"/>
                <a:cs typeface="Arial"/>
                <a:sym typeface="Arial"/>
              </a:rPr>
              <a:t>(the average post test score factoring those five participants who watched no videos was slightly lower, or 67 percent.)</a:t>
            </a:r>
          </a:p>
        </p:txBody>
      </p:sp>
      <p:sp>
        <p:nvSpPr>
          <p:cNvPr id="273" name="Shape 2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endParaRPr/>
          </a:p>
        </p:txBody>
      </p:sp>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endParaRPr/>
          </a:p>
        </p:txBody>
      </p:sp>
      <p:sp>
        <p:nvSpPr>
          <p:cNvPr id="285" name="Shape 2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endParaRPr/>
          </a:p>
        </p:txBody>
      </p:sp>
      <p:sp>
        <p:nvSpPr>
          <p:cNvPr id="291" name="Shape 2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endParaRPr/>
          </a:p>
        </p:txBody>
      </p:sp>
      <p:sp>
        <p:nvSpPr>
          <p:cNvPr id="297" name="Shape 2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endParaRPr/>
          </a:p>
        </p:txBody>
      </p:sp>
      <p:sp>
        <p:nvSpPr>
          <p:cNvPr id="303" name="Shape 3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endParaRPr/>
          </a:p>
        </p:txBody>
      </p:sp>
      <p:sp>
        <p:nvSpPr>
          <p:cNvPr id="309" name="Shape 3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endParaRPr/>
          </a:p>
        </p:txBody>
      </p:sp>
      <p:sp>
        <p:nvSpPr>
          <p:cNvPr id="315" name="Shape 3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solidFill>
                  <a:srgbClr val="000000"/>
                </a:solidFill>
                <a:highlight>
                  <a:srgbClr val="FFFF00"/>
                </a:highlight>
              </a:rPr>
              <a:t>Our institution convened an ‘accessibility committee’ about 7 or so years ago. Its comprised primarily of OSD</a:t>
            </a:r>
            <a:r>
              <a:rPr lang="en-US" baseline="0" dirty="0">
                <a:solidFill>
                  <a:srgbClr val="000000"/>
                </a:solidFill>
                <a:highlight>
                  <a:srgbClr val="FFFF00"/>
                </a:highlight>
              </a:rPr>
              <a:t> staff, myself a special education professor, a number of distance learning staff, and Dr. </a:t>
            </a:r>
            <a:r>
              <a:rPr lang="en-US" baseline="0" dirty="0" err="1">
                <a:solidFill>
                  <a:srgbClr val="000000"/>
                </a:solidFill>
                <a:highlight>
                  <a:srgbClr val="FFFF00"/>
                </a:highlight>
              </a:rPr>
              <a:t>Frechette</a:t>
            </a:r>
            <a:r>
              <a:rPr lang="en-US" baseline="0" dirty="0">
                <a:solidFill>
                  <a:srgbClr val="000000"/>
                </a:solidFill>
                <a:highlight>
                  <a:srgbClr val="FFFF00"/>
                </a:highlight>
              </a:rPr>
              <a:t> who serves in our institution’s digital journalism program. We’ve been given relative freedom to address accessibility concerns campus-wide </a:t>
            </a:r>
            <a:r>
              <a:rPr lang="mr-IN" baseline="0" dirty="0">
                <a:solidFill>
                  <a:srgbClr val="000000"/>
                </a:solidFill>
                <a:highlight>
                  <a:srgbClr val="FFFF00"/>
                </a:highlight>
              </a:rPr>
              <a:t>–</a:t>
            </a:r>
            <a:r>
              <a:rPr lang="en-US" baseline="0" dirty="0">
                <a:solidFill>
                  <a:srgbClr val="000000"/>
                </a:solidFill>
                <a:highlight>
                  <a:srgbClr val="FFFF00"/>
                </a:highlight>
              </a:rPr>
              <a:t> particularly with regard to online instruction </a:t>
            </a:r>
            <a:r>
              <a:rPr lang="mr-IN" baseline="0" dirty="0">
                <a:solidFill>
                  <a:srgbClr val="000000"/>
                </a:solidFill>
                <a:highlight>
                  <a:srgbClr val="FFFF00"/>
                </a:highlight>
              </a:rPr>
              <a:t>–</a:t>
            </a:r>
            <a:r>
              <a:rPr lang="en-US" baseline="0" dirty="0">
                <a:solidFill>
                  <a:srgbClr val="000000"/>
                </a:solidFill>
                <a:highlight>
                  <a:srgbClr val="FFFF00"/>
                </a:highlight>
              </a:rPr>
              <a:t> and a portion of what we’ve chosen to do is take a closer, scientific look at various online instructional practices we believe will benefit not only students with disabilities, but, instead, all students. About 4 years ago we examined the use of captions in the videos used in a two of our larger online courses and more recently, and the focus of the presentation today, we’ve looked at the use of interactive transcripts in </a:t>
            </a:r>
            <a:r>
              <a:rPr lang="mr-IN" baseline="0" dirty="0">
                <a:solidFill>
                  <a:srgbClr val="000000"/>
                </a:solidFill>
                <a:highlight>
                  <a:srgbClr val="FFFF00"/>
                </a:highlight>
              </a:rPr>
              <a:t>–</a:t>
            </a:r>
            <a:r>
              <a:rPr lang="en-US" baseline="0" dirty="0">
                <a:solidFill>
                  <a:srgbClr val="000000"/>
                </a:solidFill>
                <a:highlight>
                  <a:srgbClr val="FFFF00"/>
                </a:highlight>
              </a:rPr>
              <a:t> again </a:t>
            </a:r>
            <a:r>
              <a:rPr lang="mr-IN" baseline="0" dirty="0">
                <a:solidFill>
                  <a:srgbClr val="000000"/>
                </a:solidFill>
                <a:highlight>
                  <a:srgbClr val="FFFF00"/>
                </a:highlight>
              </a:rPr>
              <a:t>–</a:t>
            </a:r>
            <a:r>
              <a:rPr lang="en-US" baseline="0" dirty="0">
                <a:solidFill>
                  <a:srgbClr val="000000"/>
                </a:solidFill>
                <a:highlight>
                  <a:srgbClr val="FFFF00"/>
                </a:highlight>
              </a:rPr>
              <a:t> two of our larger enrollment online courses.</a:t>
            </a:r>
            <a:endParaRPr lang="en-US" dirty="0">
              <a:solidFill>
                <a:srgbClr val="000000"/>
              </a:solidFill>
              <a:highlight>
                <a:srgbClr val="FFFF00"/>
              </a:highlight>
            </a:endParaRPr>
          </a:p>
        </p:txBody>
      </p:sp>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21" name="Shape 3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27" name="Shape 3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33" name="Shape 3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39" name="Shape 3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45" name="Shape 3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51" name="Shape 3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57" name="Shape 3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63" name="Shape 3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a:t>
            </a:r>
            <a:r>
              <a:rPr lang="en-US" baseline="0" dirty="0"/>
              <a:t> what are some takeaways from the presentation today </a:t>
            </a:r>
            <a:r>
              <a:rPr lang="mr-IN" baseline="0" dirty="0"/>
              <a:t>–</a:t>
            </a:r>
            <a:r>
              <a:rPr lang="en-US" baseline="0" dirty="0"/>
              <a:t> 1. we undertook this project at our institution with the goal of educating administrators on our campus about the value of both captioning and interactive transcripts -  Given that administration on our campus are especially focused upon state defined performance metrics tied to institutional budget, it is important that we communicate the value of captioning and interactive transcripts for student academic success. 2. we recommend educating and training faculty about the value of online accessibility features. Look for well respected department champions who can share their positive accessibility experiences with their colleagues. Also look for opportunities to share this kind of information at department, college, and campus-wide meetings. Work to develop a culture that values UD / accessibility methods and attempt to tie these to issues that matter to each academic audience 3. Train students how to best use the accessibility tools. Consider a module that describes how to best use the tools. Communicate that this is campus-wide responsibility, not just an OSD job. 4. Consider accessibility guidelines that can be shared / promoted campus-wide </a:t>
            </a:r>
            <a:r>
              <a:rPr lang="mr-IN" baseline="0" dirty="0"/>
              <a:t>–</a:t>
            </a:r>
            <a:r>
              <a:rPr lang="en-US" baseline="0" dirty="0"/>
              <a:t> If you have not already done so. 5. Consider a standing committee such as ours </a:t>
            </a:r>
            <a:r>
              <a:rPr lang="mr-IN" baseline="0" dirty="0"/>
              <a:t>–</a:t>
            </a:r>
            <a:r>
              <a:rPr lang="en-US" baseline="0" dirty="0"/>
              <a:t> If you have not already done so.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48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04378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69" name="Shape 3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sz="2000" b="1" dirty="0"/>
              <a:t>KARLA (OR DELETE?)</a:t>
            </a:r>
            <a:endParaRPr sz="2000" b="1" dirty="0"/>
          </a:p>
        </p:txBody>
      </p:sp>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75" name="Shape 3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87" name="Shape 3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While,</a:t>
            </a:r>
            <a:r>
              <a:rPr lang="en-US" baseline="0" dirty="0"/>
              <a:t> I suspect most, if not everyone in the session today knows what closed captioning is </a:t>
            </a:r>
            <a:r>
              <a:rPr lang="mr-IN" baseline="0" dirty="0"/>
              <a:t>–</a:t>
            </a:r>
            <a:r>
              <a:rPr lang="en-US" baseline="0" dirty="0"/>
              <a:t> We’ll take a moment and just review its definition - </a:t>
            </a:r>
            <a:endParaRPr dirty="0"/>
          </a:p>
        </p:txBody>
      </p:sp>
      <p:sp>
        <p:nvSpPr>
          <p:cNvPr id="109" name="Shape 109"/>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Here we see a screen grab of precisely what would an</a:t>
            </a:r>
            <a:r>
              <a:rPr lang="en-US" baseline="0" dirty="0"/>
              <a:t> online video would look like with captions.</a:t>
            </a:r>
          </a:p>
          <a:p>
            <a:pPr lvl="0">
              <a:spcBef>
                <a:spcPts val="0"/>
              </a:spcBef>
              <a:buNone/>
            </a:pPr>
            <a:endParaRPr lang="en-US" baseline="0" dirty="0"/>
          </a:p>
          <a:p>
            <a:pPr lvl="0">
              <a:spcBef>
                <a:spcPts val="0"/>
              </a:spcBef>
              <a:buNone/>
            </a:pPr>
            <a:r>
              <a:rPr lang="en-US" baseline="0" dirty="0"/>
              <a:t>As you know captioning the </a:t>
            </a:r>
            <a:r>
              <a:rPr lang="en-US" baseline="0" dirty="0" err="1"/>
              <a:t>tv</a:t>
            </a:r>
            <a:r>
              <a:rPr lang="en-US" baseline="0" dirty="0"/>
              <a:t> environment is standard today, and there are laws governing its use. </a:t>
            </a:r>
          </a:p>
          <a:p>
            <a:pPr lvl="0">
              <a:spcBef>
                <a:spcPts val="0"/>
              </a:spcBef>
              <a:buNone/>
            </a:pPr>
            <a:endParaRPr lang="en-US" baseline="0" dirty="0"/>
          </a:p>
          <a:p>
            <a:pPr lvl="0">
              <a:spcBef>
                <a:spcPts val="0"/>
              </a:spcBef>
              <a:buNone/>
            </a:pPr>
            <a:r>
              <a:rPr lang="en-US" baseline="0" dirty="0"/>
              <a:t>Distance education faces a similar journey as TV with laws governing its use in place. The challenge is that there are thousands of educational videos made each year. They are typically not closed captioned at the outset.</a:t>
            </a:r>
            <a:endParaRPr dirty="0"/>
          </a:p>
        </p:txBody>
      </p:sp>
      <p:sp>
        <p:nvSpPr>
          <p:cNvPr id="116" name="Shape 116"/>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en-US" dirty="0"/>
              <a:t>A more pertinent</a:t>
            </a:r>
            <a:r>
              <a:rPr lang="en-US" baseline="0" dirty="0"/>
              <a:t> topic for discussion is </a:t>
            </a:r>
            <a:r>
              <a:rPr lang="mr-IN" baseline="0" dirty="0"/>
              <a:t>–</a:t>
            </a:r>
            <a:r>
              <a:rPr lang="en-US" baseline="0" dirty="0"/>
              <a:t> What is an interactive transcript </a:t>
            </a:r>
            <a:r>
              <a:rPr lang="mr-IN" baseline="0" dirty="0"/>
              <a:t>–</a:t>
            </a:r>
            <a:r>
              <a:rPr lang="en-US" baseline="0" dirty="0"/>
              <a:t> </a:t>
            </a:r>
            <a:r>
              <a:rPr lang="en-US" sz="1200" b="1" i="1" u="none" strike="noStrike" kern="1200" cap="none" dirty="0">
                <a:solidFill>
                  <a:schemeClr val="dk1"/>
                </a:solidFill>
                <a:effectLst/>
                <a:latin typeface="Calibri"/>
                <a:ea typeface="Calibri"/>
                <a:cs typeface="Calibri"/>
                <a:sym typeface="Calibri"/>
              </a:rPr>
              <a:t>Interactive Transcripts</a:t>
            </a:r>
            <a:r>
              <a:rPr lang="en-US" sz="1200" b="0" i="0" u="none" strike="noStrike" kern="1200" cap="none" dirty="0">
                <a:solidFill>
                  <a:schemeClr val="dk1"/>
                </a:solidFill>
                <a:effectLst/>
                <a:latin typeface="Calibri"/>
                <a:ea typeface="Calibri"/>
                <a:cs typeface="Calibri"/>
                <a:sym typeface="Calibri"/>
              </a:rPr>
              <a:t> are a new tool for </a:t>
            </a:r>
            <a:r>
              <a:rPr lang="en-US" sz="1200" b="0" i="0" u="none" strike="noStrike" kern="1200" cap="none" dirty="0">
                <a:solidFill>
                  <a:schemeClr val="dk1"/>
                </a:solidFill>
                <a:effectLst/>
                <a:latin typeface="Calibri"/>
                <a:ea typeface="Calibri"/>
                <a:cs typeface="Calibri"/>
                <a:sym typeface="Calibri"/>
                <a:hlinkClick r:id="rId3" tooltip="Media consumption"/>
              </a:rPr>
              <a:t>media consumption</a:t>
            </a:r>
            <a:r>
              <a:rPr lang="en-US" sz="1200" b="0" i="0" u="none" strike="noStrike" kern="1200" cap="none" dirty="0">
                <a:solidFill>
                  <a:schemeClr val="dk1"/>
                </a:solidFill>
                <a:effectLst/>
                <a:latin typeface="Calibri"/>
                <a:ea typeface="Calibri"/>
                <a:cs typeface="Calibri"/>
                <a:sym typeface="Calibri"/>
              </a:rPr>
              <a:t>. Similar to </a:t>
            </a:r>
            <a:r>
              <a:rPr lang="en-US" sz="1200" b="0" i="0" u="none" strike="noStrike" kern="1200" cap="none" dirty="0">
                <a:solidFill>
                  <a:schemeClr val="dk1"/>
                </a:solidFill>
                <a:effectLst/>
                <a:latin typeface="Calibri"/>
                <a:ea typeface="Calibri"/>
                <a:cs typeface="Calibri"/>
                <a:sym typeface="Calibri"/>
                <a:hlinkClick r:id="rId4" tooltip="Subtitles"/>
              </a:rPr>
              <a:t>subtitles</a:t>
            </a:r>
            <a:r>
              <a:rPr lang="en-US" sz="1200" b="0" i="0" u="none" strike="noStrike" kern="1200" cap="none" dirty="0">
                <a:solidFill>
                  <a:schemeClr val="dk1"/>
                </a:solidFill>
                <a:effectLst/>
                <a:latin typeface="Calibri"/>
                <a:ea typeface="Calibri"/>
                <a:cs typeface="Calibri"/>
                <a:sym typeface="Calibri"/>
              </a:rPr>
              <a:t> in many ways, an Interactive Transcript is displayed beside the </a:t>
            </a:r>
            <a:r>
              <a:rPr lang="en-US" sz="1200" b="0" i="0" u="none" strike="noStrike" kern="1200" cap="none" dirty="0">
                <a:solidFill>
                  <a:schemeClr val="dk1"/>
                </a:solidFill>
                <a:effectLst/>
                <a:latin typeface="Calibri"/>
                <a:ea typeface="Calibri"/>
                <a:cs typeface="Calibri"/>
                <a:sym typeface="Calibri"/>
                <a:hlinkClick r:id="rId5" tooltip="Sound recording and reproduction"/>
              </a:rPr>
              <a:t>audio</a:t>
            </a:r>
            <a:r>
              <a:rPr lang="en-US" sz="1200" b="0" i="0" u="none" strike="noStrike" kern="1200" cap="none" dirty="0">
                <a:solidFill>
                  <a:schemeClr val="dk1"/>
                </a:solidFill>
                <a:effectLst/>
                <a:latin typeface="Calibri"/>
                <a:ea typeface="Calibri"/>
                <a:cs typeface="Calibri"/>
                <a:sym typeface="Calibri"/>
              </a:rPr>
              <a:t> or </a:t>
            </a:r>
            <a:r>
              <a:rPr lang="en-US" sz="1200" b="0" i="0" u="none" strike="noStrike" kern="1200" cap="none" dirty="0">
                <a:solidFill>
                  <a:schemeClr val="dk1"/>
                </a:solidFill>
                <a:effectLst/>
                <a:latin typeface="Calibri"/>
                <a:ea typeface="Calibri"/>
                <a:cs typeface="Calibri"/>
                <a:sym typeface="Calibri"/>
                <a:hlinkClick r:id="rId6" tooltip="Video"/>
              </a:rPr>
              <a:t>video</a:t>
            </a:r>
            <a:r>
              <a:rPr lang="en-US" sz="1200" b="0" i="0" u="none" strike="noStrike" kern="1200" cap="none" dirty="0">
                <a:solidFill>
                  <a:schemeClr val="dk1"/>
                </a:solidFill>
                <a:effectLst/>
                <a:latin typeface="Calibri"/>
                <a:ea typeface="Calibri"/>
                <a:cs typeface="Calibri"/>
                <a:sym typeface="Calibri"/>
              </a:rPr>
              <a:t> source. As the user hears the words being spoken, the matching words in the transcript are underlined or highlighted. Interactive Transcripts allows users to interact with video in an entirely new way. Users can search the transcript of the video and navigate to an exact point by clicking on any word.</a:t>
            </a:r>
          </a:p>
          <a:p>
            <a:r>
              <a:rPr lang="en-US" sz="1200" b="0" i="0" u="none" strike="noStrike" kern="1200" cap="none" dirty="0">
                <a:solidFill>
                  <a:schemeClr val="dk1"/>
                </a:solidFill>
                <a:effectLst/>
                <a:latin typeface="Calibri"/>
                <a:ea typeface="Calibri"/>
                <a:cs typeface="Calibri"/>
                <a:sym typeface="Calibri"/>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lvl="0">
              <a:spcBef>
                <a:spcPts val="0"/>
              </a:spcBef>
              <a:buNone/>
            </a:pPr>
            <a:endParaRPr lang="en-US" baseline="0" dirty="0"/>
          </a:p>
          <a:p>
            <a:pPr lvl="0">
              <a:spcBef>
                <a:spcPts val="0"/>
              </a:spcBef>
              <a:buNone/>
            </a:pPr>
            <a:endParaRPr dirty="0"/>
          </a:p>
        </p:txBody>
      </p:sp>
      <p:sp>
        <p:nvSpPr>
          <p:cNvPr id="124" name="Shape 124"/>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a:t>We’ve included an example</a:t>
            </a:r>
            <a:r>
              <a:rPr lang="en-US" baseline="0" dirty="0"/>
              <a:t> here that you can check out on your own. In the interest of expense to the institute, we did not request </a:t>
            </a:r>
            <a:r>
              <a:rPr lang="en-US" baseline="0" dirty="0" err="1"/>
              <a:t>wi-fi</a:t>
            </a:r>
            <a:r>
              <a:rPr lang="en-US" baseline="0" dirty="0"/>
              <a:t> access for the session today.</a:t>
            </a:r>
          </a:p>
          <a:p>
            <a:pPr lvl="0" rtl="0">
              <a:spcBef>
                <a:spcPts val="0"/>
              </a:spcBef>
              <a:buNone/>
            </a:pPr>
            <a:endParaRPr lang="en-US" baseline="0" dirty="0"/>
          </a:p>
          <a:p>
            <a:pPr lvl="0" rtl="0">
              <a:spcBef>
                <a:spcPts val="0"/>
              </a:spcBef>
              <a:buNone/>
            </a:pPr>
            <a:r>
              <a:rPr lang="en-US" baseline="0" dirty="0"/>
              <a:t>DO WE HAVE NET ACCESS??</a:t>
            </a:r>
            <a:endParaRPr dirty="0"/>
          </a:p>
        </p:txBody>
      </p:sp>
      <p:sp>
        <p:nvSpPr>
          <p:cNvPr id="131" name="Shape 131"/>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
        <p:cNvGrpSpPr/>
        <p:nvPr/>
      </p:nvGrpSpPr>
      <p:grpSpPr>
        <a:xfrm>
          <a:off x="0" y="0"/>
          <a:ext cx="0" cy="0"/>
          <a:chOff x="0" y="0"/>
          <a:chExt cx="0" cy="0"/>
        </a:xfrm>
      </p:grpSpPr>
      <p:sp>
        <p:nvSpPr>
          <p:cNvPr id="14" name="Shape 14"/>
          <p:cNvSpPr txBox="1">
            <a:spLocks noGrp="1"/>
          </p:cNvSpPr>
          <p:nvPr>
            <p:ph type="ctrTitle"/>
          </p:nvPr>
        </p:nvSpPr>
        <p:spPr>
          <a:xfrm>
            <a:off x="311708" y="992766"/>
            <a:ext cx="8520600" cy="27369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5" name="Shape 15"/>
          <p:cNvSpPr txBox="1">
            <a:spLocks noGrp="1"/>
          </p:cNvSpPr>
          <p:nvPr>
            <p:ph type="subTitle" idx="1"/>
          </p:nvPr>
        </p:nvSpPr>
        <p:spPr>
          <a:xfrm>
            <a:off x="311700" y="3778833"/>
            <a:ext cx="8520600" cy="10569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6" name="Shape 16"/>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311700" y="1474833"/>
            <a:ext cx="8520600" cy="26181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50" name="Shape 50"/>
          <p:cNvSpPr txBox="1">
            <a:spLocks noGrp="1"/>
          </p:cNvSpPr>
          <p:nvPr>
            <p:ph type="body" idx="1"/>
          </p:nvPr>
        </p:nvSpPr>
        <p:spPr>
          <a:xfrm>
            <a:off x="311700" y="4202966"/>
            <a:ext cx="8520600" cy="17343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1" name="Shape 51"/>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56" name="Shape 56"/>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73050"/>
            <a:ext cx="3008400" cy="11619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62" name="Shape 62"/>
          <p:cNvSpPr txBox="1">
            <a:spLocks noGrp="1"/>
          </p:cNvSpPr>
          <p:nvPr>
            <p:ph type="body" idx="1"/>
          </p:nvPr>
        </p:nvSpPr>
        <p:spPr>
          <a:xfrm>
            <a:off x="3575050" y="273050"/>
            <a:ext cx="5111700" cy="58530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body" idx="2"/>
          </p:nvPr>
        </p:nvSpPr>
        <p:spPr>
          <a:xfrm>
            <a:off x="457200" y="1435100"/>
            <a:ext cx="3008400" cy="4691100"/>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69" name="Shape 69"/>
          <p:cNvSpPr txBox="1">
            <a:spLocks noGrp="1"/>
          </p:cNvSpPr>
          <p:nvPr>
            <p:ph type="body" idx="1"/>
          </p:nvPr>
        </p:nvSpPr>
        <p:spPr>
          <a:xfrm>
            <a:off x="457200" y="1600200"/>
            <a:ext cx="4038600" cy="4526100"/>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body" idx="2"/>
          </p:nvPr>
        </p:nvSpPr>
        <p:spPr>
          <a:xfrm>
            <a:off x="4648200" y="1600200"/>
            <a:ext cx="4038600" cy="4526100"/>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867800"/>
            <a:ext cx="8520600" cy="11223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9" name="Shape 1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536633"/>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body" idx="2"/>
          </p:nvPr>
        </p:nvSpPr>
        <p:spPr>
          <a:xfrm>
            <a:off x="4832400" y="1536633"/>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740800"/>
            <a:ext cx="2808000" cy="1007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4" name="Shape 34"/>
          <p:cNvSpPr txBox="1">
            <a:spLocks noGrp="1"/>
          </p:cNvSpPr>
          <p:nvPr>
            <p:ph type="body" idx="1"/>
          </p:nvPr>
        </p:nvSpPr>
        <p:spPr>
          <a:xfrm>
            <a:off x="311700" y="1852800"/>
            <a:ext cx="2808000" cy="42393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600200"/>
            <a:ext cx="6367800" cy="54543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8" name="Shape 38"/>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166"/>
            <a:ext cx="4572000" cy="68580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41" name="Shape 41"/>
          <p:cNvSpPr txBox="1">
            <a:spLocks noGrp="1"/>
          </p:cNvSpPr>
          <p:nvPr>
            <p:ph type="title"/>
          </p:nvPr>
        </p:nvSpPr>
        <p:spPr>
          <a:xfrm>
            <a:off x="265500" y="1644233"/>
            <a:ext cx="4045200" cy="19764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2" name="Shape 42"/>
          <p:cNvSpPr txBox="1">
            <a:spLocks noGrp="1"/>
          </p:cNvSpPr>
          <p:nvPr>
            <p:ph type="subTitle" idx="1"/>
          </p:nvPr>
        </p:nvSpPr>
        <p:spPr>
          <a:xfrm>
            <a:off x="265500" y="3737433"/>
            <a:ext cx="4045200" cy="16467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965433"/>
            <a:ext cx="3837000" cy="49269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4" name="Shape 44"/>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5640766"/>
            <a:ext cx="5998800" cy="8067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7" name="Shape 47"/>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11700" y="593366"/>
            <a:ext cx="8520600" cy="7635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11" name="Shape 11"/>
          <p:cNvSpPr txBox="1">
            <a:spLocks noGrp="1"/>
          </p:cNvSpPr>
          <p:nvPr>
            <p:ph type="body" idx="1"/>
          </p:nvPr>
        </p:nvSpPr>
        <p:spPr>
          <a:xfrm>
            <a:off x="311700" y="1536633"/>
            <a:ext cx="85206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12" name="Shape 12"/>
          <p:cNvSpPr txBox="1">
            <a:spLocks noGrp="1"/>
          </p:cNvSpPr>
          <p:nvPr>
            <p:ph type="sldNum" idx="12"/>
          </p:nvPr>
        </p:nvSpPr>
        <p:spPr>
          <a:xfrm>
            <a:off x="8472457" y="6217622"/>
            <a:ext cx="548700" cy="5247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US" sz="1000">
                <a:solidFill>
                  <a:schemeClr val="dk2"/>
                </a:solidFill>
              </a:rPr>
              <a:t>‹#›</a:t>
            </a:fld>
            <a:endParaRPr lang="en-US"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hyperlink" Target="mailto:ldukes@usfsp.edu" TargetMode="External"/><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interactive.3playmedia.com/gallery/plugins/transcript/example1.html"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ctrTitle"/>
          </p:nvPr>
        </p:nvSpPr>
        <p:spPr>
          <a:xfrm>
            <a:off x="685800" y="101400"/>
            <a:ext cx="7772400" cy="28689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dirty="0">
                <a:solidFill>
                  <a:schemeClr val="dk1"/>
                </a:solidFill>
                <a:latin typeface="Calibri"/>
                <a:ea typeface="Calibri"/>
                <a:cs typeface="Calibri"/>
                <a:sym typeface="Calibri"/>
              </a:rPr>
              <a:t>A Comparison of Student Use of Closed Captioning and Interactive Transcripts in Online Courses</a:t>
            </a:r>
          </a:p>
        </p:txBody>
      </p:sp>
      <p:sp>
        <p:nvSpPr>
          <p:cNvPr id="79" name="Shape 79"/>
          <p:cNvSpPr txBox="1">
            <a:spLocks noGrp="1"/>
          </p:cNvSpPr>
          <p:nvPr>
            <p:ph type="subTitle" idx="1"/>
          </p:nvPr>
        </p:nvSpPr>
        <p:spPr>
          <a:xfrm>
            <a:off x="999075" y="2765350"/>
            <a:ext cx="7137300" cy="27972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888888"/>
              </a:buClr>
              <a:buSzPct val="25000"/>
              <a:buFont typeface="Arial"/>
              <a:buNone/>
            </a:pPr>
            <a:r>
              <a:rPr lang="en-US" sz="3200" i="0" u="none" strike="noStrike" cap="none" dirty="0">
                <a:solidFill>
                  <a:srgbClr val="000000"/>
                </a:solidFill>
                <a:latin typeface="Calibri"/>
                <a:ea typeface="Calibri"/>
                <a:cs typeface="Calibri"/>
                <a:sym typeface="Calibri"/>
              </a:rPr>
              <a:t>Lyman Dukes III</a:t>
            </a:r>
          </a:p>
          <a:p>
            <a:pPr marL="0" marR="0" lvl="0" indent="0" algn="ctr" rtl="0">
              <a:spcBef>
                <a:spcPts val="640"/>
              </a:spcBef>
              <a:spcAft>
                <a:spcPts val="0"/>
              </a:spcAft>
              <a:buClr>
                <a:srgbClr val="888888"/>
              </a:buClr>
              <a:buSzPct val="25000"/>
              <a:buFont typeface="Arial"/>
              <a:buNone/>
            </a:pPr>
            <a:r>
              <a:rPr lang="en-US" sz="3200" i="0" u="none" strike="noStrike" cap="none" dirty="0">
                <a:solidFill>
                  <a:srgbClr val="000000"/>
                </a:solidFill>
                <a:latin typeface="Calibri"/>
                <a:ea typeface="Calibri"/>
                <a:cs typeface="Calibri"/>
                <a:sym typeface="Calibri"/>
              </a:rPr>
              <a:t>Karla </a:t>
            </a:r>
            <a:r>
              <a:rPr lang="en-US" sz="3200" i="0" u="none" strike="noStrike" cap="none" dirty="0" err="1">
                <a:solidFill>
                  <a:srgbClr val="000000"/>
                </a:solidFill>
                <a:latin typeface="Calibri"/>
                <a:ea typeface="Calibri"/>
                <a:cs typeface="Calibri"/>
                <a:sym typeface="Calibri"/>
              </a:rPr>
              <a:t>Kmetz</a:t>
            </a:r>
            <a:r>
              <a:rPr lang="en-US" sz="3200" i="0" u="none" strike="noStrike" cap="none" dirty="0">
                <a:solidFill>
                  <a:srgbClr val="000000"/>
                </a:solidFill>
                <a:latin typeface="Calibri"/>
                <a:ea typeface="Calibri"/>
                <a:cs typeface="Calibri"/>
                <a:sym typeface="Calibri"/>
              </a:rPr>
              <a:t>-Morris</a:t>
            </a:r>
          </a:p>
          <a:p>
            <a:pPr marL="0" marR="0" lvl="0" indent="0" algn="ctr" rtl="0">
              <a:spcBef>
                <a:spcPts val="640"/>
              </a:spcBef>
              <a:buClr>
                <a:srgbClr val="888888"/>
              </a:buClr>
              <a:buSzPct val="25000"/>
              <a:buFont typeface="Arial"/>
              <a:buNone/>
            </a:pPr>
            <a:r>
              <a:rPr lang="en-US" sz="2200" b="0" i="0" u="none" strike="noStrike" cap="none" dirty="0">
                <a:solidFill>
                  <a:srgbClr val="434343"/>
                </a:solidFill>
                <a:latin typeface="Calibri"/>
                <a:ea typeface="Calibri"/>
                <a:cs typeface="Calibri"/>
                <a:sym typeface="Calibri"/>
              </a:rPr>
              <a:t>University of South Florida St. Petersburg</a:t>
            </a:r>
          </a:p>
          <a:p>
            <a:pPr marL="0" marR="0" lvl="0" indent="0" algn="ctr" rtl="0">
              <a:spcBef>
                <a:spcPts val="640"/>
              </a:spcBef>
              <a:buClr>
                <a:srgbClr val="888888"/>
              </a:buClr>
              <a:buSzPct val="25000"/>
              <a:buFont typeface="Arial"/>
              <a:buNone/>
            </a:pPr>
            <a:br>
              <a:rPr lang="en-US" sz="1600" dirty="0">
                <a:solidFill>
                  <a:srgbClr val="434343"/>
                </a:solidFill>
              </a:rPr>
            </a:br>
            <a:r>
              <a:rPr lang="en-US" sz="2000" dirty="0">
                <a:solidFill>
                  <a:srgbClr val="434343"/>
                </a:solidFill>
              </a:rPr>
              <a:t>Presentation at</a:t>
            </a:r>
          </a:p>
          <a:p>
            <a:pPr marL="0" marR="0" lvl="0" indent="0" algn="ctr" rtl="0">
              <a:spcBef>
                <a:spcPts val="640"/>
              </a:spcBef>
              <a:buClr>
                <a:srgbClr val="888888"/>
              </a:buClr>
              <a:buSzPct val="25000"/>
              <a:buFont typeface="Arial"/>
              <a:buNone/>
            </a:pPr>
            <a:r>
              <a:rPr lang="en-US" sz="2400" dirty="0">
                <a:solidFill>
                  <a:srgbClr val="434343"/>
                </a:solidFill>
              </a:rPr>
              <a:t>AHEAD, July, 2017</a:t>
            </a:r>
          </a:p>
        </p:txBody>
      </p:sp>
      <p:pic>
        <p:nvPicPr>
          <p:cNvPr id="80" name="Shape 80" descr="College of Education - Green &amp; Gold logo"/>
          <p:cNvPicPr preferRelativeResize="0"/>
          <p:nvPr/>
        </p:nvPicPr>
        <p:blipFill rotWithShape="1">
          <a:blip r:embed="rId3">
            <a:alphaModFix/>
          </a:blip>
          <a:srcRect/>
          <a:stretch/>
        </p:blipFill>
        <p:spPr>
          <a:xfrm>
            <a:off x="3345167" y="5787460"/>
            <a:ext cx="2233529" cy="87107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Legislation</a:t>
            </a:r>
          </a:p>
        </p:txBody>
      </p:sp>
      <p:sp>
        <p:nvSpPr>
          <p:cNvPr id="142" name="Shape 142"/>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457200" lvl="0" indent="-406400" rtl="0">
              <a:spcBef>
                <a:spcPts val="0"/>
              </a:spcBef>
              <a:buSzPct val="100000"/>
            </a:pPr>
            <a:r>
              <a:rPr lang="en-US" sz="2800" dirty="0"/>
              <a:t>Online Communication / Access</a:t>
            </a:r>
          </a:p>
          <a:p>
            <a:pPr marL="914400" lvl="1" indent="-393700" rtl="0">
              <a:spcBef>
                <a:spcPts val="560"/>
              </a:spcBef>
              <a:buSzPct val="100000"/>
            </a:pPr>
            <a:r>
              <a:rPr lang="en-US" sz="2600" dirty="0"/>
              <a:t>Section 508 of the Rehabilitation Act</a:t>
            </a:r>
          </a:p>
          <a:p>
            <a:pPr marL="914400" lvl="1" indent="-393700" rtl="0">
              <a:spcBef>
                <a:spcPts val="560"/>
              </a:spcBef>
              <a:buSzPct val="100000"/>
            </a:pPr>
            <a:r>
              <a:rPr lang="en-US" sz="2600" dirty="0"/>
              <a:t>Title II of the ADA</a:t>
            </a:r>
          </a:p>
          <a:p>
            <a:pPr marL="914400" lvl="1" indent="-393700" rtl="0">
              <a:spcBef>
                <a:spcPts val="560"/>
              </a:spcBef>
              <a:buSzPct val="100000"/>
            </a:pPr>
            <a:r>
              <a:rPr lang="en-US" sz="2600" dirty="0"/>
              <a:t>The DOJ and OCR have taken positions</a:t>
            </a:r>
            <a:endParaRPr sz="2800" dirty="0"/>
          </a:p>
          <a:p>
            <a:pPr marL="457200" lvl="0" indent="-406400" rtl="0">
              <a:spcBef>
                <a:spcPts val="560"/>
              </a:spcBef>
              <a:buSzPct val="100000"/>
            </a:pPr>
            <a:r>
              <a:rPr lang="en-US" sz="2800" dirty="0"/>
              <a:t>Numerous court rulings in regard to captioning</a:t>
            </a:r>
          </a:p>
          <a:p>
            <a:pPr marL="457200" lvl="0" indent="-406400" rtl="0">
              <a:spcBef>
                <a:spcPts val="560"/>
              </a:spcBef>
              <a:buSzPct val="100000"/>
            </a:pPr>
            <a:r>
              <a:rPr lang="en-US" sz="2800" dirty="0"/>
              <a:t>None for interactive transcripts at this time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a:t>Institutional Policy</a:t>
            </a:r>
          </a:p>
        </p:txBody>
      </p:sp>
      <p:sp>
        <p:nvSpPr>
          <p:cNvPr id="149" name="Shape 149"/>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457200" marR="0" lvl="0" indent="-406400" algn="l" rtl="0">
              <a:spcBef>
                <a:spcPts val="640"/>
              </a:spcBef>
              <a:spcAft>
                <a:spcPts val="0"/>
              </a:spcAft>
              <a:buClr>
                <a:schemeClr val="dk1"/>
              </a:buClr>
              <a:buSzPct val="100000"/>
              <a:buFont typeface="Calibri"/>
            </a:pPr>
            <a:r>
              <a:rPr lang="en-US" sz="2800" b="1" i="0" u="none" strike="noStrike" cap="none">
                <a:solidFill>
                  <a:schemeClr val="dk1"/>
                </a:solidFill>
              </a:rPr>
              <a:t>USF System Policy (USF / USFSP / USFSM)</a:t>
            </a:r>
          </a:p>
          <a:p>
            <a:pPr marL="914400" marR="0" lvl="1" indent="-393700" algn="l" rtl="0">
              <a:spcBef>
                <a:spcPts val="640"/>
              </a:spcBef>
              <a:spcAft>
                <a:spcPts val="0"/>
              </a:spcAft>
              <a:buClr>
                <a:schemeClr val="dk1"/>
              </a:buClr>
              <a:buSzPct val="100000"/>
              <a:buFont typeface="Calibri"/>
            </a:pPr>
            <a:r>
              <a:rPr lang="en-US" sz="2600"/>
              <a:t>All online </a:t>
            </a:r>
            <a:r>
              <a:rPr lang="en-US" sz="2600" i="1"/>
              <a:t>and </a:t>
            </a:r>
            <a:r>
              <a:rPr lang="en-US" sz="2600"/>
              <a:t>face to face media must be captioned by 2021</a:t>
            </a:r>
          </a:p>
          <a:p>
            <a:pPr marL="0" marR="0" lvl="0" indent="0" algn="l" rtl="0">
              <a:spcBef>
                <a:spcPts val="640"/>
              </a:spcBef>
              <a:buNone/>
            </a:pPr>
            <a:endParaRPr sz="2800" b="0" i="0" u="none" strike="noStrike" cap="none">
              <a:solidFill>
                <a:schemeClr val="dk1"/>
              </a:solidFill>
              <a:latin typeface="Calibri"/>
              <a:ea typeface="Calibri"/>
              <a:cs typeface="Calibri"/>
              <a:sym typeface="Calibri"/>
            </a:endParaRPr>
          </a:p>
        </p:txBody>
      </p:sp>
      <p:pic>
        <p:nvPicPr>
          <p:cNvPr id="150" name="Shape 150"/>
          <p:cNvPicPr preferRelativeResize="0">
            <a:picLocks noGrp="1"/>
          </p:cNvPicPr>
          <p:nvPr>
            <p:ph type="body" idx="1"/>
          </p:nvPr>
        </p:nvPicPr>
        <p:blipFill rotWithShape="1">
          <a:blip r:embed="rId3">
            <a:alphaModFix/>
          </a:blip>
          <a:srcRect t="-3995" b="-3995"/>
          <a:stretch/>
        </p:blipFill>
        <p:spPr>
          <a:xfrm>
            <a:off x="1866150" y="3571549"/>
            <a:ext cx="5411700" cy="2976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203200" y="274637"/>
            <a:ext cx="88138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a:solidFill>
                  <a:schemeClr val="dk1"/>
                </a:solidFill>
                <a:latin typeface="Calibri"/>
                <a:ea typeface="Calibri"/>
                <a:cs typeface="Calibri"/>
                <a:sym typeface="Calibri"/>
              </a:rPr>
              <a:t>Our Position</a:t>
            </a:r>
          </a:p>
          <a:p>
            <a:pPr marL="0" marR="0" lvl="0" indent="0" algn="ctr" rtl="0">
              <a:spcBef>
                <a:spcPts val="0"/>
              </a:spcBef>
              <a:buClr>
                <a:schemeClr val="dk1"/>
              </a:buClr>
              <a:buSzPct val="25000"/>
              <a:buFont typeface="Calibri"/>
              <a:buNone/>
            </a:pPr>
            <a:r>
              <a:rPr lang="en-US" sz="2520" b="0" i="1" u="none" strike="noStrike" cap="none">
                <a:solidFill>
                  <a:schemeClr val="dk1"/>
                </a:solidFill>
                <a:latin typeface="Calibri"/>
                <a:ea typeface="Calibri"/>
                <a:cs typeface="Calibri"/>
                <a:sym typeface="Calibri"/>
              </a:rPr>
              <a:t>(not necessarily the position of the Institution)</a:t>
            </a:r>
          </a:p>
        </p:txBody>
      </p:sp>
      <p:sp>
        <p:nvSpPr>
          <p:cNvPr id="157" name="Shape 15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17500" algn="l" rtl="0">
              <a:spcBef>
                <a:spcPts val="640"/>
              </a:spcBef>
              <a:buClr>
                <a:schemeClr val="dk1"/>
              </a:buClr>
              <a:buSzPct val="100000"/>
              <a:buFont typeface="Arial"/>
              <a:buChar char="•"/>
            </a:pPr>
            <a:r>
              <a:rPr lang="en-US" sz="2800"/>
              <a:t>Closed captioning improves accessibility</a:t>
            </a:r>
          </a:p>
          <a:p>
            <a:pPr marL="342900" marR="0" lvl="0" indent="-317500" algn="l" rtl="0">
              <a:spcBef>
                <a:spcPts val="640"/>
              </a:spcBef>
              <a:buClr>
                <a:schemeClr val="dk1"/>
              </a:buClr>
              <a:buSzPct val="100000"/>
              <a:buFont typeface="Arial"/>
              <a:buChar char="•"/>
            </a:pPr>
            <a:r>
              <a:rPr lang="en-US" sz="2800"/>
              <a:t>Interactive transcript use moves us further along the universal design continuum</a:t>
            </a:r>
          </a:p>
          <a:p>
            <a:pPr marL="342900" marR="0" lvl="0" indent="-317500" algn="l" rtl="0">
              <a:spcBef>
                <a:spcPts val="640"/>
              </a:spcBef>
              <a:buClr>
                <a:schemeClr val="dk1"/>
              </a:buClr>
              <a:buSzPct val="100000"/>
              <a:buFont typeface="Arial"/>
              <a:buChar char="•"/>
            </a:pPr>
            <a:r>
              <a:rPr lang="en-US" sz="2800"/>
              <a:t>Access does not equal compliance, but effectiveness of the access - timeliness, accuracy, and appropriateness - must be addressed (Carnevale, 1999)</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252275" y="186414"/>
            <a:ext cx="8600400" cy="974811"/>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2000" b="0" i="0" u="none" strike="noStrike" cap="none" dirty="0">
                <a:solidFill>
                  <a:schemeClr val="dk1"/>
                </a:solidFill>
                <a:latin typeface="Calibri"/>
                <a:ea typeface="Calibri"/>
                <a:cs typeface="Calibri"/>
                <a:sym typeface="Calibri"/>
              </a:rPr>
              <a:t>Literature Says … </a:t>
            </a:r>
            <a:br>
              <a:rPr lang="en-US" sz="2000" b="0" i="0" u="none" strike="noStrike" cap="none" dirty="0">
                <a:solidFill>
                  <a:schemeClr val="dk1"/>
                </a:solidFill>
                <a:latin typeface="Calibri"/>
                <a:ea typeface="Calibri"/>
                <a:cs typeface="Calibri"/>
                <a:sym typeface="Calibri"/>
              </a:rPr>
            </a:br>
            <a:r>
              <a:rPr lang="en-US" sz="4400" b="0" i="0" u="none" strike="noStrike" cap="none" dirty="0">
                <a:solidFill>
                  <a:schemeClr val="dk1"/>
                </a:solidFill>
                <a:latin typeface="Calibri"/>
                <a:ea typeface="Calibri"/>
                <a:cs typeface="Calibri"/>
                <a:sym typeface="Calibri"/>
              </a:rPr>
              <a:t>Closed Captioning</a:t>
            </a:r>
          </a:p>
        </p:txBody>
      </p:sp>
      <p:sp>
        <p:nvSpPr>
          <p:cNvPr id="163" name="Shape 163"/>
          <p:cNvSpPr txBox="1">
            <a:spLocks noGrp="1"/>
          </p:cNvSpPr>
          <p:nvPr>
            <p:ph type="body" idx="1"/>
          </p:nvPr>
        </p:nvSpPr>
        <p:spPr>
          <a:xfrm>
            <a:off x="457200" y="1328199"/>
            <a:ext cx="4038600" cy="479832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r>
              <a:rPr lang="en-US" i="1" u="sng" dirty="0"/>
              <a:t>For Students Diagnosed</a:t>
            </a:r>
          </a:p>
          <a:p>
            <a:pPr marL="457200" marR="0" lvl="0" indent="-374650" algn="l" rtl="0">
              <a:spcBef>
                <a:spcPts val="0"/>
              </a:spcBef>
              <a:spcAft>
                <a:spcPts val="0"/>
              </a:spcAft>
              <a:buSzPct val="100000"/>
            </a:pPr>
            <a:r>
              <a:rPr lang="en-US" sz="2300" dirty="0"/>
              <a:t>Students with hearing impairments most often report issues with the inaccessibility of audio/video material</a:t>
            </a:r>
          </a:p>
          <a:p>
            <a:pPr marL="457200" marR="0" lvl="0" indent="-374650" algn="l" rtl="0">
              <a:spcBef>
                <a:spcPts val="0"/>
              </a:spcBef>
              <a:spcAft>
                <a:spcPts val="0"/>
              </a:spcAft>
              <a:buSzPct val="100000"/>
            </a:pPr>
            <a:r>
              <a:rPr lang="en-US" sz="2300" dirty="0"/>
              <a:t>Second digital divide …</a:t>
            </a:r>
          </a:p>
          <a:p>
            <a:pPr marL="457200" marR="0" lvl="0" indent="-374650" algn="l" rtl="0">
              <a:spcBef>
                <a:spcPts val="0"/>
              </a:spcBef>
              <a:spcAft>
                <a:spcPts val="0"/>
              </a:spcAft>
              <a:buSzPct val="100000"/>
            </a:pPr>
            <a:r>
              <a:rPr lang="en-US" sz="2300" dirty="0"/>
              <a:t>Adds another level of complexity but does help …</a:t>
            </a:r>
          </a:p>
        </p:txBody>
      </p:sp>
      <p:sp>
        <p:nvSpPr>
          <p:cNvPr id="164" name="Shape 164"/>
          <p:cNvSpPr txBox="1">
            <a:spLocks noGrp="1"/>
          </p:cNvSpPr>
          <p:nvPr>
            <p:ph type="body" idx="2"/>
          </p:nvPr>
        </p:nvSpPr>
        <p:spPr>
          <a:xfrm>
            <a:off x="4648200" y="1328199"/>
            <a:ext cx="4204500" cy="4798025"/>
          </a:xfrm>
          <a:prstGeom prst="rect">
            <a:avLst/>
          </a:prstGeom>
        </p:spPr>
        <p:txBody>
          <a:bodyPr lIns="91425" tIns="91425" rIns="91425" bIns="91425" anchor="t" anchorCtr="0">
            <a:noAutofit/>
          </a:bodyPr>
          <a:lstStyle/>
          <a:p>
            <a:pPr marL="0" lvl="0" indent="-69850" rtl="0">
              <a:lnSpc>
                <a:spcPct val="115000"/>
              </a:lnSpc>
              <a:spcBef>
                <a:spcPts val="800"/>
              </a:spcBef>
              <a:buClr>
                <a:schemeClr val="dk1"/>
              </a:buClr>
              <a:buSzPct val="39285"/>
              <a:buFont typeface="Arial"/>
              <a:buNone/>
            </a:pPr>
            <a:r>
              <a:rPr lang="en-US" i="1" u="sng" dirty="0"/>
              <a:t>For Students not Diagnosed</a:t>
            </a:r>
          </a:p>
          <a:p>
            <a:pPr marL="457200" lvl="0" indent="-374650" rtl="0">
              <a:lnSpc>
                <a:spcPct val="115000"/>
              </a:lnSpc>
              <a:spcBef>
                <a:spcPts val="700"/>
              </a:spcBef>
              <a:buSzPct val="100000"/>
            </a:pPr>
            <a:r>
              <a:rPr lang="en-US" sz="2200" dirty="0"/>
              <a:t>‘Provides an additional level of comprehensive input when learning a new language’</a:t>
            </a:r>
          </a:p>
          <a:p>
            <a:pPr marL="457200" lvl="0" indent="-374650" rtl="0">
              <a:lnSpc>
                <a:spcPct val="115000"/>
              </a:lnSpc>
              <a:spcBef>
                <a:spcPts val="700"/>
              </a:spcBef>
              <a:buSzPct val="100000"/>
            </a:pPr>
            <a:r>
              <a:rPr lang="en-US" sz="2200" dirty="0"/>
              <a:t>‘Yielded more positive attitudes and improved vocabulary’</a:t>
            </a:r>
          </a:p>
          <a:p>
            <a:pPr marL="457200" lvl="0" indent="-374650" rtl="0">
              <a:lnSpc>
                <a:spcPct val="115000"/>
              </a:lnSpc>
              <a:spcBef>
                <a:spcPts val="700"/>
              </a:spcBef>
              <a:buSzPct val="100000"/>
            </a:pPr>
            <a:r>
              <a:rPr lang="en-US" sz="2200" dirty="0"/>
              <a:t>‘Improved vocabulary, reading comprehension, word analysis skills, and increased motivation in a remedial reading course’</a:t>
            </a:r>
          </a:p>
          <a:p>
            <a:pPr lvl="0">
              <a:spcBef>
                <a:spcPts val="0"/>
              </a:spcBef>
              <a:buNone/>
            </a:pPr>
            <a:endParaRPr sz="23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457200" y="116509"/>
            <a:ext cx="8229600" cy="1301128"/>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2000" b="0" i="0" u="none" strike="noStrike" cap="none" dirty="0">
                <a:solidFill>
                  <a:schemeClr val="dk1"/>
                </a:solidFill>
                <a:latin typeface="Calibri"/>
                <a:ea typeface="Calibri"/>
                <a:cs typeface="Calibri"/>
                <a:sym typeface="Calibri"/>
              </a:rPr>
              <a:t>Literature Says … </a:t>
            </a:r>
          </a:p>
          <a:p>
            <a:pPr marL="0" marR="0" lvl="0" indent="0" algn="ctr" rtl="0">
              <a:spcBef>
                <a:spcPts val="0"/>
              </a:spcBef>
              <a:buClr>
                <a:schemeClr val="dk1"/>
              </a:buClr>
              <a:buSzPct val="25000"/>
              <a:buFont typeface="Calibri"/>
              <a:buNone/>
            </a:pPr>
            <a:r>
              <a:rPr lang="en-US" sz="4400" b="0" i="0" u="none" strike="noStrike" cap="none" dirty="0">
                <a:solidFill>
                  <a:schemeClr val="dk1"/>
                </a:solidFill>
                <a:latin typeface="Calibri"/>
                <a:ea typeface="Calibri"/>
                <a:cs typeface="Calibri"/>
                <a:sym typeface="Calibri"/>
              </a:rPr>
              <a:t>Interactive Trans</a:t>
            </a:r>
            <a:r>
              <a:rPr lang="en-US" dirty="0"/>
              <a:t>cripts</a:t>
            </a:r>
          </a:p>
        </p:txBody>
      </p:sp>
      <p:sp>
        <p:nvSpPr>
          <p:cNvPr id="170" name="Shape 170"/>
          <p:cNvSpPr txBox="1">
            <a:spLocks noGrp="1"/>
          </p:cNvSpPr>
          <p:nvPr>
            <p:ph type="body" idx="1"/>
          </p:nvPr>
        </p:nvSpPr>
        <p:spPr>
          <a:xfrm>
            <a:off x="457200" y="1281597"/>
            <a:ext cx="8229600" cy="4844703"/>
          </a:xfrm>
          <a:prstGeom prst="rect">
            <a:avLst/>
          </a:prstGeom>
          <a:noFill/>
          <a:ln>
            <a:noFill/>
          </a:ln>
        </p:spPr>
        <p:txBody>
          <a:bodyPr lIns="91425" tIns="45700" rIns="91425" bIns="45700" anchor="t" anchorCtr="0">
            <a:noAutofit/>
          </a:bodyPr>
          <a:lstStyle/>
          <a:p>
            <a:pPr lvl="0" rtl="0">
              <a:lnSpc>
                <a:spcPct val="128571"/>
              </a:lnSpc>
              <a:spcBef>
                <a:spcPts val="0"/>
              </a:spcBef>
              <a:spcAft>
                <a:spcPts val="500"/>
              </a:spcAft>
              <a:buClr>
                <a:schemeClr val="dk1"/>
              </a:buClr>
              <a:buSzPct val="100000"/>
              <a:buFont typeface="Calibri"/>
              <a:buChar char="•"/>
            </a:pPr>
            <a:r>
              <a:rPr lang="en-US" sz="2800" dirty="0"/>
              <a:t> In one study:</a:t>
            </a:r>
          </a:p>
          <a:p>
            <a:pPr lvl="1" rtl="0">
              <a:lnSpc>
                <a:spcPct val="128571"/>
              </a:lnSpc>
              <a:spcBef>
                <a:spcPts val="0"/>
              </a:spcBef>
              <a:spcAft>
                <a:spcPts val="500"/>
              </a:spcAft>
              <a:buClr>
                <a:srgbClr val="333333"/>
              </a:buClr>
              <a:buSzPct val="100000"/>
              <a:buFont typeface="Calibri"/>
              <a:buChar char="–"/>
            </a:pPr>
            <a:r>
              <a:rPr lang="en-US" sz="2600" dirty="0"/>
              <a:t>  97% of students</a:t>
            </a:r>
          </a:p>
          <a:p>
            <a:pPr lvl="2" rtl="0">
              <a:lnSpc>
                <a:spcPct val="128571"/>
              </a:lnSpc>
              <a:spcBef>
                <a:spcPts val="0"/>
              </a:spcBef>
              <a:spcAft>
                <a:spcPts val="500"/>
              </a:spcAft>
              <a:buClr>
                <a:srgbClr val="333333"/>
              </a:buClr>
              <a:buFont typeface="Calibri"/>
            </a:pPr>
            <a:r>
              <a:rPr lang="en-US" dirty="0"/>
              <a:t> Said interactive transcripts enhanced their learning experience</a:t>
            </a:r>
          </a:p>
          <a:p>
            <a:pPr lvl="2" rtl="0">
              <a:lnSpc>
                <a:spcPct val="128571"/>
              </a:lnSpc>
              <a:spcBef>
                <a:spcPts val="0"/>
              </a:spcBef>
              <a:spcAft>
                <a:spcPts val="500"/>
              </a:spcAft>
              <a:buClr>
                <a:srgbClr val="333333"/>
              </a:buClr>
              <a:buFont typeface="Calibri"/>
            </a:pPr>
            <a:r>
              <a:rPr lang="en-US" dirty="0"/>
              <a:t> Found the interactive transcript interface easy to use</a:t>
            </a:r>
          </a:p>
          <a:p>
            <a:pPr lvl="2" rtl="0">
              <a:lnSpc>
                <a:spcPct val="128571"/>
              </a:lnSpc>
              <a:spcBef>
                <a:spcPts val="0"/>
              </a:spcBef>
              <a:spcAft>
                <a:spcPts val="500"/>
              </a:spcAft>
              <a:buClr>
                <a:srgbClr val="333333"/>
              </a:buClr>
              <a:buFont typeface="Calibri"/>
            </a:pPr>
            <a:r>
              <a:rPr lang="en-US" dirty="0"/>
              <a:t> Found transcript-based navigation useful</a:t>
            </a:r>
          </a:p>
          <a:p>
            <a:pPr lvl="1" rtl="0">
              <a:lnSpc>
                <a:spcPct val="128571"/>
              </a:lnSpc>
              <a:spcBef>
                <a:spcPts val="0"/>
              </a:spcBef>
              <a:spcAft>
                <a:spcPts val="500"/>
              </a:spcAft>
              <a:buClr>
                <a:srgbClr val="333333"/>
              </a:buClr>
              <a:buSzPct val="100000"/>
              <a:buFont typeface="Calibri"/>
              <a:buChar char="–"/>
            </a:pPr>
            <a:r>
              <a:rPr lang="en-US" sz="2600" dirty="0"/>
              <a:t>  95% of students</a:t>
            </a:r>
          </a:p>
          <a:p>
            <a:pPr lvl="2" rtl="0">
              <a:lnSpc>
                <a:spcPct val="128571"/>
              </a:lnSpc>
              <a:spcBef>
                <a:spcPts val="0"/>
              </a:spcBef>
              <a:spcAft>
                <a:spcPts val="500"/>
              </a:spcAft>
              <a:buClr>
                <a:srgbClr val="333333"/>
              </a:buClr>
              <a:buFont typeface="Calibri"/>
            </a:pPr>
            <a:r>
              <a:rPr lang="en-US" dirty="0"/>
              <a:t> Recommended that interactive transcripts be used    more widely</a:t>
            </a:r>
          </a:p>
          <a:p>
            <a:pPr lvl="2" rtl="0">
              <a:lnSpc>
                <a:spcPct val="128571"/>
              </a:lnSpc>
              <a:spcBef>
                <a:spcPts val="0"/>
              </a:spcBef>
              <a:spcAft>
                <a:spcPts val="500"/>
              </a:spcAft>
              <a:buClr>
                <a:srgbClr val="333333"/>
              </a:buClr>
              <a:buFont typeface="Calibri"/>
            </a:pPr>
            <a:r>
              <a:rPr lang="en-US" dirty="0"/>
              <a:t> Were able to find the desired content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rtl="0">
              <a:spcBef>
                <a:spcPts val="0"/>
              </a:spcBef>
              <a:buClr>
                <a:schemeClr val="dk1"/>
              </a:buClr>
              <a:buSzPct val="25000"/>
              <a:buFont typeface="Calibri"/>
              <a:buNone/>
            </a:pPr>
            <a:r>
              <a:rPr lang="en-US" i="0" u="none" strike="noStrike" cap="none" dirty="0">
                <a:solidFill>
                  <a:schemeClr val="dk1"/>
                </a:solidFill>
              </a:rPr>
              <a:t>Interactive Trans</a:t>
            </a:r>
            <a:r>
              <a:rPr lang="en-US" dirty="0"/>
              <a:t>cript Study: </a:t>
            </a:r>
          </a:p>
          <a:p>
            <a:pPr marL="0" marR="0" lvl="0" indent="0" rtl="0">
              <a:spcBef>
                <a:spcPts val="0"/>
              </a:spcBef>
              <a:buClr>
                <a:schemeClr val="dk1"/>
              </a:buClr>
              <a:buSzPct val="25000"/>
              <a:buFont typeface="Calibri"/>
              <a:buNone/>
            </a:pPr>
            <a:r>
              <a:rPr lang="en-US" sz="3200" i="1" dirty="0"/>
              <a:t>How Students Used It</a:t>
            </a:r>
          </a:p>
        </p:txBody>
      </p:sp>
      <p:sp>
        <p:nvSpPr>
          <p:cNvPr id="176" name="Shape 176"/>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lvl="0" rtl="0">
              <a:lnSpc>
                <a:spcPct val="138888"/>
              </a:lnSpc>
              <a:spcBef>
                <a:spcPts val="0"/>
              </a:spcBef>
              <a:spcAft>
                <a:spcPts val="800"/>
              </a:spcAft>
              <a:buClr>
                <a:srgbClr val="333333"/>
              </a:buClr>
              <a:buSzPct val="100000"/>
              <a:buFont typeface="Calibri"/>
              <a:buChar char="•"/>
            </a:pPr>
            <a:r>
              <a:rPr lang="en-US" sz="2800" dirty="0"/>
              <a:t> Move at their own pace</a:t>
            </a:r>
          </a:p>
          <a:p>
            <a:pPr lvl="0" rtl="0">
              <a:lnSpc>
                <a:spcPct val="138888"/>
              </a:lnSpc>
              <a:spcBef>
                <a:spcPts val="0"/>
              </a:spcBef>
              <a:spcAft>
                <a:spcPts val="800"/>
              </a:spcAft>
              <a:buClr>
                <a:srgbClr val="333333"/>
              </a:buClr>
              <a:buSzPct val="100000"/>
              <a:buFont typeface="Calibri"/>
              <a:buChar char="•"/>
            </a:pPr>
            <a:r>
              <a:rPr lang="en-US" sz="2800" dirty="0"/>
              <a:t> Learn in a multi-sensory mode</a:t>
            </a:r>
          </a:p>
          <a:p>
            <a:pPr lvl="0" rtl="0">
              <a:lnSpc>
                <a:spcPct val="138888"/>
              </a:lnSpc>
              <a:spcBef>
                <a:spcPts val="0"/>
              </a:spcBef>
              <a:spcAft>
                <a:spcPts val="800"/>
              </a:spcAft>
              <a:buClr>
                <a:srgbClr val="333333"/>
              </a:buClr>
              <a:buSzPct val="100000"/>
              <a:buFont typeface="Calibri"/>
              <a:buChar char="•"/>
            </a:pPr>
            <a:r>
              <a:rPr lang="en-US" sz="2800" dirty="0"/>
              <a:t> Create study guides</a:t>
            </a:r>
          </a:p>
          <a:p>
            <a:pPr lvl="0" rtl="0">
              <a:lnSpc>
                <a:spcPct val="138888"/>
              </a:lnSpc>
              <a:spcBef>
                <a:spcPts val="0"/>
              </a:spcBef>
              <a:spcAft>
                <a:spcPts val="800"/>
              </a:spcAft>
              <a:buClr>
                <a:srgbClr val="333333"/>
              </a:buClr>
              <a:buSzPct val="100000"/>
              <a:buFont typeface="Calibri"/>
              <a:buChar char="•"/>
            </a:pPr>
            <a:r>
              <a:rPr lang="en-US" sz="2800" dirty="0"/>
              <a:t> Improve comprehension of complex scientific concepts</a:t>
            </a:r>
          </a:p>
          <a:p>
            <a:pPr lvl="0" rtl="0">
              <a:lnSpc>
                <a:spcPct val="138888"/>
              </a:lnSpc>
              <a:spcBef>
                <a:spcPts val="0"/>
              </a:spcBef>
              <a:spcAft>
                <a:spcPts val="800"/>
              </a:spcAft>
              <a:buClr>
                <a:srgbClr val="333333"/>
              </a:buClr>
              <a:buSzPct val="100000"/>
              <a:buFont typeface="Calibri"/>
              <a:buChar char="•"/>
            </a:pPr>
            <a:r>
              <a:rPr lang="en-US" sz="2800" dirty="0"/>
              <a:t> Understand English as a second language</a:t>
            </a:r>
          </a:p>
          <a:p>
            <a:pPr lvl="0" rtl="0">
              <a:lnSpc>
                <a:spcPct val="138888"/>
              </a:lnSpc>
              <a:spcBef>
                <a:spcPts val="0"/>
              </a:spcBef>
              <a:spcAft>
                <a:spcPts val="800"/>
              </a:spcAft>
              <a:buClr>
                <a:srgbClr val="333333"/>
              </a:buClr>
              <a:buSzPct val="100000"/>
              <a:buFont typeface="Calibri"/>
              <a:buChar char="•"/>
            </a:pPr>
            <a:r>
              <a:rPr lang="en-US" sz="2800" dirty="0"/>
              <a:t> Stay focused on 60-minute lectures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dirty="0">
                <a:solidFill>
                  <a:schemeClr val="dk1"/>
                </a:solidFill>
                <a:latin typeface="Calibri"/>
                <a:ea typeface="Calibri"/>
                <a:cs typeface="Calibri"/>
                <a:sym typeface="Calibri"/>
              </a:rPr>
              <a:t>Goals of the Current Study</a:t>
            </a:r>
          </a:p>
        </p:txBody>
      </p:sp>
      <p:sp>
        <p:nvSpPr>
          <p:cNvPr id="182" name="Shape 182"/>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457200" marR="0" lvl="0" indent="-406400" algn="l" rtl="0">
              <a:lnSpc>
                <a:spcPct val="80000"/>
              </a:lnSpc>
              <a:spcBef>
                <a:spcPts val="592"/>
              </a:spcBef>
              <a:buSzPct val="100000"/>
            </a:pPr>
            <a:r>
              <a:rPr lang="en-US" sz="2800" dirty="0"/>
              <a:t>Do students find an interactive transcript useful?</a:t>
            </a:r>
          </a:p>
          <a:p>
            <a:pPr marL="457200" marR="0" lvl="0" indent="-406400" algn="l" rtl="0">
              <a:lnSpc>
                <a:spcPct val="80000"/>
              </a:lnSpc>
              <a:spcBef>
                <a:spcPts val="592"/>
              </a:spcBef>
              <a:buSzPct val="100000"/>
            </a:pPr>
            <a:r>
              <a:rPr lang="en-US" sz="2800" dirty="0"/>
              <a:t>How do students use the interactive transcript?</a:t>
            </a:r>
          </a:p>
          <a:p>
            <a:pPr marL="914400" marR="0" lvl="1" indent="-228600" algn="l" rtl="0">
              <a:lnSpc>
                <a:spcPct val="80000"/>
              </a:lnSpc>
              <a:spcBef>
                <a:spcPts val="592"/>
              </a:spcBef>
            </a:pPr>
            <a:r>
              <a:rPr lang="en-US" dirty="0"/>
              <a:t>Searching, navigating, and so on.</a:t>
            </a:r>
          </a:p>
          <a:p>
            <a:pPr marL="457200" marR="0" lvl="0" indent="-406400" algn="l" rtl="0">
              <a:lnSpc>
                <a:spcPct val="80000"/>
              </a:lnSpc>
              <a:spcBef>
                <a:spcPts val="592"/>
              </a:spcBef>
              <a:buSzPct val="100000"/>
            </a:pPr>
            <a:r>
              <a:rPr lang="en-US" sz="2800" dirty="0"/>
              <a:t>Is there a significant benefit - that is observed and reported - to interactive transcripts versus closed captioning?</a:t>
            </a:r>
          </a:p>
          <a:p>
            <a:pPr marL="0" marR="0" lvl="0" indent="0" algn="l" rtl="0">
              <a:lnSpc>
                <a:spcPct val="80000"/>
              </a:lnSpc>
              <a:spcBef>
                <a:spcPts val="592"/>
              </a:spcBef>
              <a:buClr>
                <a:schemeClr val="dk1"/>
              </a:buClr>
              <a:buSzPct val="25000"/>
              <a:buFont typeface="Arial"/>
              <a:buNone/>
            </a:pPr>
            <a:endParaRPr sz="296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Method</a:t>
            </a:r>
          </a:p>
        </p:txBody>
      </p:sp>
      <p:sp>
        <p:nvSpPr>
          <p:cNvPr id="188" name="Shape 188"/>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17500" algn="l" rtl="0">
              <a:spcBef>
                <a:spcPts val="0"/>
              </a:spcBef>
              <a:spcAft>
                <a:spcPts val="0"/>
              </a:spcAft>
              <a:buClr>
                <a:schemeClr val="dk1"/>
              </a:buClr>
              <a:buSzPct val="100000"/>
              <a:buFont typeface="Arial"/>
              <a:buChar char="•"/>
            </a:pPr>
            <a:r>
              <a:rPr lang="en-US" sz="2800" b="1" dirty="0"/>
              <a:t>The r</a:t>
            </a:r>
            <a:r>
              <a:rPr lang="en-US" sz="2800" b="1" u="none" strike="noStrike" cap="none" dirty="0">
                <a:solidFill>
                  <a:schemeClr val="dk1"/>
                </a:solidFill>
              </a:rPr>
              <a:t>esearch </a:t>
            </a:r>
            <a:r>
              <a:rPr lang="en-US" sz="2800" b="1" dirty="0"/>
              <a:t>s</a:t>
            </a:r>
            <a:r>
              <a:rPr lang="en-US" sz="2800" b="1" u="none" strike="noStrike" cap="none" dirty="0">
                <a:solidFill>
                  <a:schemeClr val="dk1"/>
                </a:solidFill>
              </a:rPr>
              <a:t>etting</a:t>
            </a:r>
          </a:p>
          <a:p>
            <a:pPr marL="742950" marR="0" lvl="1" indent="-273050" algn="l" rtl="0">
              <a:lnSpc>
                <a:spcPct val="100000"/>
              </a:lnSpc>
              <a:spcBef>
                <a:spcPts val="560"/>
              </a:spcBef>
              <a:spcAft>
                <a:spcPts val="0"/>
              </a:spcAft>
              <a:buClr>
                <a:schemeClr val="dk1"/>
              </a:buClr>
              <a:buSzPct val="100000"/>
              <a:buFont typeface="Arial"/>
              <a:buChar char="–"/>
            </a:pPr>
            <a:r>
              <a:rPr lang="en-US" sz="2600" b="0" u="none" strike="noStrike" cap="none" dirty="0">
                <a:solidFill>
                  <a:schemeClr val="dk1"/>
                </a:solidFill>
                <a:latin typeface="Calibri"/>
                <a:ea typeface="Calibri"/>
                <a:cs typeface="Calibri"/>
                <a:sym typeface="Calibri"/>
              </a:rPr>
              <a:t>USFSP, part of the USF System</a:t>
            </a:r>
            <a:r>
              <a:rPr lang="en-US" sz="2600" dirty="0"/>
              <a:t>,</a:t>
            </a:r>
            <a:r>
              <a:rPr lang="en-US" sz="2600" b="0" u="none" strike="noStrike" cap="none" dirty="0">
                <a:solidFill>
                  <a:schemeClr val="dk1"/>
                </a:solidFill>
                <a:latin typeface="Calibri"/>
                <a:ea typeface="Calibri"/>
                <a:cs typeface="Calibri"/>
                <a:sym typeface="Calibri"/>
              </a:rPr>
              <a:t> </a:t>
            </a:r>
            <a:r>
              <a:rPr lang="en-US" sz="2600" dirty="0"/>
              <a:t>with</a:t>
            </a:r>
            <a:r>
              <a:rPr lang="en-US" sz="2600" b="0" u="none" strike="noStrike" cap="none" dirty="0">
                <a:solidFill>
                  <a:schemeClr val="dk1"/>
                </a:solidFill>
                <a:latin typeface="Calibri"/>
                <a:ea typeface="Calibri"/>
                <a:cs typeface="Calibri"/>
                <a:sym typeface="Calibri"/>
              </a:rPr>
              <a:t> </a:t>
            </a:r>
            <a:r>
              <a:rPr lang="en-US" sz="2600" dirty="0"/>
              <a:t>about</a:t>
            </a:r>
            <a:r>
              <a:rPr lang="en-US" sz="2600" b="0" u="none" strike="noStrike" cap="none" dirty="0">
                <a:solidFill>
                  <a:schemeClr val="dk1"/>
                </a:solidFill>
                <a:latin typeface="Calibri"/>
                <a:ea typeface="Calibri"/>
                <a:cs typeface="Calibri"/>
                <a:sym typeface="Calibri"/>
              </a:rPr>
              <a:t> 6,500</a:t>
            </a:r>
            <a:r>
              <a:rPr lang="en-US" sz="2600" dirty="0"/>
              <a:t> </a:t>
            </a:r>
            <a:r>
              <a:rPr lang="en-US" sz="2600" b="0" u="none" strike="noStrike" cap="none" dirty="0">
                <a:solidFill>
                  <a:schemeClr val="dk1"/>
                </a:solidFill>
                <a:latin typeface="Calibri"/>
                <a:ea typeface="Calibri"/>
                <a:cs typeface="Calibri"/>
                <a:sym typeface="Calibri"/>
              </a:rPr>
              <a:t>students</a:t>
            </a:r>
          </a:p>
          <a:p>
            <a:pPr marL="742950" marR="0" lvl="1" indent="-273050" algn="l" rtl="0">
              <a:lnSpc>
                <a:spcPct val="100000"/>
              </a:lnSpc>
              <a:spcBef>
                <a:spcPts val="560"/>
              </a:spcBef>
              <a:spcAft>
                <a:spcPts val="0"/>
              </a:spcAft>
              <a:buClr>
                <a:schemeClr val="dk1"/>
              </a:buClr>
              <a:buSzPct val="100000"/>
              <a:buFont typeface="Arial"/>
              <a:buChar char="–"/>
            </a:pPr>
            <a:r>
              <a:rPr lang="en-US" sz="2600" dirty="0"/>
              <a:t>A</a:t>
            </a:r>
            <a:r>
              <a:rPr lang="en-US" sz="2600" b="0" u="none" strike="noStrike" cap="none" dirty="0">
                <a:solidFill>
                  <a:schemeClr val="dk1"/>
                </a:solidFill>
                <a:latin typeface="Calibri"/>
                <a:ea typeface="Calibri"/>
                <a:cs typeface="Calibri"/>
                <a:sym typeface="Calibri"/>
              </a:rPr>
              <a:t>n urban campus in downtown St. Petersburg</a:t>
            </a:r>
          </a:p>
          <a:p>
            <a:pPr marL="742950" marR="0" lvl="1" indent="-273050" algn="l" rtl="0">
              <a:lnSpc>
                <a:spcPct val="100000"/>
              </a:lnSpc>
              <a:spcBef>
                <a:spcPts val="560"/>
              </a:spcBef>
              <a:buClr>
                <a:schemeClr val="dk1"/>
              </a:buClr>
              <a:buSzPct val="100000"/>
              <a:buFont typeface="Arial"/>
              <a:buChar char="–"/>
            </a:pPr>
            <a:r>
              <a:rPr lang="en-US" sz="2600" b="0" u="none" strike="noStrike" cap="none" dirty="0">
                <a:solidFill>
                  <a:schemeClr val="dk1"/>
                </a:solidFill>
                <a:latin typeface="Calibri"/>
                <a:ea typeface="Calibri"/>
                <a:cs typeface="Calibri"/>
                <a:sym typeface="Calibri"/>
              </a:rPr>
              <a:t>In </a:t>
            </a:r>
            <a:r>
              <a:rPr lang="en-US" sz="2600" dirty="0"/>
              <a:t>fall &amp; spring, online courses generate</a:t>
            </a:r>
            <a:r>
              <a:rPr lang="en-US" sz="2600" b="0" u="none" strike="noStrike" cap="none" dirty="0">
                <a:solidFill>
                  <a:schemeClr val="dk1"/>
                </a:solidFill>
                <a:latin typeface="Calibri"/>
                <a:ea typeface="Calibri"/>
                <a:cs typeface="Calibri"/>
                <a:sym typeface="Calibri"/>
              </a:rPr>
              <a:t> </a:t>
            </a:r>
            <a:r>
              <a:rPr lang="en-US" sz="2600" dirty="0"/>
              <a:t>about</a:t>
            </a:r>
            <a:r>
              <a:rPr lang="en-US" sz="2600" b="0" u="none" strike="noStrike" cap="none" dirty="0">
                <a:solidFill>
                  <a:schemeClr val="dk1"/>
                </a:solidFill>
                <a:latin typeface="Calibri"/>
                <a:ea typeface="Calibri"/>
                <a:cs typeface="Calibri"/>
                <a:sym typeface="Calibri"/>
              </a:rPr>
              <a:t> </a:t>
            </a:r>
            <a:r>
              <a:rPr lang="en-US" sz="2600" dirty="0"/>
              <a:t>30</a:t>
            </a:r>
            <a:r>
              <a:rPr lang="en-US" sz="2600" b="0" u="none" strike="noStrike" cap="none" dirty="0">
                <a:solidFill>
                  <a:schemeClr val="dk1"/>
                </a:solidFill>
                <a:latin typeface="Calibri"/>
                <a:ea typeface="Calibri"/>
                <a:cs typeface="Calibri"/>
                <a:sym typeface="Calibri"/>
              </a:rPr>
              <a:t>% of</a:t>
            </a:r>
            <a:r>
              <a:rPr lang="en-US" sz="2600" dirty="0"/>
              <a:t> </a:t>
            </a:r>
            <a:r>
              <a:rPr lang="en-US" sz="2600" b="0" u="none" strike="noStrike" cap="none" dirty="0">
                <a:solidFill>
                  <a:schemeClr val="dk1"/>
                </a:solidFill>
                <a:latin typeface="Calibri"/>
                <a:ea typeface="Calibri"/>
                <a:cs typeface="Calibri"/>
                <a:sym typeface="Calibri"/>
              </a:rPr>
              <a:t>SCHs</a:t>
            </a:r>
          </a:p>
          <a:p>
            <a:pPr lvl="1" rtl="0">
              <a:lnSpc>
                <a:spcPct val="100000"/>
              </a:lnSpc>
              <a:spcBef>
                <a:spcPts val="0"/>
              </a:spcBef>
              <a:buClr>
                <a:schemeClr val="dk1"/>
              </a:buClr>
              <a:buSzPct val="100000"/>
              <a:buFont typeface="Arial"/>
              <a:buChar char="–"/>
            </a:pPr>
            <a:r>
              <a:rPr lang="en-US" sz="2600" dirty="0"/>
              <a:t> In summer, online courses generate about 60% of SCHs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Method</a:t>
            </a:r>
          </a:p>
        </p:txBody>
      </p:sp>
      <p:sp>
        <p:nvSpPr>
          <p:cNvPr id="194" name="Shape 194"/>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32740" algn="l" rtl="0">
              <a:lnSpc>
                <a:spcPct val="80000"/>
              </a:lnSpc>
              <a:spcBef>
                <a:spcPts val="0"/>
              </a:spcBef>
              <a:spcAft>
                <a:spcPts val="0"/>
              </a:spcAft>
              <a:buClr>
                <a:schemeClr val="dk1"/>
              </a:buClr>
              <a:buSzPct val="100000"/>
              <a:buFont typeface="Arial"/>
              <a:buChar char="•"/>
            </a:pPr>
            <a:r>
              <a:rPr lang="en-US" sz="2800" dirty="0"/>
              <a:t>The c</a:t>
            </a:r>
            <a:r>
              <a:rPr lang="en-US" sz="2800" strike="noStrike" cap="none" dirty="0">
                <a:solidFill>
                  <a:schemeClr val="dk1"/>
                </a:solidFill>
              </a:rPr>
              <a:t>ourse</a:t>
            </a:r>
          </a:p>
          <a:p>
            <a:pPr marL="342900" marR="0" lvl="0" indent="-332740" algn="l" rtl="0">
              <a:lnSpc>
                <a:spcPct val="80000"/>
              </a:lnSpc>
              <a:spcBef>
                <a:spcPts val="0"/>
              </a:spcBef>
              <a:spcAft>
                <a:spcPts val="0"/>
              </a:spcAft>
              <a:buClr>
                <a:schemeClr val="dk1"/>
              </a:buClr>
              <a:buSzPct val="100000"/>
              <a:buFont typeface="Arial"/>
              <a:buChar char="•"/>
            </a:pPr>
            <a:endParaRPr lang="en-US" sz="2800" b="1" strike="noStrike" cap="none" dirty="0">
              <a:solidFill>
                <a:schemeClr val="dk1"/>
              </a:solidFill>
            </a:endParaRPr>
          </a:p>
          <a:p>
            <a:pPr marR="0" lvl="1" algn="l" rtl="0">
              <a:lnSpc>
                <a:spcPct val="120000"/>
              </a:lnSpc>
              <a:spcBef>
                <a:spcPts val="0"/>
              </a:spcBef>
              <a:spcAft>
                <a:spcPts val="0"/>
              </a:spcAft>
              <a:buClr>
                <a:schemeClr val="dk1"/>
              </a:buClr>
              <a:buSzPct val="100000"/>
              <a:buFont typeface="Arial"/>
              <a:buChar char="–"/>
            </a:pPr>
            <a:r>
              <a:rPr lang="en-US" sz="2600" dirty="0"/>
              <a:t> Online, upper-level course on Developmental Psychology taught in fall 2016</a:t>
            </a:r>
          </a:p>
          <a:p>
            <a:pPr marL="635000" marR="0" lvl="1" indent="0" algn="l" rtl="0">
              <a:lnSpc>
                <a:spcPct val="120000"/>
              </a:lnSpc>
              <a:spcBef>
                <a:spcPts val="0"/>
              </a:spcBef>
              <a:spcAft>
                <a:spcPts val="0"/>
              </a:spcAft>
              <a:buClr>
                <a:schemeClr val="dk1"/>
              </a:buClr>
              <a:buSzPct val="100000"/>
              <a:buNone/>
            </a:pPr>
            <a:endParaRPr lang="en-US" sz="2600" dirty="0"/>
          </a:p>
          <a:p>
            <a:pPr marR="0" lvl="1" algn="l" rtl="0">
              <a:lnSpc>
                <a:spcPct val="120000"/>
              </a:lnSpc>
              <a:spcBef>
                <a:spcPts val="592"/>
              </a:spcBef>
              <a:spcAft>
                <a:spcPts val="0"/>
              </a:spcAft>
              <a:buClr>
                <a:schemeClr val="dk1"/>
              </a:buClr>
              <a:buSzPct val="100000"/>
              <a:buFont typeface="Arial"/>
              <a:buChar char="–"/>
            </a:pPr>
            <a:r>
              <a:rPr lang="en-US" sz="2600" dirty="0"/>
              <a:t> Primary</a:t>
            </a:r>
            <a:r>
              <a:rPr lang="en-US" sz="2600" b="0" strike="noStrike" cap="none" dirty="0">
                <a:solidFill>
                  <a:schemeClr val="dk1"/>
                </a:solidFill>
                <a:latin typeface="Calibri"/>
                <a:ea typeface="Calibri"/>
                <a:cs typeface="Calibri"/>
                <a:sym typeface="Calibri"/>
              </a:rPr>
              <a:t> content: </a:t>
            </a:r>
            <a:r>
              <a:rPr lang="en-US" sz="2600" dirty="0"/>
              <a:t>F</a:t>
            </a:r>
            <a:r>
              <a:rPr lang="en-US" sz="2600" b="0" strike="noStrike" cap="none" dirty="0">
                <a:solidFill>
                  <a:schemeClr val="dk1"/>
                </a:solidFill>
                <a:latin typeface="Calibri"/>
                <a:ea typeface="Calibri"/>
                <a:cs typeface="Calibri"/>
                <a:sym typeface="Calibri"/>
              </a:rPr>
              <a:t>ull</a:t>
            </a:r>
            <a:r>
              <a:rPr lang="en-US" sz="2600" dirty="0"/>
              <a:t>-l</a:t>
            </a:r>
            <a:r>
              <a:rPr lang="en-US" sz="2600" b="0" strike="noStrike" cap="none" dirty="0">
                <a:solidFill>
                  <a:schemeClr val="dk1"/>
                </a:solidFill>
                <a:latin typeface="Calibri"/>
                <a:ea typeface="Calibri"/>
                <a:cs typeface="Calibri"/>
                <a:sym typeface="Calibri"/>
              </a:rPr>
              <a:t>ength </a:t>
            </a:r>
            <a:r>
              <a:rPr lang="en-US" sz="2600" dirty="0"/>
              <a:t>l</a:t>
            </a:r>
            <a:r>
              <a:rPr lang="en-US" sz="2600" b="0" strike="noStrike" cap="none" dirty="0">
                <a:solidFill>
                  <a:schemeClr val="dk1"/>
                </a:solidFill>
                <a:latin typeface="Calibri"/>
                <a:ea typeface="Calibri"/>
                <a:cs typeface="Calibri"/>
                <a:sym typeface="Calibri"/>
              </a:rPr>
              <a:t>ecture </a:t>
            </a:r>
            <a:r>
              <a:rPr lang="en-US" sz="2600" dirty="0"/>
              <a:t>c</a:t>
            </a:r>
            <a:r>
              <a:rPr lang="en-US" sz="2600" b="0" strike="noStrike" cap="none" dirty="0">
                <a:solidFill>
                  <a:schemeClr val="dk1"/>
                </a:solidFill>
                <a:latin typeface="Calibri"/>
                <a:ea typeface="Calibri"/>
                <a:cs typeface="Calibri"/>
                <a:sym typeface="Calibri"/>
              </a:rPr>
              <a:t>apture </a:t>
            </a:r>
            <a:r>
              <a:rPr lang="en-US" sz="2600" dirty="0"/>
              <a:t>videos</a:t>
            </a:r>
            <a:endParaRPr lang="en-US" sz="2600" b="0" strike="noStrike" cap="none" dirty="0">
              <a:solidFill>
                <a:schemeClr val="dk1"/>
              </a:solidFill>
              <a:latin typeface="Calibri"/>
              <a:ea typeface="Calibri"/>
              <a:cs typeface="Calibri"/>
              <a:sym typeface="Calibri"/>
            </a:endParaRPr>
          </a:p>
          <a:p>
            <a:pPr marR="0" lvl="2" algn="l" rtl="0">
              <a:lnSpc>
                <a:spcPct val="120000"/>
              </a:lnSpc>
              <a:spcBef>
                <a:spcPts val="592"/>
              </a:spcBef>
              <a:spcAft>
                <a:spcPts val="0"/>
              </a:spcAft>
              <a:buClr>
                <a:schemeClr val="dk1"/>
              </a:buClr>
              <a:buFont typeface="Arial"/>
            </a:pPr>
            <a:r>
              <a:rPr lang="en-US" b="0" strike="noStrike" cap="none" dirty="0">
                <a:solidFill>
                  <a:schemeClr val="dk1"/>
                </a:solidFill>
                <a:latin typeface="Calibri"/>
                <a:ea typeface="Calibri"/>
                <a:cs typeface="Calibri"/>
                <a:sym typeface="Calibri"/>
              </a:rPr>
              <a:t> Instructor an</a:t>
            </a:r>
            <a:r>
              <a:rPr lang="en-US" dirty="0"/>
              <a:t>d </a:t>
            </a:r>
            <a:r>
              <a:rPr lang="en-US" b="0" strike="noStrike" cap="none" dirty="0">
                <a:solidFill>
                  <a:schemeClr val="dk1"/>
                </a:solidFill>
                <a:latin typeface="Calibri"/>
                <a:ea typeface="Calibri"/>
                <a:cs typeface="Calibri"/>
                <a:sym typeface="Calibri"/>
              </a:rPr>
              <a:t>on</a:t>
            </a:r>
            <a:r>
              <a:rPr lang="en-US" dirty="0"/>
              <a:t>-</a:t>
            </a:r>
            <a:r>
              <a:rPr lang="en-US" b="0" strike="noStrike" cap="none" dirty="0">
                <a:solidFill>
                  <a:schemeClr val="dk1"/>
                </a:solidFill>
                <a:latin typeface="Calibri"/>
                <a:ea typeface="Calibri"/>
                <a:cs typeface="Calibri"/>
                <a:sym typeface="Calibri"/>
              </a:rPr>
              <a:t>screen presen</a:t>
            </a:r>
            <a:r>
              <a:rPr lang="en-US" dirty="0"/>
              <a:t>tation materials</a:t>
            </a:r>
          </a:p>
          <a:p>
            <a:pPr marR="0" lvl="2" algn="l" rtl="0">
              <a:lnSpc>
                <a:spcPct val="120000"/>
              </a:lnSpc>
              <a:spcBef>
                <a:spcPts val="518"/>
              </a:spcBef>
              <a:spcAft>
                <a:spcPts val="0"/>
              </a:spcAft>
              <a:buClr>
                <a:schemeClr val="dk1"/>
              </a:buClr>
              <a:buFont typeface="Arial"/>
            </a:pPr>
            <a:r>
              <a:rPr lang="en-US" dirty="0"/>
              <a:t> Filmed in distance learning studio with a live audience of 32 students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Method</a:t>
            </a:r>
          </a:p>
        </p:txBody>
      </p:sp>
      <p:sp>
        <p:nvSpPr>
          <p:cNvPr id="200" name="Shape 200"/>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32740" algn="l" rtl="0">
              <a:lnSpc>
                <a:spcPct val="80000"/>
              </a:lnSpc>
              <a:spcBef>
                <a:spcPts val="0"/>
              </a:spcBef>
              <a:spcAft>
                <a:spcPts val="0"/>
              </a:spcAft>
              <a:buClr>
                <a:schemeClr val="dk1"/>
              </a:buClr>
              <a:buSzPct val="100000"/>
              <a:buFont typeface="Arial"/>
              <a:buChar char="•"/>
            </a:pPr>
            <a:r>
              <a:rPr lang="en-US" sz="2800" dirty="0"/>
              <a:t>The c</a:t>
            </a:r>
            <a:r>
              <a:rPr lang="en-US" sz="2800" strike="noStrike" cap="none" dirty="0">
                <a:solidFill>
                  <a:schemeClr val="dk1"/>
                </a:solidFill>
              </a:rPr>
              <a:t>ourse</a:t>
            </a:r>
          </a:p>
          <a:p>
            <a:pPr marL="342900" marR="0" lvl="0" indent="-332740" algn="l" rtl="0">
              <a:lnSpc>
                <a:spcPct val="80000"/>
              </a:lnSpc>
              <a:spcBef>
                <a:spcPts val="0"/>
              </a:spcBef>
              <a:spcAft>
                <a:spcPts val="0"/>
              </a:spcAft>
              <a:buClr>
                <a:schemeClr val="dk1"/>
              </a:buClr>
              <a:buSzPct val="100000"/>
              <a:buFont typeface="Arial"/>
              <a:buChar char="•"/>
            </a:pPr>
            <a:endParaRPr lang="en-US" sz="2800" b="1" strike="noStrike" cap="none" dirty="0">
              <a:solidFill>
                <a:schemeClr val="dk1"/>
              </a:solidFill>
            </a:endParaRPr>
          </a:p>
          <a:p>
            <a:pPr marL="742950" marR="0" lvl="1" indent="-273050" algn="l" rtl="0">
              <a:lnSpc>
                <a:spcPct val="80000"/>
              </a:lnSpc>
              <a:spcBef>
                <a:spcPts val="0"/>
              </a:spcBef>
              <a:spcAft>
                <a:spcPts val="0"/>
              </a:spcAft>
              <a:buClr>
                <a:schemeClr val="dk1"/>
              </a:buClr>
              <a:buSzPct val="100000"/>
              <a:buFont typeface="Arial"/>
              <a:buChar char="–"/>
            </a:pPr>
            <a:r>
              <a:rPr lang="en-US" sz="2600" dirty="0"/>
              <a:t>25 video lessons totaling 27 hours and 17 minutes of content</a:t>
            </a:r>
          </a:p>
          <a:p>
            <a:pPr marL="469900" marR="0" lvl="1" indent="0" algn="l" rtl="0">
              <a:lnSpc>
                <a:spcPct val="80000"/>
              </a:lnSpc>
              <a:spcBef>
                <a:spcPts val="0"/>
              </a:spcBef>
              <a:spcAft>
                <a:spcPts val="0"/>
              </a:spcAft>
              <a:buClr>
                <a:schemeClr val="dk1"/>
              </a:buClr>
              <a:buSzPct val="100000"/>
              <a:buNone/>
            </a:pPr>
            <a:endParaRPr lang="en-US" sz="2600" dirty="0"/>
          </a:p>
          <a:p>
            <a:pPr marL="742950" marR="0" lvl="1" indent="-273050" algn="l" rtl="0">
              <a:lnSpc>
                <a:spcPct val="80000"/>
              </a:lnSpc>
              <a:spcBef>
                <a:spcPts val="0"/>
              </a:spcBef>
              <a:spcAft>
                <a:spcPts val="0"/>
              </a:spcAft>
              <a:buClr>
                <a:schemeClr val="dk1"/>
              </a:buClr>
              <a:buSzPct val="100000"/>
              <a:buFont typeface="Arial"/>
              <a:buChar char="–"/>
            </a:pPr>
            <a:r>
              <a:rPr lang="en-US" sz="2600" dirty="0"/>
              <a:t>Each week, one or two videos were delivered</a:t>
            </a:r>
          </a:p>
          <a:p>
            <a:pPr marL="469900" marR="0" lvl="1" indent="0" algn="l" rtl="0">
              <a:lnSpc>
                <a:spcPct val="80000"/>
              </a:lnSpc>
              <a:spcBef>
                <a:spcPts val="0"/>
              </a:spcBef>
              <a:spcAft>
                <a:spcPts val="0"/>
              </a:spcAft>
              <a:buClr>
                <a:schemeClr val="dk1"/>
              </a:buClr>
              <a:buSzPct val="100000"/>
              <a:buNone/>
            </a:pPr>
            <a:endParaRPr lang="en-US" sz="2600" dirty="0"/>
          </a:p>
          <a:p>
            <a:pPr marL="742950" marR="0" lvl="1" indent="-273050" algn="l" rtl="0">
              <a:lnSpc>
                <a:spcPct val="80000"/>
              </a:lnSpc>
              <a:spcBef>
                <a:spcPts val="0"/>
              </a:spcBef>
              <a:spcAft>
                <a:spcPts val="0"/>
              </a:spcAft>
              <a:buClr>
                <a:schemeClr val="dk1"/>
              </a:buClr>
              <a:buSzPct val="100000"/>
              <a:buFont typeface="Arial"/>
              <a:buChar char="–"/>
            </a:pPr>
            <a:r>
              <a:rPr lang="en-US" sz="2600" dirty="0"/>
              <a:t>The average length was just over one hour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ctrTitle"/>
          </p:nvPr>
        </p:nvSpPr>
        <p:spPr>
          <a:xfrm>
            <a:off x="440250" y="523375"/>
            <a:ext cx="8263500" cy="16041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200"/>
              <a:t>Or - what might be better titled - </a:t>
            </a:r>
          </a:p>
        </p:txBody>
      </p:sp>
      <p:sp>
        <p:nvSpPr>
          <p:cNvPr id="86" name="Shape 86"/>
          <p:cNvSpPr txBox="1">
            <a:spLocks noGrp="1"/>
          </p:cNvSpPr>
          <p:nvPr>
            <p:ph type="subTitle" idx="1"/>
          </p:nvPr>
        </p:nvSpPr>
        <p:spPr>
          <a:xfrm>
            <a:off x="1371600" y="2208524"/>
            <a:ext cx="6400800" cy="3430200"/>
          </a:xfrm>
          <a:prstGeom prst="rect">
            <a:avLst/>
          </a:prstGeom>
          <a:noFill/>
          <a:ln>
            <a:noFill/>
          </a:ln>
        </p:spPr>
        <p:txBody>
          <a:bodyPr lIns="91425" tIns="45700" rIns="91425" bIns="45700" anchor="t" anchorCtr="0">
            <a:noAutofit/>
          </a:bodyPr>
          <a:lstStyle/>
          <a:p>
            <a:pPr lvl="0" rtl="0">
              <a:spcBef>
                <a:spcPts val="0"/>
              </a:spcBef>
              <a:buClr>
                <a:schemeClr val="dk1"/>
              </a:buClr>
              <a:buSzPct val="25000"/>
              <a:buFont typeface="Calibri"/>
              <a:buNone/>
            </a:pPr>
            <a:r>
              <a:rPr lang="en-US" sz="4400" b="1" i="1">
                <a:solidFill>
                  <a:schemeClr val="dk1"/>
                </a:solidFill>
              </a:rPr>
              <a:t>Beyond Compliance</a:t>
            </a:r>
            <a:r>
              <a:rPr lang="en-US" sz="4400" b="1">
                <a:solidFill>
                  <a:schemeClr val="dk1"/>
                </a:solidFill>
              </a:rPr>
              <a:t>:</a:t>
            </a:r>
          </a:p>
          <a:p>
            <a:pPr lvl="0" rtl="0">
              <a:spcBef>
                <a:spcPts val="0"/>
              </a:spcBef>
              <a:buClr>
                <a:schemeClr val="dk1"/>
              </a:buClr>
              <a:buSzPct val="25000"/>
              <a:buFont typeface="Calibri"/>
              <a:buNone/>
            </a:pPr>
            <a:endParaRPr sz="1800">
              <a:solidFill>
                <a:schemeClr val="dk1"/>
              </a:solidFill>
            </a:endParaRPr>
          </a:p>
          <a:p>
            <a:pPr marL="0" marR="0" lvl="0" indent="0" algn="ctr" rtl="0">
              <a:spcBef>
                <a:spcPts val="0"/>
              </a:spcBef>
              <a:buClr>
                <a:schemeClr val="dk1"/>
              </a:buClr>
              <a:buSzPct val="25000"/>
              <a:buFont typeface="Arial"/>
              <a:buNone/>
            </a:pPr>
            <a:r>
              <a:rPr lang="en-US" sz="3200" b="0" i="0" u="none" strike="noStrike" cap="none">
                <a:solidFill>
                  <a:schemeClr val="dk1"/>
                </a:solidFill>
                <a:latin typeface="Calibri"/>
                <a:ea typeface="Calibri"/>
                <a:cs typeface="Calibri"/>
                <a:sym typeface="Calibri"/>
              </a:rPr>
              <a:t>An Examination of the Use of Distance Learning Accessibility Features for All Students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Method</a:t>
            </a:r>
          </a:p>
        </p:txBody>
      </p:sp>
      <p:sp>
        <p:nvSpPr>
          <p:cNvPr id="206" name="Shape 206"/>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32740" algn="l" rtl="0">
              <a:lnSpc>
                <a:spcPct val="80000"/>
              </a:lnSpc>
              <a:spcBef>
                <a:spcPts val="0"/>
              </a:spcBef>
              <a:spcAft>
                <a:spcPts val="0"/>
              </a:spcAft>
              <a:buClr>
                <a:schemeClr val="dk1"/>
              </a:buClr>
              <a:buSzPct val="100000"/>
              <a:buFont typeface="Arial"/>
              <a:buChar char="•"/>
            </a:pPr>
            <a:r>
              <a:rPr lang="en-US" sz="2800" dirty="0"/>
              <a:t>The research design</a:t>
            </a:r>
          </a:p>
          <a:p>
            <a:pPr marL="342900" marR="0" lvl="0" indent="-332740" algn="l" rtl="0">
              <a:lnSpc>
                <a:spcPct val="80000"/>
              </a:lnSpc>
              <a:spcBef>
                <a:spcPts val="0"/>
              </a:spcBef>
              <a:spcAft>
                <a:spcPts val="0"/>
              </a:spcAft>
              <a:buClr>
                <a:schemeClr val="dk1"/>
              </a:buClr>
              <a:buSzPct val="100000"/>
              <a:buFont typeface="Arial"/>
              <a:buChar char="•"/>
            </a:pPr>
            <a:endParaRPr lang="en-US" sz="2800" b="1" dirty="0"/>
          </a:p>
          <a:p>
            <a:pPr marR="0" lvl="1" algn="l" rtl="0">
              <a:lnSpc>
                <a:spcPct val="120000"/>
              </a:lnSpc>
              <a:spcBef>
                <a:spcPts val="0"/>
              </a:spcBef>
              <a:spcAft>
                <a:spcPts val="0"/>
              </a:spcAft>
              <a:buClr>
                <a:schemeClr val="dk1"/>
              </a:buClr>
              <a:buSzPct val="100000"/>
              <a:buFont typeface="Arial"/>
              <a:buChar char="–"/>
            </a:pPr>
            <a:r>
              <a:rPr lang="en-US" sz="2600" dirty="0"/>
              <a:t> Students who opted in were randomly assigned to   one of two groups:</a:t>
            </a:r>
          </a:p>
          <a:p>
            <a:pPr marR="0" lvl="2" algn="l" rtl="0">
              <a:lnSpc>
                <a:spcPct val="120000"/>
              </a:lnSpc>
              <a:spcBef>
                <a:spcPts val="0"/>
              </a:spcBef>
              <a:spcAft>
                <a:spcPts val="0"/>
              </a:spcAft>
            </a:pPr>
            <a:r>
              <a:rPr lang="en-US" dirty="0"/>
              <a:t>Videos with closed captioning (CC)</a:t>
            </a:r>
          </a:p>
          <a:p>
            <a:pPr marR="0" lvl="2" algn="l" rtl="0">
              <a:lnSpc>
                <a:spcPct val="120000"/>
              </a:lnSpc>
              <a:spcBef>
                <a:spcPts val="0"/>
              </a:spcBef>
              <a:spcAft>
                <a:spcPts val="0"/>
              </a:spcAft>
            </a:pPr>
            <a:r>
              <a:rPr lang="en-US" dirty="0"/>
              <a:t>Videos with CC and interactive transcripts (IT)</a:t>
            </a:r>
          </a:p>
          <a:p>
            <a:pPr marR="0" lvl="1" algn="l" rtl="0">
              <a:lnSpc>
                <a:spcPct val="120000"/>
              </a:lnSpc>
              <a:spcBef>
                <a:spcPts val="0"/>
              </a:spcBef>
              <a:spcAft>
                <a:spcPts val="0"/>
              </a:spcAft>
              <a:buClr>
                <a:schemeClr val="dk1"/>
              </a:buClr>
              <a:buSzPct val="100000"/>
              <a:buFont typeface="Arial"/>
              <a:buChar char="–"/>
            </a:pPr>
            <a:r>
              <a:rPr lang="en-US" sz="2600" dirty="0"/>
              <a:t> Students received a short orientation video about each feature</a:t>
            </a:r>
          </a:p>
          <a:p>
            <a:pPr marR="0" lvl="1" algn="l" rtl="0">
              <a:lnSpc>
                <a:spcPct val="120000"/>
              </a:lnSpc>
              <a:spcBef>
                <a:spcPts val="0"/>
              </a:spcBef>
              <a:spcAft>
                <a:spcPts val="0"/>
              </a:spcAft>
              <a:buClr>
                <a:schemeClr val="dk1"/>
              </a:buClr>
              <a:buSzPct val="100000"/>
              <a:buFont typeface="Arial"/>
              <a:buChar char="–"/>
            </a:pPr>
            <a:r>
              <a:rPr lang="en-US" sz="2600" dirty="0"/>
              <a:t> All other aspects of the course were identical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Metho</a:t>
            </a:r>
            <a:r>
              <a:rPr lang="en-US"/>
              <a:t>d</a:t>
            </a:r>
          </a:p>
        </p:txBody>
      </p:sp>
      <p:sp>
        <p:nvSpPr>
          <p:cNvPr id="212" name="Shape 212"/>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17500" algn="l" rtl="0">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All videos delivered via VideoJS, an open-source HTML5 video player</a:t>
            </a:r>
          </a:p>
          <a:p>
            <a:pPr marL="342900" marR="0" lvl="0" indent="-317500" algn="l" rtl="0">
              <a:spcBef>
                <a:spcPts val="64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Advantages</a:t>
            </a:r>
          </a:p>
          <a:p>
            <a:pPr marL="742950" marR="0" lvl="1" indent="-273050" algn="l" rtl="0">
              <a:spcBef>
                <a:spcPts val="560"/>
              </a:spcBef>
              <a:spcAft>
                <a:spcPts val="0"/>
              </a:spcAft>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Place captions below videos</a:t>
            </a:r>
          </a:p>
          <a:p>
            <a:pPr marL="742950" marR="0" lvl="1" indent="-273050" algn="l" rtl="0">
              <a:spcBef>
                <a:spcPts val="560"/>
              </a:spcBef>
              <a:spcAft>
                <a:spcPts val="0"/>
              </a:spcAft>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Customize font for maximum readability</a:t>
            </a:r>
          </a:p>
          <a:p>
            <a:pPr marL="742950" marR="0" lvl="1" indent="-273050" algn="l" rtl="0">
              <a:spcBef>
                <a:spcPts val="560"/>
              </a:spcBef>
              <a:spcAft>
                <a:spcPts val="0"/>
              </a:spcAft>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Provide option to turn captions off</a:t>
            </a:r>
          </a:p>
          <a:p>
            <a:pPr marL="742950" marR="0" lvl="1" indent="-273050" algn="l" rtl="0">
              <a:spcBef>
                <a:spcPts val="560"/>
              </a:spcBef>
              <a:spcAft>
                <a:spcPts val="0"/>
              </a:spcAft>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Provide other playback controls</a:t>
            </a:r>
          </a:p>
          <a:p>
            <a:pPr marL="742950" marR="0" lvl="1" indent="-273050" algn="l" rtl="0">
              <a:spcBef>
                <a:spcPts val="560"/>
              </a:spcBef>
              <a:spcAft>
                <a:spcPts val="0"/>
              </a:spcAft>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Option to track student interactions with controls</a:t>
            </a:r>
          </a:p>
          <a:p>
            <a:pPr marL="742950" marR="0" lvl="1" indent="-285750" algn="l" rtl="0">
              <a:spcBef>
                <a:spcPts val="56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Shape 217" descr="edp4053_cc.jpg"/>
          <p:cNvPicPr preferRelativeResize="0"/>
          <p:nvPr/>
        </p:nvPicPr>
        <p:blipFill>
          <a:blip r:embed="rId3">
            <a:alphaModFix/>
          </a:blip>
          <a:stretch>
            <a:fillRect/>
          </a:stretch>
        </p:blipFill>
        <p:spPr>
          <a:xfrm>
            <a:off x="0" y="373852"/>
            <a:ext cx="9144000" cy="611029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Shape 222" descr="dep4053_ita.jpg"/>
          <p:cNvPicPr preferRelativeResize="0"/>
          <p:nvPr/>
        </p:nvPicPr>
        <p:blipFill>
          <a:blip r:embed="rId3">
            <a:alphaModFix/>
          </a:blip>
          <a:stretch>
            <a:fillRect/>
          </a:stretch>
        </p:blipFill>
        <p:spPr>
          <a:xfrm>
            <a:off x="1160487" y="-1481299"/>
            <a:ext cx="6823025" cy="833929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Method</a:t>
            </a:r>
          </a:p>
        </p:txBody>
      </p:sp>
      <p:sp>
        <p:nvSpPr>
          <p:cNvPr id="228" name="Shape 228"/>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17500" algn="l" rtl="0">
              <a:spcBef>
                <a:spcPts val="0"/>
              </a:spcBef>
              <a:spcAft>
                <a:spcPts val="0"/>
              </a:spcAft>
              <a:buClr>
                <a:schemeClr val="dk1"/>
              </a:buClr>
              <a:buSzPct val="100000"/>
              <a:buFont typeface="Arial"/>
              <a:buChar char="•"/>
            </a:pPr>
            <a:r>
              <a:rPr lang="en-US" sz="2800" dirty="0"/>
              <a:t>CC was enabled by default and could be turned off</a:t>
            </a:r>
          </a:p>
          <a:p>
            <a:pPr marL="342900" marR="0" lvl="0" indent="-317500" algn="l" rtl="0">
              <a:spcBef>
                <a:spcPts val="0"/>
              </a:spcBef>
              <a:spcAft>
                <a:spcPts val="0"/>
              </a:spcAft>
              <a:buClr>
                <a:schemeClr val="dk1"/>
              </a:buClr>
              <a:buSzPct val="100000"/>
              <a:buFont typeface="Arial"/>
              <a:buChar char="•"/>
            </a:pPr>
            <a:r>
              <a:rPr lang="en-US" sz="2800" dirty="0"/>
              <a:t>ITs were </a:t>
            </a:r>
            <a:r>
              <a:rPr lang="en-US" sz="2800" b="0" i="0" u="none" strike="noStrike" cap="none" dirty="0">
                <a:solidFill>
                  <a:schemeClr val="dk1"/>
                </a:solidFill>
                <a:latin typeface="Calibri"/>
                <a:ea typeface="Calibri"/>
                <a:cs typeface="Calibri"/>
                <a:sym typeface="Calibri"/>
              </a:rPr>
              <a:t>enabled by default and could be turned off, CC was disabled by default for this group but could be turned 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Method</a:t>
            </a:r>
          </a:p>
        </p:txBody>
      </p:sp>
      <p:sp>
        <p:nvSpPr>
          <p:cNvPr id="234" name="Shape 234"/>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32740" algn="l" rtl="0">
              <a:lnSpc>
                <a:spcPct val="120000"/>
              </a:lnSpc>
              <a:spcBef>
                <a:spcPts val="0"/>
              </a:spcBef>
              <a:spcAft>
                <a:spcPts val="0"/>
              </a:spcAft>
              <a:buClr>
                <a:schemeClr val="dk1"/>
              </a:buClr>
              <a:buSzPct val="100000"/>
              <a:buFont typeface="Arial"/>
              <a:buChar char="•"/>
            </a:pPr>
            <a:r>
              <a:rPr lang="en-US" sz="2800" dirty="0"/>
              <a:t>The participants</a:t>
            </a:r>
          </a:p>
          <a:p>
            <a:pPr marR="0" lvl="1" algn="l" rtl="0">
              <a:lnSpc>
                <a:spcPct val="120000"/>
              </a:lnSpc>
              <a:spcBef>
                <a:spcPts val="0"/>
              </a:spcBef>
              <a:spcAft>
                <a:spcPts val="0"/>
              </a:spcAft>
              <a:buClr>
                <a:schemeClr val="dk1"/>
              </a:buClr>
              <a:buSzPct val="100000"/>
              <a:buFont typeface="Arial"/>
              <a:buChar char="–"/>
            </a:pPr>
            <a:r>
              <a:rPr lang="en-US" sz="2600" dirty="0"/>
              <a:t> Over 80 students agreed to participate in the study and completed the pre test</a:t>
            </a:r>
          </a:p>
          <a:p>
            <a:pPr marR="0" lvl="1" algn="l" rtl="0">
              <a:lnSpc>
                <a:spcPct val="120000"/>
              </a:lnSpc>
              <a:spcBef>
                <a:spcPts val="0"/>
              </a:spcBef>
              <a:spcAft>
                <a:spcPts val="0"/>
              </a:spcAft>
              <a:buClr>
                <a:schemeClr val="dk1"/>
              </a:buClr>
              <a:buSzPct val="100000"/>
              <a:buFont typeface="Arial"/>
              <a:buChar char="–"/>
            </a:pPr>
            <a:r>
              <a:rPr lang="en-US" sz="2600" dirty="0"/>
              <a:t> 37 students completed the post-test and are included in this analysis</a:t>
            </a:r>
          </a:p>
          <a:p>
            <a:pPr marR="0" lvl="1" algn="l" rtl="0">
              <a:lnSpc>
                <a:spcPct val="120000"/>
              </a:lnSpc>
              <a:spcBef>
                <a:spcPts val="0"/>
              </a:spcBef>
              <a:spcAft>
                <a:spcPts val="0"/>
              </a:spcAft>
              <a:buClr>
                <a:schemeClr val="dk1"/>
              </a:buClr>
              <a:buSzPct val="100000"/>
              <a:buFont typeface="Arial"/>
              <a:buChar char="–"/>
            </a:pPr>
            <a:r>
              <a:rPr lang="en-US" sz="2600" dirty="0"/>
              <a:t> Of those, 32 watched one or more videos throughout the semester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Method</a:t>
            </a:r>
          </a:p>
        </p:txBody>
      </p:sp>
      <p:sp>
        <p:nvSpPr>
          <p:cNvPr id="240" name="Shape 240"/>
          <p:cNvSpPr txBox="1">
            <a:spLocks noGrp="1"/>
          </p:cNvSpPr>
          <p:nvPr>
            <p:ph type="body" idx="1"/>
          </p:nvPr>
        </p:nvSpPr>
        <p:spPr>
          <a:xfrm>
            <a:off x="457200" y="1417637"/>
            <a:ext cx="8229600" cy="4708663"/>
          </a:xfrm>
          <a:prstGeom prst="rect">
            <a:avLst/>
          </a:prstGeom>
          <a:noFill/>
          <a:ln>
            <a:noFill/>
          </a:ln>
        </p:spPr>
        <p:txBody>
          <a:bodyPr lIns="91425" tIns="45700" rIns="91425" bIns="45700" anchor="t" anchorCtr="0">
            <a:noAutofit/>
          </a:bodyPr>
          <a:lstStyle/>
          <a:p>
            <a:pPr marL="342900" marR="0" lvl="0" indent="-332740" algn="l" rtl="0">
              <a:lnSpc>
                <a:spcPct val="120000"/>
              </a:lnSpc>
              <a:spcBef>
                <a:spcPts val="0"/>
              </a:spcBef>
              <a:spcAft>
                <a:spcPts val="0"/>
              </a:spcAft>
              <a:buClr>
                <a:schemeClr val="dk1"/>
              </a:buClr>
              <a:buSzPct val="100000"/>
              <a:buFont typeface="Arial"/>
              <a:buChar char="•"/>
            </a:pPr>
            <a:r>
              <a:rPr lang="en-US" sz="2800" dirty="0"/>
              <a:t>The participants</a:t>
            </a:r>
          </a:p>
          <a:p>
            <a:pPr marR="0" lvl="1" algn="l" rtl="0">
              <a:lnSpc>
                <a:spcPct val="120000"/>
              </a:lnSpc>
              <a:spcBef>
                <a:spcPts val="0"/>
              </a:spcBef>
              <a:spcAft>
                <a:spcPts val="0"/>
              </a:spcAft>
              <a:buClr>
                <a:schemeClr val="dk1"/>
              </a:buClr>
              <a:buSzPct val="100000"/>
              <a:buFont typeface="Arial"/>
              <a:buChar char="–"/>
            </a:pPr>
            <a:r>
              <a:rPr lang="en-US" sz="2600" dirty="0"/>
              <a:t> Gender</a:t>
            </a:r>
          </a:p>
          <a:p>
            <a:pPr marR="0" lvl="2" algn="l" rtl="0">
              <a:lnSpc>
                <a:spcPct val="120000"/>
              </a:lnSpc>
              <a:spcBef>
                <a:spcPts val="0"/>
              </a:spcBef>
              <a:spcAft>
                <a:spcPts val="0"/>
              </a:spcAft>
            </a:pPr>
            <a:r>
              <a:rPr lang="en-US" dirty="0"/>
              <a:t> 27 female</a:t>
            </a:r>
          </a:p>
          <a:p>
            <a:pPr marR="0" lvl="2" algn="l" rtl="0">
              <a:lnSpc>
                <a:spcPct val="120000"/>
              </a:lnSpc>
              <a:spcBef>
                <a:spcPts val="0"/>
              </a:spcBef>
              <a:spcAft>
                <a:spcPts val="0"/>
              </a:spcAft>
            </a:pPr>
            <a:r>
              <a:rPr lang="en-US" dirty="0"/>
              <a:t> 9 male</a:t>
            </a:r>
          </a:p>
          <a:p>
            <a:pPr marR="0" lvl="2" algn="l" rtl="0">
              <a:lnSpc>
                <a:spcPct val="120000"/>
              </a:lnSpc>
              <a:spcBef>
                <a:spcPts val="0"/>
              </a:spcBef>
              <a:spcAft>
                <a:spcPts val="0"/>
              </a:spcAft>
            </a:pPr>
            <a:r>
              <a:rPr lang="en-US" dirty="0"/>
              <a:t> 1 unidentified</a:t>
            </a:r>
          </a:p>
          <a:p>
            <a:pPr marR="0" lvl="1" algn="l" rtl="0">
              <a:lnSpc>
                <a:spcPct val="120000"/>
              </a:lnSpc>
              <a:spcBef>
                <a:spcPts val="0"/>
              </a:spcBef>
              <a:spcAft>
                <a:spcPts val="0"/>
              </a:spcAft>
              <a:buClr>
                <a:schemeClr val="dk1"/>
              </a:buClr>
              <a:buSzPct val="100000"/>
              <a:buFont typeface="Arial"/>
              <a:buChar char="–"/>
            </a:pPr>
            <a:r>
              <a:rPr lang="en-US" sz="2600" dirty="0"/>
              <a:t> Classification</a:t>
            </a:r>
          </a:p>
          <a:p>
            <a:pPr marR="0" lvl="2" algn="l" rtl="0">
              <a:lnSpc>
                <a:spcPct val="120000"/>
              </a:lnSpc>
              <a:spcBef>
                <a:spcPts val="0"/>
              </a:spcBef>
              <a:spcAft>
                <a:spcPts val="0"/>
              </a:spcAft>
            </a:pPr>
            <a:r>
              <a:rPr lang="en-US" dirty="0"/>
              <a:t> 2 freshmen</a:t>
            </a:r>
          </a:p>
          <a:p>
            <a:pPr marR="0" lvl="2" algn="l" rtl="0">
              <a:lnSpc>
                <a:spcPct val="120000"/>
              </a:lnSpc>
              <a:spcBef>
                <a:spcPts val="0"/>
              </a:spcBef>
              <a:spcAft>
                <a:spcPts val="0"/>
              </a:spcAft>
            </a:pPr>
            <a:r>
              <a:rPr lang="en-US" dirty="0"/>
              <a:t> 2 sophomores</a:t>
            </a:r>
          </a:p>
          <a:p>
            <a:pPr marR="0" lvl="2" algn="l" rtl="0">
              <a:lnSpc>
                <a:spcPct val="120000"/>
              </a:lnSpc>
              <a:spcBef>
                <a:spcPts val="0"/>
              </a:spcBef>
              <a:spcAft>
                <a:spcPts val="0"/>
              </a:spcAft>
            </a:pPr>
            <a:r>
              <a:rPr lang="en-US" dirty="0"/>
              <a:t> 16 juniors</a:t>
            </a:r>
          </a:p>
          <a:p>
            <a:pPr marR="0" lvl="2" algn="l" rtl="0">
              <a:lnSpc>
                <a:spcPct val="120000"/>
              </a:lnSpc>
              <a:spcBef>
                <a:spcPts val="0"/>
              </a:spcBef>
              <a:spcAft>
                <a:spcPts val="0"/>
              </a:spcAft>
            </a:pPr>
            <a:r>
              <a:rPr lang="en-US" dirty="0"/>
              <a:t> 15 seniors</a:t>
            </a:r>
          </a:p>
          <a:p>
            <a:pPr marR="0" lvl="2" algn="l" rtl="0">
              <a:lnSpc>
                <a:spcPct val="120000"/>
              </a:lnSpc>
              <a:spcBef>
                <a:spcPts val="0"/>
              </a:spcBef>
              <a:spcAft>
                <a:spcPts val="0"/>
              </a:spcAft>
            </a:pPr>
            <a:r>
              <a:rPr lang="en-US" dirty="0"/>
              <a:t> 2 grad students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Method</a:t>
            </a:r>
          </a:p>
        </p:txBody>
      </p:sp>
      <p:sp>
        <p:nvSpPr>
          <p:cNvPr id="246" name="Shape 246"/>
          <p:cNvSpPr txBox="1">
            <a:spLocks noGrp="1"/>
          </p:cNvSpPr>
          <p:nvPr>
            <p:ph type="body" idx="1"/>
          </p:nvPr>
        </p:nvSpPr>
        <p:spPr>
          <a:xfrm>
            <a:off x="457200" y="1304899"/>
            <a:ext cx="8229600" cy="4821401"/>
          </a:xfrm>
          <a:prstGeom prst="rect">
            <a:avLst/>
          </a:prstGeom>
          <a:noFill/>
          <a:ln>
            <a:noFill/>
          </a:ln>
        </p:spPr>
        <p:txBody>
          <a:bodyPr lIns="91425" tIns="45700" rIns="91425" bIns="45700" anchor="t" anchorCtr="0">
            <a:noAutofit/>
          </a:bodyPr>
          <a:lstStyle/>
          <a:p>
            <a:pPr marL="342900" marR="0" lvl="0" indent="-332740" algn="l" rtl="0">
              <a:lnSpc>
                <a:spcPct val="120000"/>
              </a:lnSpc>
              <a:spcBef>
                <a:spcPts val="0"/>
              </a:spcBef>
              <a:spcAft>
                <a:spcPts val="0"/>
              </a:spcAft>
              <a:buClr>
                <a:schemeClr val="dk1"/>
              </a:buClr>
              <a:buSzPct val="100000"/>
              <a:buFont typeface="Arial"/>
              <a:buChar char="•"/>
            </a:pPr>
            <a:r>
              <a:rPr lang="en-US" sz="2800" dirty="0"/>
              <a:t>The participants</a:t>
            </a:r>
          </a:p>
          <a:p>
            <a:pPr marL="742950" marR="0" lvl="1" indent="-273050" algn="l" rtl="0">
              <a:lnSpc>
                <a:spcPct val="120000"/>
              </a:lnSpc>
              <a:spcBef>
                <a:spcPts val="0"/>
              </a:spcBef>
              <a:spcAft>
                <a:spcPts val="0"/>
              </a:spcAft>
              <a:buClr>
                <a:schemeClr val="dk1"/>
              </a:buClr>
              <a:buSzPct val="100000"/>
              <a:buFont typeface="Arial"/>
              <a:buChar char="–"/>
            </a:pPr>
            <a:r>
              <a:rPr lang="en-US" sz="2600" dirty="0"/>
              <a:t>Disability status</a:t>
            </a:r>
          </a:p>
          <a:p>
            <a:pPr marR="0" lvl="2" algn="l" rtl="0">
              <a:lnSpc>
                <a:spcPct val="120000"/>
              </a:lnSpc>
              <a:spcBef>
                <a:spcPts val="0"/>
              </a:spcBef>
              <a:spcAft>
                <a:spcPts val="0"/>
              </a:spcAft>
            </a:pPr>
            <a:r>
              <a:rPr lang="en-US" dirty="0"/>
              <a:t> Six participants indicated having a disability</a:t>
            </a:r>
          </a:p>
          <a:p>
            <a:pPr marR="0" lvl="2" algn="l" rtl="0">
              <a:lnSpc>
                <a:spcPct val="120000"/>
              </a:lnSpc>
              <a:spcBef>
                <a:spcPts val="0"/>
              </a:spcBef>
              <a:spcAft>
                <a:spcPts val="0"/>
              </a:spcAft>
            </a:pPr>
            <a:r>
              <a:rPr lang="en-US" dirty="0"/>
              <a:t> Four in the CC group</a:t>
            </a:r>
          </a:p>
          <a:p>
            <a:pPr marR="0" lvl="3" algn="l" rtl="0">
              <a:lnSpc>
                <a:spcPct val="120000"/>
              </a:lnSpc>
              <a:spcBef>
                <a:spcPts val="0"/>
              </a:spcBef>
              <a:spcAft>
                <a:spcPts val="0"/>
              </a:spcAft>
              <a:buSzPct val="100000"/>
            </a:pPr>
            <a:r>
              <a:rPr lang="en-US" sz="2200" dirty="0"/>
              <a:t> Chronic Medical Disorder</a:t>
            </a:r>
          </a:p>
          <a:p>
            <a:pPr marR="0" lvl="3" algn="l" rtl="0">
              <a:lnSpc>
                <a:spcPct val="120000"/>
              </a:lnSpc>
              <a:spcBef>
                <a:spcPts val="0"/>
              </a:spcBef>
              <a:spcAft>
                <a:spcPts val="0"/>
              </a:spcAft>
              <a:buSzPct val="100000"/>
            </a:pPr>
            <a:r>
              <a:rPr lang="en-US" sz="2200" dirty="0"/>
              <a:t> Learning Disability</a:t>
            </a:r>
          </a:p>
          <a:p>
            <a:pPr marR="0" lvl="3" algn="l" rtl="0">
              <a:lnSpc>
                <a:spcPct val="120000"/>
              </a:lnSpc>
              <a:spcBef>
                <a:spcPts val="0"/>
              </a:spcBef>
              <a:spcAft>
                <a:spcPts val="0"/>
              </a:spcAft>
              <a:buSzPct val="100000"/>
            </a:pPr>
            <a:r>
              <a:rPr lang="en-US" sz="2200" dirty="0"/>
              <a:t> Physical Disability</a:t>
            </a:r>
          </a:p>
          <a:p>
            <a:pPr marR="0" lvl="3" algn="l" rtl="0">
              <a:lnSpc>
                <a:spcPct val="120000"/>
              </a:lnSpc>
              <a:spcBef>
                <a:spcPts val="0"/>
              </a:spcBef>
              <a:spcAft>
                <a:spcPts val="0"/>
              </a:spcAft>
              <a:buSzPct val="100000"/>
            </a:pPr>
            <a:r>
              <a:rPr lang="en-US" sz="2200" dirty="0"/>
              <a:t> Other</a:t>
            </a:r>
          </a:p>
          <a:p>
            <a:pPr marR="0" lvl="2" algn="l" rtl="0">
              <a:lnSpc>
                <a:spcPct val="120000"/>
              </a:lnSpc>
              <a:spcBef>
                <a:spcPts val="0"/>
              </a:spcBef>
              <a:spcAft>
                <a:spcPts val="0"/>
              </a:spcAft>
            </a:pPr>
            <a:r>
              <a:rPr lang="en-US" dirty="0"/>
              <a:t> Two in the IT group</a:t>
            </a:r>
          </a:p>
          <a:p>
            <a:pPr marR="0" lvl="3" algn="l" rtl="0">
              <a:lnSpc>
                <a:spcPct val="120000"/>
              </a:lnSpc>
              <a:spcBef>
                <a:spcPts val="0"/>
              </a:spcBef>
              <a:spcAft>
                <a:spcPts val="0"/>
              </a:spcAft>
              <a:buSzPct val="100000"/>
            </a:pPr>
            <a:r>
              <a:rPr lang="en-US" sz="2200" dirty="0"/>
              <a:t> Mental Illness</a:t>
            </a:r>
          </a:p>
          <a:p>
            <a:pPr marR="0" lvl="3" algn="l" rtl="0">
              <a:lnSpc>
                <a:spcPct val="120000"/>
              </a:lnSpc>
              <a:spcBef>
                <a:spcPts val="0"/>
              </a:spcBef>
              <a:spcAft>
                <a:spcPts val="0"/>
              </a:spcAft>
              <a:buSzPct val="100000"/>
            </a:pPr>
            <a:r>
              <a:rPr lang="en-US" sz="2200" dirty="0"/>
              <a:t> Learning Disability</a:t>
            </a:r>
          </a:p>
          <a:p>
            <a:pPr marR="0" lvl="2" algn="l" rtl="0">
              <a:lnSpc>
                <a:spcPct val="120000"/>
              </a:lnSpc>
              <a:spcBef>
                <a:spcPts val="0"/>
              </a:spcBef>
              <a:spcAft>
                <a:spcPts val="0"/>
              </a:spcAft>
            </a:pPr>
            <a:r>
              <a:rPr lang="en-US" dirty="0"/>
              <a:t> One student registered with Disability Services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rtl="0">
              <a:spcBef>
                <a:spcPts val="0"/>
              </a:spcBef>
              <a:buClr>
                <a:schemeClr val="dk1"/>
              </a:buClr>
              <a:buSzPct val="25000"/>
              <a:buFont typeface="Calibri"/>
              <a:buNone/>
            </a:pPr>
            <a:r>
              <a:rPr lang="en-US"/>
              <a:t>Method</a:t>
            </a:r>
          </a:p>
        </p:txBody>
      </p:sp>
      <p:sp>
        <p:nvSpPr>
          <p:cNvPr id="252" name="Shape 252"/>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14285"/>
              <a:buFont typeface="Arial"/>
              <a:buChar char="•"/>
            </a:pPr>
            <a:r>
              <a:rPr lang="en-US" sz="2800" b="1" dirty="0"/>
              <a:t>Pre-test</a:t>
            </a:r>
          </a:p>
          <a:p>
            <a:pPr marR="0" lvl="1" algn="l" rtl="0">
              <a:spcBef>
                <a:spcPts val="0"/>
              </a:spcBef>
              <a:spcAft>
                <a:spcPts val="0"/>
              </a:spcAft>
              <a:buClr>
                <a:schemeClr val="dk1"/>
              </a:buClr>
              <a:buSzPct val="100000"/>
              <a:buFont typeface="Arial"/>
              <a:buChar char="–"/>
            </a:pPr>
            <a:r>
              <a:rPr lang="en-US" sz="2600" dirty="0"/>
              <a:t> Content questions based on course objectives</a:t>
            </a:r>
            <a:br>
              <a:rPr lang="en-US" sz="2600" dirty="0"/>
            </a:br>
            <a:endParaRPr lang="en-US" sz="2600" dirty="0"/>
          </a:p>
          <a:p>
            <a:pPr marR="0" lvl="0" algn="l" rtl="0">
              <a:spcBef>
                <a:spcPts val="0"/>
              </a:spcBef>
              <a:spcAft>
                <a:spcPts val="0"/>
              </a:spcAft>
              <a:buClr>
                <a:schemeClr val="dk1"/>
              </a:buClr>
              <a:buSzPct val="100000"/>
              <a:buFont typeface="Arial"/>
              <a:buChar char="•"/>
            </a:pPr>
            <a:r>
              <a:rPr lang="en-US" sz="2800" b="1" dirty="0"/>
              <a:t> Post-test</a:t>
            </a:r>
          </a:p>
          <a:p>
            <a:pPr marR="0" lvl="1" algn="l" rtl="0">
              <a:spcBef>
                <a:spcPts val="0"/>
              </a:spcBef>
              <a:spcAft>
                <a:spcPts val="0"/>
              </a:spcAft>
              <a:buClr>
                <a:schemeClr val="dk1"/>
              </a:buClr>
              <a:buSzPct val="100000"/>
              <a:buFont typeface="Arial"/>
              <a:buChar char="–"/>
            </a:pPr>
            <a:r>
              <a:rPr lang="en-US" sz="2600" dirty="0"/>
              <a:t> Content questions based on course objectives</a:t>
            </a:r>
          </a:p>
          <a:p>
            <a:pPr marR="0" lvl="1" algn="l" rtl="0">
              <a:spcBef>
                <a:spcPts val="0"/>
              </a:spcBef>
              <a:spcAft>
                <a:spcPts val="0"/>
              </a:spcAft>
              <a:buClr>
                <a:schemeClr val="dk1"/>
              </a:buClr>
              <a:buSzPct val="100000"/>
              <a:buFont typeface="Arial"/>
              <a:buChar char="–"/>
            </a:pPr>
            <a:r>
              <a:rPr lang="en-US" sz="2600" dirty="0"/>
              <a:t> Perceived extent of usage</a:t>
            </a:r>
          </a:p>
          <a:p>
            <a:pPr marR="0" lvl="1" algn="l" rtl="0">
              <a:spcBef>
                <a:spcPts val="0"/>
              </a:spcBef>
              <a:spcAft>
                <a:spcPts val="0"/>
              </a:spcAft>
              <a:buClr>
                <a:schemeClr val="dk1"/>
              </a:buClr>
              <a:buSzPct val="100000"/>
              <a:buFont typeface="Arial"/>
              <a:buChar char="–"/>
            </a:pPr>
            <a:r>
              <a:rPr lang="en-US" sz="2600" dirty="0"/>
              <a:t> Other experiences with CC/IT</a:t>
            </a:r>
          </a:p>
          <a:p>
            <a:pPr marR="0" lvl="1" algn="l" rtl="0">
              <a:spcBef>
                <a:spcPts val="0"/>
              </a:spcBef>
              <a:spcAft>
                <a:spcPts val="0"/>
              </a:spcAft>
              <a:buClr>
                <a:schemeClr val="dk1"/>
              </a:buClr>
              <a:buSzPct val="100000"/>
              <a:buFont typeface="Arial"/>
              <a:buChar char="–"/>
            </a:pPr>
            <a:r>
              <a:rPr lang="en-US" sz="2600" dirty="0"/>
              <a:t> Disability status</a:t>
            </a:r>
          </a:p>
          <a:p>
            <a:pPr marR="0" lvl="1" algn="l" rtl="0">
              <a:spcBef>
                <a:spcPts val="0"/>
              </a:spcBef>
              <a:spcAft>
                <a:spcPts val="0"/>
              </a:spcAft>
              <a:buClr>
                <a:schemeClr val="dk1"/>
              </a:buClr>
              <a:buSzPct val="100000"/>
              <a:buFont typeface="Arial"/>
              <a:buChar char="–"/>
            </a:pPr>
            <a:r>
              <a:rPr lang="en-US" sz="2600" dirty="0"/>
              <a:t> Demographic information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Quantitative Analysis</a:t>
            </a:r>
          </a:p>
        </p:txBody>
      </p:sp>
      <p:sp>
        <p:nvSpPr>
          <p:cNvPr id="258" name="Shape 258"/>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14285"/>
              <a:buFont typeface="Arial"/>
              <a:buChar char="•"/>
            </a:pPr>
            <a:r>
              <a:rPr lang="en-US" sz="2800" dirty="0"/>
              <a:t>Were captions helpful?</a:t>
            </a:r>
          </a:p>
          <a:p>
            <a:pPr marR="0" lvl="1" algn="l" rtl="0">
              <a:spcBef>
                <a:spcPts val="0"/>
              </a:spcBef>
              <a:spcAft>
                <a:spcPts val="0"/>
              </a:spcAft>
              <a:buClr>
                <a:schemeClr val="dk1"/>
              </a:buClr>
              <a:buSzPct val="100000"/>
              <a:buFont typeface="Arial"/>
              <a:buChar char="–"/>
            </a:pPr>
            <a:r>
              <a:rPr lang="en-US" sz="2600" dirty="0"/>
              <a:t> CC (n=15):</a:t>
            </a:r>
          </a:p>
          <a:p>
            <a:pPr marR="0" lvl="2" algn="l" rtl="0">
              <a:spcBef>
                <a:spcPts val="0"/>
              </a:spcBef>
              <a:spcAft>
                <a:spcPts val="0"/>
              </a:spcAft>
            </a:pPr>
            <a:r>
              <a:rPr lang="en-US" dirty="0"/>
              <a:t> Slightly: 20%</a:t>
            </a:r>
          </a:p>
          <a:p>
            <a:pPr marR="0" lvl="2" algn="l" rtl="0">
              <a:spcBef>
                <a:spcPts val="0"/>
              </a:spcBef>
              <a:spcAft>
                <a:spcPts val="0"/>
              </a:spcAft>
            </a:pPr>
            <a:r>
              <a:rPr lang="en-US" dirty="0"/>
              <a:t> Moderately: 33%</a:t>
            </a:r>
          </a:p>
          <a:p>
            <a:pPr marR="0" lvl="2" algn="l" rtl="0">
              <a:spcBef>
                <a:spcPts val="0"/>
              </a:spcBef>
              <a:spcAft>
                <a:spcPts val="0"/>
              </a:spcAft>
            </a:pPr>
            <a:r>
              <a:rPr lang="en-US" dirty="0"/>
              <a:t> Very: 27%</a:t>
            </a:r>
          </a:p>
          <a:p>
            <a:pPr marR="0" lvl="2" algn="l" rtl="0">
              <a:spcBef>
                <a:spcPts val="0"/>
              </a:spcBef>
              <a:spcAft>
                <a:spcPts val="0"/>
              </a:spcAft>
            </a:pPr>
            <a:r>
              <a:rPr lang="en-US" dirty="0"/>
              <a:t> Extremely: 33%</a:t>
            </a:r>
          </a:p>
          <a:p>
            <a:pPr marR="0" lvl="1" algn="l" rtl="0">
              <a:spcBef>
                <a:spcPts val="0"/>
              </a:spcBef>
              <a:spcAft>
                <a:spcPts val="0"/>
              </a:spcAft>
              <a:buClr>
                <a:schemeClr val="dk1"/>
              </a:buClr>
              <a:buSzPct val="100000"/>
              <a:buFont typeface="Arial"/>
              <a:buChar char="–"/>
            </a:pPr>
            <a:r>
              <a:rPr lang="en-US" sz="2600" dirty="0"/>
              <a:t> IT (n=13):</a:t>
            </a:r>
          </a:p>
          <a:p>
            <a:pPr marR="0" lvl="2" algn="l" rtl="0">
              <a:spcBef>
                <a:spcPts val="0"/>
              </a:spcBef>
              <a:spcAft>
                <a:spcPts val="0"/>
              </a:spcAft>
            </a:pPr>
            <a:r>
              <a:rPr lang="en-US" dirty="0"/>
              <a:t> Slightly: 31%</a:t>
            </a:r>
          </a:p>
          <a:p>
            <a:pPr marR="0" lvl="2" algn="l" rtl="0">
              <a:spcBef>
                <a:spcPts val="0"/>
              </a:spcBef>
              <a:spcAft>
                <a:spcPts val="0"/>
              </a:spcAft>
            </a:pPr>
            <a:r>
              <a:rPr lang="en-US" dirty="0"/>
              <a:t> Moderately: 23%</a:t>
            </a:r>
          </a:p>
          <a:p>
            <a:pPr marR="0" lvl="2" algn="l" rtl="0">
              <a:spcBef>
                <a:spcPts val="0"/>
              </a:spcBef>
              <a:spcAft>
                <a:spcPts val="0"/>
              </a:spcAft>
            </a:pPr>
            <a:r>
              <a:rPr lang="en-US" dirty="0"/>
              <a:t> Very: 15%</a:t>
            </a:r>
          </a:p>
          <a:p>
            <a:pPr marR="0" lvl="2" algn="l" rtl="0">
              <a:spcBef>
                <a:spcPts val="0"/>
              </a:spcBef>
              <a:spcAft>
                <a:spcPts val="0"/>
              </a:spcAft>
            </a:pPr>
            <a:r>
              <a:rPr lang="en-US" dirty="0"/>
              <a:t> Extremely: 31%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Session Objectives</a:t>
            </a:r>
          </a:p>
        </p:txBody>
      </p:sp>
      <p:sp>
        <p:nvSpPr>
          <p:cNvPr id="92" name="Shape 92"/>
          <p:cNvSpPr txBox="1">
            <a:spLocks noGrp="1"/>
          </p:cNvSpPr>
          <p:nvPr>
            <p:ph type="body" idx="1"/>
          </p:nvPr>
        </p:nvSpPr>
        <p:spPr>
          <a:xfrm>
            <a:off x="457200" y="1356100"/>
            <a:ext cx="8229600" cy="4526100"/>
          </a:xfrm>
          <a:prstGeom prst="rect">
            <a:avLst/>
          </a:prstGeom>
          <a:noFill/>
          <a:ln>
            <a:noFill/>
          </a:ln>
        </p:spPr>
        <p:txBody>
          <a:bodyPr lIns="91425" tIns="45700" rIns="91425" bIns="45700" anchor="t" anchorCtr="0">
            <a:noAutofit/>
          </a:bodyPr>
          <a:lstStyle/>
          <a:p>
            <a:pPr marL="342900" marR="0" lvl="0" indent="-317500" algn="l" rtl="0">
              <a:lnSpc>
                <a:spcPct val="90000"/>
              </a:lnSpc>
              <a:spcBef>
                <a:spcPts val="0"/>
              </a:spcBef>
              <a:spcAft>
                <a:spcPts val="0"/>
              </a:spcAft>
              <a:buClr>
                <a:schemeClr val="dk1"/>
              </a:buClr>
              <a:buSzPct val="100000"/>
              <a:buFont typeface="Arial"/>
              <a:buChar char="•"/>
            </a:pPr>
            <a:r>
              <a:rPr lang="en-US" sz="2800" dirty="0"/>
              <a:t>Discuss legislation and relevant literature</a:t>
            </a:r>
          </a:p>
          <a:p>
            <a:pPr marL="342900" marR="0" lvl="0" indent="-317500" algn="l" rtl="0">
              <a:lnSpc>
                <a:spcPct val="90000"/>
              </a:lnSpc>
              <a:spcBef>
                <a:spcPts val="640"/>
              </a:spcBef>
              <a:spcAft>
                <a:spcPts val="0"/>
              </a:spcAft>
              <a:buClr>
                <a:schemeClr val="dk1"/>
              </a:buClr>
              <a:buSzPct val="100000"/>
              <a:buFont typeface="Arial"/>
              <a:buChar char="•"/>
            </a:pPr>
            <a:r>
              <a:rPr lang="en-US" sz="2800" dirty="0"/>
              <a:t>Discuss study results and the potential benefits of</a:t>
            </a:r>
            <a:r>
              <a:rPr lang="en-US" sz="2800" b="0" i="0" u="none" strike="noStrike" cap="none" dirty="0">
                <a:solidFill>
                  <a:schemeClr val="dk1"/>
                </a:solidFill>
                <a:latin typeface="Calibri"/>
                <a:ea typeface="Calibri"/>
                <a:cs typeface="Calibri"/>
                <a:sym typeface="Calibri"/>
              </a:rPr>
              <a:t> interactive transcripts particularly </a:t>
            </a:r>
            <a:r>
              <a:rPr lang="en-US" sz="2800" dirty="0"/>
              <a:t>in comparison to closed</a:t>
            </a:r>
            <a:r>
              <a:rPr lang="en-US" sz="2800" b="0" i="0" u="none" strike="noStrike" cap="none" dirty="0">
                <a:solidFill>
                  <a:schemeClr val="dk1"/>
                </a:solidFill>
                <a:latin typeface="Calibri"/>
                <a:ea typeface="Calibri"/>
                <a:cs typeface="Calibri"/>
                <a:sym typeface="Calibri"/>
              </a:rPr>
              <a:t> caption</a:t>
            </a:r>
            <a:r>
              <a:rPr lang="en-US" sz="2800" dirty="0"/>
              <a:t>ing</a:t>
            </a:r>
          </a:p>
          <a:p>
            <a:pPr marL="342900" marR="0" lvl="0" indent="-317500" algn="l" rtl="0">
              <a:lnSpc>
                <a:spcPct val="90000"/>
              </a:lnSpc>
              <a:spcBef>
                <a:spcPts val="64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Share rationale for use of interactive transcripts and/</a:t>
            </a:r>
            <a:r>
              <a:rPr lang="en-US" sz="2800" dirty="0"/>
              <a:t>or </a:t>
            </a:r>
            <a:r>
              <a:rPr lang="en-US" sz="2800" b="0" i="0" u="none" strike="noStrike" cap="none" dirty="0">
                <a:solidFill>
                  <a:schemeClr val="dk1"/>
                </a:solidFill>
                <a:latin typeface="Calibri"/>
                <a:ea typeface="Calibri"/>
                <a:cs typeface="Calibri"/>
                <a:sym typeface="Calibri"/>
              </a:rPr>
              <a:t>closed captioning in online courses given study outcomes</a:t>
            </a:r>
          </a:p>
          <a:p>
            <a:pPr marL="342900" marR="0" lvl="0" indent="-317500" algn="l" rtl="0">
              <a:lnSpc>
                <a:spcPct val="90000"/>
              </a:lnSpc>
              <a:spcBef>
                <a:spcPts val="640"/>
              </a:spcBef>
              <a:buClr>
                <a:schemeClr val="dk1"/>
              </a:buClr>
              <a:buSzPct val="100000"/>
              <a:buFont typeface="Arial"/>
              <a:buChar char="•"/>
            </a:pPr>
            <a:r>
              <a:rPr lang="en-US" sz="2800" dirty="0"/>
              <a:t>Share conclusions and next steps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Quantitative Analysis</a:t>
            </a:r>
          </a:p>
        </p:txBody>
      </p:sp>
      <p:sp>
        <p:nvSpPr>
          <p:cNvPr id="264" name="Shape 264"/>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R="0" lvl="0" algn="l" rtl="0">
              <a:spcBef>
                <a:spcPts val="0"/>
              </a:spcBef>
              <a:spcAft>
                <a:spcPts val="0"/>
              </a:spcAft>
              <a:buClr>
                <a:schemeClr val="dk1"/>
              </a:buClr>
              <a:buSzPct val="100000"/>
              <a:buFont typeface="Arial"/>
              <a:buChar char="•"/>
            </a:pPr>
            <a:r>
              <a:rPr lang="en-US" sz="2800" dirty="0"/>
              <a:t> Was the interactive transcript helpful?</a:t>
            </a:r>
          </a:p>
          <a:p>
            <a:pPr marR="0" lvl="1" algn="l" rtl="0">
              <a:spcBef>
                <a:spcPts val="0"/>
              </a:spcBef>
              <a:spcAft>
                <a:spcPts val="0"/>
              </a:spcAft>
              <a:buClr>
                <a:schemeClr val="dk1"/>
              </a:buClr>
              <a:buSzPct val="100000"/>
              <a:buFont typeface="Arial"/>
              <a:buChar char="–"/>
            </a:pPr>
            <a:r>
              <a:rPr lang="en-US" sz="2600" dirty="0"/>
              <a:t> IT (n=18):</a:t>
            </a:r>
          </a:p>
          <a:p>
            <a:pPr marR="0" lvl="2" algn="l" rtl="0">
              <a:spcBef>
                <a:spcPts val="0"/>
              </a:spcBef>
              <a:spcAft>
                <a:spcPts val="0"/>
              </a:spcAft>
            </a:pPr>
            <a:r>
              <a:rPr lang="en-US" dirty="0"/>
              <a:t> Not at all: 6%</a:t>
            </a:r>
          </a:p>
          <a:p>
            <a:pPr marR="0" lvl="2" algn="l" rtl="0">
              <a:spcBef>
                <a:spcPts val="0"/>
              </a:spcBef>
              <a:spcAft>
                <a:spcPts val="0"/>
              </a:spcAft>
            </a:pPr>
            <a:r>
              <a:rPr lang="en-US" dirty="0"/>
              <a:t> Slightly: 11%</a:t>
            </a:r>
          </a:p>
          <a:p>
            <a:pPr marR="0" lvl="2" algn="l" rtl="0">
              <a:spcBef>
                <a:spcPts val="0"/>
              </a:spcBef>
              <a:spcAft>
                <a:spcPts val="0"/>
              </a:spcAft>
            </a:pPr>
            <a:r>
              <a:rPr lang="en-US" dirty="0"/>
              <a:t> Moderately: 11%</a:t>
            </a:r>
          </a:p>
          <a:p>
            <a:pPr marR="0" lvl="2" algn="l" rtl="0">
              <a:spcBef>
                <a:spcPts val="0"/>
              </a:spcBef>
              <a:spcAft>
                <a:spcPts val="0"/>
              </a:spcAft>
            </a:pPr>
            <a:r>
              <a:rPr lang="en-US" dirty="0"/>
              <a:t> Very: 28%</a:t>
            </a:r>
          </a:p>
          <a:p>
            <a:pPr marR="0" lvl="2" algn="l" rtl="0">
              <a:spcBef>
                <a:spcPts val="0"/>
              </a:spcBef>
              <a:spcAft>
                <a:spcPts val="0"/>
              </a:spcAft>
            </a:pPr>
            <a:r>
              <a:rPr lang="en-US" dirty="0"/>
              <a:t> Extremely: 44%</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Quantitative Analysis</a:t>
            </a:r>
          </a:p>
        </p:txBody>
      </p:sp>
      <p:sp>
        <p:nvSpPr>
          <p:cNvPr id="270" name="Shape 270"/>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14285"/>
              <a:buFont typeface="Arial"/>
              <a:buChar char="•"/>
            </a:pPr>
            <a:r>
              <a:rPr lang="en-US" sz="2800" dirty="0"/>
              <a:t>Would you always want the option for captions?</a:t>
            </a:r>
          </a:p>
          <a:p>
            <a:pPr marR="0" lvl="1" algn="l" rtl="0">
              <a:spcBef>
                <a:spcPts val="0"/>
              </a:spcBef>
              <a:spcAft>
                <a:spcPts val="0"/>
              </a:spcAft>
              <a:buClr>
                <a:schemeClr val="dk1"/>
              </a:buClr>
              <a:buSzPct val="100000"/>
              <a:buFont typeface="Arial"/>
              <a:buChar char="–"/>
            </a:pPr>
            <a:r>
              <a:rPr lang="en-US" sz="2600" dirty="0"/>
              <a:t> CC: 14 of 18 (78%)</a:t>
            </a:r>
          </a:p>
          <a:p>
            <a:pPr marR="0" lvl="1" algn="l" rtl="0">
              <a:spcBef>
                <a:spcPts val="0"/>
              </a:spcBef>
              <a:spcAft>
                <a:spcPts val="0"/>
              </a:spcAft>
              <a:buClr>
                <a:schemeClr val="dk1"/>
              </a:buClr>
              <a:buSzPct val="100000"/>
              <a:buFont typeface="Arial"/>
              <a:buChar char="–"/>
            </a:pPr>
            <a:r>
              <a:rPr lang="en-US" sz="2600" dirty="0"/>
              <a:t> IT: 15 of 19 (79%)</a:t>
            </a:r>
          </a:p>
          <a:p>
            <a:pPr marR="0" lvl="1" algn="l" rtl="0">
              <a:spcBef>
                <a:spcPts val="0"/>
              </a:spcBef>
              <a:spcAft>
                <a:spcPts val="0"/>
              </a:spcAft>
              <a:buClr>
                <a:schemeClr val="dk1"/>
              </a:buClr>
              <a:buSzPct val="100000"/>
              <a:buFont typeface="Arial"/>
              <a:buChar char="–"/>
            </a:pPr>
            <a:r>
              <a:rPr lang="en-US" sz="2600" dirty="0"/>
              <a:t> Overall: 29 of 37 (78%)</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Quantitative Analysis</a:t>
            </a:r>
          </a:p>
        </p:txBody>
      </p:sp>
      <p:sp>
        <p:nvSpPr>
          <p:cNvPr id="276" name="Shape 276"/>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14285"/>
              <a:buFont typeface="Arial"/>
              <a:buChar char="•"/>
            </a:pPr>
            <a:r>
              <a:rPr lang="en-US" sz="2800" b="1" dirty="0"/>
              <a:t>Pre/Post performance</a:t>
            </a:r>
          </a:p>
          <a:p>
            <a:pPr marR="0" lvl="1" algn="l" rtl="0">
              <a:spcBef>
                <a:spcPts val="0"/>
              </a:spcBef>
              <a:spcAft>
                <a:spcPts val="0"/>
              </a:spcAft>
              <a:buClr>
                <a:schemeClr val="dk1"/>
              </a:buClr>
              <a:buSzPct val="100000"/>
              <a:buFont typeface="Arial"/>
              <a:buChar char="–"/>
            </a:pPr>
            <a:r>
              <a:rPr lang="en-US" sz="2600" dirty="0"/>
              <a:t> Overall, among those who watched at least one video (n=32), </a:t>
            </a:r>
            <a:r>
              <a:rPr lang="en-US" sz="2600" b="1" dirty="0"/>
              <a:t>scores improved from 60% to 70% from pre- to post-test</a:t>
            </a:r>
            <a:r>
              <a:rPr lang="en-US" sz="2600" dirty="0"/>
              <a:t>, or one letter grade.</a:t>
            </a:r>
          </a:p>
          <a:p>
            <a:pPr marR="0" lvl="1" algn="l" rtl="0">
              <a:spcBef>
                <a:spcPts val="0"/>
              </a:spcBef>
              <a:spcAft>
                <a:spcPts val="0"/>
              </a:spcAft>
              <a:buClr>
                <a:schemeClr val="dk1"/>
              </a:buClr>
              <a:buSzPct val="100000"/>
              <a:buFont typeface="Arial"/>
              <a:buChar char="–"/>
            </a:pPr>
            <a:r>
              <a:rPr lang="en-US" sz="2600" dirty="0"/>
              <a:t> CC group (n=15) improved by six points</a:t>
            </a:r>
          </a:p>
          <a:p>
            <a:pPr marL="1066800" marR="0" lvl="2" indent="0" algn="l" rtl="0">
              <a:spcBef>
                <a:spcPts val="0"/>
              </a:spcBef>
              <a:spcAft>
                <a:spcPts val="0"/>
              </a:spcAft>
              <a:buNone/>
            </a:pPr>
            <a:r>
              <a:rPr lang="en-US" dirty="0"/>
              <a:t>from </a:t>
            </a:r>
            <a:r>
              <a:rPr lang="en-US" b="1" dirty="0"/>
              <a:t>69% to 75%</a:t>
            </a:r>
            <a:r>
              <a:rPr lang="en-US" dirty="0"/>
              <a:t>.</a:t>
            </a:r>
          </a:p>
          <a:p>
            <a:pPr marR="0" lvl="1" algn="l" rtl="0">
              <a:spcBef>
                <a:spcPts val="0"/>
              </a:spcBef>
              <a:spcAft>
                <a:spcPts val="0"/>
              </a:spcAft>
              <a:buClr>
                <a:schemeClr val="dk1"/>
              </a:buClr>
              <a:buSzPct val="100000"/>
              <a:buFont typeface="Arial"/>
              <a:buChar char="–"/>
            </a:pPr>
            <a:r>
              <a:rPr lang="en-US" sz="2600" dirty="0"/>
              <a:t> IT group (n=17) improved by 13 points</a:t>
            </a:r>
          </a:p>
          <a:p>
            <a:pPr marL="1066800" marR="0" lvl="2" indent="0" algn="l" rtl="0">
              <a:spcBef>
                <a:spcPts val="0"/>
              </a:spcBef>
              <a:spcAft>
                <a:spcPts val="0"/>
              </a:spcAft>
              <a:buNone/>
            </a:pPr>
            <a:r>
              <a:rPr lang="en-US" dirty="0"/>
              <a:t>from </a:t>
            </a:r>
            <a:r>
              <a:rPr lang="en-US" b="1" dirty="0"/>
              <a:t>53% to 66%</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Quantitative Analysis</a:t>
            </a:r>
          </a:p>
        </p:txBody>
      </p:sp>
      <p:sp>
        <p:nvSpPr>
          <p:cNvPr id="282" name="Shape 282"/>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14285"/>
              <a:buFont typeface="Arial"/>
              <a:buChar char="•"/>
            </a:pPr>
            <a:r>
              <a:rPr lang="en-US" sz="2800" dirty="0"/>
              <a:t>Video viewing habits</a:t>
            </a:r>
          </a:p>
          <a:p>
            <a:pPr marL="742950" marR="0" lvl="1" indent="-273050" algn="l" rtl="0">
              <a:lnSpc>
                <a:spcPct val="115000"/>
              </a:lnSpc>
              <a:spcBef>
                <a:spcPts val="0"/>
              </a:spcBef>
              <a:spcAft>
                <a:spcPts val="0"/>
              </a:spcAft>
              <a:buClr>
                <a:schemeClr val="dk1"/>
              </a:buClr>
              <a:buSzPct val="100000"/>
              <a:buFont typeface="Arial"/>
              <a:buChar char="–"/>
            </a:pPr>
            <a:r>
              <a:rPr lang="en-US" sz="2600" dirty="0"/>
              <a:t>Participants in the CC group spent an average of 11 hours and 14 minutes watching videos</a:t>
            </a:r>
          </a:p>
          <a:p>
            <a:pPr marR="0" lvl="2" algn="l" rtl="0">
              <a:lnSpc>
                <a:spcPct val="115000"/>
              </a:lnSpc>
              <a:spcBef>
                <a:spcPts val="0"/>
              </a:spcBef>
              <a:spcAft>
                <a:spcPts val="0"/>
              </a:spcAft>
              <a:buClr>
                <a:schemeClr val="dk1"/>
              </a:buClr>
              <a:buFont typeface="Arial"/>
            </a:pPr>
            <a:r>
              <a:rPr lang="en-US" dirty="0"/>
              <a:t> 40% of all content</a:t>
            </a:r>
          </a:p>
          <a:p>
            <a:pPr marR="0" lvl="1" algn="l" rtl="0">
              <a:lnSpc>
                <a:spcPct val="115000"/>
              </a:lnSpc>
              <a:spcBef>
                <a:spcPts val="0"/>
              </a:spcBef>
              <a:spcAft>
                <a:spcPts val="0"/>
              </a:spcAft>
              <a:buClr>
                <a:schemeClr val="dk1"/>
              </a:buClr>
              <a:buSzPct val="100000"/>
              <a:buFont typeface="Arial"/>
              <a:buChar char="–"/>
            </a:pPr>
            <a:r>
              <a:rPr lang="en-US" sz="2600" dirty="0"/>
              <a:t> Participants in the IT group spent somewhat longer -- 11 hours and 52 minutes on average -- watching videos</a:t>
            </a:r>
          </a:p>
          <a:p>
            <a:pPr marR="0" lvl="2" algn="l" rtl="0">
              <a:lnSpc>
                <a:spcPct val="115000"/>
              </a:lnSpc>
              <a:spcBef>
                <a:spcPts val="0"/>
              </a:spcBef>
              <a:spcAft>
                <a:spcPts val="0"/>
              </a:spcAft>
            </a:pPr>
            <a:r>
              <a:rPr lang="en-US" dirty="0"/>
              <a:t> 44% of all content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Quantitative Analysis</a:t>
            </a:r>
          </a:p>
        </p:txBody>
      </p:sp>
      <p:sp>
        <p:nvSpPr>
          <p:cNvPr id="288" name="Shape 288"/>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14285"/>
              <a:buFont typeface="Arial"/>
              <a:buChar char="•"/>
            </a:pPr>
            <a:r>
              <a:rPr lang="en-US" sz="2800" dirty="0"/>
              <a:t>Video viewing habits</a:t>
            </a:r>
          </a:p>
          <a:p>
            <a:pPr marL="742950" marR="0" lvl="1" indent="-273050" algn="l" rtl="0">
              <a:lnSpc>
                <a:spcPct val="115000"/>
              </a:lnSpc>
              <a:spcBef>
                <a:spcPts val="0"/>
              </a:spcBef>
              <a:spcAft>
                <a:spcPts val="0"/>
              </a:spcAft>
              <a:buClr>
                <a:schemeClr val="dk1"/>
              </a:buClr>
              <a:buSzPct val="100000"/>
              <a:buFont typeface="Arial"/>
              <a:buChar char="–"/>
            </a:pPr>
            <a:r>
              <a:rPr lang="en-US" sz="2600" dirty="0"/>
              <a:t>In the CC group:</a:t>
            </a:r>
          </a:p>
          <a:p>
            <a:pPr marR="0" lvl="2" algn="l" rtl="0">
              <a:lnSpc>
                <a:spcPct val="115000"/>
              </a:lnSpc>
              <a:spcBef>
                <a:spcPts val="0"/>
              </a:spcBef>
              <a:spcAft>
                <a:spcPts val="0"/>
              </a:spcAft>
            </a:pPr>
            <a:r>
              <a:rPr lang="en-US" dirty="0"/>
              <a:t> Seven participants watched 37 percent of less of the content</a:t>
            </a:r>
          </a:p>
          <a:p>
            <a:pPr marR="0" lvl="2" algn="l" rtl="0">
              <a:lnSpc>
                <a:spcPct val="115000"/>
              </a:lnSpc>
              <a:spcBef>
                <a:spcPts val="0"/>
              </a:spcBef>
              <a:spcAft>
                <a:spcPts val="0"/>
              </a:spcAft>
            </a:pPr>
            <a:r>
              <a:rPr lang="en-US" dirty="0"/>
              <a:t> Eight participants watched 50 percent or more of the content</a:t>
            </a:r>
          </a:p>
          <a:p>
            <a:pPr marR="0" lvl="2" algn="l" rtl="0">
              <a:lnSpc>
                <a:spcPct val="115000"/>
              </a:lnSpc>
              <a:spcBef>
                <a:spcPts val="0"/>
              </a:spcBef>
              <a:spcAft>
                <a:spcPts val="0"/>
              </a:spcAft>
            </a:pPr>
            <a:r>
              <a:rPr lang="en-US" dirty="0"/>
              <a:t> Three participants did not watch any content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Quantitative Analysis</a:t>
            </a:r>
          </a:p>
        </p:txBody>
      </p:sp>
      <p:sp>
        <p:nvSpPr>
          <p:cNvPr id="294" name="Shape 294"/>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14285"/>
              <a:buFont typeface="Arial"/>
              <a:buChar char="•"/>
            </a:pPr>
            <a:r>
              <a:rPr lang="en-US" sz="2800" dirty="0"/>
              <a:t>Video viewing habits</a:t>
            </a:r>
          </a:p>
          <a:p>
            <a:pPr marL="742950" marR="0" lvl="1" indent="-273050" algn="l" rtl="0">
              <a:lnSpc>
                <a:spcPct val="115000"/>
              </a:lnSpc>
              <a:spcBef>
                <a:spcPts val="0"/>
              </a:spcBef>
              <a:spcAft>
                <a:spcPts val="0"/>
              </a:spcAft>
              <a:buClr>
                <a:schemeClr val="dk1"/>
              </a:buClr>
              <a:buSzPct val="100000"/>
              <a:buFont typeface="Arial"/>
              <a:buChar char="–"/>
            </a:pPr>
            <a:r>
              <a:rPr lang="en-US" sz="2600" dirty="0"/>
              <a:t>In the IT group:</a:t>
            </a:r>
          </a:p>
          <a:p>
            <a:pPr marR="0" lvl="2" algn="l" rtl="0">
              <a:lnSpc>
                <a:spcPct val="115000"/>
              </a:lnSpc>
              <a:spcBef>
                <a:spcPts val="0"/>
              </a:spcBef>
              <a:spcAft>
                <a:spcPts val="0"/>
              </a:spcAft>
            </a:pPr>
            <a:r>
              <a:rPr lang="en-US" dirty="0"/>
              <a:t> Nine participants watched 26 percent or less of the content</a:t>
            </a:r>
          </a:p>
          <a:p>
            <a:pPr marR="0" lvl="2" algn="l" rtl="0">
              <a:lnSpc>
                <a:spcPct val="115000"/>
              </a:lnSpc>
              <a:spcBef>
                <a:spcPts val="0"/>
              </a:spcBef>
              <a:spcAft>
                <a:spcPts val="0"/>
              </a:spcAft>
            </a:pPr>
            <a:r>
              <a:rPr lang="en-US" dirty="0"/>
              <a:t> Eight participants watched 67 percent or more of the content</a:t>
            </a:r>
          </a:p>
          <a:p>
            <a:pPr marR="0" lvl="2" algn="l" rtl="0">
              <a:lnSpc>
                <a:spcPct val="115000"/>
              </a:lnSpc>
              <a:spcBef>
                <a:spcPts val="0"/>
              </a:spcBef>
              <a:spcAft>
                <a:spcPts val="0"/>
              </a:spcAft>
            </a:pPr>
            <a:r>
              <a:rPr lang="en-US" dirty="0"/>
              <a:t> Two participants did not watch any content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Quantitative Analysis</a:t>
            </a:r>
          </a:p>
        </p:txBody>
      </p:sp>
      <p:sp>
        <p:nvSpPr>
          <p:cNvPr id="300" name="Shape 300"/>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14285"/>
              <a:buFont typeface="Arial"/>
              <a:buChar char="•"/>
            </a:pPr>
            <a:r>
              <a:rPr lang="en-US" sz="2800" dirty="0"/>
              <a:t>Sessions per video</a:t>
            </a:r>
          </a:p>
          <a:p>
            <a:pPr marL="742950" marR="0" lvl="1" indent="-273050" algn="l" rtl="0">
              <a:lnSpc>
                <a:spcPct val="115000"/>
              </a:lnSpc>
              <a:spcBef>
                <a:spcPts val="0"/>
              </a:spcBef>
              <a:spcAft>
                <a:spcPts val="0"/>
              </a:spcAft>
              <a:buClr>
                <a:schemeClr val="dk1"/>
              </a:buClr>
              <a:buSzPct val="100000"/>
              <a:buFont typeface="Arial"/>
              <a:buChar char="–"/>
            </a:pPr>
            <a:r>
              <a:rPr lang="en-US" sz="2600" dirty="0"/>
              <a:t>CC group:</a:t>
            </a:r>
          </a:p>
          <a:p>
            <a:pPr marR="0" lvl="2" algn="l" rtl="0">
              <a:lnSpc>
                <a:spcPct val="115000"/>
              </a:lnSpc>
              <a:spcBef>
                <a:spcPts val="0"/>
              </a:spcBef>
              <a:spcAft>
                <a:spcPts val="0"/>
              </a:spcAft>
            </a:pPr>
            <a:r>
              <a:rPr lang="en-US" dirty="0"/>
              <a:t> 4.92 sessions per video</a:t>
            </a:r>
          </a:p>
          <a:p>
            <a:pPr marR="0" lvl="2" algn="l" rtl="0">
              <a:lnSpc>
                <a:spcPct val="115000"/>
              </a:lnSpc>
              <a:spcBef>
                <a:spcPts val="0"/>
              </a:spcBef>
              <a:spcAft>
                <a:spcPts val="0"/>
              </a:spcAft>
            </a:pPr>
            <a:r>
              <a:rPr lang="en-US" dirty="0"/>
              <a:t> About 5 minutes per session</a:t>
            </a:r>
          </a:p>
          <a:p>
            <a:pPr marR="0" lvl="1" algn="l" rtl="0">
              <a:lnSpc>
                <a:spcPct val="115000"/>
              </a:lnSpc>
              <a:spcBef>
                <a:spcPts val="0"/>
              </a:spcBef>
              <a:spcAft>
                <a:spcPts val="0"/>
              </a:spcAft>
              <a:buClr>
                <a:schemeClr val="dk1"/>
              </a:buClr>
              <a:buSzPct val="100000"/>
              <a:buFont typeface="Arial"/>
              <a:buChar char="–"/>
            </a:pPr>
            <a:r>
              <a:rPr lang="en-US" dirty="0"/>
              <a:t> IT group:</a:t>
            </a:r>
          </a:p>
          <a:p>
            <a:pPr marR="0" lvl="2" algn="l" rtl="0">
              <a:lnSpc>
                <a:spcPct val="115000"/>
              </a:lnSpc>
              <a:spcBef>
                <a:spcPts val="0"/>
              </a:spcBef>
              <a:spcAft>
                <a:spcPts val="0"/>
              </a:spcAft>
            </a:pPr>
            <a:r>
              <a:rPr lang="en-US" dirty="0"/>
              <a:t> 3.63 sessions per video</a:t>
            </a:r>
          </a:p>
          <a:p>
            <a:pPr marR="0" lvl="2" algn="l" rtl="0">
              <a:lnSpc>
                <a:spcPct val="115000"/>
              </a:lnSpc>
              <a:spcBef>
                <a:spcPts val="0"/>
              </a:spcBef>
              <a:spcAft>
                <a:spcPts val="0"/>
              </a:spcAft>
            </a:pPr>
            <a:r>
              <a:rPr lang="en-US" dirty="0"/>
              <a:t> About 8 minutes per session</a:t>
            </a:r>
          </a:p>
          <a:p>
            <a:pPr marL="914400" marR="0" lvl="0" indent="0" algn="l" rtl="0">
              <a:lnSpc>
                <a:spcPct val="115000"/>
              </a:lnSpc>
              <a:spcBef>
                <a:spcPts val="0"/>
              </a:spcBef>
              <a:spcAft>
                <a:spcPts val="0"/>
              </a:spcAft>
              <a:buNone/>
            </a:pP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Quantitative Analysis</a:t>
            </a:r>
          </a:p>
        </p:txBody>
      </p:sp>
      <p:sp>
        <p:nvSpPr>
          <p:cNvPr id="306" name="Shape 306"/>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14285"/>
              <a:buFont typeface="Arial"/>
              <a:buChar char="•"/>
            </a:pPr>
            <a:r>
              <a:rPr lang="en-US" sz="2800" dirty="0"/>
              <a:t>Turning assistive technology off</a:t>
            </a:r>
          </a:p>
          <a:p>
            <a:pPr marL="742950" marR="0" lvl="1" indent="-273050" algn="l" rtl="0">
              <a:lnSpc>
                <a:spcPct val="115000"/>
              </a:lnSpc>
              <a:spcBef>
                <a:spcPts val="0"/>
              </a:spcBef>
              <a:spcAft>
                <a:spcPts val="0"/>
              </a:spcAft>
              <a:buClr>
                <a:schemeClr val="dk1"/>
              </a:buClr>
              <a:buSzPct val="100000"/>
              <a:buFont typeface="Arial"/>
              <a:buChar char="–"/>
            </a:pPr>
            <a:r>
              <a:rPr lang="en-US" sz="2600" dirty="0"/>
              <a:t>CC group:</a:t>
            </a:r>
          </a:p>
          <a:p>
            <a:pPr marR="0" lvl="2" algn="l" rtl="0">
              <a:lnSpc>
                <a:spcPct val="115000"/>
              </a:lnSpc>
              <a:spcBef>
                <a:spcPts val="0"/>
              </a:spcBef>
              <a:spcAft>
                <a:spcPts val="0"/>
              </a:spcAft>
            </a:pPr>
            <a:r>
              <a:rPr lang="en-US" dirty="0"/>
              <a:t> 13 participants never turned captions off</a:t>
            </a:r>
          </a:p>
          <a:p>
            <a:pPr marR="0" lvl="2" algn="l" rtl="0">
              <a:lnSpc>
                <a:spcPct val="115000"/>
              </a:lnSpc>
              <a:spcBef>
                <a:spcPts val="0"/>
              </a:spcBef>
              <a:spcAft>
                <a:spcPts val="0"/>
              </a:spcAft>
            </a:pPr>
            <a:r>
              <a:rPr lang="en-US" dirty="0"/>
              <a:t> One participant turned them off just once</a:t>
            </a:r>
          </a:p>
          <a:p>
            <a:pPr marR="0" lvl="2" algn="l" rtl="0">
              <a:lnSpc>
                <a:spcPct val="115000"/>
              </a:lnSpc>
              <a:spcBef>
                <a:spcPts val="0"/>
              </a:spcBef>
              <a:spcAft>
                <a:spcPts val="0"/>
              </a:spcAft>
            </a:pPr>
            <a:r>
              <a:rPr lang="en-US" dirty="0"/>
              <a:t> Four participants disabled them multiple times</a:t>
            </a:r>
          </a:p>
          <a:p>
            <a:pPr marR="0" lvl="3" algn="l" rtl="0">
              <a:lnSpc>
                <a:spcPct val="115000"/>
              </a:lnSpc>
              <a:spcBef>
                <a:spcPts val="0"/>
              </a:spcBef>
              <a:spcAft>
                <a:spcPts val="0"/>
              </a:spcAft>
            </a:pPr>
            <a:r>
              <a:rPr lang="en-US" dirty="0"/>
              <a:t>3, 5, 6, 16</a:t>
            </a:r>
          </a:p>
          <a:p>
            <a:pPr marR="0" lvl="1" algn="l" rtl="0">
              <a:lnSpc>
                <a:spcPct val="115000"/>
              </a:lnSpc>
              <a:spcBef>
                <a:spcPts val="0"/>
              </a:spcBef>
              <a:spcAft>
                <a:spcPts val="0"/>
              </a:spcAft>
              <a:buClr>
                <a:schemeClr val="dk1"/>
              </a:buClr>
              <a:buSzPct val="100000"/>
              <a:buFont typeface="Arial"/>
              <a:buChar char="–"/>
            </a:pPr>
            <a:r>
              <a:rPr lang="en-US" dirty="0"/>
              <a:t> IT group:</a:t>
            </a:r>
          </a:p>
          <a:p>
            <a:pPr marR="0" lvl="2" algn="l" rtl="0">
              <a:lnSpc>
                <a:spcPct val="115000"/>
              </a:lnSpc>
              <a:spcBef>
                <a:spcPts val="0"/>
              </a:spcBef>
              <a:spcAft>
                <a:spcPts val="0"/>
              </a:spcAft>
            </a:pPr>
            <a:r>
              <a:rPr lang="en-US" dirty="0"/>
              <a:t> Four participants turned captions off once</a:t>
            </a:r>
          </a:p>
          <a:p>
            <a:pPr marR="0" lvl="2" algn="l" rtl="0">
              <a:lnSpc>
                <a:spcPct val="115000"/>
              </a:lnSpc>
              <a:spcBef>
                <a:spcPts val="0"/>
              </a:spcBef>
              <a:spcAft>
                <a:spcPts val="0"/>
              </a:spcAft>
            </a:pPr>
            <a:r>
              <a:rPr lang="en-US" dirty="0"/>
              <a:t> Three participants turned them off twice</a:t>
            </a:r>
          </a:p>
          <a:p>
            <a:pPr marL="914400" marR="0" lvl="0" indent="0" algn="l" rtl="0">
              <a:lnSpc>
                <a:spcPct val="115000"/>
              </a:lnSpc>
              <a:spcBef>
                <a:spcPts val="0"/>
              </a:spcBef>
              <a:spcAft>
                <a:spcPts val="0"/>
              </a:spcAft>
              <a:buNone/>
            </a:pP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Quantitative Analysis</a:t>
            </a:r>
          </a:p>
        </p:txBody>
      </p:sp>
      <p:sp>
        <p:nvSpPr>
          <p:cNvPr id="312" name="Shape 312"/>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14285"/>
              <a:buFont typeface="Arial"/>
              <a:buChar char="•"/>
            </a:pPr>
            <a:r>
              <a:rPr lang="en-US" sz="2800" dirty="0"/>
              <a:t>Using IT tools</a:t>
            </a:r>
          </a:p>
          <a:p>
            <a:pPr marR="0" lvl="1" algn="l" rtl="0">
              <a:lnSpc>
                <a:spcPct val="115000"/>
              </a:lnSpc>
              <a:spcBef>
                <a:spcPts val="0"/>
              </a:spcBef>
              <a:spcAft>
                <a:spcPts val="0"/>
              </a:spcAft>
              <a:buClr>
                <a:schemeClr val="dk1"/>
              </a:buClr>
              <a:buSzPct val="100000"/>
              <a:buFont typeface="Arial"/>
              <a:buChar char="–"/>
            </a:pPr>
            <a:r>
              <a:rPr lang="en-US" dirty="0"/>
              <a:t> IT group:</a:t>
            </a:r>
          </a:p>
          <a:p>
            <a:pPr marR="0" lvl="2" algn="l" rtl="0">
              <a:lnSpc>
                <a:spcPct val="115000"/>
              </a:lnSpc>
              <a:spcBef>
                <a:spcPts val="0"/>
              </a:spcBef>
              <a:spcAft>
                <a:spcPts val="0"/>
              </a:spcAft>
            </a:pPr>
            <a:r>
              <a:rPr lang="en-US" dirty="0"/>
              <a:t> Searched for 8.95 words on average</a:t>
            </a:r>
          </a:p>
          <a:p>
            <a:pPr marR="0" lvl="3" algn="l" rtl="0">
              <a:lnSpc>
                <a:spcPct val="115000"/>
              </a:lnSpc>
              <a:spcBef>
                <a:spcPts val="0"/>
              </a:spcBef>
              <a:spcAft>
                <a:spcPts val="0"/>
              </a:spcAft>
              <a:buSzPct val="100000"/>
            </a:pPr>
            <a:r>
              <a:rPr lang="en-US" sz="2200" dirty="0"/>
              <a:t> Seven participants used this capability</a:t>
            </a:r>
          </a:p>
          <a:p>
            <a:pPr marR="0" lvl="3" algn="l" rtl="0">
              <a:lnSpc>
                <a:spcPct val="115000"/>
              </a:lnSpc>
              <a:spcBef>
                <a:spcPts val="0"/>
              </a:spcBef>
              <a:spcAft>
                <a:spcPts val="0"/>
              </a:spcAft>
              <a:buSzPct val="100000"/>
            </a:pPr>
            <a:r>
              <a:rPr lang="en-US" sz="2200" dirty="0"/>
              <a:t> Four participants searched for at least 22 words, and one searched for 68 words</a:t>
            </a:r>
          </a:p>
          <a:p>
            <a:pPr marR="0" lvl="2" algn="l" rtl="0">
              <a:lnSpc>
                <a:spcPct val="115000"/>
              </a:lnSpc>
              <a:spcBef>
                <a:spcPts val="0"/>
              </a:spcBef>
              <a:spcAft>
                <a:spcPts val="0"/>
              </a:spcAft>
            </a:pPr>
            <a:r>
              <a:rPr lang="en-US" dirty="0"/>
              <a:t> Clicked on 19.74 words on average</a:t>
            </a:r>
          </a:p>
          <a:p>
            <a:pPr marR="0" lvl="3" algn="l" rtl="0">
              <a:lnSpc>
                <a:spcPct val="115000"/>
              </a:lnSpc>
              <a:spcBef>
                <a:spcPts val="0"/>
              </a:spcBef>
              <a:spcAft>
                <a:spcPts val="0"/>
              </a:spcAft>
              <a:buSzPct val="100000"/>
            </a:pPr>
            <a:r>
              <a:rPr lang="en-US" sz="2200" dirty="0"/>
              <a:t> 10 participants made use of this feature, with one participant clicking on 277 words</a:t>
            </a:r>
          </a:p>
          <a:p>
            <a:pPr marR="0" lvl="3" algn="l" rtl="0">
              <a:lnSpc>
                <a:spcPct val="115000"/>
              </a:lnSpc>
              <a:spcBef>
                <a:spcPts val="0"/>
              </a:spcBef>
              <a:spcAft>
                <a:spcPts val="0"/>
              </a:spcAft>
              <a:buSzPct val="100000"/>
            </a:pPr>
            <a:r>
              <a:rPr lang="en-US" sz="2200" dirty="0"/>
              <a:t> The remaining nine participants clicked on an average of 10.89 words each</a:t>
            </a:r>
          </a:p>
          <a:p>
            <a:pPr marL="914400" marR="0" lvl="0" indent="0" algn="l" rtl="0">
              <a:lnSpc>
                <a:spcPct val="115000"/>
              </a:lnSpc>
              <a:spcBef>
                <a:spcPts val="0"/>
              </a:spcBef>
              <a:spcAft>
                <a:spcPts val="0"/>
              </a:spcAft>
              <a:buNone/>
            </a:pP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a:t>Qualitative</a:t>
            </a:r>
            <a:r>
              <a:rPr lang="en-US" sz="4400" b="0" i="0" u="none" strike="noStrike" cap="none">
                <a:solidFill>
                  <a:schemeClr val="dk1"/>
                </a:solidFill>
                <a:latin typeface="Calibri"/>
                <a:ea typeface="Calibri"/>
                <a:cs typeface="Calibri"/>
                <a:sym typeface="Calibri"/>
              </a:rPr>
              <a:t> Analysis</a:t>
            </a:r>
          </a:p>
        </p:txBody>
      </p:sp>
      <p:sp>
        <p:nvSpPr>
          <p:cNvPr id="318" name="Shape 318"/>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14285"/>
              <a:buFont typeface="Arial"/>
              <a:buChar char="•"/>
            </a:pPr>
            <a:r>
              <a:rPr lang="en-US" sz="2800" dirty="0"/>
              <a:t>If closed captioning was distracting, why?</a:t>
            </a:r>
          </a:p>
          <a:p>
            <a:pPr marR="0" lvl="1" algn="l" rtl="0">
              <a:lnSpc>
                <a:spcPct val="115000"/>
              </a:lnSpc>
              <a:spcBef>
                <a:spcPts val="0"/>
              </a:spcBef>
              <a:spcAft>
                <a:spcPts val="0"/>
              </a:spcAft>
              <a:buClr>
                <a:schemeClr val="dk1"/>
              </a:buClr>
              <a:buSzPct val="100000"/>
              <a:buFont typeface="Arial"/>
              <a:buChar char="–"/>
            </a:pPr>
            <a:r>
              <a:rPr lang="en-US" sz="2600" dirty="0"/>
              <a:t> Because it makes listening harder</a:t>
            </a:r>
          </a:p>
          <a:p>
            <a:pPr marR="0" lvl="2" algn="l" rtl="0">
              <a:lnSpc>
                <a:spcPct val="115000"/>
              </a:lnSpc>
              <a:spcBef>
                <a:spcPts val="0"/>
              </a:spcBef>
              <a:spcAft>
                <a:spcPts val="0"/>
              </a:spcAft>
            </a:pPr>
            <a:r>
              <a:rPr lang="en-US" dirty="0"/>
              <a:t> “Only because I caught myself reading instead of listening.”</a:t>
            </a:r>
          </a:p>
          <a:p>
            <a:pPr marR="0" lvl="1" algn="l" rtl="0">
              <a:lnSpc>
                <a:spcPct val="115000"/>
              </a:lnSpc>
              <a:spcBef>
                <a:spcPts val="0"/>
              </a:spcBef>
              <a:spcAft>
                <a:spcPts val="0"/>
              </a:spcAft>
              <a:buClr>
                <a:schemeClr val="dk1"/>
              </a:buClr>
              <a:buSzPct val="100000"/>
              <a:buFont typeface="Arial"/>
              <a:buChar char="–"/>
            </a:pPr>
            <a:r>
              <a:rPr lang="en-US" sz="2600" dirty="0"/>
              <a:t> Because of errors in the captions</a:t>
            </a:r>
          </a:p>
          <a:p>
            <a:pPr marR="0" lvl="2" algn="l" rtl="0">
              <a:lnSpc>
                <a:spcPct val="115000"/>
              </a:lnSpc>
              <a:spcBef>
                <a:spcPts val="0"/>
              </a:spcBef>
              <a:spcAft>
                <a:spcPts val="0"/>
              </a:spcAft>
            </a:pPr>
            <a:r>
              <a:rPr lang="en-US" dirty="0"/>
              <a:t> “They were often incorrect.”</a:t>
            </a:r>
          </a:p>
          <a:p>
            <a:pPr marR="0" lvl="1" algn="l" rtl="0">
              <a:lnSpc>
                <a:spcPct val="115000"/>
              </a:lnSpc>
              <a:spcBef>
                <a:spcPts val="0"/>
              </a:spcBef>
              <a:spcAft>
                <a:spcPts val="0"/>
              </a:spcAft>
              <a:buClr>
                <a:schemeClr val="dk1"/>
              </a:buClr>
              <a:buSzPct val="100000"/>
              <a:buFont typeface="Arial"/>
              <a:buChar char="–"/>
            </a:pPr>
            <a:r>
              <a:rPr lang="en-US" sz="2600" dirty="0"/>
              <a:t> Because of technical problems</a:t>
            </a:r>
          </a:p>
          <a:p>
            <a:pPr marR="0" lvl="2" algn="l" rtl="0">
              <a:lnSpc>
                <a:spcPct val="115000"/>
              </a:lnSpc>
              <a:spcBef>
                <a:spcPts val="0"/>
              </a:spcBef>
              <a:spcAft>
                <a:spcPts val="0"/>
              </a:spcAft>
            </a:pPr>
            <a:r>
              <a:rPr lang="en-US" dirty="0"/>
              <a:t> “In full screen mode the captions would block portions of the </a:t>
            </a:r>
            <a:r>
              <a:rPr lang="en-US" dirty="0" err="1"/>
              <a:t>powerpoint</a:t>
            </a:r>
            <a:r>
              <a:rPr lang="en-US" dirty="0"/>
              <a:t> presentation.”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a:t>USFSP </a:t>
            </a:r>
            <a:r>
              <a:rPr lang="en-US" sz="4400" b="0" i="0" u="none" strike="noStrike" cap="none">
                <a:solidFill>
                  <a:schemeClr val="dk1"/>
                </a:solidFill>
                <a:latin typeface="Calibri"/>
                <a:ea typeface="Calibri"/>
                <a:cs typeface="Calibri"/>
                <a:sym typeface="Calibri"/>
              </a:rPr>
              <a:t>Accessibility Committee</a:t>
            </a:r>
          </a:p>
        </p:txBody>
      </p:sp>
      <p:sp>
        <p:nvSpPr>
          <p:cNvPr id="98" name="Shape 98"/>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17500" algn="l" rtl="0">
              <a:spcBef>
                <a:spcPts val="640"/>
              </a:spcBef>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The </a:t>
            </a:r>
            <a:r>
              <a:rPr lang="en-US" sz="2800" dirty="0"/>
              <a:t>I</a:t>
            </a:r>
            <a:r>
              <a:rPr lang="en-US" sz="2800" b="0" i="0" u="none" strike="noStrike" cap="none" dirty="0">
                <a:solidFill>
                  <a:schemeClr val="dk1"/>
                </a:solidFill>
                <a:latin typeface="Calibri"/>
                <a:ea typeface="Calibri"/>
                <a:cs typeface="Calibri"/>
                <a:sym typeface="Calibri"/>
              </a:rPr>
              <a:t>nstitution’s </a:t>
            </a:r>
            <a:r>
              <a:rPr lang="en-US" sz="2800" dirty="0"/>
              <a:t>‘</a:t>
            </a:r>
            <a:r>
              <a:rPr lang="en-US" sz="2800" b="0" i="0" u="none" strike="noStrike" cap="none" dirty="0">
                <a:solidFill>
                  <a:schemeClr val="dk1"/>
                </a:solidFill>
                <a:latin typeface="Calibri"/>
                <a:ea typeface="Calibri"/>
                <a:cs typeface="Calibri"/>
                <a:sym typeface="Calibri"/>
              </a:rPr>
              <a:t>Accessibility Committee</a:t>
            </a:r>
            <a:r>
              <a:rPr lang="en-US" sz="2800" dirty="0"/>
              <a:t>’</a:t>
            </a:r>
            <a:r>
              <a:rPr lang="en-US" sz="2800" b="0" i="0" u="none" strike="noStrike" cap="none" dirty="0">
                <a:solidFill>
                  <a:schemeClr val="dk1"/>
                </a:solidFill>
                <a:latin typeface="Calibri"/>
                <a:ea typeface="Calibri"/>
                <a:cs typeface="Calibri"/>
                <a:sym typeface="Calibri"/>
              </a:rPr>
              <a:t> </a:t>
            </a:r>
            <a:r>
              <a:rPr lang="en-US" sz="2800" dirty="0"/>
              <a:t>conducted</a:t>
            </a:r>
            <a:r>
              <a:rPr lang="en-US" sz="2800" b="0" i="0" u="none" strike="noStrike" cap="none" dirty="0">
                <a:solidFill>
                  <a:schemeClr val="dk1"/>
                </a:solidFill>
                <a:latin typeface="Calibri"/>
                <a:ea typeface="Calibri"/>
                <a:cs typeface="Calibri"/>
                <a:sym typeface="Calibri"/>
              </a:rPr>
              <a:t> a pilot study to examine the cost and benefit of captioning all online course video content</a:t>
            </a:r>
          </a:p>
          <a:p>
            <a:pPr marL="342900" marR="0" lvl="0" indent="-317500" algn="l" rtl="0">
              <a:spcBef>
                <a:spcPts val="640"/>
              </a:spcBef>
              <a:buClr>
                <a:schemeClr val="dk1"/>
              </a:buClr>
              <a:buSzPct val="100000"/>
              <a:buFont typeface="Arial"/>
              <a:buChar char="•"/>
            </a:pPr>
            <a:r>
              <a:rPr lang="en-US" sz="2800" dirty="0"/>
              <a:t>Next, the ‘Committee’ conducted a pilot study on the benefits of interactive transcript use including a comparison to closed captioning</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Discussion/Conclusions</a:t>
            </a:r>
          </a:p>
        </p:txBody>
      </p:sp>
      <p:sp>
        <p:nvSpPr>
          <p:cNvPr id="324" name="Shape 324"/>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17500" algn="l" rtl="0">
              <a:spcBef>
                <a:spcPts val="0"/>
              </a:spcBef>
              <a:buClr>
                <a:schemeClr val="dk1"/>
              </a:buClr>
              <a:buSzPct val="100000"/>
              <a:buFont typeface="Arial"/>
              <a:buChar char="•"/>
            </a:pPr>
            <a:r>
              <a:rPr lang="en-US" sz="2800" b="1" dirty="0"/>
              <a:t>Finding #1: Students want closed captioning and find it helpful</a:t>
            </a:r>
          </a:p>
          <a:p>
            <a:pPr marR="0" lvl="1" algn="l" rtl="0">
              <a:spcBef>
                <a:spcPts val="0"/>
              </a:spcBef>
              <a:buSzPct val="100000"/>
            </a:pPr>
            <a:r>
              <a:rPr lang="en-US" sz="2600" dirty="0"/>
              <a:t> 93% of participants found closed captioning at least moderately helpful</a:t>
            </a:r>
          </a:p>
          <a:p>
            <a:pPr marR="0" lvl="1" algn="l" rtl="0">
              <a:spcBef>
                <a:spcPts val="0"/>
              </a:spcBef>
              <a:buSzPct val="100000"/>
            </a:pPr>
            <a:r>
              <a:rPr lang="en-US" sz="2600" dirty="0"/>
              <a:t> Nearly 80% always want the option of closed captioning</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Discussion/Conclusions</a:t>
            </a:r>
          </a:p>
        </p:txBody>
      </p:sp>
      <p:sp>
        <p:nvSpPr>
          <p:cNvPr id="330" name="Shape 330"/>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17500" algn="l" rtl="0">
              <a:spcBef>
                <a:spcPts val="0"/>
              </a:spcBef>
              <a:buClr>
                <a:schemeClr val="dk1"/>
              </a:buClr>
              <a:buSzPct val="100000"/>
              <a:buFont typeface="Arial"/>
              <a:buChar char="•"/>
            </a:pPr>
            <a:r>
              <a:rPr lang="en-US" sz="2800" b="1" dirty="0"/>
              <a:t>Finding #2: Students who worked with interactive transcripts found them particularly helpful</a:t>
            </a:r>
          </a:p>
          <a:p>
            <a:pPr marR="0" lvl="1" algn="l" rtl="0">
              <a:spcBef>
                <a:spcPts val="0"/>
              </a:spcBef>
              <a:buSzPct val="100000"/>
            </a:pPr>
            <a:r>
              <a:rPr lang="en-US" sz="2600" dirty="0"/>
              <a:t> 44% said interactive transcripts were extremely beneficial</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Discussion/Conclusions</a:t>
            </a:r>
          </a:p>
        </p:txBody>
      </p:sp>
      <p:sp>
        <p:nvSpPr>
          <p:cNvPr id="336" name="Shape 336"/>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17500" algn="l" rtl="0">
              <a:spcBef>
                <a:spcPts val="0"/>
              </a:spcBef>
              <a:buClr>
                <a:schemeClr val="dk1"/>
              </a:buClr>
              <a:buSzPct val="100000"/>
              <a:buFont typeface="Arial"/>
              <a:buChar char="•"/>
            </a:pPr>
            <a:r>
              <a:rPr lang="en-US" sz="2800" b="1" dirty="0"/>
              <a:t>Finding #3: Both closed captioning and interactive transcripts made a difference in student learning</a:t>
            </a:r>
          </a:p>
          <a:p>
            <a:pPr marR="0" lvl="1" algn="l" rtl="0">
              <a:spcBef>
                <a:spcPts val="0"/>
              </a:spcBef>
              <a:buSzPct val="100000"/>
            </a:pPr>
            <a:r>
              <a:rPr lang="en-US" sz="2600" dirty="0"/>
              <a:t> Overall, scores increased a letter grade</a:t>
            </a:r>
          </a:p>
          <a:p>
            <a:pPr marR="0" lvl="1" algn="l" rtl="0">
              <a:spcBef>
                <a:spcPts val="0"/>
              </a:spcBef>
              <a:buSzPct val="100000"/>
            </a:pPr>
            <a:r>
              <a:rPr lang="en-US" sz="2600" dirty="0"/>
              <a:t> The IT group showed twice as much improvement, with scores ranging from 53% on the pre-test to 66% on the post-test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Discussion/Conclusions</a:t>
            </a:r>
          </a:p>
        </p:txBody>
      </p:sp>
      <p:sp>
        <p:nvSpPr>
          <p:cNvPr id="342" name="Shape 342"/>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17500" algn="l" rtl="0">
              <a:spcBef>
                <a:spcPts val="0"/>
              </a:spcBef>
              <a:buClr>
                <a:schemeClr val="dk1"/>
              </a:buClr>
              <a:buSzPct val="100000"/>
              <a:buFont typeface="Arial"/>
              <a:buChar char="•"/>
            </a:pPr>
            <a:r>
              <a:rPr lang="en-US" sz="2800" b="1" dirty="0"/>
              <a:t>Finding #4: Students may not be watching recorded lessons as much as we think</a:t>
            </a:r>
          </a:p>
          <a:p>
            <a:pPr marR="0" lvl="1" algn="l" rtl="0">
              <a:spcBef>
                <a:spcPts val="0"/>
              </a:spcBef>
              <a:buSzPct val="100000"/>
            </a:pPr>
            <a:r>
              <a:rPr lang="en-US" sz="2600" dirty="0"/>
              <a:t> On average, participants watched 11 hours and 14 minutes of video -- just 40% of the available content</a:t>
            </a:r>
          </a:p>
          <a:p>
            <a:pPr marR="0" lvl="1" algn="l" rtl="0">
              <a:spcBef>
                <a:spcPts val="0"/>
              </a:spcBef>
              <a:buSzPct val="100000"/>
            </a:pPr>
            <a:r>
              <a:rPr lang="en-US" sz="2600" dirty="0"/>
              <a:t> Interactive transcripts seemed to encourage slightly more watching</a:t>
            </a:r>
          </a:p>
          <a:p>
            <a:pPr marR="0" lvl="1" algn="l" rtl="0">
              <a:spcBef>
                <a:spcPts val="0"/>
              </a:spcBef>
              <a:buSzPct val="100000"/>
            </a:pPr>
            <a:r>
              <a:rPr lang="en-US" sz="2600" dirty="0"/>
              <a:t> About half of participants watched very little, and the rest watched quite a bit. But few are in the middle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Discussion/Conclusions</a:t>
            </a:r>
          </a:p>
        </p:txBody>
      </p:sp>
      <p:sp>
        <p:nvSpPr>
          <p:cNvPr id="348" name="Shape 348"/>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17500" algn="l" rtl="0">
              <a:spcBef>
                <a:spcPts val="0"/>
              </a:spcBef>
              <a:buClr>
                <a:schemeClr val="dk1"/>
              </a:buClr>
              <a:buSzPct val="100000"/>
              <a:buFont typeface="Arial"/>
              <a:buChar char="•"/>
            </a:pPr>
            <a:r>
              <a:rPr lang="en-US" sz="2800" b="1" dirty="0"/>
              <a:t>Finding #5: Students watched videos in spurts</a:t>
            </a:r>
          </a:p>
          <a:p>
            <a:pPr marR="0" lvl="1" algn="l" rtl="0">
              <a:spcBef>
                <a:spcPts val="0"/>
              </a:spcBef>
              <a:buSzPct val="100000"/>
            </a:pPr>
            <a:r>
              <a:rPr lang="en-US" sz="2600" dirty="0"/>
              <a:t> Students watch in brief sessions. The average video was viewed in about five distinct sessions for the closed captioning group, with each session lasting about five minutes in length</a:t>
            </a:r>
          </a:p>
          <a:p>
            <a:pPr marR="0" lvl="1" algn="l" rtl="0">
              <a:spcBef>
                <a:spcPts val="0"/>
              </a:spcBef>
              <a:buSzPct val="100000"/>
            </a:pPr>
            <a:r>
              <a:rPr lang="en-US" sz="2600" dirty="0"/>
              <a:t> The IT group watched videos for longer in fewer sessions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Discussion/Conclusions</a:t>
            </a:r>
          </a:p>
        </p:txBody>
      </p:sp>
      <p:sp>
        <p:nvSpPr>
          <p:cNvPr id="354" name="Shape 354"/>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17500" algn="l" rtl="0">
              <a:spcBef>
                <a:spcPts val="0"/>
              </a:spcBef>
              <a:buClr>
                <a:schemeClr val="dk1"/>
              </a:buClr>
              <a:buSzPct val="100000"/>
              <a:buFont typeface="Arial"/>
              <a:buChar char="•"/>
            </a:pPr>
            <a:r>
              <a:rPr lang="en-US" sz="2800" b="1" dirty="0"/>
              <a:t>Finding #6: Students tended to leave captions on</a:t>
            </a:r>
          </a:p>
          <a:p>
            <a:pPr marR="0" lvl="1" algn="l" rtl="0">
              <a:spcBef>
                <a:spcPts val="0"/>
              </a:spcBef>
              <a:buSzPct val="100000"/>
            </a:pPr>
            <a:r>
              <a:rPr lang="en-US" sz="2600" dirty="0"/>
              <a:t> The majority never turned them off</a:t>
            </a:r>
          </a:p>
          <a:p>
            <a:pPr marR="0" lvl="1" algn="l" rtl="0">
              <a:spcBef>
                <a:spcPts val="0"/>
              </a:spcBef>
              <a:buSzPct val="100000"/>
            </a:pPr>
            <a:r>
              <a:rPr lang="en-US" sz="2600" dirty="0"/>
              <a:t> A handful turned them off just a few times across dozens of viewing sessions</a:t>
            </a:r>
          </a:p>
          <a:p>
            <a:pPr marR="0" lvl="1" algn="l" rtl="0">
              <a:spcBef>
                <a:spcPts val="0"/>
              </a:spcBef>
              <a:buSzPct val="100000"/>
            </a:pPr>
            <a:r>
              <a:rPr lang="en-US" sz="2600" dirty="0"/>
              <a:t> Only one participant regularly turned them off</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Discussion/Conclusions</a:t>
            </a:r>
          </a:p>
        </p:txBody>
      </p:sp>
      <p:sp>
        <p:nvSpPr>
          <p:cNvPr id="360" name="Shape 360"/>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17500" algn="l" rtl="0">
              <a:spcBef>
                <a:spcPts val="0"/>
              </a:spcBef>
              <a:buClr>
                <a:schemeClr val="dk1"/>
              </a:buClr>
              <a:buSzPct val="100000"/>
              <a:buFont typeface="Arial"/>
              <a:buChar char="•"/>
            </a:pPr>
            <a:r>
              <a:rPr lang="en-US" sz="2800" b="1" dirty="0"/>
              <a:t>Finding #7: IT tools aren't used by everyone, but some students were heavy users</a:t>
            </a:r>
          </a:p>
          <a:p>
            <a:pPr marR="0" lvl="1" algn="l" rtl="0">
              <a:spcBef>
                <a:spcPts val="0"/>
              </a:spcBef>
              <a:buSzPct val="100000"/>
            </a:pPr>
            <a:r>
              <a:rPr lang="en-US" sz="2600" dirty="0"/>
              <a:t> One student searched for 68 terms</a:t>
            </a:r>
          </a:p>
          <a:p>
            <a:pPr marR="0" lvl="1" algn="l" rtl="0">
              <a:spcBef>
                <a:spcPts val="0"/>
              </a:spcBef>
              <a:buSzPct val="100000"/>
            </a:pPr>
            <a:r>
              <a:rPr lang="en-US" sz="2600" dirty="0"/>
              <a:t> Another clicked 277 words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Discussion/Conclusions</a:t>
            </a:r>
          </a:p>
        </p:txBody>
      </p:sp>
      <p:sp>
        <p:nvSpPr>
          <p:cNvPr id="366" name="Shape 366"/>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17500" algn="l" rtl="0">
              <a:spcBef>
                <a:spcPts val="0"/>
              </a:spcBef>
              <a:buClr>
                <a:schemeClr val="dk1"/>
              </a:buClr>
              <a:buSzPct val="100000"/>
              <a:buFont typeface="Arial"/>
              <a:buChar char="•"/>
            </a:pPr>
            <a:r>
              <a:rPr lang="en-US" sz="2800" b="1" dirty="0"/>
              <a:t>Finding #8: For those who find closed captioning distracting, it's mainly because it takes their focus away from what's being said</a:t>
            </a:r>
          </a:p>
          <a:p>
            <a:pPr marR="0" lvl="1" algn="l" rtl="0">
              <a:spcBef>
                <a:spcPts val="0"/>
              </a:spcBef>
              <a:buSzPct val="100000"/>
            </a:pPr>
            <a:r>
              <a:rPr lang="en-US" sz="2600" dirty="0"/>
              <a:t> Some students felt they could not read and listen at the same time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 Conclusions</a:t>
            </a:r>
          </a:p>
        </p:txBody>
      </p:sp>
      <p:sp>
        <p:nvSpPr>
          <p:cNvPr id="3" name="Text Placeholder 2"/>
          <p:cNvSpPr>
            <a:spLocks noGrp="1"/>
          </p:cNvSpPr>
          <p:nvPr>
            <p:ph type="body" idx="1"/>
          </p:nvPr>
        </p:nvSpPr>
        <p:spPr/>
        <p:txBody>
          <a:bodyPr/>
          <a:lstStyle/>
          <a:p>
            <a:r>
              <a:rPr lang="en-US" sz="2600" dirty="0"/>
              <a:t> Educate Administrators</a:t>
            </a:r>
          </a:p>
          <a:p>
            <a:r>
              <a:rPr lang="en-US" sz="2600" dirty="0"/>
              <a:t> Educate and Train Faculty</a:t>
            </a:r>
          </a:p>
          <a:p>
            <a:r>
              <a:rPr lang="en-US" sz="2600" dirty="0"/>
              <a:t> Educate and Train Students</a:t>
            </a:r>
          </a:p>
          <a:p>
            <a:r>
              <a:rPr lang="en-US" sz="2600" dirty="0"/>
              <a:t> Develop and Adopt e-learning / accessibility Guidelines</a:t>
            </a:r>
          </a:p>
          <a:p>
            <a:r>
              <a:rPr lang="en-US" sz="2600" dirty="0"/>
              <a:t> Convene a campus accessibility committee</a:t>
            </a:r>
          </a:p>
          <a:p>
            <a:r>
              <a:rPr lang="en-US" sz="2600" dirty="0"/>
              <a:t> Look for ‘friends’ doing similar work and share</a:t>
            </a:r>
          </a:p>
          <a:p>
            <a:r>
              <a:rPr lang="en-US" sz="2600" dirty="0"/>
              <a:t> Further Research</a:t>
            </a:r>
          </a:p>
          <a:p>
            <a:endParaRPr lang="en-US" sz="2600" dirty="0"/>
          </a:p>
        </p:txBody>
      </p:sp>
    </p:spTree>
    <p:extLst>
      <p:ext uri="{BB962C8B-B14F-4D97-AF65-F5344CB8AC3E}">
        <p14:creationId xmlns:p14="http://schemas.microsoft.com/office/powerpoint/2010/main" val="23098214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a:t>Looking Forward</a:t>
            </a:r>
          </a:p>
        </p:txBody>
      </p:sp>
      <p:sp>
        <p:nvSpPr>
          <p:cNvPr id="372" name="Shape 372"/>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17500" algn="l" rtl="0">
              <a:spcBef>
                <a:spcPts val="0"/>
              </a:spcBef>
              <a:buClr>
                <a:schemeClr val="dk1"/>
              </a:buClr>
              <a:buSzPct val="100000"/>
              <a:buFont typeface="Arial"/>
              <a:buChar char="•"/>
            </a:pPr>
            <a:r>
              <a:rPr lang="en-US" sz="2800" b="1" dirty="0"/>
              <a:t>This research can be expanded by:</a:t>
            </a:r>
          </a:p>
          <a:p>
            <a:pPr marR="0" lvl="1" algn="l" rtl="0">
              <a:spcBef>
                <a:spcPts val="0"/>
              </a:spcBef>
              <a:buSzPct val="100000"/>
            </a:pPr>
            <a:r>
              <a:rPr lang="en-US" sz="2600" dirty="0"/>
              <a:t> Recruiting more students</a:t>
            </a:r>
          </a:p>
          <a:p>
            <a:pPr marR="0" lvl="1" algn="l" rtl="0">
              <a:spcBef>
                <a:spcPts val="0"/>
              </a:spcBef>
              <a:buSzPct val="100000"/>
            </a:pPr>
            <a:r>
              <a:rPr lang="en-US" sz="2600" dirty="0"/>
              <a:t> Testing in different courses</a:t>
            </a:r>
          </a:p>
          <a:p>
            <a:pPr marR="0" lvl="1" algn="l" rtl="0">
              <a:spcBef>
                <a:spcPts val="0"/>
              </a:spcBef>
              <a:buSzPct val="100000"/>
            </a:pPr>
            <a:r>
              <a:rPr lang="en-US" sz="2600" dirty="0"/>
              <a:t> Testing with videos produced solely for online students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11700" y="593366"/>
            <a:ext cx="8520600" cy="7635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a:t>Project Background</a:t>
            </a:r>
          </a:p>
        </p:txBody>
      </p:sp>
      <p:sp>
        <p:nvSpPr>
          <p:cNvPr id="104" name="Shape 104"/>
          <p:cNvSpPr txBox="1">
            <a:spLocks noGrp="1"/>
          </p:cNvSpPr>
          <p:nvPr>
            <p:ph type="body" idx="1"/>
          </p:nvPr>
        </p:nvSpPr>
        <p:spPr>
          <a:xfrm>
            <a:off x="311700" y="1536633"/>
            <a:ext cx="3999900" cy="4555200"/>
          </a:xfrm>
          <a:prstGeom prst="rect">
            <a:avLst/>
          </a:prstGeom>
          <a:noFill/>
          <a:ln>
            <a:noFill/>
          </a:ln>
        </p:spPr>
        <p:txBody>
          <a:bodyPr lIns="91425" tIns="45700" rIns="91425" bIns="45700" anchor="t" anchorCtr="0">
            <a:noAutofit/>
          </a:bodyPr>
          <a:lstStyle/>
          <a:p>
            <a:pPr marL="342900" marR="0" lvl="0" indent="-317500" algn="l" rtl="0">
              <a:spcBef>
                <a:spcPts val="0"/>
              </a:spcBef>
              <a:spcAft>
                <a:spcPts val="0"/>
              </a:spcAft>
              <a:buClr>
                <a:srgbClr val="000000"/>
              </a:buClr>
              <a:buSzPct val="100000"/>
              <a:buFont typeface="Arial"/>
              <a:buChar char="•"/>
            </a:pPr>
            <a:r>
              <a:rPr lang="en-US" sz="2800" b="1">
                <a:solidFill>
                  <a:srgbClr val="000000"/>
                </a:solidFill>
              </a:rPr>
              <a:t>Learner (Input)</a:t>
            </a:r>
          </a:p>
          <a:p>
            <a:pPr marL="742950" marR="0" lvl="1" indent="-273050" algn="l" rtl="0">
              <a:lnSpc>
                <a:spcPct val="100000"/>
              </a:lnSpc>
              <a:spcBef>
                <a:spcPts val="560"/>
              </a:spcBef>
              <a:spcAft>
                <a:spcPts val="0"/>
              </a:spcAft>
              <a:buClr>
                <a:schemeClr val="dk1"/>
              </a:buClr>
              <a:buSzPct val="100000"/>
              <a:buFont typeface="Arial"/>
              <a:buChar char="–"/>
            </a:pPr>
            <a:r>
              <a:rPr lang="en-US" sz="2600">
                <a:solidFill>
                  <a:schemeClr val="dk1"/>
                </a:solidFill>
                <a:latin typeface="Calibri"/>
                <a:ea typeface="Calibri"/>
                <a:cs typeface="Calibri"/>
                <a:sym typeface="Calibri"/>
              </a:rPr>
              <a:t>Voice recognition</a:t>
            </a:r>
          </a:p>
          <a:p>
            <a:pPr marL="742950" marR="0" lvl="1" indent="-273050" algn="l" rtl="0">
              <a:lnSpc>
                <a:spcPct val="100000"/>
              </a:lnSpc>
              <a:spcBef>
                <a:spcPts val="560"/>
              </a:spcBef>
              <a:spcAft>
                <a:spcPts val="0"/>
              </a:spcAft>
              <a:buClr>
                <a:schemeClr val="dk1"/>
              </a:buClr>
              <a:buSzPct val="100000"/>
              <a:buFont typeface="Calibri"/>
              <a:buChar char="–"/>
            </a:pPr>
            <a:r>
              <a:rPr lang="en-US" sz="2600">
                <a:solidFill>
                  <a:schemeClr val="dk1"/>
                </a:solidFill>
                <a:latin typeface="Calibri"/>
                <a:ea typeface="Calibri"/>
                <a:cs typeface="Calibri"/>
                <a:sym typeface="Calibri"/>
              </a:rPr>
              <a:t>Keyboard navigation</a:t>
            </a:r>
          </a:p>
          <a:p>
            <a:pPr marL="742950" marR="0" lvl="1" indent="-273050" algn="l" rtl="0">
              <a:lnSpc>
                <a:spcPct val="100000"/>
              </a:lnSpc>
              <a:spcBef>
                <a:spcPts val="560"/>
              </a:spcBef>
              <a:spcAft>
                <a:spcPts val="0"/>
              </a:spcAft>
              <a:buClr>
                <a:schemeClr val="dk1"/>
              </a:buClr>
              <a:buSzPct val="100000"/>
              <a:buFont typeface="Calibri"/>
              <a:buChar char="–"/>
            </a:pPr>
            <a:r>
              <a:rPr lang="en-US" sz="2600">
                <a:solidFill>
                  <a:schemeClr val="dk1"/>
                </a:solidFill>
                <a:latin typeface="Calibri"/>
                <a:ea typeface="Calibri"/>
                <a:cs typeface="Calibri"/>
                <a:sym typeface="Calibri"/>
              </a:rPr>
              <a:t>Gesture navigation</a:t>
            </a:r>
          </a:p>
          <a:p>
            <a:pPr marL="742950" marR="0" lvl="1" indent="-273050" algn="l" rtl="0">
              <a:lnSpc>
                <a:spcPct val="100000"/>
              </a:lnSpc>
              <a:spcBef>
                <a:spcPts val="560"/>
              </a:spcBef>
              <a:spcAft>
                <a:spcPts val="0"/>
              </a:spcAft>
              <a:buClr>
                <a:schemeClr val="dk1"/>
              </a:buClr>
              <a:buSzPct val="100000"/>
              <a:buFont typeface="Calibri"/>
              <a:buChar char="–"/>
            </a:pPr>
            <a:r>
              <a:rPr lang="en-US" sz="2600">
                <a:solidFill>
                  <a:schemeClr val="dk1"/>
                </a:solidFill>
                <a:latin typeface="Calibri"/>
                <a:ea typeface="Calibri"/>
                <a:cs typeface="Calibri"/>
                <a:sym typeface="Calibri"/>
              </a:rPr>
              <a:t>Customized mouse behavior</a:t>
            </a:r>
          </a:p>
        </p:txBody>
      </p:sp>
      <p:sp>
        <p:nvSpPr>
          <p:cNvPr id="105" name="Shape 105"/>
          <p:cNvSpPr txBox="1">
            <a:spLocks noGrp="1"/>
          </p:cNvSpPr>
          <p:nvPr>
            <p:ph type="body" idx="2"/>
          </p:nvPr>
        </p:nvSpPr>
        <p:spPr>
          <a:xfrm>
            <a:off x="4832400" y="1536633"/>
            <a:ext cx="3999900" cy="4555200"/>
          </a:xfrm>
          <a:prstGeom prst="rect">
            <a:avLst/>
          </a:prstGeom>
        </p:spPr>
        <p:txBody>
          <a:bodyPr lIns="91425" tIns="91425" rIns="91425" bIns="91425" anchor="t" anchorCtr="0">
            <a:noAutofit/>
          </a:bodyPr>
          <a:lstStyle/>
          <a:p>
            <a:pPr marL="342900" lvl="0" indent="-317500" rtl="0">
              <a:spcBef>
                <a:spcPts val="0"/>
              </a:spcBef>
              <a:spcAft>
                <a:spcPts val="0"/>
              </a:spcAft>
              <a:buClr>
                <a:schemeClr val="dk1"/>
              </a:buClr>
              <a:buSzPct val="100000"/>
              <a:buChar char="•"/>
            </a:pPr>
            <a:r>
              <a:rPr lang="en-US" sz="2800" b="1">
                <a:solidFill>
                  <a:schemeClr val="dk1"/>
                </a:solidFill>
              </a:rPr>
              <a:t>Technology (Output)</a:t>
            </a:r>
          </a:p>
          <a:p>
            <a:pPr marL="742950" lvl="1" indent="-273050" rtl="0">
              <a:lnSpc>
                <a:spcPct val="100000"/>
              </a:lnSpc>
              <a:spcBef>
                <a:spcPts val="560"/>
              </a:spcBef>
              <a:spcAft>
                <a:spcPts val="0"/>
              </a:spcAft>
              <a:buClr>
                <a:schemeClr val="dk1"/>
              </a:buClr>
              <a:buSzPct val="100000"/>
              <a:buChar char="–"/>
            </a:pPr>
            <a:r>
              <a:rPr lang="en-US" sz="2600">
                <a:solidFill>
                  <a:schemeClr val="dk1"/>
                </a:solidFill>
                <a:latin typeface="Calibri"/>
                <a:ea typeface="Calibri"/>
                <a:cs typeface="Calibri"/>
                <a:sym typeface="Calibri"/>
              </a:rPr>
              <a:t>Captioning</a:t>
            </a:r>
          </a:p>
          <a:p>
            <a:pPr marL="742950" lvl="1" indent="-273050" rtl="0">
              <a:lnSpc>
                <a:spcPct val="100000"/>
              </a:lnSpc>
              <a:spcBef>
                <a:spcPts val="560"/>
              </a:spcBef>
              <a:spcAft>
                <a:spcPts val="0"/>
              </a:spcAft>
              <a:buClr>
                <a:schemeClr val="dk1"/>
              </a:buClr>
              <a:buSzPct val="100000"/>
              <a:buFont typeface="Calibri"/>
              <a:buChar char="–"/>
            </a:pPr>
            <a:r>
              <a:rPr lang="en-US" sz="2600">
                <a:solidFill>
                  <a:schemeClr val="dk1"/>
                </a:solidFill>
                <a:latin typeface="Calibri"/>
                <a:ea typeface="Calibri"/>
                <a:cs typeface="Calibri"/>
                <a:sym typeface="Calibri"/>
              </a:rPr>
              <a:t>Interactive transcripts</a:t>
            </a:r>
          </a:p>
          <a:p>
            <a:pPr marL="742950" lvl="1" indent="-273050" rtl="0">
              <a:lnSpc>
                <a:spcPct val="100000"/>
              </a:lnSpc>
              <a:spcBef>
                <a:spcPts val="560"/>
              </a:spcBef>
              <a:spcAft>
                <a:spcPts val="0"/>
              </a:spcAft>
              <a:buClr>
                <a:schemeClr val="dk1"/>
              </a:buClr>
              <a:buSzPct val="100000"/>
              <a:buFont typeface="Calibri"/>
              <a:buChar char="–"/>
            </a:pPr>
            <a:r>
              <a:rPr lang="en-US" sz="2600">
                <a:solidFill>
                  <a:schemeClr val="dk1"/>
                </a:solidFill>
                <a:latin typeface="Calibri"/>
                <a:ea typeface="Calibri"/>
                <a:cs typeface="Calibri"/>
                <a:sym typeface="Calibri"/>
              </a:rPr>
              <a:t>High contrast</a:t>
            </a:r>
          </a:p>
          <a:p>
            <a:pPr marL="742950" lvl="1" indent="-273050" rtl="0">
              <a:lnSpc>
                <a:spcPct val="100000"/>
              </a:lnSpc>
              <a:spcBef>
                <a:spcPts val="560"/>
              </a:spcBef>
              <a:spcAft>
                <a:spcPts val="0"/>
              </a:spcAft>
              <a:buClr>
                <a:schemeClr val="dk1"/>
              </a:buClr>
              <a:buSzPct val="100000"/>
              <a:buFont typeface="Calibri"/>
              <a:buChar char="–"/>
            </a:pPr>
            <a:r>
              <a:rPr lang="en-US" sz="2600">
                <a:solidFill>
                  <a:schemeClr val="dk1"/>
                </a:solidFill>
                <a:latin typeface="Calibri"/>
                <a:ea typeface="Calibri"/>
                <a:cs typeface="Calibri"/>
                <a:sym typeface="Calibri"/>
              </a:rPr>
              <a:t>Large type</a:t>
            </a:r>
          </a:p>
          <a:p>
            <a:pPr marL="742950" lvl="1" indent="-273050" rtl="0">
              <a:lnSpc>
                <a:spcPct val="100000"/>
              </a:lnSpc>
              <a:spcBef>
                <a:spcPts val="560"/>
              </a:spcBef>
              <a:spcAft>
                <a:spcPts val="0"/>
              </a:spcAft>
              <a:buClr>
                <a:schemeClr val="dk1"/>
              </a:buClr>
              <a:buSzPct val="100000"/>
              <a:buFont typeface="Calibri"/>
              <a:buChar char="–"/>
            </a:pPr>
            <a:r>
              <a:rPr lang="en-US" sz="2600">
                <a:solidFill>
                  <a:schemeClr val="dk1"/>
                </a:solidFill>
                <a:latin typeface="Calibri"/>
                <a:ea typeface="Calibri"/>
                <a:cs typeface="Calibri"/>
                <a:sym typeface="Calibri"/>
              </a:rPr>
              <a:t>Alt text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a:t>Thank You</a:t>
            </a:r>
          </a:p>
        </p:txBody>
      </p:sp>
      <p:sp>
        <p:nvSpPr>
          <p:cNvPr id="378" name="Shape 378"/>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17500" algn="l" rtl="0">
              <a:lnSpc>
                <a:spcPct val="115000"/>
              </a:lnSpc>
              <a:spcBef>
                <a:spcPts val="0"/>
              </a:spcBef>
              <a:spcAft>
                <a:spcPts val="1600"/>
              </a:spcAft>
              <a:buClr>
                <a:schemeClr val="dk1"/>
              </a:buClr>
              <a:buSzPct val="100000"/>
              <a:buFont typeface="Arial"/>
              <a:buChar char="•"/>
            </a:pPr>
            <a:r>
              <a:rPr lang="en-US" sz="2800" dirty="0"/>
              <a:t>Please share your experiences with captioning at your institution and ask any questions you may have.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References</a:t>
            </a:r>
          </a:p>
        </p:txBody>
      </p:sp>
      <p:sp>
        <p:nvSpPr>
          <p:cNvPr id="384" name="Shape 384"/>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Carnevale, D. (1999, October 29). Colleges strive to give disabled students access to on-line courses. </a:t>
            </a:r>
            <a:r>
              <a:rPr lang="en-US" sz="2000" b="0" i="1" u="none" strike="noStrike" cap="none">
                <a:solidFill>
                  <a:schemeClr val="dk1"/>
                </a:solidFill>
                <a:latin typeface="Calibri"/>
                <a:ea typeface="Calibri"/>
                <a:cs typeface="Calibri"/>
                <a:sym typeface="Calibri"/>
              </a:rPr>
              <a:t>Chronicle of Higher Education, 46</a:t>
            </a:r>
            <a:r>
              <a:rPr lang="en-US" sz="2000" b="0" i="0" u="none" strike="noStrike" cap="none">
                <a:solidFill>
                  <a:schemeClr val="dk1"/>
                </a:solidFill>
                <a:latin typeface="Calibri"/>
                <a:ea typeface="Calibri"/>
                <a:cs typeface="Calibri"/>
                <a:sym typeface="Calibri"/>
              </a:rPr>
              <a:t>(10), Retrieved May 22, 2014, from http://chronicle.com/article/Colleges-Strive-to-Give/13474</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Arial"/>
              <a:buNone/>
            </a:pPr>
            <a:r>
              <a:rPr lang="en-US" sz="3200" b="0" i="0" u="none" strike="noStrike" cap="none" dirty="0">
                <a:solidFill>
                  <a:schemeClr val="dk1"/>
                </a:solidFill>
                <a:latin typeface="Calibri"/>
                <a:ea typeface="Calibri"/>
                <a:cs typeface="Calibri"/>
                <a:sym typeface="Calibri"/>
              </a:rPr>
              <a:t>Thank you very much for </a:t>
            </a:r>
          </a:p>
          <a:p>
            <a:pPr marL="0" marR="0" lvl="0" indent="0" algn="ctr" rtl="0">
              <a:spcBef>
                <a:spcPts val="640"/>
              </a:spcBef>
              <a:spcAft>
                <a:spcPts val="0"/>
              </a:spcAft>
              <a:buClr>
                <a:schemeClr val="dk1"/>
              </a:buClr>
              <a:buSzPct val="25000"/>
              <a:buFont typeface="Arial"/>
              <a:buNone/>
            </a:pPr>
            <a:r>
              <a:rPr lang="en-US" sz="3200" b="0" i="0" u="none" strike="noStrike" cap="none" dirty="0">
                <a:solidFill>
                  <a:schemeClr val="dk1"/>
                </a:solidFill>
                <a:latin typeface="Calibri"/>
                <a:ea typeface="Calibri"/>
                <a:cs typeface="Calibri"/>
                <a:sym typeface="Calibri"/>
              </a:rPr>
              <a:t>sharing your time with us.</a:t>
            </a:r>
          </a:p>
          <a:p>
            <a:pPr marL="0" marR="0" lvl="0" indent="0" algn="ctr" rtl="0">
              <a:spcBef>
                <a:spcPts val="640"/>
              </a:spcBef>
              <a:spcAft>
                <a:spcPts val="0"/>
              </a:spcAft>
              <a:buClr>
                <a:schemeClr val="dk1"/>
              </a:buClr>
              <a:buSzPct val="25000"/>
              <a:buFont typeface="Arial"/>
              <a:buNone/>
            </a:pPr>
            <a:endParaRPr sz="3200" b="0" i="0" u="none" strike="noStrike" cap="none" dirty="0">
              <a:solidFill>
                <a:schemeClr val="dk1"/>
              </a:solidFill>
              <a:latin typeface="Calibri"/>
              <a:ea typeface="Calibri"/>
              <a:cs typeface="Calibri"/>
              <a:sym typeface="Calibri"/>
            </a:endParaRPr>
          </a:p>
          <a:p>
            <a:pPr marL="0" marR="0" lvl="0" indent="0" algn="ctr" rtl="0">
              <a:spcBef>
                <a:spcPts val="640"/>
              </a:spcBef>
              <a:spcAft>
                <a:spcPts val="0"/>
              </a:spcAft>
              <a:buClr>
                <a:schemeClr val="dk1"/>
              </a:buClr>
              <a:buSzPct val="25000"/>
              <a:buFont typeface="Arial"/>
              <a:buNone/>
            </a:pPr>
            <a:r>
              <a:rPr lang="en-US" sz="3200" b="0" i="0" u="sng" strike="noStrike" cap="none" dirty="0">
                <a:solidFill>
                  <a:schemeClr val="hlink"/>
                </a:solidFill>
                <a:latin typeface="Calibri"/>
                <a:ea typeface="Calibri"/>
                <a:cs typeface="Calibri"/>
                <a:sym typeface="Calibri"/>
                <a:hlinkClick r:id="rId3"/>
              </a:rPr>
              <a:t>ldukes@usfsp.edu</a:t>
            </a:r>
          </a:p>
          <a:p>
            <a:pPr marL="0" marR="0" lvl="0" indent="0" algn="ctr" rtl="0">
              <a:spcBef>
                <a:spcPts val="640"/>
              </a:spcBef>
              <a:buClr>
                <a:schemeClr val="dk1"/>
              </a:buClr>
              <a:buSzPct val="25000"/>
              <a:buFont typeface="Arial"/>
              <a:buNone/>
            </a:pPr>
            <a:r>
              <a:rPr lang="en-US" u="sng" dirty="0">
                <a:solidFill>
                  <a:schemeClr val="hlink"/>
                </a:solidFill>
              </a:rPr>
              <a:t>kmetz1@mail.usf.edu</a:t>
            </a:r>
            <a:endParaRPr lang="en-US" sz="3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What is Closed Captioning?</a:t>
            </a:r>
          </a:p>
        </p:txBody>
      </p:sp>
      <p:sp>
        <p:nvSpPr>
          <p:cNvPr id="112" name="Shape 112"/>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457200" lvl="0" indent="-406400">
              <a:spcBef>
                <a:spcPts val="0"/>
              </a:spcBef>
              <a:buSzPct val="100000"/>
            </a:pPr>
            <a:r>
              <a:rPr lang="en-US" sz="2800" dirty="0"/>
              <a:t>Text version of the audio portion of a presentation displayed synchronously with the audio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1"/>
            <a:ext cx="3008400" cy="978674"/>
          </a:xfrm>
          <a:prstGeom prst="rect">
            <a:avLst/>
          </a:prstGeom>
        </p:spPr>
        <p:txBody>
          <a:bodyPr lIns="91425" tIns="91425" rIns="91425" bIns="91425" anchor="b" anchorCtr="0">
            <a:noAutofit/>
          </a:bodyPr>
          <a:lstStyle/>
          <a:p>
            <a:pPr lvl="0">
              <a:spcBef>
                <a:spcPts val="0"/>
              </a:spcBef>
              <a:buNone/>
            </a:pPr>
            <a:r>
              <a:rPr lang="en-US" dirty="0"/>
              <a:t>Closed Captioning:</a:t>
            </a:r>
          </a:p>
          <a:p>
            <a:pPr lvl="0">
              <a:spcBef>
                <a:spcPts val="0"/>
              </a:spcBef>
              <a:buNone/>
            </a:pPr>
            <a:r>
              <a:rPr lang="en-US" dirty="0"/>
              <a:t>An Example</a:t>
            </a:r>
          </a:p>
        </p:txBody>
      </p:sp>
      <p:sp>
        <p:nvSpPr>
          <p:cNvPr id="119" name="Shape 119"/>
          <p:cNvSpPr txBox="1">
            <a:spLocks noGrp="1"/>
          </p:cNvSpPr>
          <p:nvPr>
            <p:ph type="body" idx="2"/>
          </p:nvPr>
        </p:nvSpPr>
        <p:spPr>
          <a:xfrm>
            <a:off x="457200" y="978674"/>
            <a:ext cx="3008400" cy="5147526"/>
          </a:xfrm>
          <a:prstGeom prst="rect">
            <a:avLst/>
          </a:prstGeom>
        </p:spPr>
        <p:txBody>
          <a:bodyPr lIns="91425" tIns="91425" rIns="91425" bIns="91425" anchor="t" anchorCtr="0">
            <a:noAutofit/>
          </a:bodyPr>
          <a:lstStyle/>
          <a:p>
            <a:pPr marL="457200" lvl="0" indent="-355600" rtl="0">
              <a:spcBef>
                <a:spcPts val="0"/>
              </a:spcBef>
              <a:buSzPct val="100000"/>
              <a:buChar char="●"/>
            </a:pPr>
            <a:r>
              <a:rPr lang="en-US" sz="2000" dirty="0"/>
              <a:t>Text of audio in concert with spoken word</a:t>
            </a:r>
            <a:br>
              <a:rPr lang="en-US" sz="2000" dirty="0"/>
            </a:br>
            <a:endParaRPr lang="en-US" sz="2000" dirty="0"/>
          </a:p>
          <a:p>
            <a:pPr marL="457200" lvl="0" indent="-355600" rtl="0">
              <a:spcBef>
                <a:spcPts val="0"/>
              </a:spcBef>
              <a:buSzPct val="100000"/>
              <a:buChar char="●"/>
            </a:pPr>
            <a:r>
              <a:rPr lang="en-US" sz="2000" dirty="0"/>
              <a:t>1976 - FCC approves closed captioning</a:t>
            </a:r>
            <a:br>
              <a:rPr lang="en-US" sz="2000" dirty="0"/>
            </a:br>
            <a:endParaRPr lang="en-US" sz="2000" dirty="0"/>
          </a:p>
          <a:p>
            <a:pPr marL="457200" lvl="0" indent="-355600">
              <a:spcBef>
                <a:spcPts val="0"/>
              </a:spcBef>
              <a:buSzPct val="100000"/>
              <a:buChar char="●"/>
            </a:pPr>
            <a:r>
              <a:rPr lang="en-US" sz="2000" dirty="0"/>
              <a:t>Distance Education faces a journey similar to that of TV with regard to captioning, though it is being widely adopted more quickly</a:t>
            </a:r>
          </a:p>
        </p:txBody>
      </p:sp>
      <p:pic>
        <p:nvPicPr>
          <p:cNvPr id="120" name="Shape 120" descr="captions.jpg"/>
          <p:cNvPicPr preferRelativeResize="0"/>
          <p:nvPr/>
        </p:nvPicPr>
        <p:blipFill>
          <a:blip r:embed="rId3">
            <a:alphaModFix/>
          </a:blip>
          <a:stretch>
            <a:fillRect/>
          </a:stretch>
        </p:blipFill>
        <p:spPr>
          <a:xfrm>
            <a:off x="3465600" y="1435100"/>
            <a:ext cx="5373597" cy="301123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What is an Interactive Transcript?</a:t>
            </a:r>
          </a:p>
        </p:txBody>
      </p:sp>
      <p:sp>
        <p:nvSpPr>
          <p:cNvPr id="127" name="Shape 127"/>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457200" lvl="0" indent="-406400" rtl="0">
              <a:spcBef>
                <a:spcPts val="0"/>
              </a:spcBef>
              <a:buSzPct val="100000"/>
            </a:pPr>
            <a:r>
              <a:rPr lang="en-US" sz="2800" dirty="0">
                <a:highlight>
                  <a:srgbClr val="FFFFFF"/>
                </a:highlight>
              </a:rPr>
              <a:t>Interactive transcripts provide viewers with an auto-scrolling script</a:t>
            </a:r>
          </a:p>
          <a:p>
            <a:pPr marL="914400" lvl="1" indent="-393700" rtl="0">
              <a:spcBef>
                <a:spcPts val="0"/>
              </a:spcBef>
              <a:buSzPct val="100000"/>
            </a:pPr>
            <a:r>
              <a:rPr lang="en-US" sz="2600" dirty="0">
                <a:highlight>
                  <a:srgbClr val="FFFFFF"/>
                </a:highlight>
              </a:rPr>
              <a:t>Words highlight as they’re spoken</a:t>
            </a:r>
          </a:p>
          <a:p>
            <a:pPr marL="914400" lvl="1" indent="-393700" rtl="0">
              <a:spcBef>
                <a:spcPts val="0"/>
              </a:spcBef>
              <a:buSzPct val="100000"/>
            </a:pPr>
            <a:r>
              <a:rPr lang="en-US" sz="2600" dirty="0">
                <a:highlight>
                  <a:srgbClr val="FFFFFF"/>
                </a:highlight>
              </a:rPr>
              <a:t>Viewers can search, navigate, and print the text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273050"/>
            <a:ext cx="3008400" cy="1161900"/>
          </a:xfrm>
          <a:prstGeom prst="rect">
            <a:avLst/>
          </a:prstGeom>
        </p:spPr>
        <p:txBody>
          <a:bodyPr lIns="91425" tIns="91425" rIns="91425" bIns="91425" anchor="b" anchorCtr="0">
            <a:noAutofit/>
          </a:bodyPr>
          <a:lstStyle/>
          <a:p>
            <a:pPr lvl="0" rtl="0">
              <a:spcBef>
                <a:spcPts val="0"/>
              </a:spcBef>
              <a:buNone/>
            </a:pPr>
            <a:r>
              <a:rPr lang="en-US"/>
              <a:t>Interactive Transcripts:</a:t>
            </a:r>
          </a:p>
          <a:p>
            <a:pPr lvl="0" rtl="0">
              <a:spcBef>
                <a:spcPts val="0"/>
              </a:spcBef>
              <a:buNone/>
            </a:pPr>
            <a:r>
              <a:rPr lang="en-US"/>
              <a:t>An Example</a:t>
            </a:r>
          </a:p>
        </p:txBody>
      </p:sp>
      <p:sp>
        <p:nvSpPr>
          <p:cNvPr id="134" name="Shape 134"/>
          <p:cNvSpPr txBox="1">
            <a:spLocks noGrp="1"/>
          </p:cNvSpPr>
          <p:nvPr>
            <p:ph type="body" idx="2"/>
          </p:nvPr>
        </p:nvSpPr>
        <p:spPr>
          <a:xfrm>
            <a:off x="457200" y="1435100"/>
            <a:ext cx="3008400" cy="4691100"/>
          </a:xfrm>
          <a:prstGeom prst="rect">
            <a:avLst/>
          </a:prstGeom>
        </p:spPr>
        <p:txBody>
          <a:bodyPr lIns="91425" tIns="91425" rIns="91425" bIns="91425" anchor="t" anchorCtr="0">
            <a:noAutofit/>
          </a:bodyPr>
          <a:lstStyle/>
          <a:p>
            <a:pPr marL="457200" lvl="0" indent="-355600" rtl="0">
              <a:spcBef>
                <a:spcPts val="0"/>
              </a:spcBef>
              <a:buSzPct val="100000"/>
              <a:buChar char="●"/>
            </a:pPr>
            <a:r>
              <a:rPr lang="en-US" sz="2000"/>
              <a:t>Auto-Scrolling Script</a:t>
            </a:r>
            <a:br>
              <a:rPr lang="en-US" sz="2000"/>
            </a:br>
            <a:endParaRPr lang="en-US" sz="2000"/>
          </a:p>
          <a:p>
            <a:pPr marL="457200" lvl="0" indent="-355600" rtl="0">
              <a:spcBef>
                <a:spcPts val="0"/>
              </a:spcBef>
              <a:buSzPct val="100000"/>
              <a:buChar char="●"/>
            </a:pPr>
            <a:r>
              <a:rPr lang="en-US" sz="2000"/>
              <a:t>Words Highlight as Spoken</a:t>
            </a:r>
            <a:br>
              <a:rPr lang="en-US" sz="2000"/>
            </a:br>
            <a:endParaRPr lang="en-US" sz="2000"/>
          </a:p>
          <a:p>
            <a:pPr marL="457200" lvl="0" indent="-355600" rtl="0">
              <a:spcBef>
                <a:spcPts val="0"/>
              </a:spcBef>
              <a:buSzPct val="100000"/>
              <a:buChar char="●"/>
            </a:pPr>
            <a:r>
              <a:rPr lang="en-US" sz="2000"/>
              <a:t>Search, Navigate, and Print Text</a:t>
            </a:r>
            <a:br>
              <a:rPr lang="en-US" sz="2000"/>
            </a:br>
            <a:endParaRPr lang="en-US" sz="2000"/>
          </a:p>
          <a:p>
            <a:pPr marL="457200" lvl="0" indent="-355600" rtl="0">
              <a:spcBef>
                <a:spcPts val="0"/>
              </a:spcBef>
              <a:buSzPct val="100000"/>
              <a:buChar char="●"/>
            </a:pPr>
            <a:r>
              <a:rPr lang="en-US" sz="2000" u="sng">
                <a:solidFill>
                  <a:schemeClr val="hlink"/>
                </a:solidFill>
                <a:hlinkClick r:id="rId3"/>
              </a:rPr>
              <a:t>Example Video</a:t>
            </a:r>
          </a:p>
          <a:p>
            <a:pPr lvl="0" rtl="0">
              <a:spcBef>
                <a:spcPts val="0"/>
              </a:spcBef>
              <a:buNone/>
            </a:pPr>
            <a:endParaRPr sz="2000"/>
          </a:p>
        </p:txBody>
      </p:sp>
      <p:pic>
        <p:nvPicPr>
          <p:cNvPr id="135" name="Shape 135" descr="inttrans.jpg"/>
          <p:cNvPicPr preferRelativeResize="0"/>
          <p:nvPr/>
        </p:nvPicPr>
        <p:blipFill>
          <a:blip r:embed="rId4">
            <a:alphaModFix/>
          </a:blip>
          <a:stretch>
            <a:fillRect/>
          </a:stretch>
        </p:blipFill>
        <p:spPr>
          <a:xfrm>
            <a:off x="3598542" y="1163000"/>
            <a:ext cx="5064707" cy="4531998"/>
          </a:xfrm>
          <a:prstGeom prst="rect">
            <a:avLst/>
          </a:prstGeom>
          <a:noFill/>
          <a:ln>
            <a:noFill/>
          </a:ln>
        </p:spPr>
      </p:pic>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1354</TotalTime>
  <Words>4098</Words>
  <Application>Microsoft Office PowerPoint</Application>
  <PresentationFormat>On-screen Show (4:3)</PresentationFormat>
  <Paragraphs>387</Paragraphs>
  <Slides>52</Slides>
  <Notes>52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52</vt:i4>
      </vt:variant>
    </vt:vector>
  </HeadingPairs>
  <TitlesOfParts>
    <vt:vector size="55" baseType="lpstr">
      <vt:lpstr>Arial</vt:lpstr>
      <vt:lpstr>Calibri</vt:lpstr>
      <vt:lpstr>simple-light-2</vt:lpstr>
      <vt:lpstr>A Comparison of Student Use of Closed Captioning and Interactive Transcripts in Online Courses</vt:lpstr>
      <vt:lpstr>Or - what might be better titled - </vt:lpstr>
      <vt:lpstr>Session Objectives</vt:lpstr>
      <vt:lpstr>USFSP Accessibility Committee</vt:lpstr>
      <vt:lpstr>Project Background</vt:lpstr>
      <vt:lpstr>What is Closed Captioning?</vt:lpstr>
      <vt:lpstr>Closed Captioning: An Example</vt:lpstr>
      <vt:lpstr>What is an Interactive Transcript?</vt:lpstr>
      <vt:lpstr>Interactive Transcripts: An Example</vt:lpstr>
      <vt:lpstr>Legislation</vt:lpstr>
      <vt:lpstr>Institutional Policy</vt:lpstr>
      <vt:lpstr>Our Position (not necessarily the position of the Institution)</vt:lpstr>
      <vt:lpstr>Literature Says …  Closed Captioning</vt:lpstr>
      <vt:lpstr>Literature Says …  Interactive Transcripts</vt:lpstr>
      <vt:lpstr>Interactive Transcript Study:  How Students Used It</vt:lpstr>
      <vt:lpstr>Goals of the Current Study</vt:lpstr>
      <vt:lpstr>Method</vt:lpstr>
      <vt:lpstr>Method</vt:lpstr>
      <vt:lpstr>Method</vt:lpstr>
      <vt:lpstr>Method</vt:lpstr>
      <vt:lpstr>Method</vt:lpstr>
      <vt:lpstr>PowerPoint Presentation</vt:lpstr>
      <vt:lpstr>PowerPoint Presentation</vt:lpstr>
      <vt:lpstr>Method</vt:lpstr>
      <vt:lpstr>Method</vt:lpstr>
      <vt:lpstr>Method</vt:lpstr>
      <vt:lpstr>Method</vt:lpstr>
      <vt:lpstr>Method</vt:lpstr>
      <vt:lpstr>Quantitative Analysis</vt:lpstr>
      <vt:lpstr>Quantitative Analysis</vt:lpstr>
      <vt:lpstr>Quantitative Analysis</vt:lpstr>
      <vt:lpstr>Quantitative Analysis</vt:lpstr>
      <vt:lpstr>Quantitative Analysis</vt:lpstr>
      <vt:lpstr>Quantitative Analysis</vt:lpstr>
      <vt:lpstr>Quantitative Analysis</vt:lpstr>
      <vt:lpstr>Quantitative Analysis</vt:lpstr>
      <vt:lpstr>Quantitative Analysis</vt:lpstr>
      <vt:lpstr>Quantitative Analysis</vt:lpstr>
      <vt:lpstr>Qualitative Analysis</vt:lpstr>
      <vt:lpstr>Discussion/Conclusions</vt:lpstr>
      <vt:lpstr>Discussion/Conclusions</vt:lpstr>
      <vt:lpstr>Discussion/Conclusions</vt:lpstr>
      <vt:lpstr>Discussion/Conclusions</vt:lpstr>
      <vt:lpstr>Discussion/Conclusions</vt:lpstr>
      <vt:lpstr>Discussion/Conclusions</vt:lpstr>
      <vt:lpstr>Discussion/Conclusions</vt:lpstr>
      <vt:lpstr>Discussion/Conclusions</vt:lpstr>
      <vt:lpstr>Discussion / Conclusions</vt:lpstr>
      <vt:lpstr>Looking Forward</vt:lpstr>
      <vt:lpstr>Thank You</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Comparison of Student Use of Closed Captions and Interactive Transcripts in Online Courses</dc:title>
  <dc:creator>A</dc:creator>
  <cp:lastModifiedBy>A</cp:lastModifiedBy>
  <cp:revision>65</cp:revision>
  <dcterms:modified xsi:type="dcterms:W3CDTF">2017-08-19T20:47:44Z</dcterms:modified>
</cp:coreProperties>
</file>