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8"/>
  </p:notesMasterIdLst>
  <p:sldIdLst>
    <p:sldId id="256" r:id="rId2"/>
    <p:sldId id="283" r:id="rId3"/>
    <p:sldId id="284" r:id="rId4"/>
    <p:sldId id="285" r:id="rId5"/>
    <p:sldId id="287" r:id="rId6"/>
    <p:sldId id="286"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660"/>
  </p:normalViewPr>
  <p:slideViewPr>
    <p:cSldViewPr snapToGrid="0">
      <p:cViewPr varScale="1">
        <p:scale>
          <a:sx n="62" d="100"/>
          <a:sy n="62" d="100"/>
        </p:scale>
        <p:origin x="71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945C5E-5B83-4A7D-8800-EA28C8765501}" type="datetimeFigureOut">
              <a:rPr lang="en-US" smtClean="0"/>
              <a:t>12/4/2019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E8E07A-61A5-40B4-AAB3-ED05C80DD250}" type="slidenum">
              <a:rPr lang="en-US" smtClean="0"/>
              <a:t>‹#›</a:t>
            </a:fld>
            <a:endParaRPr lang="en-US" dirty="0"/>
          </a:p>
        </p:txBody>
      </p:sp>
    </p:spTree>
    <p:extLst>
      <p:ext uri="{BB962C8B-B14F-4D97-AF65-F5344CB8AC3E}">
        <p14:creationId xmlns:p14="http://schemas.microsoft.com/office/powerpoint/2010/main" val="3499938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12/4/2019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12/4/2019</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12/4/2019</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12/4/2019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50000"/>
              <a:lumOff val="5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12/4/2019</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bg2">
                    <a:lumMod val="40000"/>
                    <a:lumOff val="60000"/>
                  </a:schemeClr>
                </a:solidFill>
              </a:defRPr>
            </a:lvl1pPr>
          </a:lstStyle>
          <a:p>
            <a:fld id="{5586B75A-687E-405C-8A0B-8D00578BA2C3}" type="datetimeFigureOut">
              <a:rPr lang="en-US" dirty="0"/>
              <a:pPr/>
              <a:t>12/4/2019</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bg2">
                    <a:lumMod val="40000"/>
                    <a:lumOff val="6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tabLst>
          <a:tab pos="1143000" algn="l"/>
        </a:tabLst>
        <a:defRPr sz="2000" kern="1200">
          <a:solidFill>
            <a:schemeClr val="bg2">
              <a:lumMod val="20000"/>
              <a:lumOff val="80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800" kern="1200">
          <a:solidFill>
            <a:schemeClr val="bg2">
              <a:lumMod val="20000"/>
              <a:lumOff val="80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600" kern="1200">
          <a:solidFill>
            <a:schemeClr val="bg2">
              <a:lumMod val="20000"/>
              <a:lumOff val="80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_rels/slide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portlandstate.qualtrics.com/jfe/form/SV_9LfBvsNXiVBHPkV" TargetMode="External"/><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portlandstate.qualtrics.com/jfe/form/SV_9LfBvsNXiVBHPkV" TargetMode="External"/><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9848" y="1540186"/>
            <a:ext cx="7315200" cy="2547995"/>
          </a:xfrm>
        </p:spPr>
        <p:txBody>
          <a:bodyPr>
            <a:noAutofit/>
          </a:bodyPr>
          <a:lstStyle/>
          <a:p>
            <a:r>
              <a:rPr lang="en-US" sz="4500" dirty="0"/>
              <a:t>Evidence-Based Best Practices: Optimizing Adaptive Technology Assessment and Support</a:t>
            </a:r>
          </a:p>
        </p:txBody>
      </p:sp>
      <p:sp>
        <p:nvSpPr>
          <p:cNvPr id="3" name="Subtitle 2"/>
          <p:cNvSpPr>
            <a:spLocks noGrp="1"/>
          </p:cNvSpPr>
          <p:nvPr>
            <p:ph type="subTitle" idx="1"/>
          </p:nvPr>
        </p:nvSpPr>
        <p:spPr>
          <a:xfrm>
            <a:off x="1069848" y="4610978"/>
            <a:ext cx="7315200" cy="1201492"/>
          </a:xfrm>
        </p:spPr>
        <p:txBody>
          <a:bodyPr>
            <a:noAutofit/>
          </a:bodyPr>
          <a:lstStyle/>
          <a:p>
            <a:pPr>
              <a:lnSpc>
                <a:spcPct val="100000"/>
              </a:lnSpc>
              <a:spcBef>
                <a:spcPts val="0"/>
              </a:spcBef>
            </a:pPr>
            <a:r>
              <a:rPr lang="en-US" sz="1800" b="1" dirty="0">
                <a:solidFill>
                  <a:schemeClr val="tx1"/>
                </a:solidFill>
              </a:rPr>
              <a:t>Michele Bromley</a:t>
            </a:r>
          </a:p>
          <a:p>
            <a:pPr>
              <a:lnSpc>
                <a:spcPct val="100000"/>
              </a:lnSpc>
              <a:spcBef>
                <a:spcPts val="0"/>
              </a:spcBef>
            </a:pPr>
            <a:r>
              <a:rPr lang="en-US" sz="1800" i="1" dirty="0">
                <a:solidFill>
                  <a:schemeClr val="tx1"/>
                </a:solidFill>
              </a:rPr>
              <a:t>Adaptive Technology Specialist</a:t>
            </a:r>
          </a:p>
          <a:p>
            <a:pPr>
              <a:lnSpc>
                <a:spcPct val="100000"/>
              </a:lnSpc>
              <a:spcBef>
                <a:spcPts val="0"/>
              </a:spcBef>
            </a:pPr>
            <a:r>
              <a:rPr lang="en-US" sz="1800" i="1" dirty="0">
                <a:solidFill>
                  <a:schemeClr val="tx1"/>
                </a:solidFill>
              </a:rPr>
              <a:t>Disability Resource Center</a:t>
            </a:r>
          </a:p>
          <a:p>
            <a:pPr>
              <a:lnSpc>
                <a:spcPct val="100000"/>
              </a:lnSpc>
              <a:spcBef>
                <a:spcPts val="0"/>
              </a:spcBef>
            </a:pPr>
            <a:r>
              <a:rPr lang="en-US" sz="1800" i="1" dirty="0">
                <a:solidFill>
                  <a:schemeClr val="tx1"/>
                </a:solidFill>
              </a:rPr>
              <a:t>Portland State University</a:t>
            </a:r>
          </a:p>
        </p:txBody>
      </p:sp>
      <p:pic>
        <p:nvPicPr>
          <p:cNvPr id="1044" name="Picture 20" descr="AccessNot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02543" y="1030598"/>
            <a:ext cx="809268" cy="809269"/>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AudioNot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21400" y="1030598"/>
            <a:ext cx="811447" cy="811448"/>
          </a:xfrm>
          <a:prstGeom prst="rect">
            <a:avLst/>
          </a:prstGeom>
          <a:noFill/>
          <a:extLst>
            <a:ext uri="{909E8E84-426E-40DD-AFC4-6F175D3DCCD1}">
              <a14:hiddenFill xmlns:a14="http://schemas.microsoft.com/office/drawing/2010/main">
                <a:solidFill>
                  <a:srgbClr val="FFFFFF"/>
                </a:solidFill>
              </a14:hiddenFill>
            </a:ext>
          </a:extLst>
        </p:spPr>
      </p:pic>
      <p:pic>
        <p:nvPicPr>
          <p:cNvPr id="1048" name="Picture 24" descr="Evernote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24114" y="2018196"/>
            <a:ext cx="807296" cy="807297"/>
          </a:xfrm>
          <a:prstGeom prst="rect">
            <a:avLst/>
          </a:prstGeom>
          <a:noFill/>
          <a:extLst>
            <a:ext uri="{909E8E84-426E-40DD-AFC4-6F175D3DCCD1}">
              <a14:hiddenFill xmlns:a14="http://schemas.microsoft.com/office/drawing/2010/main">
                <a:solidFill>
                  <a:srgbClr val="FFFFFF"/>
                </a:solidFill>
              </a14:hiddenFill>
            </a:ext>
          </a:extLst>
        </p:spPr>
      </p:pic>
      <p:pic>
        <p:nvPicPr>
          <p:cNvPr id="1050" name="Picture 26" descr="Notability 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245150" y="3009540"/>
            <a:ext cx="786475" cy="828139"/>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Sonocent logo"/>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21400" y="4021727"/>
            <a:ext cx="812751" cy="812752"/>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WritePad log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315181" y="5011344"/>
            <a:ext cx="807296" cy="807297"/>
          </a:xfrm>
          <a:prstGeom prst="rect">
            <a:avLst/>
          </a:prstGeom>
          <a:noFill/>
          <a:extLst>
            <a:ext uri="{909E8E84-426E-40DD-AFC4-6F175D3DCCD1}">
              <a14:hiddenFill xmlns:a14="http://schemas.microsoft.com/office/drawing/2010/main">
                <a:solidFill>
                  <a:srgbClr val="FFFFFF"/>
                </a:solidFill>
              </a14:hiddenFill>
            </a:ext>
          </a:extLst>
        </p:spPr>
      </p:pic>
      <p:pic>
        <p:nvPicPr>
          <p:cNvPr id="1058" name="Picture 34" descr="JAWS logo"/>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245150" y="2018196"/>
            <a:ext cx="807296" cy="807297"/>
          </a:xfrm>
          <a:prstGeom prst="rect">
            <a:avLst/>
          </a:prstGeom>
          <a:noFill/>
          <a:extLst>
            <a:ext uri="{909E8E84-426E-40DD-AFC4-6F175D3DCCD1}">
              <a14:hiddenFill xmlns:a14="http://schemas.microsoft.com/office/drawing/2010/main">
                <a:solidFill>
                  <a:srgbClr val="FFFFFF"/>
                </a:solidFill>
              </a14:hiddenFill>
            </a:ext>
          </a:extLst>
        </p:spPr>
      </p:pic>
      <p:pic>
        <p:nvPicPr>
          <p:cNvPr id="1060" name="Picture 36" descr="NVDA logo"/>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413192" y="4021727"/>
            <a:ext cx="798619" cy="798620"/>
          </a:xfrm>
          <a:prstGeom prst="rect">
            <a:avLst/>
          </a:prstGeom>
          <a:noFill/>
          <a:extLst>
            <a:ext uri="{909E8E84-426E-40DD-AFC4-6F175D3DCCD1}">
              <a14:hiddenFill xmlns:a14="http://schemas.microsoft.com/office/drawing/2010/main">
                <a:solidFill>
                  <a:srgbClr val="FFFFFF"/>
                </a:solidFill>
              </a14:hiddenFill>
            </a:ext>
          </a:extLst>
        </p:spPr>
      </p:pic>
      <p:pic>
        <p:nvPicPr>
          <p:cNvPr id="1064" name="Picture 40" descr="Central Access Reader (CAR) logo"/>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238832" y="1030598"/>
            <a:ext cx="810393" cy="810394"/>
          </a:xfrm>
          <a:prstGeom prst="rect">
            <a:avLst/>
          </a:prstGeom>
          <a:noFill/>
          <a:extLst>
            <a:ext uri="{909E8E84-426E-40DD-AFC4-6F175D3DCCD1}">
              <a14:hiddenFill xmlns:a14="http://schemas.microsoft.com/office/drawing/2010/main">
                <a:solidFill>
                  <a:srgbClr val="FFFFFF"/>
                </a:solidFill>
              </a14:hiddenFill>
            </a:ext>
          </a:extLst>
        </p:spPr>
      </p:pic>
      <p:pic>
        <p:nvPicPr>
          <p:cNvPr id="1066" name="Picture 42" descr="Kurzweil logo"/>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402543" y="3002766"/>
            <a:ext cx="799757" cy="799758"/>
          </a:xfrm>
          <a:prstGeom prst="rect">
            <a:avLst/>
          </a:prstGeom>
          <a:noFill/>
          <a:extLst>
            <a:ext uri="{909E8E84-426E-40DD-AFC4-6F175D3DCCD1}">
              <a14:hiddenFill xmlns:a14="http://schemas.microsoft.com/office/drawing/2010/main">
                <a:solidFill>
                  <a:srgbClr val="FFFFFF"/>
                </a:solidFill>
              </a14:hiddenFill>
            </a:ext>
          </a:extLst>
        </p:spPr>
      </p:pic>
      <p:pic>
        <p:nvPicPr>
          <p:cNvPr id="1068" name="Picture 44" descr="NaturalReader logo"/>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317201" y="3006369"/>
            <a:ext cx="806128" cy="806129"/>
          </a:xfrm>
          <a:prstGeom prst="rect">
            <a:avLst/>
          </a:prstGeom>
          <a:noFill/>
          <a:extLst>
            <a:ext uri="{909E8E84-426E-40DD-AFC4-6F175D3DCCD1}">
              <a14:hiddenFill xmlns:a14="http://schemas.microsoft.com/office/drawing/2010/main">
                <a:solidFill>
                  <a:srgbClr val="FFFFFF"/>
                </a:solidFill>
              </a14:hiddenFill>
            </a:ext>
          </a:extLst>
        </p:spPr>
      </p:pic>
      <p:pic>
        <p:nvPicPr>
          <p:cNvPr id="1070" name="Picture 46" descr="VoiceDream logo"/>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247128" y="4021727"/>
            <a:ext cx="802097" cy="802098"/>
          </a:xfrm>
          <a:prstGeom prst="rect">
            <a:avLst/>
          </a:prstGeom>
          <a:noFill/>
          <a:extLst>
            <a:ext uri="{909E8E84-426E-40DD-AFC4-6F175D3DCCD1}">
              <a14:hiddenFill xmlns:a14="http://schemas.microsoft.com/office/drawing/2010/main">
                <a:solidFill>
                  <a:srgbClr val="FFFFFF"/>
                </a:solidFill>
              </a14:hiddenFill>
            </a:ext>
          </a:extLst>
        </p:spPr>
      </p:pic>
      <p:pic>
        <p:nvPicPr>
          <p:cNvPr id="1072" name="Picture 48" descr="ZoomText logo"/>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1233649" y="5006204"/>
            <a:ext cx="809475" cy="809476"/>
          </a:xfrm>
          <a:prstGeom prst="rect">
            <a:avLst/>
          </a:prstGeom>
          <a:noFill/>
          <a:extLst>
            <a:ext uri="{909E8E84-426E-40DD-AFC4-6F175D3DCCD1}">
              <a14:hiddenFill xmlns:a14="http://schemas.microsoft.com/office/drawing/2010/main">
                <a:solidFill>
                  <a:srgbClr val="FFFFFF"/>
                </a:solidFill>
              </a14:hiddenFill>
            </a:ext>
          </a:extLst>
        </p:spPr>
      </p:pic>
      <p:pic>
        <p:nvPicPr>
          <p:cNvPr id="1074" name="Picture 50" descr="Dragon NaturallySpeaking logo"/>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9403078" y="2018195"/>
            <a:ext cx="807296" cy="807297"/>
          </a:xfrm>
          <a:prstGeom prst="rect">
            <a:avLst/>
          </a:prstGeom>
          <a:noFill/>
          <a:extLst>
            <a:ext uri="{909E8E84-426E-40DD-AFC4-6F175D3DCCD1}">
              <a14:hiddenFill xmlns:a14="http://schemas.microsoft.com/office/drawing/2010/main">
                <a:solidFill>
                  <a:srgbClr val="FFFFFF"/>
                </a:solidFill>
              </a14:hiddenFill>
            </a:ext>
          </a:extLst>
        </p:spPr>
      </p:pic>
      <p:pic>
        <p:nvPicPr>
          <p:cNvPr id="1078" name="Picture 54" descr="Web-Accessible Virtual Electronic Scratchpad (WAVES) logo"/>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401691" y="5005173"/>
            <a:ext cx="801612" cy="8072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8198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dirty="0"/>
              <a:t>Who Was Our Target Audience?</a:t>
            </a:r>
          </a:p>
        </p:txBody>
      </p:sp>
      <p:pic>
        <p:nvPicPr>
          <p:cNvPr id="5" name="Picture 4" descr="The Portland State University logo includes intertwined letters P,  S, and U that represent the  interconnectedness of the university to the city, region and world, and the words &quot;Portland State University.&quot;"/>
          <p:cNvPicPr>
            <a:picLocks noChangeAspect="1"/>
          </p:cNvPicPr>
          <p:nvPr/>
        </p:nvPicPr>
        <p:blipFill>
          <a:blip r:embed="rId2"/>
          <a:stretch>
            <a:fillRect/>
          </a:stretch>
        </p:blipFill>
        <p:spPr>
          <a:xfrm>
            <a:off x="455868" y="3149600"/>
            <a:ext cx="2541583" cy="2928937"/>
          </a:xfrm>
          <a:prstGeom prst="rect">
            <a:avLst/>
          </a:prstGeom>
        </p:spPr>
      </p:pic>
      <p:sp>
        <p:nvSpPr>
          <p:cNvPr id="3" name="Content Placeholder 2"/>
          <p:cNvSpPr>
            <a:spLocks noGrp="1"/>
          </p:cNvSpPr>
          <p:nvPr>
            <p:ph idx="1"/>
          </p:nvPr>
        </p:nvSpPr>
        <p:spPr/>
        <p:txBody>
          <a:bodyPr/>
          <a:lstStyle/>
          <a:p>
            <a:r>
              <a:rPr lang="en-US" dirty="0"/>
              <a:t>Portland State University enrolls approximately 21,848 undergraduate and 5,822 graduate students.</a:t>
            </a:r>
          </a:p>
          <a:p>
            <a:r>
              <a:rPr lang="en-US" dirty="0"/>
              <a:t>The Disability Resource Center supports approximately 2,116 students with disabilities.</a:t>
            </a:r>
          </a:p>
          <a:p>
            <a:r>
              <a:rPr lang="en-US" dirty="0"/>
              <a:t>Approximately 1,544 students have note taking and/or alternative formats as an accommodation.</a:t>
            </a:r>
          </a:p>
        </p:txBody>
      </p:sp>
    </p:spTree>
    <p:extLst>
      <p:ext uri="{BB962C8B-B14F-4D97-AF65-F5344CB8AC3E}">
        <p14:creationId xmlns:p14="http://schemas.microsoft.com/office/powerpoint/2010/main" val="1560003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dirty="0"/>
              <a:t>What Was the Primary Issue?</a:t>
            </a:r>
          </a:p>
        </p:txBody>
      </p:sp>
      <p:pic>
        <p:nvPicPr>
          <p:cNvPr id="1028" name="Picture 4" descr="Human brain with cogs and wheels, representative of diverse cognitive func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860" y="2997200"/>
            <a:ext cx="3149600" cy="31496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lnSpcReduction="10000"/>
          </a:bodyPr>
          <a:lstStyle/>
          <a:p>
            <a:r>
              <a:rPr lang="en-US" dirty="0"/>
              <a:t>The vast majority of students receiving alternative formats or note taking as an accommodation view themselves as “bad” readers or note takers.</a:t>
            </a:r>
          </a:p>
          <a:p>
            <a:r>
              <a:rPr lang="en-US" dirty="0"/>
              <a:t>The reality is that everyone processes information differently, using a diverse combination of learning strengths and strategies.</a:t>
            </a:r>
          </a:p>
          <a:p>
            <a:r>
              <a:rPr lang="en-US" dirty="0"/>
              <a:t>Some individuals learn most effectively when processing information visually; others learn best through auditory or kinesthetic methods.</a:t>
            </a:r>
          </a:p>
          <a:p>
            <a:r>
              <a:rPr lang="en-US" dirty="0"/>
              <a:t>Adaptive technology can bridge the gap when materials and processes have been designed without universal or inclusive design in mind.</a:t>
            </a:r>
          </a:p>
          <a:p>
            <a:r>
              <a:rPr lang="en-US" dirty="0"/>
              <a:t>Unfortunately, students don’t often have a clear idea of where to find the right tools or how to use them.</a:t>
            </a:r>
          </a:p>
          <a:p>
            <a:r>
              <a:rPr lang="en-US" dirty="0"/>
              <a:t>Most disability services offices do not have the time and resources to meet one-on-one with each student to evaluate and determine which tool will work best.</a:t>
            </a:r>
          </a:p>
        </p:txBody>
      </p:sp>
    </p:spTree>
    <p:extLst>
      <p:ext uri="{BB962C8B-B14F-4D97-AF65-F5344CB8AC3E}">
        <p14:creationId xmlns:p14="http://schemas.microsoft.com/office/powerpoint/2010/main" val="1018369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dirty="0"/>
              <a:t>So What Do We Do?</a:t>
            </a:r>
          </a:p>
        </p:txBody>
      </p:sp>
      <p:pic>
        <p:nvPicPr>
          <p:cNvPr id="2050" name="Picture 2" descr="Raised hands"/>
          <p:cNvPicPr>
            <a:picLocks noChangeAspect="1" noChangeArrowheads="1"/>
          </p:cNvPicPr>
          <p:nvPr/>
        </p:nvPicPr>
        <p:blipFill rotWithShape="1">
          <a:blip r:embed="rId2">
            <a:extLst>
              <a:ext uri="{28A0092B-C50C-407E-A947-70E740481C1C}">
                <a14:useLocalDpi xmlns:a14="http://schemas.microsoft.com/office/drawing/2010/main" val="0"/>
              </a:ext>
            </a:extLst>
          </a:blip>
          <a:srcRect l="30242" t="43190" r="32853"/>
          <a:stretch/>
        </p:blipFill>
        <p:spPr bwMode="auto">
          <a:xfrm>
            <a:off x="401006" y="3089148"/>
            <a:ext cx="2651308" cy="2997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lnSpcReduction="10000"/>
          </a:bodyPr>
          <a:lstStyle/>
          <a:p>
            <a:r>
              <a:rPr lang="en-US" dirty="0"/>
              <a:t>We developed and implemented a comprehensive </a:t>
            </a:r>
            <a:r>
              <a:rPr lang="en-US" dirty="0">
                <a:hlinkClick r:id="rId3"/>
              </a:rPr>
              <a:t>Adaptive Technology Needs Assessment</a:t>
            </a:r>
            <a:r>
              <a:rPr lang="en-US" dirty="0"/>
              <a:t> to determine:</a:t>
            </a:r>
          </a:p>
          <a:p>
            <a:pPr marL="845820" lvl="1" indent="-342900">
              <a:buFont typeface="+mj-lt"/>
              <a:buAutoNum type="arabicPeriod"/>
            </a:pPr>
            <a:r>
              <a:rPr lang="en-US" dirty="0"/>
              <a:t>The devices and operating systems to which students already have access (either personally or on campus).</a:t>
            </a:r>
          </a:p>
          <a:p>
            <a:pPr marL="845820" lvl="1" indent="-342900">
              <a:buFont typeface="+mj-lt"/>
              <a:buAutoNum type="arabicPeriod"/>
            </a:pPr>
            <a:r>
              <a:rPr lang="en-US" dirty="0"/>
              <a:t>The level of experience students already have with computer software and mobile applications.</a:t>
            </a:r>
          </a:p>
          <a:p>
            <a:pPr marL="845820" lvl="1" indent="-342900">
              <a:buFont typeface="+mj-lt"/>
              <a:buAutoNum type="arabicPeriod"/>
            </a:pPr>
            <a:r>
              <a:rPr lang="en-US" dirty="0"/>
              <a:t>The academic areas (reading, writing, note taking, organization, etc.) in which students are struggling.</a:t>
            </a:r>
          </a:p>
          <a:p>
            <a:r>
              <a:rPr lang="en-US" dirty="0"/>
              <a:t>We created and currently maintain a working list of supported and affordable adaptive technologies.</a:t>
            </a:r>
          </a:p>
          <a:p>
            <a:r>
              <a:rPr lang="en-US" dirty="0"/>
              <a:t>We hold weekly adaptive technology workshops that outline how these technologies work and the learning strengths with which they are most compatible.</a:t>
            </a:r>
          </a:p>
          <a:p>
            <a:r>
              <a:rPr lang="en-US" dirty="0"/>
              <a:t>We developed and distribute post-assessments to determine how well these adaptive technologies are working for students and whether or not students have received the information they need.</a:t>
            </a:r>
          </a:p>
        </p:txBody>
      </p:sp>
    </p:spTree>
    <p:extLst>
      <p:ext uri="{BB962C8B-B14F-4D97-AF65-F5344CB8AC3E}">
        <p14:creationId xmlns:p14="http://schemas.microsoft.com/office/powerpoint/2010/main" val="4291746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dirty="0"/>
              <a:t>What Was the Outcome?</a:t>
            </a:r>
          </a:p>
        </p:txBody>
      </p:sp>
      <p:pic>
        <p:nvPicPr>
          <p:cNvPr id="2050" name="Picture 2" descr="Magnifying glas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089" y="2987040"/>
            <a:ext cx="2309141" cy="3125153"/>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3869268" y="864108"/>
            <a:ext cx="7956972" cy="5120640"/>
          </a:xfrm>
        </p:spPr>
        <p:txBody>
          <a:bodyPr>
            <a:normAutofit lnSpcReduction="10000"/>
          </a:bodyPr>
          <a:lstStyle/>
          <a:p>
            <a:r>
              <a:rPr lang="en-US" dirty="0"/>
              <a:t>The implementation of the </a:t>
            </a:r>
            <a:r>
              <a:rPr lang="en-US" dirty="0">
                <a:hlinkClick r:id="rId3"/>
              </a:rPr>
              <a:t>Adaptive Technology Needs Assessment</a:t>
            </a:r>
            <a:r>
              <a:rPr lang="en-US" dirty="0"/>
              <a:t> has allowed both students and the disability services office insight into what is needed and why.</a:t>
            </a:r>
          </a:p>
          <a:p>
            <a:r>
              <a:rPr lang="en-US" dirty="0"/>
              <a:t>The numbers we’re seeing reflect positive change. So far, this academic year (2018/2019):</a:t>
            </a:r>
          </a:p>
          <a:p>
            <a:pPr lvl="1"/>
            <a:r>
              <a:rPr lang="en-US" dirty="0"/>
              <a:t>Approximately 854 students have become eligible for adaptive technology for reading and/or adaptive technology for note taking as an accommodation.</a:t>
            </a:r>
          </a:p>
          <a:p>
            <a:pPr lvl="1"/>
            <a:r>
              <a:rPr lang="en-US" dirty="0"/>
              <a:t>Approximately 200 students have taken the </a:t>
            </a:r>
            <a:r>
              <a:rPr lang="en-US" dirty="0">
                <a:hlinkClick r:id="rId3"/>
              </a:rPr>
              <a:t>Adaptive Technology Needs Assessment</a:t>
            </a:r>
            <a:r>
              <a:rPr lang="en-US" dirty="0"/>
              <a:t>.</a:t>
            </a:r>
          </a:p>
          <a:p>
            <a:pPr lvl="1"/>
            <a:r>
              <a:rPr lang="en-US" dirty="0"/>
              <a:t>Approximately 100 students have attended adaptive technology workshops for reading, writing, note taking, and organization.</a:t>
            </a:r>
          </a:p>
          <a:p>
            <a:pPr lvl="1"/>
            <a:r>
              <a:rPr lang="en-US" dirty="0"/>
              <a:t>Approximately 126 students have stopped by during drop-in hours to ask a question specifically related to adaptive technology.</a:t>
            </a:r>
          </a:p>
          <a:p>
            <a:pPr lvl="1"/>
            <a:r>
              <a:rPr lang="en-US" dirty="0"/>
              <a:t>Approximately 92 students have taken the post-assessment surveys for adaptive technology for reading and adaptive technology for note taking.</a:t>
            </a:r>
          </a:p>
        </p:txBody>
      </p:sp>
    </p:spTree>
    <p:extLst>
      <p:ext uri="{BB962C8B-B14F-4D97-AF65-F5344CB8AC3E}">
        <p14:creationId xmlns:p14="http://schemas.microsoft.com/office/powerpoint/2010/main" val="3366598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dirty="0"/>
              <a:t>What Are Our Next Steps?</a:t>
            </a:r>
          </a:p>
        </p:txBody>
      </p:sp>
      <p:pic>
        <p:nvPicPr>
          <p:cNvPr id="1026" name="Picture 2" descr="Wheelchair ra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178" y="3048000"/>
            <a:ext cx="2424963" cy="3028188"/>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4"/>
          <p:cNvSpPr>
            <a:spLocks noGrp="1"/>
          </p:cNvSpPr>
          <p:nvPr>
            <p:ph idx="1"/>
          </p:nvPr>
        </p:nvSpPr>
        <p:spPr/>
        <p:txBody>
          <a:bodyPr/>
          <a:lstStyle/>
          <a:p>
            <a:r>
              <a:rPr lang="en-US" dirty="0"/>
              <a:t>We plan to examine the latest post-assessment data for students receiving support from the disability services office related to adaptive technology and adjust or improve our services accordingly.</a:t>
            </a:r>
          </a:p>
          <a:p>
            <a:r>
              <a:rPr lang="en-US" dirty="0"/>
              <a:t>We plan to record our adaptive technology workshops for reading, writing, note taking, and organization and offer these workshops online/remotely for students who cannot or would prefer not to come into the disability services office in person.</a:t>
            </a:r>
          </a:p>
          <a:p>
            <a:r>
              <a:rPr lang="en-US" dirty="0"/>
              <a:t>We plan to partner with the university’s office of information technology in order to make adaptive technology more widely available for students with invisible disabilities who may not be registered with the disability services office.</a:t>
            </a:r>
          </a:p>
        </p:txBody>
      </p:sp>
    </p:spTree>
    <p:extLst>
      <p:ext uri="{BB962C8B-B14F-4D97-AF65-F5344CB8AC3E}">
        <p14:creationId xmlns:p14="http://schemas.microsoft.com/office/powerpoint/2010/main" val="28364875"/>
      </p:ext>
    </p:extLst>
  </p:cSld>
  <p:clrMapOvr>
    <a:masterClrMapping/>
  </p:clrMapOvr>
</p:sld>
</file>

<file path=ppt/theme/theme1.xml><?xml version="1.0" encoding="utf-8"?>
<a:theme xmlns:a="http://schemas.openxmlformats.org/drawingml/2006/main" name="Fra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Verdana">
      <a:majorFont>
        <a:latin typeface="Verdana"/>
        <a:ea typeface="Didot"/>
        <a:cs typeface="Didot"/>
      </a:majorFont>
      <a:minorFont>
        <a:latin typeface="Verdana"/>
        <a:ea typeface="Didot"/>
        <a:cs typeface="Didot"/>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9935E573-C197-41A8-BCA1-5D5F62C560B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10640</TotalTime>
  <Words>595</Words>
  <Application>Microsoft Office PowerPoint</Application>
  <PresentationFormat>Widescreen</PresentationFormat>
  <Paragraphs>36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Calibri</vt:lpstr>
      <vt:lpstr>Verdana</vt:lpstr>
      <vt:lpstr>Wingdings 2</vt:lpstr>
      <vt:lpstr>Frame</vt:lpstr>
      <vt:lpstr>Evidence-Based Best Practices: Optimizing Adaptive Technology Assessment and Support</vt:lpstr>
      <vt:lpstr>Who Was Our Target Audience?</vt:lpstr>
      <vt:lpstr>What Was the Primary Issue?</vt:lpstr>
      <vt:lpstr>So What Do We Do?</vt:lpstr>
      <vt:lpstr>What Was the Outcome?</vt:lpstr>
      <vt:lpstr>What Are Our Next Steps?</vt:lpstr>
    </vt:vector>
  </TitlesOfParts>
  <Company>Portland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Facilitating Autonomy: Optimizing Adaptive Technology Assessment and Support through the DSS Office</dc:title>
  <dc:creator>Michele Bromley</dc:creator>
  <cp:lastModifiedBy>Sally Scott</cp:lastModifiedBy>
  <cp:revision>64</cp:revision>
  <dcterms:created xsi:type="dcterms:W3CDTF">2016-10-25T16:17:21Z</dcterms:created>
  <dcterms:modified xsi:type="dcterms:W3CDTF">2019-12-04T14:36:02Z</dcterms:modified>
</cp:coreProperties>
</file>