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7" r:id="rId1"/>
  </p:sldMasterIdLst>
  <p:notesMasterIdLst>
    <p:notesMasterId r:id="rId8"/>
  </p:notesMasterIdLst>
  <p:sldIdLst>
    <p:sldId id="256" r:id="rId2"/>
    <p:sldId id="263" r:id="rId3"/>
    <p:sldId id="260" r:id="rId4"/>
    <p:sldId id="257" r:id="rId5"/>
    <p:sldId id="259" r:id="rId6"/>
    <p:sldId id="264"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0242" autoAdjust="0"/>
  </p:normalViewPr>
  <p:slideViewPr>
    <p:cSldViewPr snapToGrid="0">
      <p:cViewPr varScale="1">
        <p:scale>
          <a:sx n="53" d="100"/>
          <a:sy n="53" d="100"/>
        </p:scale>
        <p:origin x="1176" y="44"/>
      </p:cViewPr>
      <p:guideLst/>
    </p:cSldViewPr>
  </p:slideViewPr>
  <p:notesTextViewPr>
    <p:cViewPr>
      <p:scale>
        <a:sx n="1" d="1"/>
        <a:sy n="1" d="1"/>
      </p:scale>
      <p:origin x="0" y="0"/>
    </p:cViewPr>
  </p:notesTextViewPr>
  <p:notesViewPr>
    <p:cSldViewPr snapToGrid="0">
      <p:cViewPr varScale="1">
        <p:scale>
          <a:sx n="51" d="100"/>
          <a:sy n="51" d="100"/>
        </p:scale>
        <p:origin x="2692"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GPA</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Chronic Pain Status</c:v>
                </c:pt>
              </c:strCache>
            </c:strRef>
          </c:tx>
          <c:spPr>
            <a:solidFill>
              <a:srgbClr val="FF0000"/>
            </a:solidFill>
            <a:ln>
              <a:noFill/>
            </a:ln>
            <a:effectLst/>
          </c:spPr>
          <c:invertIfNegative val="0"/>
          <c:cat>
            <c:strRef>
              <c:f>Sheet1!$A$2:$A$5</c:f>
              <c:strCache>
                <c:ptCount val="4"/>
                <c:pt idx="0">
                  <c:v>Students with Chronic Pain</c:v>
                </c:pt>
                <c:pt idx="3">
                  <c:v>Students without Chronic Pain</c:v>
                </c:pt>
              </c:strCache>
            </c:strRef>
          </c:cat>
          <c:val>
            <c:numRef>
              <c:f>Sheet1!$B$2:$B$5</c:f>
              <c:numCache>
                <c:formatCode>General</c:formatCode>
                <c:ptCount val="4"/>
                <c:pt idx="0">
                  <c:v>3.43</c:v>
                </c:pt>
                <c:pt idx="3">
                  <c:v>3.58</c:v>
                </c:pt>
              </c:numCache>
            </c:numRef>
          </c:val>
          <c:extLst>
            <c:ext xmlns:c16="http://schemas.microsoft.com/office/drawing/2014/chart" uri="{C3380CC4-5D6E-409C-BE32-E72D297353CC}">
              <c16:uniqueId val="{00000000-7A85-4741-A48E-CAF2256353A6}"/>
            </c:ext>
          </c:extLst>
        </c:ser>
        <c:dLbls>
          <c:showLegendKey val="0"/>
          <c:showVal val="0"/>
          <c:showCatName val="0"/>
          <c:showSerName val="0"/>
          <c:showPercent val="0"/>
          <c:showBubbleSize val="0"/>
        </c:dLbls>
        <c:gapWidth val="69"/>
        <c:overlap val="23"/>
        <c:axId val="2126436112"/>
        <c:axId val="2126440272"/>
      </c:barChart>
      <c:catAx>
        <c:axId val="2126436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6440272"/>
        <c:crosses val="autoZero"/>
        <c:auto val="1"/>
        <c:lblAlgn val="ctr"/>
        <c:lblOffset val="100"/>
        <c:noMultiLvlLbl val="0"/>
      </c:catAx>
      <c:valAx>
        <c:axId val="21264402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6436112"/>
        <c:crosses val="autoZero"/>
        <c:crossBetween val="between"/>
      </c:valAx>
      <c:spPr>
        <a:noFill/>
        <a:ln>
          <a:noFill/>
        </a:ln>
        <a:effectLst/>
      </c:spPr>
    </c:plotArea>
    <c:legend>
      <c:legendPos val="b"/>
      <c:layout>
        <c:manualLayout>
          <c:xMode val="edge"/>
          <c:yMode val="edge"/>
          <c:x val="0.30778372420809447"/>
          <c:y val="0.87295384819961441"/>
          <c:w val="0.38981591971259311"/>
          <c:h val="9.327051850726138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Academic Flourishing</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Academic Flourishing</c:v>
                </c:pt>
              </c:strCache>
            </c:strRef>
          </c:tx>
          <c:spPr>
            <a:solidFill>
              <a:srgbClr val="FF0000"/>
            </a:solidFill>
            <a:ln>
              <a:solidFill>
                <a:srgbClr val="FF0000"/>
              </a:solidFill>
            </a:ln>
            <a:effectLst/>
          </c:spPr>
          <c:invertIfNegative val="0"/>
          <c:dPt>
            <c:idx val="0"/>
            <c:invertIfNegative val="0"/>
            <c:bubble3D val="0"/>
            <c:spPr>
              <a:solidFill>
                <a:srgbClr val="FF0000"/>
              </a:solidFill>
              <a:ln w="25400">
                <a:solidFill>
                  <a:srgbClr val="FF0000"/>
                </a:solidFill>
              </a:ln>
              <a:effectLst/>
            </c:spPr>
            <c:extLst>
              <c:ext xmlns:c16="http://schemas.microsoft.com/office/drawing/2014/chart" uri="{C3380CC4-5D6E-409C-BE32-E72D297353CC}">
                <c16:uniqueId val="{00000003-F1BD-48D1-AD7F-07FC33DB5774}"/>
              </c:ext>
            </c:extLst>
          </c:dPt>
          <c:cat>
            <c:strRef>
              <c:f>Sheet1!$A$2:$A$5</c:f>
              <c:strCache>
                <c:ptCount val="4"/>
                <c:pt idx="0">
                  <c:v>Students with Chronic Pain </c:v>
                </c:pt>
                <c:pt idx="3">
                  <c:v>Students without Chronic Pain</c:v>
                </c:pt>
              </c:strCache>
            </c:strRef>
          </c:cat>
          <c:val>
            <c:numRef>
              <c:f>Sheet1!$B$2:$B$5</c:f>
              <c:numCache>
                <c:formatCode>General</c:formatCode>
                <c:ptCount val="4"/>
                <c:pt idx="0">
                  <c:v>0.82</c:v>
                </c:pt>
                <c:pt idx="3">
                  <c:v>0.96</c:v>
                </c:pt>
              </c:numCache>
            </c:numRef>
          </c:val>
          <c:extLst>
            <c:ext xmlns:c16="http://schemas.microsoft.com/office/drawing/2014/chart" uri="{C3380CC4-5D6E-409C-BE32-E72D297353CC}">
              <c16:uniqueId val="{00000000-F1BD-48D1-AD7F-07FC33DB5774}"/>
            </c:ext>
          </c:extLst>
        </c:ser>
        <c:ser>
          <c:idx val="1"/>
          <c:order val="1"/>
          <c:tx>
            <c:strRef>
              <c:f>Sheet1!$C$1</c:f>
              <c:strCache>
                <c:ptCount val="1"/>
              </c:strCache>
            </c:strRef>
          </c:tx>
          <c:spPr>
            <a:solidFill>
              <a:schemeClr val="accent2"/>
            </a:solidFill>
            <a:ln>
              <a:noFill/>
            </a:ln>
            <a:effectLst/>
          </c:spPr>
          <c:invertIfNegative val="0"/>
          <c:cat>
            <c:strRef>
              <c:f>Sheet1!$A$2:$A$5</c:f>
              <c:strCache>
                <c:ptCount val="4"/>
                <c:pt idx="0">
                  <c:v>Students with Chronic Pain </c:v>
                </c:pt>
                <c:pt idx="3">
                  <c:v>Students without Chronic Pain</c:v>
                </c:pt>
              </c:strCache>
            </c:strRef>
          </c:cat>
          <c:val>
            <c:numRef>
              <c:f>Sheet1!$C$2:$C$5</c:f>
              <c:numCache>
                <c:formatCode>General</c:formatCode>
                <c:ptCount val="4"/>
              </c:numCache>
            </c:numRef>
          </c:val>
          <c:extLst>
            <c:ext xmlns:c16="http://schemas.microsoft.com/office/drawing/2014/chart" uri="{C3380CC4-5D6E-409C-BE32-E72D297353CC}">
              <c16:uniqueId val="{00000001-F1BD-48D1-AD7F-07FC33DB5774}"/>
            </c:ext>
          </c:extLst>
        </c:ser>
        <c:ser>
          <c:idx val="2"/>
          <c:order val="2"/>
          <c:tx>
            <c:strRef>
              <c:f>Sheet1!$D$1</c:f>
              <c:strCache>
                <c:ptCount val="1"/>
              </c:strCache>
            </c:strRef>
          </c:tx>
          <c:spPr>
            <a:solidFill>
              <a:schemeClr val="accent3"/>
            </a:solidFill>
            <a:ln>
              <a:noFill/>
            </a:ln>
            <a:effectLst/>
          </c:spPr>
          <c:invertIfNegative val="0"/>
          <c:cat>
            <c:strRef>
              <c:f>Sheet1!$A$2:$A$5</c:f>
              <c:strCache>
                <c:ptCount val="4"/>
                <c:pt idx="0">
                  <c:v>Students with Chronic Pain </c:v>
                </c:pt>
                <c:pt idx="3">
                  <c:v>Students without Chronic Pain</c:v>
                </c:pt>
              </c:strCache>
            </c:strRef>
          </c:cat>
          <c:val>
            <c:numRef>
              <c:f>Sheet1!$D$2:$D$5</c:f>
              <c:numCache>
                <c:formatCode>General</c:formatCode>
                <c:ptCount val="4"/>
              </c:numCache>
            </c:numRef>
          </c:val>
          <c:extLst>
            <c:ext xmlns:c16="http://schemas.microsoft.com/office/drawing/2014/chart" uri="{C3380CC4-5D6E-409C-BE32-E72D297353CC}">
              <c16:uniqueId val="{00000002-F1BD-48D1-AD7F-07FC33DB5774}"/>
            </c:ext>
          </c:extLst>
        </c:ser>
        <c:dLbls>
          <c:showLegendKey val="0"/>
          <c:showVal val="0"/>
          <c:showCatName val="0"/>
          <c:showSerName val="0"/>
          <c:showPercent val="0"/>
          <c:showBubbleSize val="0"/>
        </c:dLbls>
        <c:gapWidth val="71"/>
        <c:overlap val="100"/>
        <c:axId val="2048195312"/>
        <c:axId val="2048201136"/>
      </c:barChart>
      <c:catAx>
        <c:axId val="2048195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48201136"/>
        <c:crosses val="autoZero"/>
        <c:auto val="1"/>
        <c:lblAlgn val="ctr"/>
        <c:lblOffset val="100"/>
        <c:noMultiLvlLbl val="0"/>
      </c:catAx>
      <c:valAx>
        <c:axId val="2048201136"/>
        <c:scaling>
          <c:orientation val="minMax"/>
          <c:max val="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48195312"/>
        <c:crosses val="autoZero"/>
        <c:crossBetween val="between"/>
        <c:majorUnit val="0.2"/>
      </c:valAx>
      <c:spPr>
        <a:noFill/>
        <a:ln>
          <a:noFill/>
        </a:ln>
        <a:effectLst/>
      </c:spPr>
    </c:plotArea>
    <c:legend>
      <c:legendPos val="b"/>
      <c:legendEntry>
        <c:idx val="1"/>
        <c:delete val="1"/>
      </c:legendEntry>
      <c:legendEntry>
        <c:idx val="2"/>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0.62039</cdr:x>
      <cdr:y>0.98263</cdr:y>
    </cdr:from>
    <cdr:to>
      <cdr:x>0.64219</cdr:x>
      <cdr:y>1</cdr:y>
    </cdr:to>
    <cdr:sp macro="" textlink="">
      <cdr:nvSpPr>
        <cdr:cNvPr id="2" name="TextBox 1"/>
        <cdr:cNvSpPr txBox="1"/>
      </cdr:nvSpPr>
      <cdr:spPr>
        <a:xfrm xmlns:a="http://schemas.openxmlformats.org/drawingml/2006/main">
          <a:off x="2927032" y="2632075"/>
          <a:ext cx="102870" cy="457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0.65705</cdr:x>
      <cdr:y>0.93064</cdr:y>
    </cdr:from>
    <cdr:to>
      <cdr:x>0.96472</cdr:x>
      <cdr:y>1</cdr:y>
    </cdr:to>
    <cdr:sp macro="" textlink="">
      <cdr:nvSpPr>
        <cdr:cNvPr id="3" name="TextBox 2"/>
        <cdr:cNvSpPr txBox="1"/>
      </cdr:nvSpPr>
      <cdr:spPr>
        <a:xfrm xmlns:a="http://schemas.openxmlformats.org/drawingml/2006/main">
          <a:off x="3100006" y="2449513"/>
          <a:ext cx="1451610" cy="18256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377926-9A1A-43C5-AECA-F03F84F9A1CC}" type="datetimeFigureOut">
              <a:rPr lang="en-US" smtClean="0"/>
              <a:t>11/7/2019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91E280-A710-476B-876D-1EC7BBF9D6EE}" type="slidenum">
              <a:rPr lang="en-US" smtClean="0"/>
              <a:t>‹#›</a:t>
            </a:fld>
            <a:endParaRPr lang="en-US"/>
          </a:p>
        </p:txBody>
      </p:sp>
    </p:spTree>
    <p:extLst>
      <p:ext uri="{BB962C8B-B14F-4D97-AF65-F5344CB8AC3E}">
        <p14:creationId xmlns:p14="http://schemas.microsoft.com/office/powerpoint/2010/main" val="3829608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IRB 18-19-041.”</a:t>
            </a:r>
          </a:p>
          <a:p>
            <a:endParaRPr lang="en-US" dirty="0"/>
          </a:p>
          <a:p>
            <a:r>
              <a:rPr lang="en-US" dirty="0"/>
              <a:t>Study conducted January-February, 2019.</a:t>
            </a:r>
          </a:p>
          <a:p>
            <a:endParaRPr lang="en-US" dirty="0"/>
          </a:p>
          <a:p>
            <a:r>
              <a:rPr lang="en-US" dirty="0"/>
              <a:t>Thank you to colleagues Melissa Fletcher, Macalester College, Heather Peters, Ph.D. and Matthew Hoekstra, University of Minnesota, Morris for their support.</a:t>
            </a:r>
          </a:p>
        </p:txBody>
      </p:sp>
      <p:sp>
        <p:nvSpPr>
          <p:cNvPr id="4" name="Slide Number Placeholder 3"/>
          <p:cNvSpPr>
            <a:spLocks noGrp="1"/>
          </p:cNvSpPr>
          <p:nvPr>
            <p:ph type="sldNum" sz="quarter" idx="10"/>
          </p:nvPr>
        </p:nvSpPr>
        <p:spPr/>
        <p:txBody>
          <a:bodyPr/>
          <a:lstStyle/>
          <a:p>
            <a:fld id="{D691E280-A710-476B-876D-1EC7BBF9D6EE}" type="slidenum">
              <a:rPr lang="en-US" smtClean="0"/>
              <a:t>1</a:t>
            </a:fld>
            <a:endParaRPr lang="en-US"/>
          </a:p>
        </p:txBody>
      </p:sp>
    </p:spTree>
    <p:extLst>
      <p:ext uri="{BB962C8B-B14F-4D97-AF65-F5344CB8AC3E}">
        <p14:creationId xmlns:p14="http://schemas.microsoft.com/office/powerpoint/2010/main" val="3291374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91E280-A710-476B-876D-1EC7BBF9D6EE}" type="slidenum">
              <a:rPr lang="en-US" smtClean="0"/>
              <a:t>2</a:t>
            </a:fld>
            <a:endParaRPr lang="en-US"/>
          </a:p>
        </p:txBody>
      </p:sp>
    </p:spTree>
    <p:extLst>
      <p:ext uri="{BB962C8B-B14F-4D97-AF65-F5344CB8AC3E}">
        <p14:creationId xmlns:p14="http://schemas.microsoft.com/office/powerpoint/2010/main" val="2692830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91E280-A710-476B-876D-1EC7BBF9D6EE}" type="slidenum">
              <a:rPr lang="en-US" smtClean="0"/>
              <a:t>3</a:t>
            </a:fld>
            <a:endParaRPr lang="en-US"/>
          </a:p>
        </p:txBody>
      </p:sp>
    </p:spTree>
    <p:extLst>
      <p:ext uri="{BB962C8B-B14F-4D97-AF65-F5344CB8AC3E}">
        <p14:creationId xmlns:p14="http://schemas.microsoft.com/office/powerpoint/2010/main" val="3449432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were from the overall college population and not limited to students already affiliated with the disability office on campus.</a:t>
            </a:r>
          </a:p>
          <a:p>
            <a:endParaRPr lang="en-US" dirty="0"/>
          </a:p>
          <a:p>
            <a:r>
              <a:rPr lang="en-US" dirty="0"/>
              <a:t>Students were not required to have been diagnosed by a physician to meet the criteria for chronic pain. Severity ratings on the Numeric Rating Scale determined chronic pain status.</a:t>
            </a:r>
          </a:p>
        </p:txBody>
      </p:sp>
      <p:sp>
        <p:nvSpPr>
          <p:cNvPr id="4" name="Slide Number Placeholder 3"/>
          <p:cNvSpPr>
            <a:spLocks noGrp="1"/>
          </p:cNvSpPr>
          <p:nvPr>
            <p:ph type="sldNum" sz="quarter" idx="10"/>
          </p:nvPr>
        </p:nvSpPr>
        <p:spPr/>
        <p:txBody>
          <a:bodyPr/>
          <a:lstStyle/>
          <a:p>
            <a:fld id="{D691E280-A710-476B-876D-1EC7BBF9D6EE}" type="slidenum">
              <a:rPr lang="en-US" smtClean="0"/>
              <a:t>4</a:t>
            </a:fld>
            <a:endParaRPr lang="en-US"/>
          </a:p>
        </p:txBody>
      </p:sp>
    </p:spTree>
    <p:extLst>
      <p:ext uri="{BB962C8B-B14F-4D97-AF65-F5344CB8AC3E}">
        <p14:creationId xmlns:p14="http://schemas.microsoft.com/office/powerpoint/2010/main" val="560963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GPA differences were significantly different between groups with students with chronic pain achieving a lower GPA. However, both groups had relatively strong GPAs.</a:t>
            </a:r>
          </a:p>
          <a:p>
            <a:endParaRPr lang="en-US" dirty="0"/>
          </a:p>
          <a:p>
            <a:r>
              <a:rPr lang="en-US" dirty="0"/>
              <a:t>No significant difference in flourishing was seen between groups. With scores of 0 equivalent to languishing and scores of 2 equivalent to flourishing, both groups were near the midpoint.</a:t>
            </a:r>
          </a:p>
          <a:p>
            <a:endParaRPr lang="en-US" dirty="0"/>
          </a:p>
          <a:p>
            <a:r>
              <a:rPr lang="en-US" dirty="0"/>
              <a:t>The average level of pain severity for students with chronic pain was in the mild level. Worst pain severity is classified in the moderate range.</a:t>
            </a:r>
          </a:p>
          <a:p>
            <a:endParaRPr lang="en-US" dirty="0"/>
          </a:p>
          <a:p>
            <a:r>
              <a:rPr lang="en-US" dirty="0"/>
              <a:t>The functional disability score is low, with a score of 20 on a scale exceeding 80.</a:t>
            </a:r>
          </a:p>
          <a:p>
            <a:endParaRPr lang="en-US" dirty="0"/>
          </a:p>
          <a:p>
            <a:r>
              <a:rPr lang="en-US" dirty="0"/>
              <a:t>Of the 250 subjects completing the survey, 112 met the criteria for chronic pain status. </a:t>
            </a:r>
          </a:p>
          <a:p>
            <a:endParaRPr lang="en-US" dirty="0"/>
          </a:p>
        </p:txBody>
      </p:sp>
      <p:sp>
        <p:nvSpPr>
          <p:cNvPr id="4" name="Slide Number Placeholder 3"/>
          <p:cNvSpPr>
            <a:spLocks noGrp="1"/>
          </p:cNvSpPr>
          <p:nvPr>
            <p:ph type="sldNum" sz="quarter" idx="10"/>
          </p:nvPr>
        </p:nvSpPr>
        <p:spPr/>
        <p:txBody>
          <a:bodyPr/>
          <a:lstStyle/>
          <a:p>
            <a:fld id="{D691E280-A710-476B-876D-1EC7BBF9D6EE}" type="slidenum">
              <a:rPr lang="en-US" smtClean="0"/>
              <a:t>5</a:t>
            </a:fld>
            <a:endParaRPr lang="en-US"/>
          </a:p>
        </p:txBody>
      </p:sp>
    </p:spTree>
    <p:extLst>
      <p:ext uri="{BB962C8B-B14F-4D97-AF65-F5344CB8AC3E}">
        <p14:creationId xmlns:p14="http://schemas.microsoft.com/office/powerpoint/2010/main" val="719465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References</a:t>
            </a:r>
          </a:p>
          <a:p>
            <a:r>
              <a:rPr lang="en-US" dirty="0"/>
              <a:t> </a:t>
            </a:r>
          </a:p>
          <a:p>
            <a:r>
              <a:rPr lang="en-US" dirty="0" err="1"/>
              <a:t>Boonstra</a:t>
            </a:r>
            <a:r>
              <a:rPr lang="en-US" dirty="0"/>
              <a:t>, A.M., </a:t>
            </a:r>
            <a:r>
              <a:rPr lang="en-US" dirty="0" err="1"/>
              <a:t>Reneman</a:t>
            </a:r>
            <a:r>
              <a:rPr lang="en-US" dirty="0"/>
              <a:t>, M.F., Stewart, R.E., Post, M.W., </a:t>
            </a:r>
            <a:r>
              <a:rPr lang="en-US" dirty="0" err="1"/>
              <a:t>Schiphorst</a:t>
            </a:r>
            <a:r>
              <a:rPr lang="en-US" dirty="0"/>
              <a:t> </a:t>
            </a:r>
            <a:r>
              <a:rPr lang="en-US" dirty="0" err="1"/>
              <a:t>Preuper</a:t>
            </a:r>
            <a:r>
              <a:rPr lang="en-US" dirty="0"/>
              <a:t>, H.R., (2013). Life satisfaction in patients with chronic musculoskeletal pain and its predictors. </a:t>
            </a:r>
            <a:r>
              <a:rPr lang="en-US" i="1" dirty="0"/>
              <a:t>Quality of Life Research</a:t>
            </a:r>
            <a:r>
              <a:rPr lang="en-US" dirty="0"/>
              <a:t>, 22, 93-101. </a:t>
            </a:r>
          </a:p>
          <a:p>
            <a:r>
              <a:rPr lang="en-US" dirty="0" err="1"/>
              <a:t>Correia</a:t>
            </a:r>
            <a:r>
              <a:rPr lang="en-US" dirty="0"/>
              <a:t>, J. C. (2016). Flourishing and freedom: Exploring their tensions and their relevance to chronic disease. </a:t>
            </a:r>
            <a:r>
              <a:rPr lang="en-US" i="1" dirty="0"/>
              <a:t>Health Care Analysis</a:t>
            </a:r>
            <a:r>
              <a:rPr lang="en-US" dirty="0"/>
              <a:t>, 24(2), 148–160. https://doi.org/10.1007/s10728-016-0314-6</a:t>
            </a:r>
          </a:p>
          <a:p>
            <a:r>
              <a:rPr lang="en-US" dirty="0"/>
              <a:t>Roy R., Thomas, M., Makarenko, P (1990). A comparative study of pain complaints in a non-clinical Canadian population of university students and seniors. </a:t>
            </a:r>
            <a:r>
              <a:rPr lang="en-US" i="1" dirty="0"/>
              <a:t>Pain </a:t>
            </a:r>
            <a:r>
              <a:rPr lang="en-US" i="1" dirty="0" err="1"/>
              <a:t>Clin</a:t>
            </a:r>
            <a:r>
              <a:rPr lang="en-US" dirty="0"/>
              <a:t>, 3, 213-22. </a:t>
            </a:r>
          </a:p>
          <a:p>
            <a:r>
              <a:rPr lang="en-US" dirty="0" err="1"/>
              <a:t>Ryff</a:t>
            </a:r>
            <a:r>
              <a:rPr lang="en-US" dirty="0"/>
              <a:t>, C. D. (1989). Happiness is everything, or is it? Explorations on the meaning of psychological well–being. </a:t>
            </a:r>
            <a:r>
              <a:rPr lang="en-US" i="1" dirty="0"/>
              <a:t>Journal of Personality and Social Psychology</a:t>
            </a:r>
            <a:r>
              <a:rPr lang="en-US" dirty="0"/>
              <a:t>, 57, 1069–1081.</a:t>
            </a:r>
          </a:p>
          <a:p>
            <a:r>
              <a:rPr lang="en-US" dirty="0" err="1"/>
              <a:t>Ryff</a:t>
            </a:r>
            <a:r>
              <a:rPr lang="en-US" dirty="0"/>
              <a:t>, C. D. &amp; Keyes, C. L. M. (1995). The structure of psychological well–being revisited. </a:t>
            </a:r>
            <a:r>
              <a:rPr lang="en-US" i="1" dirty="0"/>
              <a:t>Journal of Personality and Social Psychology</a:t>
            </a:r>
            <a:r>
              <a:rPr lang="en-US" dirty="0"/>
              <a:t>, 69, 719–727.</a:t>
            </a:r>
          </a:p>
          <a:p>
            <a:r>
              <a:rPr lang="en-US" dirty="0"/>
              <a:t>Thomas, M., Roy, R., Cook, A., &amp; </a:t>
            </a:r>
            <a:r>
              <a:rPr lang="en-US" dirty="0" err="1"/>
              <a:t>Marykuca</a:t>
            </a:r>
            <a:r>
              <a:rPr lang="en-US" dirty="0"/>
              <a:t>, S. (1992). Chronic pain in college students: issues of management. </a:t>
            </a:r>
            <a:r>
              <a:rPr lang="en-US" i="1" dirty="0"/>
              <a:t>Canadian Family Physician</a:t>
            </a:r>
            <a:r>
              <a:rPr lang="en-US" dirty="0"/>
              <a:t>, 38, 2597-2601. </a:t>
            </a:r>
          </a:p>
          <a:p>
            <a:endParaRPr lang="en-US" dirty="0"/>
          </a:p>
        </p:txBody>
      </p:sp>
      <p:sp>
        <p:nvSpPr>
          <p:cNvPr id="4" name="Slide Number Placeholder 3"/>
          <p:cNvSpPr>
            <a:spLocks noGrp="1"/>
          </p:cNvSpPr>
          <p:nvPr>
            <p:ph type="sldNum" sz="quarter" idx="10"/>
          </p:nvPr>
        </p:nvSpPr>
        <p:spPr/>
        <p:txBody>
          <a:bodyPr/>
          <a:lstStyle/>
          <a:p>
            <a:fld id="{D691E280-A710-476B-876D-1EC7BBF9D6EE}" type="slidenum">
              <a:rPr lang="en-US" smtClean="0"/>
              <a:t>6</a:t>
            </a:fld>
            <a:endParaRPr lang="en-US"/>
          </a:p>
        </p:txBody>
      </p:sp>
    </p:spTree>
    <p:extLst>
      <p:ext uri="{BB962C8B-B14F-4D97-AF65-F5344CB8AC3E}">
        <p14:creationId xmlns:p14="http://schemas.microsoft.com/office/powerpoint/2010/main" val="39751480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11/7/2019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248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17540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2020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7398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536550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3711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51784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21869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6849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smtClean="0"/>
              <a:t>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1954411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5215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11/7/2019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2166011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4526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3799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99449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7113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76491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11/7/2019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6507034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 id="2147483764"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College Students and Chronic Pain</a:t>
            </a:r>
          </a:p>
        </p:txBody>
      </p:sp>
      <p:sp>
        <p:nvSpPr>
          <p:cNvPr id="3" name="Subtitle 2"/>
          <p:cNvSpPr>
            <a:spLocks noGrp="1"/>
          </p:cNvSpPr>
          <p:nvPr>
            <p:ph type="subTitle" idx="1"/>
          </p:nvPr>
        </p:nvSpPr>
        <p:spPr/>
        <p:txBody>
          <a:bodyPr/>
          <a:lstStyle/>
          <a:p>
            <a:r>
              <a:rPr lang="en-US" dirty="0"/>
              <a:t>Flourishing and Academic Success</a:t>
            </a:r>
          </a:p>
        </p:txBody>
      </p:sp>
      <p:sp>
        <p:nvSpPr>
          <p:cNvPr id="4" name="TextBox 3"/>
          <p:cNvSpPr txBox="1"/>
          <p:nvPr/>
        </p:nvSpPr>
        <p:spPr>
          <a:xfrm>
            <a:off x="3804746" y="4193628"/>
            <a:ext cx="4540468" cy="646331"/>
          </a:xfrm>
          <a:prstGeom prst="rect">
            <a:avLst/>
          </a:prstGeom>
          <a:noFill/>
        </p:spPr>
        <p:txBody>
          <a:bodyPr wrap="square" rtlCol="0">
            <a:spAutoFit/>
          </a:bodyPr>
          <a:lstStyle/>
          <a:p>
            <a:pPr algn="ctr"/>
            <a:r>
              <a:rPr lang="en-US" dirty="0"/>
              <a:t>Chris Dallager, </a:t>
            </a:r>
            <a:r>
              <a:rPr lang="en-US" dirty="0" err="1"/>
              <a:t>M.S.Ed</a:t>
            </a:r>
            <a:r>
              <a:rPr lang="en-US" dirty="0"/>
              <a:t>. and Cecily </a:t>
            </a:r>
            <a:r>
              <a:rPr lang="en-US" dirty="0" err="1"/>
              <a:t>Conour</a:t>
            </a:r>
            <a:endParaRPr lang="en-US" dirty="0"/>
          </a:p>
          <a:p>
            <a:pPr algn="ctr"/>
            <a:r>
              <a:rPr lang="en-US" dirty="0"/>
              <a:t>Carleton College</a:t>
            </a:r>
          </a:p>
        </p:txBody>
      </p:sp>
    </p:spTree>
    <p:extLst>
      <p:ext uri="{BB962C8B-B14F-4D97-AF65-F5344CB8AC3E}">
        <p14:creationId xmlns:p14="http://schemas.microsoft.com/office/powerpoint/2010/main" val="2694327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p:txBody>
          <a:bodyPr>
            <a:normAutofit/>
          </a:bodyPr>
          <a:lstStyle/>
          <a:p>
            <a:pPr marL="0" indent="0">
              <a:buNone/>
            </a:pPr>
            <a:r>
              <a:rPr lang="en-US" dirty="0"/>
              <a:t>Limited and conflicting past findings on college students with chronic pain in terms of academic success and life satisfaction.</a:t>
            </a:r>
          </a:p>
          <a:p>
            <a:pPr marL="0" indent="0">
              <a:buNone/>
            </a:pPr>
            <a:r>
              <a:rPr lang="en-US" dirty="0"/>
              <a:t>In one study, the chronic pain group reported higher levels of academic interference than control group but no difference found on a measure of clinical depression, with both groups in no depression range (Thomas, Roy, Cook, and </a:t>
            </a:r>
            <a:r>
              <a:rPr lang="en-US" dirty="0" err="1"/>
              <a:t>Marykuca</a:t>
            </a:r>
            <a:r>
              <a:rPr lang="en-US" dirty="0"/>
              <a:t>, 1992). Yet another study using students with chronic pain entering a rehabilitation program found lower life satisfaction reports (</a:t>
            </a:r>
            <a:r>
              <a:rPr lang="en-US" dirty="0" err="1"/>
              <a:t>Boonstra</a:t>
            </a:r>
            <a:r>
              <a:rPr lang="en-US" dirty="0"/>
              <a:t>, </a:t>
            </a:r>
            <a:r>
              <a:rPr lang="en-US" dirty="0" err="1"/>
              <a:t>Reneman</a:t>
            </a:r>
            <a:r>
              <a:rPr lang="en-US" dirty="0"/>
              <a:t>, Stewart, Post, and </a:t>
            </a:r>
            <a:r>
              <a:rPr lang="en-US" dirty="0" err="1"/>
              <a:t>Schiphorst</a:t>
            </a:r>
            <a:r>
              <a:rPr lang="en-US" dirty="0"/>
              <a:t> </a:t>
            </a:r>
            <a:r>
              <a:rPr lang="en-US" dirty="0" err="1"/>
              <a:t>Preuper</a:t>
            </a:r>
            <a:r>
              <a:rPr lang="en-US" dirty="0"/>
              <a:t>, 2013).</a:t>
            </a:r>
          </a:p>
          <a:p>
            <a:pPr marL="0" indent="0">
              <a:buNone/>
            </a:pPr>
            <a:endParaRPr lang="en-US" dirty="0"/>
          </a:p>
        </p:txBody>
      </p:sp>
    </p:spTree>
    <p:extLst>
      <p:ext uri="{BB962C8B-B14F-4D97-AF65-F5344CB8AC3E}">
        <p14:creationId xmlns:p14="http://schemas.microsoft.com/office/powerpoint/2010/main" val="2988686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Questions and Hypotheses</a:t>
            </a:r>
          </a:p>
        </p:txBody>
      </p:sp>
      <p:sp>
        <p:nvSpPr>
          <p:cNvPr id="13" name="TextBox 12"/>
          <p:cNvSpPr txBox="1"/>
          <p:nvPr/>
        </p:nvSpPr>
        <p:spPr>
          <a:xfrm>
            <a:off x="1485900" y="2686050"/>
            <a:ext cx="3966210" cy="923330"/>
          </a:xfrm>
          <a:prstGeom prst="rect">
            <a:avLst/>
          </a:prstGeom>
          <a:solidFill>
            <a:schemeClr val="bg1"/>
          </a:solidFill>
          <a:ln w="19050">
            <a:solidFill>
              <a:schemeClr val="tx1"/>
            </a:solidFill>
          </a:ln>
        </p:spPr>
        <p:txBody>
          <a:bodyPr wrap="square" rtlCol="0">
            <a:spAutoFit/>
          </a:bodyPr>
          <a:lstStyle/>
          <a:p>
            <a:r>
              <a:rPr lang="en-US" dirty="0"/>
              <a:t>Do college students with chronic pain have different levels of flourishing than college students without chronic pain?</a:t>
            </a:r>
          </a:p>
        </p:txBody>
      </p:sp>
      <p:sp>
        <p:nvSpPr>
          <p:cNvPr id="14" name="TextBox 13"/>
          <p:cNvSpPr txBox="1"/>
          <p:nvPr/>
        </p:nvSpPr>
        <p:spPr>
          <a:xfrm>
            <a:off x="6686550" y="2686050"/>
            <a:ext cx="3406140" cy="1200329"/>
          </a:xfrm>
          <a:prstGeom prst="rect">
            <a:avLst/>
          </a:prstGeom>
          <a:solidFill>
            <a:schemeClr val="bg1"/>
          </a:solidFill>
          <a:ln w="19050">
            <a:solidFill>
              <a:schemeClr val="tx1"/>
            </a:solidFill>
          </a:ln>
        </p:spPr>
        <p:txBody>
          <a:bodyPr wrap="square" rtlCol="0">
            <a:spAutoFit/>
          </a:bodyPr>
          <a:lstStyle/>
          <a:p>
            <a:r>
              <a:rPr lang="en-US" dirty="0"/>
              <a:t>Hypothesis:  Students with chronic pain will have significantly lower scores on a measure of flourishing than students without chronic pain.</a:t>
            </a:r>
          </a:p>
        </p:txBody>
      </p:sp>
      <p:sp>
        <p:nvSpPr>
          <p:cNvPr id="6" name="TextBox 5"/>
          <p:cNvSpPr txBox="1"/>
          <p:nvPr/>
        </p:nvSpPr>
        <p:spPr>
          <a:xfrm>
            <a:off x="1485900" y="4263390"/>
            <a:ext cx="396621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Do college students with chronic pain perform differently academically than college students without chronic pain?</a:t>
            </a:r>
          </a:p>
        </p:txBody>
      </p:sp>
      <p:sp>
        <p:nvSpPr>
          <p:cNvPr id="11" name="TextBox 10"/>
          <p:cNvSpPr txBox="1"/>
          <p:nvPr/>
        </p:nvSpPr>
        <p:spPr>
          <a:xfrm>
            <a:off x="6675120" y="4263390"/>
            <a:ext cx="3406140" cy="1200329"/>
          </a:xfrm>
          <a:prstGeom prst="rect">
            <a:avLst/>
          </a:prstGeom>
          <a:solidFill>
            <a:schemeClr val="bg1"/>
          </a:solidFill>
          <a:ln w="19050">
            <a:solidFill>
              <a:schemeClr val="tx1"/>
            </a:solidFill>
          </a:ln>
        </p:spPr>
        <p:txBody>
          <a:bodyPr wrap="square" rtlCol="0">
            <a:spAutoFit/>
          </a:bodyPr>
          <a:lstStyle/>
          <a:p>
            <a:r>
              <a:rPr lang="en-US" dirty="0"/>
              <a:t>Hypothesis:  Students with chronic pain will have significantly lower GPAs than students without chronic pain.</a:t>
            </a:r>
          </a:p>
        </p:txBody>
      </p:sp>
      <p:sp>
        <p:nvSpPr>
          <p:cNvPr id="17" name="Right Arrow 16">
            <a:extLst>
              <a:ext uri="{C183D7F6-B498-43B3-948B-1728B52AA6E4}">
                <adec:decorative xmlns:adec="http://schemas.microsoft.com/office/drawing/2017/decorative" val="1"/>
              </a:ext>
            </a:extLst>
          </p:cNvPr>
          <p:cNvSpPr/>
          <p:nvPr/>
        </p:nvSpPr>
        <p:spPr>
          <a:xfrm>
            <a:off x="5692140" y="4448056"/>
            <a:ext cx="788670" cy="52399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663911" y="2830805"/>
            <a:ext cx="810838" cy="579170"/>
          </a:xfrm>
          <a:prstGeom prst="rect">
            <a:avLst/>
          </a:prstGeom>
        </p:spPr>
      </p:pic>
    </p:spTree>
    <p:extLst>
      <p:ext uri="{BB962C8B-B14F-4D97-AF65-F5344CB8AC3E}">
        <p14:creationId xmlns:p14="http://schemas.microsoft.com/office/powerpoint/2010/main" val="2653368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a:t>
            </a:r>
          </a:p>
        </p:txBody>
      </p:sp>
      <p:sp>
        <p:nvSpPr>
          <p:cNvPr id="3" name="Content Placeholder 2"/>
          <p:cNvSpPr>
            <a:spLocks noGrp="1"/>
          </p:cNvSpPr>
          <p:nvPr>
            <p:ph idx="1"/>
          </p:nvPr>
        </p:nvSpPr>
        <p:spPr/>
        <p:txBody>
          <a:bodyPr/>
          <a:lstStyle/>
          <a:p>
            <a:r>
              <a:rPr lang="en-US" dirty="0" err="1"/>
              <a:t>Qualtrics</a:t>
            </a:r>
            <a:r>
              <a:rPr lang="en-US" dirty="0"/>
              <a:t> survey emailed to students</a:t>
            </a:r>
          </a:p>
          <a:p>
            <a:r>
              <a:rPr lang="en-US" dirty="0"/>
              <a:t>Numeric Rating Scale – measure of pain severity</a:t>
            </a:r>
          </a:p>
          <a:p>
            <a:r>
              <a:rPr lang="en-US" dirty="0"/>
              <a:t>CALI 21 – measure of functional disability</a:t>
            </a:r>
          </a:p>
          <a:p>
            <a:r>
              <a:rPr lang="en-US" dirty="0"/>
              <a:t>Mental Health Continuum MIDAS Long Form – measure of emotional, psychological, and social well-being. This measure was used as a whole to assess flourishing.</a:t>
            </a:r>
          </a:p>
          <a:p>
            <a:endParaRPr lang="en-US" dirty="0"/>
          </a:p>
        </p:txBody>
      </p:sp>
    </p:spTree>
    <p:extLst>
      <p:ext uri="{BB962C8B-B14F-4D97-AF65-F5344CB8AC3E}">
        <p14:creationId xmlns:p14="http://schemas.microsoft.com/office/powerpoint/2010/main" val="3670446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4766310" y="765810"/>
            <a:ext cx="2183130" cy="369332"/>
          </a:xfrm>
          <a:prstGeom prst="rect">
            <a:avLst/>
          </a:prstGeom>
          <a:noFill/>
        </p:spPr>
        <p:txBody>
          <a:bodyPr wrap="square" rtlCol="0">
            <a:spAutoFit/>
          </a:bodyPr>
          <a:lstStyle/>
          <a:p>
            <a:pPr algn="ctr"/>
            <a:r>
              <a:rPr lang="en-US" b="1" dirty="0"/>
              <a:t>	RESULTS</a:t>
            </a:r>
          </a:p>
        </p:txBody>
      </p:sp>
      <p:sp>
        <p:nvSpPr>
          <p:cNvPr id="2" name="Title 1"/>
          <p:cNvSpPr>
            <a:spLocks noGrp="1"/>
          </p:cNvSpPr>
          <p:nvPr>
            <p:ph type="title"/>
          </p:nvPr>
        </p:nvSpPr>
        <p:spPr>
          <a:xfrm>
            <a:off x="1385888" y="982132"/>
            <a:ext cx="9601196" cy="1303867"/>
          </a:xfrm>
        </p:spPr>
        <p:txBody>
          <a:bodyPr>
            <a:normAutofit fontScale="90000"/>
          </a:bodyPr>
          <a:lstStyle/>
          <a:p>
            <a:pPr algn="l"/>
            <a:r>
              <a:rPr lang="en-US" sz="1600" dirty="0"/>
              <a:t>Current Pain 				Worst Pain				Average Pain				Functional Disability</a:t>
            </a:r>
            <a:br>
              <a:rPr lang="en-US" sz="1600" dirty="0"/>
            </a:br>
            <a:r>
              <a:rPr lang="en-US" sz="1600" dirty="0"/>
              <a:t>   Severity    		   			  Severity   	    			    Severity   			 	 	Score</a:t>
            </a:r>
            <a:br>
              <a:rPr lang="en-US" sz="1600" dirty="0"/>
            </a:br>
            <a:r>
              <a:rPr lang="en-US" sz="1600" b="1" i="1" dirty="0"/>
              <a:t>M            SD				M            SD			M            SD			M            	SD  </a:t>
            </a:r>
            <a:br>
              <a:rPr lang="en-US" sz="1600" b="1" i="1" dirty="0"/>
            </a:br>
            <a:r>
              <a:rPr lang="en-US" sz="1600" b="1" i="1" dirty="0"/>
              <a:t> </a:t>
            </a:r>
            <a:br>
              <a:rPr lang="en-US" sz="1600" b="1" i="1" dirty="0"/>
            </a:br>
            <a:r>
              <a:rPr lang="en-US" sz="1600" b="1" dirty="0"/>
              <a:t>3.64	    1.83				7.95	     1.94			4.19	      1.56			20.96	      	14.31	</a:t>
            </a:r>
            <a:endParaRPr lang="en-US" sz="1600" dirty="0"/>
          </a:p>
        </p:txBody>
      </p:sp>
      <p:sp>
        <p:nvSpPr>
          <p:cNvPr id="3" name="Text Placeholder 2"/>
          <p:cNvSpPr>
            <a:spLocks noGrp="1"/>
          </p:cNvSpPr>
          <p:nvPr>
            <p:ph type="body" idx="1"/>
          </p:nvPr>
        </p:nvSpPr>
        <p:spPr/>
        <p:txBody>
          <a:bodyPr/>
          <a:lstStyle/>
          <a:p>
            <a:pPr algn="ctr"/>
            <a:r>
              <a:rPr lang="en-US" sz="2400" dirty="0"/>
              <a:t>Chronic Pain Status and GPA</a:t>
            </a:r>
          </a:p>
        </p:txBody>
      </p:sp>
      <p:graphicFrame>
        <p:nvGraphicFramePr>
          <p:cNvPr id="15" name="Content Placeholder 14" descr="Bar graph showing students with chronic pain had lower GPA than students without chronic pain."/>
          <p:cNvGraphicFramePr>
            <a:graphicFrameLocks noGrp="1"/>
          </p:cNvGraphicFramePr>
          <p:nvPr>
            <p:ph sz="half" idx="2"/>
            <p:extLst>
              <p:ext uri="{D42A27DB-BD31-4B8C-83A1-F6EECF244321}">
                <p14:modId xmlns:p14="http://schemas.microsoft.com/office/powerpoint/2010/main" val="1324506922"/>
              </p:ext>
            </p:extLst>
          </p:nvPr>
        </p:nvGraphicFramePr>
        <p:xfrm>
          <a:off x="1462088" y="3368993"/>
          <a:ext cx="4718050" cy="263207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289582" y="5677902"/>
            <a:ext cx="2186152" cy="646331"/>
          </a:xfrm>
          <a:prstGeom prst="rect">
            <a:avLst/>
          </a:prstGeom>
          <a:noFill/>
        </p:spPr>
        <p:txBody>
          <a:bodyPr wrap="square" rtlCol="0">
            <a:spAutoFit/>
          </a:bodyPr>
          <a:lstStyle/>
          <a:p>
            <a:r>
              <a:rPr lang="en-US" dirty="0"/>
              <a:t>n = 250 </a:t>
            </a:r>
          </a:p>
          <a:p>
            <a:r>
              <a:rPr lang="en-US" dirty="0"/>
              <a:t>(112 Chronic Pain)</a:t>
            </a:r>
          </a:p>
        </p:txBody>
      </p:sp>
      <p:sp>
        <p:nvSpPr>
          <p:cNvPr id="32" name="TextBox 31"/>
          <p:cNvSpPr txBox="1"/>
          <p:nvPr/>
        </p:nvSpPr>
        <p:spPr>
          <a:xfrm>
            <a:off x="3733144" y="5952704"/>
            <a:ext cx="2446994" cy="369332"/>
          </a:xfrm>
          <a:prstGeom prst="rect">
            <a:avLst/>
          </a:prstGeom>
          <a:noFill/>
        </p:spPr>
        <p:txBody>
          <a:bodyPr wrap="square" rtlCol="0">
            <a:spAutoFit/>
          </a:bodyPr>
          <a:lstStyle/>
          <a:p>
            <a:r>
              <a:rPr lang="en-US"/>
              <a:t>t(202) = -3.38, </a:t>
            </a:r>
            <a:r>
              <a:rPr lang="en-US" i="1"/>
              <a:t>p </a:t>
            </a:r>
            <a:r>
              <a:rPr lang="en-US"/>
              <a:t>= .001</a:t>
            </a:r>
            <a:endParaRPr lang="en-US" dirty="0"/>
          </a:p>
        </p:txBody>
      </p:sp>
      <p:sp>
        <p:nvSpPr>
          <p:cNvPr id="5" name="Text Placeholder 4"/>
          <p:cNvSpPr>
            <a:spLocks noGrp="1"/>
          </p:cNvSpPr>
          <p:nvPr>
            <p:ph type="body" sz="quarter" idx="3"/>
          </p:nvPr>
        </p:nvSpPr>
        <p:spPr/>
        <p:txBody>
          <a:bodyPr/>
          <a:lstStyle/>
          <a:p>
            <a:pPr algn="ctr"/>
            <a:r>
              <a:rPr lang="en-US" sz="2400" dirty="0"/>
              <a:t>Chronic Pain Status and Academic Flourishing</a:t>
            </a:r>
          </a:p>
        </p:txBody>
      </p:sp>
      <p:graphicFrame>
        <p:nvGraphicFramePr>
          <p:cNvPr id="18" name="Content Placeholder 17" descr="Bar graph showing no significant differences in flourishing between groups."/>
          <p:cNvGraphicFramePr>
            <a:graphicFrameLocks noGrp="1"/>
          </p:cNvGraphicFramePr>
          <p:nvPr>
            <p:ph sz="quarter" idx="4"/>
            <p:extLst>
              <p:ext uri="{D42A27DB-BD31-4B8C-83A1-F6EECF244321}">
                <p14:modId xmlns:p14="http://schemas.microsoft.com/office/powerpoint/2010/main" val="3338541664"/>
              </p:ext>
            </p:extLst>
          </p:nvPr>
        </p:nvGraphicFramePr>
        <p:xfrm>
          <a:off x="6180138" y="3288640"/>
          <a:ext cx="4718050" cy="2632075"/>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p:cNvSpPr txBox="1"/>
          <p:nvPr/>
        </p:nvSpPr>
        <p:spPr>
          <a:xfrm>
            <a:off x="8881110" y="6001068"/>
            <a:ext cx="3427182" cy="369332"/>
          </a:xfrm>
          <a:prstGeom prst="rect">
            <a:avLst/>
          </a:prstGeom>
          <a:noFill/>
        </p:spPr>
        <p:txBody>
          <a:bodyPr wrap="square" rtlCol="0">
            <a:spAutoFit/>
          </a:bodyPr>
          <a:lstStyle/>
          <a:p>
            <a:r>
              <a:rPr lang="en-US" dirty="0"/>
              <a:t>t(221) = -1.51, </a:t>
            </a:r>
            <a:r>
              <a:rPr lang="en-US" i="1" dirty="0"/>
              <a:t>p</a:t>
            </a:r>
            <a:r>
              <a:rPr lang="en-US" dirty="0"/>
              <a:t> = .132</a:t>
            </a:r>
          </a:p>
        </p:txBody>
      </p:sp>
      <p:cxnSp>
        <p:nvCxnSpPr>
          <p:cNvPr id="23" name="Straight Arrow Connector 22">
            <a:extLst>
              <a:ext uri="{C183D7F6-B498-43B3-948B-1728B52AA6E4}">
                <adec:decorative xmlns:adec="http://schemas.microsoft.com/office/drawing/2017/decorative" val="1"/>
              </a:ext>
            </a:extLst>
          </p:cNvPr>
          <p:cNvCxnSpPr/>
          <p:nvPr/>
        </p:nvCxnSpPr>
        <p:spPr>
          <a:xfrm>
            <a:off x="1462088" y="1939501"/>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C183D7F6-B498-43B3-948B-1728B52AA6E4}">
                <adec:decorative xmlns:adec="http://schemas.microsoft.com/office/drawing/2017/decorative" val="1"/>
              </a:ext>
            </a:extLst>
          </p:cNvPr>
          <p:cNvCxnSpPr/>
          <p:nvPr/>
        </p:nvCxnSpPr>
        <p:spPr>
          <a:xfrm flipV="1">
            <a:off x="1385888" y="1809168"/>
            <a:ext cx="9208813" cy="29237"/>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766535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72662"/>
            <a:ext cx="9601196" cy="683172"/>
          </a:xfrm>
        </p:spPr>
        <p:txBody>
          <a:bodyPr>
            <a:normAutofit fontScale="90000"/>
          </a:bodyPr>
          <a:lstStyle/>
          <a:p>
            <a:r>
              <a:rPr lang="en-US" dirty="0"/>
              <a:t>Discussion</a:t>
            </a:r>
          </a:p>
        </p:txBody>
      </p:sp>
      <p:sp>
        <p:nvSpPr>
          <p:cNvPr id="10" name="TextBox 9"/>
          <p:cNvSpPr txBox="1"/>
          <p:nvPr/>
        </p:nvSpPr>
        <p:spPr>
          <a:xfrm>
            <a:off x="1198180" y="1250731"/>
            <a:ext cx="10005848" cy="1200329"/>
          </a:xfrm>
          <a:prstGeom prst="rect">
            <a:avLst/>
          </a:prstGeom>
          <a:noFill/>
        </p:spPr>
        <p:txBody>
          <a:bodyPr wrap="square" rtlCol="0">
            <a:spAutoFit/>
          </a:bodyPr>
          <a:lstStyle/>
          <a:p>
            <a:r>
              <a:rPr lang="en-US" dirty="0"/>
              <a:t>Students with chronic pain showed significantly lower GPAs than students without chronic pain, both groups were achieving strong overall GPAs. Very selective schools in study – need to replicate at other campuses. Promising sign - flourishing results did not differ significantly. Students with chronic pain may have developed coping strategies that allow them to effectively pursue their education</a:t>
            </a:r>
          </a:p>
        </p:txBody>
      </p:sp>
      <p:sp>
        <p:nvSpPr>
          <p:cNvPr id="9" name="TextBox 8"/>
          <p:cNvSpPr txBox="1"/>
          <p:nvPr/>
        </p:nvSpPr>
        <p:spPr>
          <a:xfrm>
            <a:off x="1198179" y="2732690"/>
            <a:ext cx="10005849" cy="2585323"/>
          </a:xfrm>
          <a:prstGeom prst="rect">
            <a:avLst/>
          </a:prstGeom>
          <a:noFill/>
        </p:spPr>
        <p:txBody>
          <a:bodyPr wrap="square" rtlCol="0">
            <a:spAutoFit/>
          </a:bodyPr>
          <a:lstStyle/>
          <a:p>
            <a:endParaRPr lang="en-US" b="1" dirty="0"/>
          </a:p>
          <a:p>
            <a:r>
              <a:rPr lang="en-US" b="1" dirty="0"/>
              <a:t>Implications:</a:t>
            </a:r>
            <a:r>
              <a:rPr lang="en-US" dirty="0"/>
              <a:t>  prevalence of students living with some degree of chronic pain is high. While not all will seek resources from a Disability or Access office on campuses, there may be a need for increased connection or support. We have hired a student staff who will facilitate a chronic pain support group next academic year.</a:t>
            </a:r>
          </a:p>
          <a:p>
            <a:endParaRPr lang="en-US" dirty="0"/>
          </a:p>
          <a:p>
            <a:r>
              <a:rPr lang="en-US" b="1" dirty="0"/>
              <a:t>Future research:  </a:t>
            </a:r>
            <a:r>
              <a:rPr lang="en-US" dirty="0"/>
              <a:t>Qualitative research to more fully understand the experiences of students with chronic pain will guide the directions of the Disability office. Further research with other diagnostic conditions and measures of flourishing will allow greater awareness of student experience and may guide Disability staff in considering how to allocate time and resources effectively.</a:t>
            </a:r>
          </a:p>
        </p:txBody>
      </p:sp>
    </p:spTree>
    <p:extLst>
      <p:ext uri="{BB962C8B-B14F-4D97-AF65-F5344CB8AC3E}">
        <p14:creationId xmlns:p14="http://schemas.microsoft.com/office/powerpoint/2010/main" val="428518889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982</TotalTime>
  <Words>1038</Words>
  <Application>Microsoft Office PowerPoint</Application>
  <PresentationFormat>Widescreen</PresentationFormat>
  <Paragraphs>64</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Garamond</vt:lpstr>
      <vt:lpstr>Organic</vt:lpstr>
      <vt:lpstr>College Students and Chronic Pain</vt:lpstr>
      <vt:lpstr>Background</vt:lpstr>
      <vt:lpstr>Research Questions and Hypotheses</vt:lpstr>
      <vt:lpstr>Methods</vt:lpstr>
      <vt:lpstr>Current Pain     Worst Pain    Average Pain    Functional Disability    Severity              Severity               Severity          Score M            SD    M            SD   M            SD   M             SD     3.64     1.83    7.95      1.94   4.19       1.56   20.96        14.31 </vt:lpstr>
      <vt:lpstr>Discussion</vt:lpstr>
    </vt:vector>
  </TitlesOfParts>
  <Company>Carleton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Students and Chronic Pain</dc:title>
  <dc:creator>Chris Dallager</dc:creator>
  <cp:lastModifiedBy>Sally Scott</cp:lastModifiedBy>
  <cp:revision>34</cp:revision>
  <dcterms:created xsi:type="dcterms:W3CDTF">2019-04-16T03:06:40Z</dcterms:created>
  <dcterms:modified xsi:type="dcterms:W3CDTF">2019-11-07T14:49:47Z</dcterms:modified>
</cp:coreProperties>
</file>