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1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Medium" panose="020B0604020202020204" charset="0"/>
      <p:regular r:id="rId31"/>
      <p:bold r:id="rId32"/>
      <p:italic r:id="rId33"/>
      <p:boldItalic r:id="rId34"/>
    </p:embeddedFont>
    <p:embeddedFont>
      <p:font typeface="Open Sans SemiBold" panose="020B0706030804020204" pitchFamily="34" charset="0"/>
      <p:regular r:id="rId35"/>
      <p:bold r:id="rId36"/>
      <p:italic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Raleway" pitchFamily="2" charset="0"/>
      <p:regular r:id="rId43"/>
      <p:bold r:id="rId44"/>
      <p:italic r:id="rId45"/>
      <p:boldItalic r:id="rId46"/>
    </p:embeddedFont>
    <p:embeddedFont>
      <p:font typeface="Raleway Medium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2" y="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444da45e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c444da45e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f26c178d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f26c178d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ee2d59a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3bee2d59a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821a2acd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b821a2acd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 _ reading order correct!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aecea1786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baecea1786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aecea178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62D3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g3baecea178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068cf2ce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D34"/>
              </a:buClr>
              <a:buSzPts val="1200"/>
              <a:buFont typeface="Open Sans"/>
              <a:buChar char="●"/>
            </a:pPr>
            <a:endParaRPr sz="1200">
              <a:solidFill>
                <a:srgbClr val="262D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D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g37068cf2ce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baecea17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baecea17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bf9e7ed1e0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bf9e7ed1e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4326ea75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34326ea75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f9abd2182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af9abd2182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444da45e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c444da45e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444da45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c444da45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821a2acd0_1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Brief talk through our session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Audience participation -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do we address these challenges or meet them head on</a:t>
            </a:r>
            <a:endParaRPr/>
          </a:p>
        </p:txBody>
      </p:sp>
      <p:sp>
        <p:nvSpPr>
          <p:cNvPr id="169" name="Google Shape;169;g3b821a2acd0_1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068cf2ce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62D3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g37068cf2ce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f26c178d9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f26c178d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ee2d59ad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bee2d59ad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f26c178d9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f26c178d9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b821a2acd0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g3b821a2acd0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- top">
  <p:cSld name="TITLE_AND_TWO_COLUMNS_1_2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-74950" y="-36525"/>
            <a:ext cx="9227700" cy="103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71900" y="2053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71900" y="1233275"/>
            <a:ext cx="24810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3325760" y="1233275"/>
            <a:ext cx="25692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3"/>
          </p:nvPr>
        </p:nvSpPr>
        <p:spPr>
          <a:xfrm>
            <a:off x="6267846" y="1233275"/>
            <a:ext cx="25692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●"/>
              <a:defRPr sz="1200">
                <a:solidFill>
                  <a:schemeClr val="accent6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 sz="1200">
                <a:solidFill>
                  <a:schemeClr val="accent6"/>
                </a:solidFill>
              </a:defRPr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200"/>
              <a:buChar char="■"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131" name="Google Shape;131;p25" descr="Twitter, Facebook, LinkedIn, Instagram, Pinterest, and YouTube icons. @CAST_UDL"/>
          <p:cNvGrpSpPr/>
          <p:nvPr/>
        </p:nvGrpSpPr>
        <p:grpSpPr>
          <a:xfrm>
            <a:off x="152400" y="4779450"/>
            <a:ext cx="3571875" cy="273600"/>
            <a:chOff x="152400" y="4779450"/>
            <a:chExt cx="3571875" cy="273600"/>
          </a:xfrm>
        </p:grpSpPr>
        <p:pic>
          <p:nvPicPr>
            <p:cNvPr id="132" name="Google Shape;132;p25" descr="Social media icons for: Twitter, Facebook, LinkedIn, Instagram, Pinterest, and YouTube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400" y="4882300"/>
              <a:ext cx="1229306" cy="17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5"/>
            <p:cNvSpPr txBox="1"/>
            <p:nvPr/>
          </p:nvSpPr>
          <p:spPr>
            <a:xfrm>
              <a:off x="1400175" y="4779450"/>
              <a:ext cx="2324100" cy="2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372861"/>
                  </a:solidFill>
                  <a:latin typeface="Lato"/>
                  <a:ea typeface="Lato"/>
                  <a:cs typeface="Lato"/>
                  <a:sym typeface="Lato"/>
                </a:rPr>
                <a:t>@CAST_UDL</a:t>
              </a:r>
              <a:endParaRPr sz="1200" b="1" i="0" u="none" strike="noStrike" cap="none">
                <a:solidFill>
                  <a:srgbClr val="37286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4" name="Google Shape;134;p25"/>
          <p:cNvSpPr txBox="1"/>
          <p:nvPr/>
        </p:nvSpPr>
        <p:spPr>
          <a:xfrm>
            <a:off x="5238225" y="4855775"/>
            <a:ext cx="37002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© 2025 </a:t>
            </a:r>
            <a:r>
              <a:rPr lang="en" sz="7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CAST | Until learning has no limits</a:t>
            </a:r>
            <a:r>
              <a:rPr lang="en" sz="700" b="0" i="0" u="none" strike="noStrike" cap="none" baseline="30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700" b="1" i="0" u="none" strike="noStrike" cap="non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523541" y="477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Dual-coding_theor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udlguidelines.cast.org/" TargetMode="Externa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19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bit.ly/4xLn0qA" TargetMode="Externa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ubs2022/2022071/index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ddesignlab.org/newmajoritylearn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285550" y="505175"/>
            <a:ext cx="62322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CE5CD"/>
                </a:solidFill>
              </a:rPr>
              <a:t>Swimming Upstream</a:t>
            </a:r>
            <a:endParaRPr sz="3600" b="1">
              <a:solidFill>
                <a:srgbClr val="FCE5C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CE5C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Navigating the Shift from Compliance to Proactive Inclusion</a:t>
            </a:r>
            <a:endParaRPr sz="100">
              <a:solidFill>
                <a:schemeClr val="lt1"/>
              </a:solidFill>
            </a:endParaRPr>
          </a:p>
        </p:txBody>
      </p:sp>
      <p:sp>
        <p:nvSpPr>
          <p:cNvPr id="141" name="Google Shape;141;p26" descr="ReadSpeaker logo"/>
          <p:cNvSpPr/>
          <p:nvPr/>
        </p:nvSpPr>
        <p:spPr>
          <a:xfrm>
            <a:off x="195325" y="4657509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2" name="Google Shape;142;p26" descr="decorative image"/>
          <p:cNvSpPr/>
          <p:nvPr/>
        </p:nvSpPr>
        <p:spPr>
          <a:xfrm>
            <a:off x="7407099" y="-102299"/>
            <a:ext cx="2958558" cy="2674962"/>
          </a:xfrm>
          <a:custGeom>
            <a:avLst/>
            <a:gdLst/>
            <a:ahLst/>
            <a:cxnLst/>
            <a:rect l="l" t="t" r="r" b="b"/>
            <a:pathLst>
              <a:path w="2958558" h="2963947" extrusionOk="0">
                <a:moveTo>
                  <a:pt x="0" y="0"/>
                </a:moveTo>
                <a:lnTo>
                  <a:pt x="2958558" y="0"/>
                </a:lnTo>
                <a:lnTo>
                  <a:pt x="2958558" y="2963947"/>
                </a:lnTo>
                <a:lnTo>
                  <a:pt x="0" y="2963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3" name="Google Shape;143;p26" descr="decorative image"/>
          <p:cNvSpPr/>
          <p:nvPr/>
        </p:nvSpPr>
        <p:spPr>
          <a:xfrm>
            <a:off x="-313693" y="2439878"/>
            <a:ext cx="4000889" cy="4008177"/>
          </a:xfrm>
          <a:custGeom>
            <a:avLst/>
            <a:gdLst/>
            <a:ahLst/>
            <a:cxnLst/>
            <a:rect l="l" t="t" r="r" b="b"/>
            <a:pathLst>
              <a:path w="8001777" h="8016353" extrusionOk="0">
                <a:moveTo>
                  <a:pt x="0" y="0"/>
                </a:moveTo>
                <a:lnTo>
                  <a:pt x="8001778" y="0"/>
                </a:lnTo>
                <a:lnTo>
                  <a:pt x="8001778" y="8016353"/>
                </a:lnTo>
                <a:lnTo>
                  <a:pt x="0" y="8016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44" name="Google Shape;144;p26" descr="decorative image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767" y="3701156"/>
            <a:ext cx="2238771" cy="128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 descr="Smiling students wearing hoodies and headhones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3676" y="1950914"/>
            <a:ext cx="3328124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 descr="Blonde lady wearing a tan sweater and headphones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687" y="3667950"/>
            <a:ext cx="1330113" cy="128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 descr="decorative "/>
          <p:cNvSpPr/>
          <p:nvPr/>
        </p:nvSpPr>
        <p:spPr>
          <a:xfrm>
            <a:off x="0" y="0"/>
            <a:ext cx="8170061" cy="5143500"/>
          </a:xfrm>
          <a:custGeom>
            <a:avLst/>
            <a:gdLst/>
            <a:ahLst/>
            <a:cxnLst/>
            <a:rect l="l" t="t" r="r" b="b"/>
            <a:pathLst>
              <a:path w="13230868" h="10287000" extrusionOk="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6" name="Google Shape;226;p35"/>
          <p:cNvSpPr txBox="1"/>
          <p:nvPr/>
        </p:nvSpPr>
        <p:spPr>
          <a:xfrm>
            <a:off x="188550" y="328841"/>
            <a:ext cx="876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Just keep swimming</a:t>
            </a:r>
            <a:endParaRPr sz="200">
              <a:solidFill>
                <a:srgbClr val="FF9900"/>
              </a:solidFill>
            </a:endParaRPr>
          </a:p>
        </p:txBody>
      </p:sp>
      <p:sp>
        <p:nvSpPr>
          <p:cNvPr id="227" name="Google Shape;227;p35" descr="shadow behind image of Dory from Finding Nemo"/>
          <p:cNvSpPr txBox="1"/>
          <p:nvPr/>
        </p:nvSpPr>
        <p:spPr>
          <a:xfrm>
            <a:off x="3799175" y="2932175"/>
            <a:ext cx="4490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5" descr="Image of Dory from Finding Nemo. She is a blue fish, with yellow fins and is in front of an under the sea background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26" y="1182225"/>
            <a:ext cx="4964201" cy="3109350"/>
          </a:xfrm>
          <a:prstGeom prst="rect">
            <a:avLst/>
          </a:prstGeom>
          <a:noFill/>
          <a:ln>
            <a:noFill/>
          </a:ln>
          <a:effectLst>
            <a:outerShdw blurRad="57150" dist="123825" dir="18000000" algn="bl" rotWithShape="0">
              <a:srgbClr val="9FC5E8">
                <a:alpha val="50000"/>
              </a:srgbClr>
            </a:outerShdw>
          </a:effectLst>
        </p:spPr>
      </p:pic>
      <p:sp>
        <p:nvSpPr>
          <p:cNvPr id="229" name="Google Shape;229;p35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 idx="4294967295"/>
          </p:nvPr>
        </p:nvSpPr>
        <p:spPr>
          <a:xfrm>
            <a:off x="497418" y="430408"/>
            <a:ext cx="656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A Move Toward Inclusion</a:t>
            </a:r>
            <a:endParaRPr sz="700" b="1" i="0" u="none" strike="noStrike" cap="none">
              <a:solidFill>
                <a:srgbClr val="FCE5C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1225723" y="1102321"/>
            <a:ext cx="153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9FC5E8"/>
                </a:solidFill>
                <a:latin typeface="Raleway"/>
                <a:ea typeface="Raleway"/>
                <a:cs typeface="Raleway"/>
                <a:sym typeface="Raleway"/>
              </a:rPr>
              <a:t>Reactive</a:t>
            </a:r>
            <a:endParaRPr sz="700" b="0" i="0" u="none" strike="noStrike" cap="none">
              <a:solidFill>
                <a:srgbClr val="9FC5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813875" y="1620375"/>
            <a:ext cx="34683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Potential grievances 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One by one support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Costly - time and resources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Set apart / feeling “othered”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Missed opportunities for social &amp; academic inclusion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5210190" y="1102321"/>
            <a:ext cx="191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9FC5E8"/>
                </a:solidFill>
                <a:latin typeface="Raleway"/>
                <a:ea typeface="Raleway"/>
                <a:cs typeface="Raleway"/>
                <a:sym typeface="Raleway"/>
              </a:rPr>
              <a:t> Proactive</a:t>
            </a:r>
            <a:endParaRPr sz="700" b="0" i="0" u="none" strike="noStrike" cap="none">
              <a:solidFill>
                <a:srgbClr val="9FC5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4465900" y="1589450"/>
            <a:ext cx="4030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ADA Compliance - coming soon!</a:t>
            </a:r>
            <a:endParaRPr sz="16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4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Removing </a:t>
            </a:r>
            <a:r>
              <a:rPr lang="en" sz="160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Stigma</a:t>
            </a: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 - student</a:t>
            </a:r>
            <a:r>
              <a:rPr lang="en" sz="160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s </a:t>
            </a: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feel seen </a:t>
            </a:r>
            <a:endParaRPr sz="16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4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Improved academic performance </a:t>
            </a:r>
            <a:endParaRPr sz="16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for ALL</a:t>
            </a:r>
            <a:endParaRPr sz="16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4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Increase in course retention &amp; graduation rates</a:t>
            </a:r>
            <a:endParaRPr sz="16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400" b="0" i="0" u="none" strike="noStrike" cap="none">
              <a:solidFill>
                <a:srgbClr val="F7F7F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600" b="0" i="0" u="none" strike="noStrike" cap="none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rPr>
              <a:t>Enhanced reputation, enrollment &amp; diversity of student populations</a:t>
            </a:r>
            <a:endParaRPr sz="500" b="0" i="0" u="none" strike="noStrike" cap="non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/>
        </p:nvSpPr>
        <p:spPr>
          <a:xfrm>
            <a:off x="370600" y="299750"/>
            <a:ext cx="6244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ReadSpeaker in the LMS </a:t>
            </a:r>
            <a:endParaRPr sz="32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v. Browser Extension</a:t>
            </a:r>
            <a:endParaRPr sz="1800">
              <a:solidFill>
                <a:srgbClr val="FCE5CD"/>
              </a:solidFill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274571" y="2169887"/>
            <a:ext cx="274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9FC5E8"/>
                </a:solidFill>
                <a:latin typeface="Poppins"/>
                <a:ea typeface="Poppins"/>
                <a:cs typeface="Poppins"/>
                <a:sym typeface="Poppins"/>
              </a:rPr>
              <a:t>Natively Embedded</a:t>
            </a:r>
            <a:endParaRPr sz="1600" b="1">
              <a:solidFill>
                <a:srgbClr val="9FC5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274575" y="2604379"/>
            <a:ext cx="31167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Access to content across</a:t>
            </a:r>
            <a:r>
              <a:rPr lang="en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r>
              <a:rPr lang="en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LMS</a:t>
            </a:r>
            <a:endParaRPr sz="1600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Seamless user experience</a:t>
            </a:r>
            <a:endParaRPr sz="1600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Secure and consistent</a:t>
            </a:r>
            <a:endParaRPr sz="1600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Offline access with MP3 download                                     </a:t>
            </a:r>
            <a:endParaRPr sz="1600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5769386" y="326589"/>
            <a:ext cx="342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9FC5E8"/>
                </a:solidFill>
                <a:latin typeface="Poppins"/>
                <a:ea typeface="Poppins"/>
                <a:cs typeface="Poppins"/>
                <a:sym typeface="Poppins"/>
              </a:rPr>
              <a:t>Browser Extension</a:t>
            </a:r>
            <a:endParaRPr sz="1600" b="1">
              <a:solidFill>
                <a:srgbClr val="9FC5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5782715" y="748005"/>
            <a:ext cx="3394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Limited to plain text on webpages</a:t>
            </a:r>
            <a:endParaRPr sz="1400" i="0" u="none" strike="noStrike" cap="none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Inconsistent</a:t>
            </a:r>
            <a:endParaRPr sz="1400" i="0" u="none" strike="noStrike" cap="none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Potential security risks</a:t>
            </a:r>
            <a:endParaRPr sz="1400" i="0" u="none" strike="noStrike" cap="none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>
                <a:solidFill>
                  <a:srgbClr val="F7F7F7"/>
                </a:solidFill>
                <a:latin typeface="Poppins"/>
                <a:ea typeface="Poppins"/>
                <a:cs typeface="Poppins"/>
                <a:sym typeface="Poppins"/>
              </a:rPr>
              <a:t>Requires internet access</a:t>
            </a:r>
            <a:endParaRPr sz="1400" i="0" u="none" strike="noStrike" cap="none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37" descr="decorative"/>
          <p:cNvSpPr/>
          <p:nvPr/>
        </p:nvSpPr>
        <p:spPr>
          <a:xfrm rot="3469867" flipH="1">
            <a:off x="7599246" y="1265267"/>
            <a:ext cx="681807" cy="1483857"/>
          </a:xfrm>
          <a:custGeom>
            <a:avLst/>
            <a:gdLst/>
            <a:ahLst/>
            <a:cxnLst/>
            <a:rect l="l" t="t" r="r" b="b"/>
            <a:pathLst>
              <a:path w="815742" h="1488806" extrusionOk="0">
                <a:moveTo>
                  <a:pt x="0" y="0"/>
                </a:moveTo>
                <a:lnTo>
                  <a:pt x="815742" y="0"/>
                </a:lnTo>
                <a:lnTo>
                  <a:pt x="815742" y="1488806"/>
                </a:lnTo>
                <a:lnTo>
                  <a:pt x="0" y="14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9" name="Google Shape;249;p37" descr="decorative"/>
          <p:cNvSpPr/>
          <p:nvPr/>
        </p:nvSpPr>
        <p:spPr>
          <a:xfrm>
            <a:off x="7232950" y="2331000"/>
            <a:ext cx="2329864" cy="2260010"/>
          </a:xfrm>
          <a:custGeom>
            <a:avLst/>
            <a:gdLst/>
            <a:ahLst/>
            <a:cxnLst/>
            <a:rect l="l" t="t" r="r" b="b"/>
            <a:pathLst>
              <a:path w="2958558" h="2963947" extrusionOk="0">
                <a:moveTo>
                  <a:pt x="0" y="0"/>
                </a:moveTo>
                <a:lnTo>
                  <a:pt x="2958558" y="0"/>
                </a:lnTo>
                <a:lnTo>
                  <a:pt x="2958558" y="2963947"/>
                </a:lnTo>
                <a:lnTo>
                  <a:pt x="0" y="2963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0" name="Google Shape;250;p37" descr="decorative"/>
          <p:cNvSpPr/>
          <p:nvPr/>
        </p:nvSpPr>
        <p:spPr>
          <a:xfrm>
            <a:off x="-4" y="849032"/>
            <a:ext cx="1479279" cy="1481974"/>
          </a:xfrm>
          <a:custGeom>
            <a:avLst/>
            <a:gdLst/>
            <a:ahLst/>
            <a:cxnLst/>
            <a:rect l="l" t="t" r="r" b="b"/>
            <a:pathLst>
              <a:path w="2958558" h="2963947" extrusionOk="0">
                <a:moveTo>
                  <a:pt x="0" y="0"/>
                </a:moveTo>
                <a:lnTo>
                  <a:pt x="2958558" y="0"/>
                </a:lnTo>
                <a:lnTo>
                  <a:pt x="2958558" y="2963947"/>
                </a:lnTo>
                <a:lnTo>
                  <a:pt x="0" y="2963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51" name="Google Shape;251;p37"/>
          <p:cNvGrpSpPr/>
          <p:nvPr/>
        </p:nvGrpSpPr>
        <p:grpSpPr>
          <a:xfrm>
            <a:off x="2908010" y="1786057"/>
            <a:ext cx="4736703" cy="2660411"/>
            <a:chOff x="0" y="0"/>
            <a:chExt cx="5708935" cy="3688355"/>
          </a:xfrm>
        </p:grpSpPr>
        <p:sp>
          <p:nvSpPr>
            <p:cNvPr id="252" name="Google Shape;252;p37" descr="image of an open laptop, with the Canvas learning management system displayed showing ReadSpeaker's webReader."/>
            <p:cNvSpPr/>
            <p:nvPr/>
          </p:nvSpPr>
          <p:spPr>
            <a:xfrm>
              <a:off x="0" y="144108"/>
              <a:ext cx="5708935" cy="3544247"/>
            </a:xfrm>
            <a:custGeom>
              <a:avLst/>
              <a:gdLst/>
              <a:ahLst/>
              <a:cxnLst/>
              <a:rect l="l" t="t" r="r" b="b"/>
              <a:pathLst>
                <a:path w="5708935" h="3544247" extrusionOk="0">
                  <a:moveTo>
                    <a:pt x="0" y="0"/>
                  </a:moveTo>
                  <a:lnTo>
                    <a:pt x="5708935" y="0"/>
                  </a:lnTo>
                  <a:lnTo>
                    <a:pt x="5708935" y="3544247"/>
                  </a:lnTo>
                  <a:lnTo>
                    <a:pt x="0" y="35442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Google Shape;253;p37" descr="laptop screen"/>
            <p:cNvSpPr/>
            <p:nvPr/>
          </p:nvSpPr>
          <p:spPr>
            <a:xfrm>
              <a:off x="787865" y="611085"/>
              <a:ext cx="4154837" cy="2393393"/>
            </a:xfrm>
            <a:custGeom>
              <a:avLst/>
              <a:gdLst/>
              <a:ahLst/>
              <a:cxnLst/>
              <a:rect l="l" t="t" r="r" b="b"/>
              <a:pathLst>
                <a:path w="4154837" h="2393393" extrusionOk="0">
                  <a:moveTo>
                    <a:pt x="0" y="0"/>
                  </a:moveTo>
                  <a:lnTo>
                    <a:pt x="4154837" y="0"/>
                  </a:lnTo>
                  <a:lnTo>
                    <a:pt x="4154837" y="2393393"/>
                  </a:lnTo>
                  <a:lnTo>
                    <a:pt x="0" y="2393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Google Shape;254;p37" descr="laptop URL bar"/>
            <p:cNvSpPr/>
            <p:nvPr/>
          </p:nvSpPr>
          <p:spPr>
            <a:xfrm>
              <a:off x="787865" y="354100"/>
              <a:ext cx="4154837" cy="150613"/>
            </a:xfrm>
            <a:custGeom>
              <a:avLst/>
              <a:gdLst/>
              <a:ahLst/>
              <a:cxnLst/>
              <a:rect l="l" t="t" r="r" b="b"/>
              <a:pathLst>
                <a:path w="4154837" h="150613" extrusionOk="0">
                  <a:moveTo>
                    <a:pt x="0" y="0"/>
                  </a:moveTo>
                  <a:lnTo>
                    <a:pt x="4154837" y="0"/>
                  </a:lnTo>
                  <a:lnTo>
                    <a:pt x="4154837" y="150612"/>
                  </a:lnTo>
                  <a:lnTo>
                    <a:pt x="0" y="1506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Google Shape;255;p37" descr="webReader's pop up window displaying: Listen, dictionary and translate."/>
            <p:cNvSpPr/>
            <p:nvPr/>
          </p:nvSpPr>
          <p:spPr>
            <a:xfrm rot="388013">
              <a:off x="2374273" y="1660918"/>
              <a:ext cx="1224724" cy="794540"/>
            </a:xfrm>
            <a:custGeom>
              <a:avLst/>
              <a:gdLst/>
              <a:ahLst/>
              <a:cxnLst/>
              <a:rect l="l" t="t" r="r" b="b"/>
              <a:pathLst>
                <a:path w="1226127" h="795450" extrusionOk="0">
                  <a:moveTo>
                    <a:pt x="0" y="0"/>
                  </a:moveTo>
                  <a:lnTo>
                    <a:pt x="1226127" y="0"/>
                  </a:lnTo>
                  <a:lnTo>
                    <a:pt x="1226127" y="795450"/>
                  </a:lnTo>
                  <a:lnTo>
                    <a:pt x="0" y="7954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 cstate="email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Google Shape;256;p37" descr="Extension area of URL search bar."/>
            <p:cNvSpPr/>
            <p:nvPr/>
          </p:nvSpPr>
          <p:spPr>
            <a:xfrm rot="-631368" flipH="1">
              <a:off x="4043035" y="97330"/>
              <a:ext cx="1133618" cy="735434"/>
            </a:xfrm>
            <a:custGeom>
              <a:avLst/>
              <a:gdLst/>
              <a:ahLst/>
              <a:cxnLst/>
              <a:rect l="l" t="t" r="r" b="b"/>
              <a:pathLst>
                <a:path w="1134405" h="735945" extrusionOk="0">
                  <a:moveTo>
                    <a:pt x="1134406" y="0"/>
                  </a:moveTo>
                  <a:lnTo>
                    <a:pt x="0" y="0"/>
                  </a:lnTo>
                  <a:lnTo>
                    <a:pt x="0" y="735946"/>
                  </a:lnTo>
                  <a:lnTo>
                    <a:pt x="1134406" y="735946"/>
                  </a:lnTo>
                  <a:lnTo>
                    <a:pt x="1134406" y="0"/>
                  </a:lnTo>
                  <a:close/>
                </a:path>
              </a:pathLst>
            </a:custGeom>
            <a:blipFill rotWithShape="1">
              <a:blip r:embed="rId10" cstate="email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" name="Google Shape;257;p37" descr="decorative orange arrow"/>
          <p:cNvSpPr/>
          <p:nvPr/>
        </p:nvSpPr>
        <p:spPr>
          <a:xfrm rot="-3966696" flipH="1">
            <a:off x="3733389" y="1313469"/>
            <a:ext cx="800722" cy="2188551"/>
          </a:xfrm>
          <a:custGeom>
            <a:avLst/>
            <a:gdLst/>
            <a:ahLst/>
            <a:cxnLst/>
            <a:rect l="l" t="t" r="r" b="b"/>
            <a:pathLst>
              <a:path w="815742" h="1488806" extrusionOk="0">
                <a:moveTo>
                  <a:pt x="0" y="0"/>
                </a:moveTo>
                <a:lnTo>
                  <a:pt x="815742" y="0"/>
                </a:lnTo>
                <a:lnTo>
                  <a:pt x="815742" y="1488806"/>
                </a:lnTo>
                <a:lnTo>
                  <a:pt x="0" y="148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8" name="Google Shape;258;p37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4" name="Google Shape;264;p38"/>
          <p:cNvSpPr txBox="1"/>
          <p:nvPr/>
        </p:nvSpPr>
        <p:spPr>
          <a:xfrm>
            <a:off x="632988" y="440414"/>
            <a:ext cx="571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The Learner</a:t>
            </a:r>
            <a:endParaRPr sz="16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821013" y="1262925"/>
            <a:ext cx="4598100" cy="1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Documented need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Preferred 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Occasional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Situational</a:t>
            </a:r>
            <a:endParaRPr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38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7" name="Google Shape;267;p38" descr="A student wearing a blue and maroon sweater with headphones around her neck and her fingers are in the peace sign."/>
          <p:cNvSpPr/>
          <p:nvPr/>
        </p:nvSpPr>
        <p:spPr>
          <a:xfrm>
            <a:off x="4167101" y="95926"/>
            <a:ext cx="8103655" cy="10072500"/>
          </a:xfrm>
          <a:custGeom>
            <a:avLst/>
            <a:gdLst/>
            <a:ahLst/>
            <a:cxnLst/>
            <a:rect l="l" t="t" r="r" b="b"/>
            <a:pathLst>
              <a:path w="11413598" h="11413598" extrusionOk="0">
                <a:moveTo>
                  <a:pt x="0" y="0"/>
                </a:moveTo>
                <a:lnTo>
                  <a:pt x="11413599" y="0"/>
                </a:lnTo>
                <a:lnTo>
                  <a:pt x="11413599" y="11413598"/>
                </a:lnTo>
                <a:lnTo>
                  <a:pt x="0" y="11413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68" name="Google Shape;268;p38" descr="image of a young adult wearing a blue and maroon striped sweater, headphones holding up 2 fingers for a peace sign." title="2.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044600"/>
            <a:ext cx="4631676" cy="40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/>
          <p:nvPr/>
        </p:nvSpPr>
        <p:spPr>
          <a:xfrm>
            <a:off x="-2687" y="0"/>
            <a:ext cx="9149369" cy="5143500"/>
          </a:xfrm>
          <a:custGeom>
            <a:avLst/>
            <a:gdLst/>
            <a:ahLst/>
            <a:cxnLst/>
            <a:rect l="l" t="t" r="r" b="b"/>
            <a:pathLst>
              <a:path w="12886435" h="10287000" extrusionOk="0">
                <a:moveTo>
                  <a:pt x="0" y="0"/>
                </a:moveTo>
                <a:lnTo>
                  <a:pt x="12886435" y="0"/>
                </a:lnTo>
                <a:lnTo>
                  <a:pt x="128864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4" name="Google Shape;274;p39"/>
          <p:cNvSpPr txBox="1">
            <a:spLocks noGrp="1"/>
          </p:cNvSpPr>
          <p:nvPr>
            <p:ph type="title" idx="4294967295"/>
          </p:nvPr>
        </p:nvSpPr>
        <p:spPr>
          <a:xfrm>
            <a:off x="497418" y="361343"/>
            <a:ext cx="656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600" b="1">
                <a:solidFill>
                  <a:srgbClr val="FCE5CD"/>
                </a:solidFill>
                <a:latin typeface="Open Sans"/>
                <a:ea typeface="Open Sans"/>
                <a:cs typeface="Open Sans"/>
                <a:sym typeface="Open Sans"/>
              </a:rPr>
              <a:t>The Multimodal Edge</a:t>
            </a:r>
            <a:endParaRPr sz="3600" b="1" i="0" u="none" strike="noStrike" cap="none">
              <a:solidFill>
                <a:srgbClr val="FCE5C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333400" y="1031425"/>
            <a:ext cx="7944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9FC5E8"/>
                </a:solidFill>
                <a:latin typeface="Open Sans"/>
                <a:ea typeface="Open Sans"/>
                <a:cs typeface="Open Sans"/>
                <a:sym typeface="Open Sans"/>
              </a:rPr>
              <a:t>Dual Coding Theory</a:t>
            </a:r>
            <a:r>
              <a:rPr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u="sng">
                <a:solidFill>
                  <a:srgbClr val="FCE5C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200">
              <a:solidFill>
                <a:srgbClr val="FCE5C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26EBC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Reduces cognitive load</a:t>
            </a: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Better retention of material</a:t>
            </a: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333400" y="2324425"/>
            <a:ext cx="6598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9FC5E8"/>
                </a:solidFill>
                <a:latin typeface="Open Sans"/>
                <a:ea typeface="Open Sans"/>
                <a:cs typeface="Open Sans"/>
                <a:sym typeface="Open Sans"/>
              </a:rPr>
              <a:t>Boost Accessibility &amp; Focus</a:t>
            </a:r>
            <a:endParaRPr sz="2300" b="1">
              <a:solidFill>
                <a:srgbClr val="9FC5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Eyes &amp; Ears working together</a:t>
            </a: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Supports neurodiversity</a:t>
            </a: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382850" y="3663625"/>
            <a:ext cx="8518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9FC5E8"/>
                </a:solidFill>
                <a:latin typeface="Open Sans"/>
                <a:ea typeface="Open Sans"/>
                <a:cs typeface="Open Sans"/>
                <a:sym typeface="Open Sans"/>
              </a:rPr>
              <a:t>Accelerated Language Mastery</a:t>
            </a:r>
            <a:endParaRPr sz="2300" b="1">
              <a:solidFill>
                <a:srgbClr val="9FC5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Word Mapping</a:t>
            </a: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Supports English language learners</a:t>
            </a: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39"/>
          <p:cNvSpPr/>
          <p:nvPr/>
        </p:nvSpPr>
        <p:spPr>
          <a:xfrm>
            <a:off x="4167101" y="95926"/>
            <a:ext cx="8103655" cy="10072500"/>
          </a:xfrm>
          <a:custGeom>
            <a:avLst/>
            <a:gdLst/>
            <a:ahLst/>
            <a:cxnLst/>
            <a:rect l="l" t="t" r="r" b="b"/>
            <a:pathLst>
              <a:path w="11413598" h="11413598" extrusionOk="0">
                <a:moveTo>
                  <a:pt x="0" y="0"/>
                </a:moveTo>
                <a:lnTo>
                  <a:pt x="11413599" y="0"/>
                </a:lnTo>
                <a:lnTo>
                  <a:pt x="11413599" y="11413598"/>
                </a:lnTo>
                <a:lnTo>
                  <a:pt x="0" y="11413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79" name="Google Shape;279;p39" descr="Image of a young man wearing headphones, a jean jacket and a backpack.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620" y="1270000"/>
            <a:ext cx="5487380" cy="387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/>
          <p:nvPr/>
        </p:nvSpPr>
        <p:spPr>
          <a:xfrm>
            <a:off x="0" y="0"/>
            <a:ext cx="1010412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5" name="Google Shape;285;p40"/>
          <p:cNvSpPr txBox="1"/>
          <p:nvPr/>
        </p:nvSpPr>
        <p:spPr>
          <a:xfrm>
            <a:off x="195325" y="341231"/>
            <a:ext cx="825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Universal Design for Learning (UDL)</a:t>
            </a:r>
            <a:endParaRPr sz="36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595688" y="892450"/>
            <a:ext cx="8253300" cy="3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Char char="●"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goal of UDL is to suppor</a:t>
            </a:r>
            <a:r>
              <a:rPr lang="en" sz="24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 learner agency</a:t>
            </a:r>
            <a:endParaRPr sz="2400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marR="0" lvl="0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Medium"/>
              <a:buChar char="●"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Multiple Means of:</a:t>
            </a:r>
            <a:endParaRPr sz="24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371600" marR="0" lvl="1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Medium"/>
              <a:buChar char="○"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Engagement</a:t>
            </a:r>
            <a:endParaRPr sz="24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371600" marR="0" lvl="1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Medium"/>
              <a:buChar char="○"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Representation</a:t>
            </a:r>
            <a:endParaRPr sz="24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371600" marR="0" lvl="1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Medium"/>
              <a:buChar char="○"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Action &amp; Expression</a:t>
            </a:r>
            <a:endParaRPr sz="24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FC5E8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UDL Guidelines</a:t>
            </a:r>
            <a:endParaRPr sz="2400" b="1">
              <a:solidFill>
                <a:srgbClr val="9FC5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7" name="Google Shape;287;p40"/>
          <p:cNvGrpSpPr/>
          <p:nvPr/>
        </p:nvGrpSpPr>
        <p:grpSpPr>
          <a:xfrm>
            <a:off x="5394800" y="1589948"/>
            <a:ext cx="2048801" cy="1963615"/>
            <a:chOff x="4484800" y="1589935"/>
            <a:chExt cx="2048801" cy="1963615"/>
          </a:xfrm>
        </p:grpSpPr>
        <p:sp>
          <p:nvSpPr>
            <p:cNvPr id="288" name="Google Shape;288;p40" descr="decorative image"/>
            <p:cNvSpPr/>
            <p:nvPr/>
          </p:nvSpPr>
          <p:spPr>
            <a:xfrm>
              <a:off x="4484800" y="1589935"/>
              <a:ext cx="2048801" cy="1963615"/>
            </a:xfrm>
            <a:custGeom>
              <a:avLst/>
              <a:gdLst/>
              <a:ahLst/>
              <a:cxnLst/>
              <a:rect l="l" t="t" r="r" b="b"/>
              <a:pathLst>
                <a:path w="2958558" h="2963947" extrusionOk="0">
                  <a:moveTo>
                    <a:pt x="0" y="0"/>
                  </a:moveTo>
                  <a:lnTo>
                    <a:pt x="2958558" y="0"/>
                  </a:lnTo>
                  <a:lnTo>
                    <a:pt x="2958558" y="2963947"/>
                  </a:lnTo>
                  <a:lnTo>
                    <a:pt x="0" y="296394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9" name="Google Shape;289;p40" descr="CAST UDL Product Certification Badge" title="Screenshot 2026-01-27 at 4.45.00 PM.png"/>
            <p:cNvPicPr preferRelativeResize="0"/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713" y="1898150"/>
              <a:ext cx="1446975" cy="1347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40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91" name="Google Shape;291;p40"/>
          <p:cNvGrpSpPr/>
          <p:nvPr/>
        </p:nvGrpSpPr>
        <p:grpSpPr>
          <a:xfrm>
            <a:off x="4084012" y="1"/>
            <a:ext cx="8618444" cy="10072500"/>
            <a:chOff x="4277937" y="1"/>
            <a:chExt cx="8618444" cy="10072500"/>
          </a:xfrm>
        </p:grpSpPr>
        <p:sp>
          <p:nvSpPr>
            <p:cNvPr id="292" name="Google Shape;292;p40"/>
            <p:cNvSpPr/>
            <p:nvPr/>
          </p:nvSpPr>
          <p:spPr>
            <a:xfrm>
              <a:off x="4792726" y="1"/>
              <a:ext cx="8103655" cy="10072500"/>
            </a:xfrm>
            <a:custGeom>
              <a:avLst/>
              <a:gdLst/>
              <a:ahLst/>
              <a:cxnLst/>
              <a:rect l="l" t="t" r="r" b="b"/>
              <a:pathLst>
                <a:path w="11413598" h="11413598" extrusionOk="0">
                  <a:moveTo>
                    <a:pt x="0" y="0"/>
                  </a:moveTo>
                  <a:lnTo>
                    <a:pt x="11413599" y="0"/>
                  </a:lnTo>
                  <a:lnTo>
                    <a:pt x="11413599" y="11413598"/>
                  </a:lnTo>
                  <a:lnTo>
                    <a:pt x="0" y="114135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 cstate="email">
                <a:alphaModFix amt="4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3" name="Google Shape;293;p40" descr="female student, wearing headphones, holding a tablet with a red folder on her lap." title="13.png"/>
            <p:cNvPicPr preferRelativeResize="0"/>
            <p:nvPr/>
          </p:nvPicPr>
          <p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37" y="892450"/>
              <a:ext cx="6376562" cy="42510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1"/>
          <p:cNvSpPr txBox="1"/>
          <p:nvPr/>
        </p:nvSpPr>
        <p:spPr>
          <a:xfrm>
            <a:off x="501648" y="474150"/>
            <a:ext cx="614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The ReadSpeaker Advantage</a:t>
            </a:r>
            <a:endParaRPr sz="10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0" name="Google Shape;300;p41" descr="ReadSpeaker webReader Listen playe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153" y="577300"/>
            <a:ext cx="1732200" cy="3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/>
          <p:nvPr/>
        </p:nvSpPr>
        <p:spPr>
          <a:xfrm>
            <a:off x="758223" y="1484850"/>
            <a:ext cx="4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FC5E8"/>
                </a:solidFill>
                <a:latin typeface="Raleway"/>
                <a:ea typeface="Raleway"/>
                <a:cs typeface="Raleway"/>
                <a:sym typeface="Raleway"/>
              </a:rPr>
              <a:t> 1</a:t>
            </a:r>
            <a:endParaRPr sz="1000" b="1">
              <a:solidFill>
                <a:srgbClr val="9FC5E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41"/>
          <p:cNvSpPr txBox="1"/>
          <p:nvPr/>
        </p:nvSpPr>
        <p:spPr>
          <a:xfrm>
            <a:off x="335919" y="1929150"/>
            <a:ext cx="125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Seamless                      Integration 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41"/>
          <p:cNvSpPr txBox="1"/>
          <p:nvPr/>
        </p:nvSpPr>
        <p:spPr>
          <a:xfrm>
            <a:off x="-5956" y="2495550"/>
            <a:ext cx="2036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Certified integrations into ALL major LMS platforms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Straight forward instructions to support the ease of implementation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4" name="Google Shape;304;p41" descr="decorative line"/>
          <p:cNvCxnSpPr/>
          <p:nvPr/>
        </p:nvCxnSpPr>
        <p:spPr>
          <a:xfrm>
            <a:off x="2080800" y="1913463"/>
            <a:ext cx="8700" cy="1553400"/>
          </a:xfrm>
          <a:prstGeom prst="straightConnector1">
            <a:avLst/>
          </a:prstGeom>
          <a:noFill/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p41"/>
          <p:cNvSpPr txBox="1"/>
          <p:nvPr/>
        </p:nvSpPr>
        <p:spPr>
          <a:xfrm>
            <a:off x="2570773" y="1449913"/>
            <a:ext cx="4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FC5E8"/>
                </a:solidFill>
                <a:latin typeface="Raleway"/>
                <a:ea typeface="Raleway"/>
                <a:cs typeface="Raleway"/>
                <a:sym typeface="Raleway"/>
              </a:rPr>
              <a:t> 2</a:t>
            </a:r>
            <a:endParaRPr sz="1000" b="1">
              <a:solidFill>
                <a:srgbClr val="9FC5E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2182269" y="1933075"/>
            <a:ext cx="125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Alternative Formats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41"/>
          <p:cNvSpPr txBox="1"/>
          <p:nvPr/>
        </p:nvSpPr>
        <p:spPr>
          <a:xfrm>
            <a:off x="2001644" y="2490500"/>
            <a:ext cx="1686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Streaming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MP3 download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OCR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Enlarged Text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8" name="Google Shape;308;p41" descr="decorative line"/>
          <p:cNvCxnSpPr/>
          <p:nvPr/>
        </p:nvCxnSpPr>
        <p:spPr>
          <a:xfrm>
            <a:off x="3684613" y="1913463"/>
            <a:ext cx="8700" cy="1553400"/>
          </a:xfrm>
          <a:prstGeom prst="straightConnector1">
            <a:avLst/>
          </a:prstGeom>
          <a:noFill/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41"/>
          <p:cNvSpPr txBox="1"/>
          <p:nvPr/>
        </p:nvSpPr>
        <p:spPr>
          <a:xfrm>
            <a:off x="4282273" y="1406125"/>
            <a:ext cx="4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FC5E8"/>
                </a:solidFill>
                <a:latin typeface="Raleway"/>
                <a:ea typeface="Raleway"/>
                <a:cs typeface="Raleway"/>
                <a:sym typeface="Raleway"/>
              </a:rPr>
              <a:t> 3</a:t>
            </a:r>
            <a:endParaRPr sz="1000" b="1">
              <a:solidFill>
                <a:srgbClr val="9FC5E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3702269" y="1933075"/>
            <a:ext cx="156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A11Y/Inclusive Tools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3702270" y="2490500"/>
            <a:ext cx="1626000" cy="21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Multimodal learning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Highlighters with collection for notes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Text Mode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Translation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Dictionary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2" name="Google Shape;312;p41" descr="decorative line"/>
          <p:cNvCxnSpPr/>
          <p:nvPr/>
        </p:nvCxnSpPr>
        <p:spPr>
          <a:xfrm>
            <a:off x="5422013" y="1913463"/>
            <a:ext cx="8700" cy="1553400"/>
          </a:xfrm>
          <a:prstGeom prst="straightConnector1">
            <a:avLst/>
          </a:prstGeom>
          <a:noFill/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41"/>
          <p:cNvSpPr txBox="1"/>
          <p:nvPr/>
        </p:nvSpPr>
        <p:spPr>
          <a:xfrm>
            <a:off x="5987448" y="1406125"/>
            <a:ext cx="4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FC5E8"/>
                </a:solidFill>
                <a:latin typeface="Raleway"/>
                <a:ea typeface="Raleway"/>
                <a:cs typeface="Raleway"/>
                <a:sym typeface="Raleway"/>
              </a:rPr>
              <a:t> 4</a:t>
            </a:r>
            <a:endParaRPr sz="1000" b="1">
              <a:solidFill>
                <a:srgbClr val="9FC5E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5523681" y="1840675"/>
            <a:ext cx="1280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Quizzes/ 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Proctoring Solutions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5519019" y="2491900"/>
            <a:ext cx="12807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Respondus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Honorlock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 majoring proctoring platforms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6" name="Google Shape;316;p41" descr="decorative line"/>
          <p:cNvCxnSpPr/>
          <p:nvPr/>
        </p:nvCxnSpPr>
        <p:spPr>
          <a:xfrm>
            <a:off x="7046275" y="1913463"/>
            <a:ext cx="8700" cy="1553400"/>
          </a:xfrm>
          <a:prstGeom prst="straightConnector1">
            <a:avLst/>
          </a:prstGeom>
          <a:noFill/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41"/>
          <p:cNvSpPr txBox="1"/>
          <p:nvPr/>
        </p:nvSpPr>
        <p:spPr>
          <a:xfrm>
            <a:off x="7692623" y="1406125"/>
            <a:ext cx="4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FC5E8"/>
                </a:solidFill>
                <a:latin typeface="Raleway"/>
                <a:ea typeface="Raleway"/>
                <a:cs typeface="Raleway"/>
                <a:sym typeface="Raleway"/>
              </a:rPr>
              <a:t> 5</a:t>
            </a:r>
            <a:endParaRPr sz="1000" b="1">
              <a:solidFill>
                <a:srgbClr val="9FC5E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7310444" y="1933075"/>
            <a:ext cx="1280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Human-Like Voices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41"/>
          <p:cNvSpPr txBox="1"/>
          <p:nvPr/>
        </p:nvSpPr>
        <p:spPr>
          <a:xfrm>
            <a:off x="6999794" y="2490500"/>
            <a:ext cx="20367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Over 200 voice options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50+ Languages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Customization available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Access for your website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1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6" name="Google Shape;326;p42"/>
          <p:cNvSpPr txBox="1"/>
          <p:nvPr/>
        </p:nvSpPr>
        <p:spPr>
          <a:xfrm>
            <a:off x="1106200" y="1472600"/>
            <a:ext cx="433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Time for a demo of </a:t>
            </a:r>
            <a:endParaRPr sz="6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2" descr="ReadSpeaker logo"/>
          <p:cNvSpPr/>
          <p:nvPr/>
        </p:nvSpPr>
        <p:spPr>
          <a:xfrm>
            <a:off x="1440100" y="2235905"/>
            <a:ext cx="3351798" cy="464861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" name="Google Shape;328;p42"/>
          <p:cNvSpPr/>
          <p:nvPr/>
        </p:nvSpPr>
        <p:spPr>
          <a:xfrm>
            <a:off x="4014701" y="-56474"/>
            <a:ext cx="8103655" cy="10072500"/>
          </a:xfrm>
          <a:custGeom>
            <a:avLst/>
            <a:gdLst/>
            <a:ahLst/>
            <a:cxnLst/>
            <a:rect l="l" t="t" r="r" b="b"/>
            <a:pathLst>
              <a:path w="11413598" h="11413598" extrusionOk="0">
                <a:moveTo>
                  <a:pt x="0" y="0"/>
                </a:moveTo>
                <a:lnTo>
                  <a:pt x="11413599" y="0"/>
                </a:lnTo>
                <a:lnTo>
                  <a:pt x="11413599" y="11413598"/>
                </a:lnTo>
                <a:lnTo>
                  <a:pt x="0" y="11413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29" name="Google Shape;329;p4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4" t="-11844"/>
          <a:stretch/>
        </p:blipFill>
        <p:spPr>
          <a:xfrm>
            <a:off x="4447175" y="803225"/>
            <a:ext cx="4143026" cy="465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 descr="decorative "/>
          <p:cNvSpPr/>
          <p:nvPr/>
        </p:nvSpPr>
        <p:spPr>
          <a:xfrm>
            <a:off x="-95825" y="0"/>
            <a:ext cx="6615434" cy="5143500"/>
          </a:xfrm>
          <a:custGeom>
            <a:avLst/>
            <a:gdLst/>
            <a:ahLst/>
            <a:cxnLst/>
            <a:rect l="l" t="t" r="r" b="b"/>
            <a:pathLst>
              <a:path w="13230868" h="10287000" extrusionOk="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5" name="Google Shape;335;p43"/>
          <p:cNvSpPr txBox="1"/>
          <p:nvPr/>
        </p:nvSpPr>
        <p:spPr>
          <a:xfrm>
            <a:off x="1347896" y="414943"/>
            <a:ext cx="644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Resources</a:t>
            </a:r>
            <a:endParaRPr sz="2400" b="1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6" name="Google Shape;336;p43" descr="QR code for resources" title="Qq6ph4vCtE0mItB_Untitled 2026-06-25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38" y="1299950"/>
            <a:ext cx="2335325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3"/>
          <p:cNvSpPr txBox="1"/>
          <p:nvPr/>
        </p:nvSpPr>
        <p:spPr>
          <a:xfrm>
            <a:off x="3006225" y="37644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FC5E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bit.ly/4xLn0qA</a:t>
            </a:r>
            <a:endParaRPr sz="2100" b="1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3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 descr="decorative "/>
          <p:cNvSpPr/>
          <p:nvPr/>
        </p:nvSpPr>
        <p:spPr>
          <a:xfrm>
            <a:off x="0" y="0"/>
            <a:ext cx="8170061" cy="5143500"/>
          </a:xfrm>
          <a:custGeom>
            <a:avLst/>
            <a:gdLst/>
            <a:ahLst/>
            <a:cxnLst/>
            <a:rect l="l" t="t" r="r" b="b"/>
            <a:pathLst>
              <a:path w="13230868" h="10287000" extrusionOk="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4" name="Google Shape;344;p44"/>
          <p:cNvSpPr txBox="1"/>
          <p:nvPr/>
        </p:nvSpPr>
        <p:spPr>
          <a:xfrm>
            <a:off x="1347896" y="1976481"/>
            <a:ext cx="6448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 b="1" i="0" u="none" strike="noStrike" cap="none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THANK YOU!</a:t>
            </a:r>
            <a:endParaRPr sz="7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5" name="Google Shape;345;p44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 descr="decorative image"/>
          <p:cNvSpPr/>
          <p:nvPr/>
        </p:nvSpPr>
        <p:spPr>
          <a:xfrm>
            <a:off x="2442675" y="1617451"/>
            <a:ext cx="4000889" cy="2946010"/>
          </a:xfrm>
          <a:custGeom>
            <a:avLst/>
            <a:gdLst/>
            <a:ahLst/>
            <a:cxnLst/>
            <a:rect l="l" t="t" r="r" b="b"/>
            <a:pathLst>
              <a:path w="8001777" h="8016353" extrusionOk="0">
                <a:moveTo>
                  <a:pt x="0" y="0"/>
                </a:moveTo>
                <a:lnTo>
                  <a:pt x="8001778" y="0"/>
                </a:lnTo>
                <a:lnTo>
                  <a:pt x="8001778" y="8016353"/>
                </a:lnTo>
                <a:lnTo>
                  <a:pt x="0" y="8016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2" name="Google Shape;152;p27"/>
          <p:cNvSpPr txBox="1"/>
          <p:nvPr/>
        </p:nvSpPr>
        <p:spPr>
          <a:xfrm>
            <a:off x="397238" y="362163"/>
            <a:ext cx="571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40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Meet the Team</a:t>
            </a:r>
            <a:endParaRPr sz="20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28575" y="1640550"/>
            <a:ext cx="3195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9FC5E8"/>
                </a:solidFill>
                <a:latin typeface="Open Sans"/>
                <a:ea typeface="Open Sans"/>
                <a:cs typeface="Open Sans"/>
                <a:sym typeface="Open Sans"/>
              </a:rPr>
              <a:t>Colleen Sandquist</a:t>
            </a:r>
            <a:endParaRPr sz="1700" b="1">
              <a:solidFill>
                <a:srgbClr val="9FC5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 Partner Manager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ReadSpeaker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4" name="Google Shape;154;p27" descr="Colleen is wearing a blue blazer and a blue blouse. She has curly hair and is smiling." title="1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17" y="2111162"/>
            <a:ext cx="2452287" cy="245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5113525" y="1617450"/>
            <a:ext cx="3437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9FC5E8"/>
                </a:solidFill>
                <a:latin typeface="Open Sans"/>
                <a:ea typeface="Open Sans"/>
                <a:cs typeface="Open Sans"/>
                <a:sym typeface="Open Sans"/>
              </a:rPr>
              <a:t>Erin Martin</a:t>
            </a:r>
            <a:endParaRPr sz="1700" b="1">
              <a:solidFill>
                <a:srgbClr val="9FC5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Director of NA Education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ReadSpeaker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6" name="Google Shape;156;p27" descr="Erin Martin is a blond lady, smiling, wearing a gray turtle neck." title="Head Shot.jp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00" y="2386424"/>
            <a:ext cx="2129422" cy="21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46975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" name="Google Shape;163;p28"/>
          <p:cNvSpPr txBox="1"/>
          <p:nvPr/>
        </p:nvSpPr>
        <p:spPr>
          <a:xfrm>
            <a:off x="282850" y="308350"/>
            <a:ext cx="6807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Access the Presentation</a:t>
            </a:r>
            <a:endParaRPr sz="3600">
              <a:solidFill>
                <a:srgbClr val="FCE5CD"/>
              </a:solidFill>
            </a:endParaRPr>
          </a:p>
        </p:txBody>
      </p:sp>
      <p:pic>
        <p:nvPicPr>
          <p:cNvPr id="164" name="Google Shape;164;p28" title="mw5dcz3n-qr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4" y="1214449"/>
            <a:ext cx="2519850" cy="2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2707450" y="3840000"/>
            <a:ext cx="438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https://tinyurl.com/mw5dcz3n</a:t>
            </a:r>
            <a:endParaRPr b="1">
              <a:solidFill>
                <a:srgbClr val="9FC5E8"/>
              </a:solidFill>
            </a:endParaRPr>
          </a:p>
        </p:txBody>
      </p:sp>
      <p:sp>
        <p:nvSpPr>
          <p:cNvPr id="166" name="Google Shape;166;p28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 idx="4294967295"/>
          </p:nvPr>
        </p:nvSpPr>
        <p:spPr>
          <a:xfrm>
            <a:off x="284675" y="-883350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"/>
              <a:t>ReadSpeaker Beliefs</a:t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0" y="0"/>
            <a:ext cx="10012680" cy="51435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468675" y="390573"/>
            <a:ext cx="668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600" b="1" i="0" u="none" strike="noStrike" cap="none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At ReadSpeaker </a:t>
            </a: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W</a:t>
            </a:r>
            <a:r>
              <a:rPr lang="en" sz="3600" b="1" i="0" u="none" strike="noStrike" cap="none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e </a:t>
            </a: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lang="en" sz="3600" b="1" i="0" u="none" strike="noStrike" cap="none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elieve</a:t>
            </a:r>
            <a:endParaRPr sz="3600" b="1" i="0" u="none" strike="noStrike" cap="none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532646" y="1240347"/>
            <a:ext cx="807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 SemiBold"/>
              <a:buChar char="●"/>
            </a:pPr>
            <a:r>
              <a:rPr lang="en" sz="23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At the heart of every student is a learner who wants to thrive.</a:t>
            </a:r>
            <a:endParaRPr sz="20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468671" y="1948357"/>
            <a:ext cx="7897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 SemiBold"/>
              <a:buChar char="●"/>
            </a:pPr>
            <a:r>
              <a:rPr lang="en" sz="23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 proactively breaking down barriers through innovation and technology making education accessible to all.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375274" y="3119600"/>
            <a:ext cx="62349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 SemiBold"/>
              <a:buChar char="●"/>
            </a:pPr>
            <a:r>
              <a:rPr lang="en" sz="23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By supporting faculty &amp; </a:t>
            </a:r>
            <a:r>
              <a:rPr lang="en" sz="23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educational</a:t>
            </a:r>
            <a:r>
              <a:rPr lang="en" sz="23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leader</a:t>
            </a:r>
            <a:r>
              <a:rPr lang="en" sz="23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s,</a:t>
            </a:r>
            <a:r>
              <a:rPr lang="en" sz="23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we are creating a brighter tomorrow for all learners.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" name="Google Shape;178;p29" descr="decorative image"/>
          <p:cNvSpPr/>
          <p:nvPr/>
        </p:nvSpPr>
        <p:spPr>
          <a:xfrm>
            <a:off x="6757932" y="-2228235"/>
            <a:ext cx="4000889" cy="4008177"/>
          </a:xfrm>
          <a:custGeom>
            <a:avLst/>
            <a:gdLst/>
            <a:ahLst/>
            <a:cxnLst/>
            <a:rect l="l" t="t" r="r" b="b"/>
            <a:pathLst>
              <a:path w="8001777" h="8016353" extrusionOk="0">
                <a:moveTo>
                  <a:pt x="0" y="0"/>
                </a:moveTo>
                <a:lnTo>
                  <a:pt x="8001778" y="0"/>
                </a:lnTo>
                <a:lnTo>
                  <a:pt x="8001778" y="8016353"/>
                </a:lnTo>
                <a:lnTo>
                  <a:pt x="0" y="8016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79" name="Google Shape;179;p29" descr="3 students, smiling the one in the middle is wearing headphones and a backpack.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20"/>
          <a:stretch/>
        </p:blipFill>
        <p:spPr>
          <a:xfrm>
            <a:off x="6212825" y="2987775"/>
            <a:ext cx="3575650" cy="21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-63637" y="4"/>
            <a:ext cx="9149369" cy="5143500"/>
          </a:xfrm>
          <a:custGeom>
            <a:avLst/>
            <a:gdLst/>
            <a:ahLst/>
            <a:cxnLst/>
            <a:rect l="l" t="t" r="r" b="b"/>
            <a:pathLst>
              <a:path w="12886435" h="10287000" extrusionOk="0">
                <a:moveTo>
                  <a:pt x="0" y="0"/>
                </a:moveTo>
                <a:lnTo>
                  <a:pt x="12886435" y="0"/>
                </a:lnTo>
                <a:lnTo>
                  <a:pt x="128864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30"/>
          <p:cNvSpPr txBox="1"/>
          <p:nvPr/>
        </p:nvSpPr>
        <p:spPr>
          <a:xfrm>
            <a:off x="583852" y="490550"/>
            <a:ext cx="516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Today’s Discussion</a:t>
            </a:r>
            <a:endParaRPr sz="16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547350" y="1421875"/>
            <a:ext cx="8049300" cy="2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 Medium"/>
              <a:buChar char="●"/>
            </a:pPr>
            <a:r>
              <a:rPr lang="en" sz="27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inspiration</a:t>
            </a:r>
            <a:endParaRPr sz="270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aleway Medium"/>
              <a:buChar char="●"/>
            </a:pPr>
            <a:r>
              <a:rPr lang="en" sz="27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Under the sea: Supporting diverse learners</a:t>
            </a:r>
            <a:endParaRPr sz="27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aleway Medium"/>
              <a:buChar char="●"/>
            </a:pPr>
            <a:r>
              <a:rPr lang="en" sz="27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Just keep swimming: moving towards inclusion</a:t>
            </a:r>
            <a:endParaRPr sz="27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Raleway Medium"/>
              <a:buChar char="●"/>
            </a:pPr>
            <a:r>
              <a:rPr lang="en" sz="27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life preserver: ReadSpeaker</a:t>
            </a:r>
            <a:endParaRPr sz="13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21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88" name="Google Shape;188;p30" descr="Image of a woman with long blonde hair wearing headphones and a brown sweater.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75" y="2677250"/>
            <a:ext cx="2697149" cy="24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 descr="decorative "/>
          <p:cNvSpPr/>
          <p:nvPr/>
        </p:nvSpPr>
        <p:spPr>
          <a:xfrm>
            <a:off x="0" y="0"/>
            <a:ext cx="8170061" cy="5143500"/>
          </a:xfrm>
          <a:custGeom>
            <a:avLst/>
            <a:gdLst/>
            <a:ahLst/>
            <a:cxnLst/>
            <a:rect l="l" t="t" r="r" b="b"/>
            <a:pathLst>
              <a:path w="13230868" h="10287000" extrusionOk="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" name="Google Shape;194;p31"/>
          <p:cNvSpPr txBox="1"/>
          <p:nvPr/>
        </p:nvSpPr>
        <p:spPr>
          <a:xfrm>
            <a:off x="514146" y="415831"/>
            <a:ext cx="6448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Upstream</a:t>
            </a:r>
            <a:endParaRPr sz="36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By Dan Heath</a:t>
            </a:r>
            <a:endParaRPr sz="2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5" name="Google Shape;195;p31" descr="Image of the book by Dan Heath called: Upstream" title="Screenshot 2026-06-25 at 12.33.18 P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00" y="969926"/>
            <a:ext cx="2612975" cy="3502149"/>
          </a:xfrm>
          <a:prstGeom prst="rect">
            <a:avLst/>
          </a:prstGeom>
          <a:noFill/>
          <a:ln>
            <a:noFill/>
          </a:ln>
          <a:effectLst>
            <a:outerShdw blurRad="57150" dist="85725" dir="8580000" algn="bl" rotWithShape="0">
              <a:srgbClr val="CCCCCC">
                <a:alpha val="50000"/>
              </a:srgbClr>
            </a:outerShdw>
          </a:effectLst>
        </p:spPr>
      </p:pic>
      <p:sp>
        <p:nvSpPr>
          <p:cNvPr id="196" name="Google Shape;196;p31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6090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/>
        </p:nvSpPr>
        <p:spPr>
          <a:xfrm>
            <a:off x="490209" y="428325"/>
            <a:ext cx="483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 The Data Tells Us</a:t>
            </a:r>
            <a:endParaRPr sz="10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363050" y="1309625"/>
            <a:ext cx="6867000" cy="30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921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National study of over 23,000 9th grade students with identified disabilities, surveyed between 2009 and 2016. Among students who responded that they did have a disability while attending college, about one-third of students (37 percent) informed their college. </a:t>
            </a:r>
            <a:r>
              <a:rPr lang="en" sz="1300" u="sng">
                <a:solidFill>
                  <a:srgbClr val="FCE5CD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300">
              <a:solidFill>
                <a:srgbClr val="FCE5C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 b="1">
              <a:solidFill>
                <a:srgbClr val="F26EB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2" descr="decorative highlight of image"/>
          <p:cNvSpPr/>
          <p:nvPr/>
        </p:nvSpPr>
        <p:spPr>
          <a:xfrm>
            <a:off x="4014701" y="-56474"/>
            <a:ext cx="8103655" cy="10072500"/>
          </a:xfrm>
          <a:custGeom>
            <a:avLst/>
            <a:gdLst/>
            <a:ahLst/>
            <a:cxnLst/>
            <a:rect l="l" t="t" r="r" b="b"/>
            <a:pathLst>
              <a:path w="11413598" h="11413598" extrusionOk="0">
                <a:moveTo>
                  <a:pt x="0" y="0"/>
                </a:moveTo>
                <a:lnTo>
                  <a:pt x="11413599" y="0"/>
                </a:lnTo>
                <a:lnTo>
                  <a:pt x="11413599" y="11413598"/>
                </a:lnTo>
                <a:lnTo>
                  <a:pt x="0" y="11413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4" name="Google Shape;204;p32" descr="Image: Smiling individual with headphones, backpack, and binder"/>
          <p:cNvSpPr/>
          <p:nvPr/>
        </p:nvSpPr>
        <p:spPr>
          <a:xfrm>
            <a:off x="5521925" y="2340249"/>
            <a:ext cx="4108789" cy="2831763"/>
          </a:xfrm>
          <a:custGeom>
            <a:avLst/>
            <a:gdLst/>
            <a:ahLst/>
            <a:cxnLst/>
            <a:rect l="l" t="t" r="r" b="b"/>
            <a:pathLst>
              <a:path w="9080197" h="6057248" extrusionOk="0">
                <a:moveTo>
                  <a:pt x="0" y="0"/>
                </a:moveTo>
                <a:lnTo>
                  <a:pt x="9080197" y="0"/>
                </a:lnTo>
                <a:lnTo>
                  <a:pt x="9080197" y="6057248"/>
                </a:lnTo>
                <a:lnTo>
                  <a:pt x="0" y="6057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 descr="decorative "/>
          <p:cNvSpPr/>
          <p:nvPr/>
        </p:nvSpPr>
        <p:spPr>
          <a:xfrm>
            <a:off x="0" y="0"/>
            <a:ext cx="8170061" cy="5143500"/>
          </a:xfrm>
          <a:custGeom>
            <a:avLst/>
            <a:gdLst/>
            <a:ahLst/>
            <a:cxnLst/>
            <a:rect l="l" t="t" r="r" b="b"/>
            <a:pathLst>
              <a:path w="13230868" h="10287000" extrusionOk="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0" name="Google Shape;210;p33"/>
          <p:cNvSpPr txBox="1"/>
          <p:nvPr/>
        </p:nvSpPr>
        <p:spPr>
          <a:xfrm>
            <a:off x="443671" y="388068"/>
            <a:ext cx="644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Under the Sea</a:t>
            </a:r>
            <a:endParaRPr sz="3600">
              <a:solidFill>
                <a:srgbClr val="FF9900"/>
              </a:solidFill>
            </a:endParaRPr>
          </a:p>
        </p:txBody>
      </p:sp>
      <p:pic>
        <p:nvPicPr>
          <p:cNvPr id="211" name="Google Shape;211;p33" descr="An image of under the sea, various colorful, fish, coral and sunshine peeking through the water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37" y="1177950"/>
            <a:ext cx="4461325" cy="3114000"/>
          </a:xfrm>
          <a:prstGeom prst="rect">
            <a:avLst/>
          </a:prstGeom>
          <a:noFill/>
          <a:ln>
            <a:noFill/>
          </a:ln>
          <a:effectLst>
            <a:outerShdw blurRad="57150" dist="85725" dir="7380000" algn="bl" rotWithShape="0">
              <a:srgbClr val="D9D9D9">
                <a:alpha val="50000"/>
              </a:srgbClr>
            </a:outerShdw>
          </a:effectLst>
        </p:spPr>
      </p:pic>
      <p:sp>
        <p:nvSpPr>
          <p:cNvPr id="212" name="Google Shape;212;p33" descr="ReadSpeaker logo"/>
          <p:cNvSpPr/>
          <p:nvPr/>
        </p:nvSpPr>
        <p:spPr>
          <a:xfrm>
            <a:off x="195325" y="4668225"/>
            <a:ext cx="1984617" cy="275868"/>
          </a:xfrm>
          <a:custGeom>
            <a:avLst/>
            <a:gdLst/>
            <a:ahLst/>
            <a:cxnLst/>
            <a:rect l="l" t="t" r="r" b="b"/>
            <a:pathLst>
              <a:path w="4410260" h="609654" extrusionOk="0">
                <a:moveTo>
                  <a:pt x="0" y="0"/>
                </a:moveTo>
                <a:lnTo>
                  <a:pt x="4410260" y="0"/>
                </a:lnTo>
                <a:lnTo>
                  <a:pt x="4410260" y="609653"/>
                </a:lnTo>
                <a:lnTo>
                  <a:pt x="0" y="609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 idx="4294967295"/>
          </p:nvPr>
        </p:nvSpPr>
        <p:spPr>
          <a:xfrm>
            <a:off x="497426" y="420050"/>
            <a:ext cx="764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600" b="1">
                <a:solidFill>
                  <a:srgbClr val="FCE5CD"/>
                </a:solidFill>
                <a:latin typeface="Raleway"/>
                <a:ea typeface="Raleway"/>
                <a:cs typeface="Raleway"/>
                <a:sym typeface="Raleway"/>
              </a:rPr>
              <a:t>The New Majority Learner</a:t>
            </a:r>
            <a:endParaRPr sz="3600" b="1">
              <a:solidFill>
                <a:srgbClr val="FCE5C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497425" y="1137925"/>
            <a:ext cx="6651000" cy="23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2730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Working students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Veterans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Students caring for elderly parents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1st generation college students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English language learners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Low income</a:t>
            </a:r>
            <a:endParaRPr sz="2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-26035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•"/>
            </a:pPr>
            <a:r>
              <a:rPr lang="en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Neurodiverse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34" descr="Image: ReadSpeaker logo"/>
          <p:cNvSpPr/>
          <p:nvPr/>
        </p:nvSpPr>
        <p:spPr>
          <a:xfrm>
            <a:off x="6608323" y="4502426"/>
            <a:ext cx="2085335" cy="286083"/>
          </a:xfrm>
          <a:custGeom>
            <a:avLst/>
            <a:gdLst/>
            <a:ahLst/>
            <a:cxnLst/>
            <a:rect l="l" t="t" r="r" b="b"/>
            <a:pathLst>
              <a:path w="6319198" h="873536" extrusionOk="0">
                <a:moveTo>
                  <a:pt x="0" y="0"/>
                </a:moveTo>
                <a:lnTo>
                  <a:pt x="6319198" y="0"/>
                </a:lnTo>
                <a:lnTo>
                  <a:pt x="6319198" y="873536"/>
                </a:lnTo>
                <a:lnTo>
                  <a:pt x="0" y="873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0" name="Google Shape;220;p34" descr="Source of content: Education Design Lab"/>
          <p:cNvSpPr txBox="1"/>
          <p:nvPr/>
        </p:nvSpPr>
        <p:spPr>
          <a:xfrm>
            <a:off x="777200" y="4430625"/>
            <a:ext cx="1237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CE5C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sz="1600">
              <a:solidFill>
                <a:srgbClr val="FCE5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500</Words>
  <Application>Microsoft Office PowerPoint</Application>
  <PresentationFormat>On-screen Show (16:9)</PresentationFormat>
  <Paragraphs>140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Raleway Medium</vt:lpstr>
      <vt:lpstr>Open Sans</vt:lpstr>
      <vt:lpstr>Roboto</vt:lpstr>
      <vt:lpstr>Raleway</vt:lpstr>
      <vt:lpstr>Poppins</vt:lpstr>
      <vt:lpstr>Open Sans SemiBold</vt:lpstr>
      <vt:lpstr>Calibri</vt:lpstr>
      <vt:lpstr>Arial</vt:lpstr>
      <vt:lpstr>Lato</vt:lpstr>
      <vt:lpstr>Open Sans Medium</vt:lpstr>
      <vt:lpstr>Simple Light</vt:lpstr>
      <vt:lpstr>Office Theme</vt:lpstr>
      <vt:lpstr>PowerPoint Presentation</vt:lpstr>
      <vt:lpstr>PowerPoint Presentation</vt:lpstr>
      <vt:lpstr>PowerPoint Presentation</vt:lpstr>
      <vt:lpstr>ReadSpeaker Beliefs</vt:lpstr>
      <vt:lpstr>PowerPoint Presentation</vt:lpstr>
      <vt:lpstr>PowerPoint Presentation</vt:lpstr>
      <vt:lpstr>PowerPoint Presentation</vt:lpstr>
      <vt:lpstr>PowerPoint Presentation</vt:lpstr>
      <vt:lpstr>The New Majority Learner</vt:lpstr>
      <vt:lpstr>PowerPoint Presentation</vt:lpstr>
      <vt:lpstr>A Move Toward Inclusion</vt:lpstr>
      <vt:lpstr>PowerPoint Presentation</vt:lpstr>
      <vt:lpstr>PowerPoint Presentation</vt:lpstr>
      <vt:lpstr>The Multimodal Edge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Jeremy Jarrell</cp:lastModifiedBy>
  <cp:revision>2</cp:revision>
  <dcterms:modified xsi:type="dcterms:W3CDTF">2026-06-26T08:40:25Z</dcterms:modified>
</cp:coreProperties>
</file>