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279" r:id="rId2"/>
    <p:sldId id="280" r:id="rId3"/>
    <p:sldId id="281" r:id="rId4"/>
    <p:sldId id="283" r:id="rId5"/>
    <p:sldId id="286" r:id="rId6"/>
    <p:sldId id="285" r:id="rId7"/>
    <p:sldId id="288" r:id="rId8"/>
    <p:sldId id="289" r:id="rId9"/>
    <p:sldId id="290" r:id="rId10"/>
    <p:sldId id="291" r:id="rId11"/>
    <p:sldId id="287" r:id="rId12"/>
    <p:sldId id="292" r:id="rId13"/>
    <p:sldId id="293" r:id="rId14"/>
    <p:sldId id="294" r:id="rId15"/>
    <p:sldId id="295" r:id="rId16"/>
    <p:sldId id="296" r:id="rId17"/>
    <p:sldId id="297" r:id="rId18"/>
    <p:sldId id="298" r:id="rId19"/>
    <p:sldId id="299" r:id="rId20"/>
    <p:sldId id="300" r:id="rId21"/>
    <p:sldId id="302" r:id="rId22"/>
    <p:sldId id="303" r:id="rId23"/>
    <p:sldId id="301" r:id="rId24"/>
    <p:sldId id="304" r:id="rId25"/>
    <p:sldId id="305" r:id="rId26"/>
    <p:sldId id="306" r:id="rId27"/>
    <p:sldId id="308" r:id="rId28"/>
    <p:sldId id="307" r:id="rId29"/>
    <p:sldId id="309" r:id="rId30"/>
    <p:sldId id="282" r:id="rId31"/>
    <p:sldId id="257" r:id="rId32"/>
    <p:sldId id="258" r:id="rId33"/>
    <p:sldId id="259" r:id="rId34"/>
    <p:sldId id="260" r:id="rId35"/>
    <p:sldId id="261" r:id="rId36"/>
    <p:sldId id="262" r:id="rId37"/>
    <p:sldId id="263" r:id="rId38"/>
    <p:sldId id="264" r:id="rId39"/>
    <p:sldId id="265" r:id="rId40"/>
    <p:sldId id="266" r:id="rId41"/>
    <p:sldId id="267" r:id="rId42"/>
    <p:sldId id="268" r:id="rId43"/>
    <p:sldId id="269" r:id="rId44"/>
    <p:sldId id="270" r:id="rId45"/>
    <p:sldId id="276" r:id="rId46"/>
    <p:sldId id="277" r:id="rId47"/>
    <p:sldId id="278" r:id="rId48"/>
    <p:sldId id="271" r:id="rId49"/>
    <p:sldId id="272"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1" d="100"/>
          <a:sy n="71" d="100"/>
        </p:scale>
        <p:origin x="7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4F1C52-4E80-4E0E-952E-C574737C4812}" type="datetimeFigureOut">
              <a:rPr lang="en-US" smtClean="0"/>
              <a:t>7/20/2020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3396BB-181B-4F63-933F-88ABC810E9B8}" type="slidenum">
              <a:rPr lang="en-US" smtClean="0"/>
              <a:t>‹#›</a:t>
            </a:fld>
            <a:endParaRPr lang="en-US" dirty="0"/>
          </a:p>
        </p:txBody>
      </p:sp>
    </p:spTree>
    <p:extLst>
      <p:ext uri="{BB962C8B-B14F-4D97-AF65-F5344CB8AC3E}">
        <p14:creationId xmlns:p14="http://schemas.microsoft.com/office/powerpoint/2010/main" val="61540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44036" name="Date Placeholder 3"/>
          <p:cNvSpPr>
            <a:spLocks noGrp="1"/>
          </p:cNvSpPr>
          <p:nvPr>
            <p:ph type="dt" sz="quarter" idx="1"/>
          </p:nvPr>
        </p:nvSpPr>
        <p:spPr/>
        <p:txBody>
          <a:bodyPr/>
          <a:lstStyle/>
          <a:p>
            <a:pPr>
              <a:defRPr/>
            </a:pPr>
            <a:fld id="{CAAAEA41-B495-4AD2-A614-AD3282A53E45}" type="datetime1">
              <a:rPr lang="en-US" smtClean="0">
                <a:solidFill>
                  <a:srgbClr val="000000"/>
                </a:solidFill>
              </a:rPr>
              <a:pPr>
                <a:defRPr/>
              </a:pPr>
              <a:t>7/20/2020</a:t>
            </a:fld>
            <a:endParaRPr lang="en-US" dirty="0">
              <a:solidFill>
                <a:srgbClr val="000000"/>
              </a:solidFill>
            </a:endParaRPr>
          </a:p>
        </p:txBody>
      </p:sp>
      <p:sp>
        <p:nvSpPr>
          <p:cNvPr id="44037" name="Footer Placeholder 4"/>
          <p:cNvSpPr>
            <a:spLocks noGrp="1"/>
          </p:cNvSpPr>
          <p:nvPr>
            <p:ph type="ftr" sz="quarter" idx="4"/>
          </p:nvPr>
        </p:nvSpPr>
        <p:spPr/>
        <p:txBody>
          <a:bodyPr/>
          <a:lstStyle/>
          <a:p>
            <a:pPr>
              <a:defRPr/>
            </a:pPr>
            <a:r>
              <a:rPr lang="en-US" dirty="0">
                <a:solidFill>
                  <a:srgbClr val="000000"/>
                </a:solidFill>
              </a:rPr>
              <a:t>IDA-NY High Stakes Testing/Dyslexia </a:t>
            </a:r>
          </a:p>
        </p:txBody>
      </p:sp>
      <p:sp>
        <p:nvSpPr>
          <p:cNvPr id="44038" name="Slide Number Placeholder 5"/>
          <p:cNvSpPr>
            <a:spLocks noGrp="1"/>
          </p:cNvSpPr>
          <p:nvPr>
            <p:ph type="sldNum" sz="quarter" idx="5"/>
          </p:nvPr>
        </p:nvSpPr>
        <p:spPr/>
        <p:txBody>
          <a:bodyPr/>
          <a:lstStyle>
            <a:lvl1pPr eaLnBrk="0" hangingPunct="0">
              <a:defRPr sz="2400">
                <a:solidFill>
                  <a:schemeClr val="tx1"/>
                </a:solidFill>
                <a:latin typeface="Tahoma" panose="020B0604030504040204" pitchFamily="34" charset="0"/>
                <a:cs typeface="Arial" panose="020B0604020202020204" pitchFamily="34" charset="0"/>
              </a:defRPr>
            </a:lvl1pPr>
            <a:lvl2pPr marL="742950" indent="-285750" eaLnBrk="0" hangingPunct="0">
              <a:defRPr sz="2400">
                <a:solidFill>
                  <a:schemeClr val="tx1"/>
                </a:solidFill>
                <a:latin typeface="Tahoma" panose="020B0604030504040204" pitchFamily="34" charset="0"/>
                <a:cs typeface="Arial" panose="020B0604020202020204" pitchFamily="34" charset="0"/>
              </a:defRPr>
            </a:lvl2pPr>
            <a:lvl3pPr marL="1143000" indent="-228600" eaLnBrk="0" hangingPunct="0">
              <a:defRPr sz="2400">
                <a:solidFill>
                  <a:schemeClr val="tx1"/>
                </a:solidFill>
                <a:latin typeface="Tahoma" panose="020B0604030504040204" pitchFamily="34" charset="0"/>
                <a:cs typeface="Arial" panose="020B0604020202020204" pitchFamily="34" charset="0"/>
              </a:defRPr>
            </a:lvl3pPr>
            <a:lvl4pPr marL="1600200" indent="-228600" eaLnBrk="0" hangingPunct="0">
              <a:defRPr sz="2400">
                <a:solidFill>
                  <a:schemeClr val="tx1"/>
                </a:solidFill>
                <a:latin typeface="Tahoma" panose="020B0604030504040204" pitchFamily="34" charset="0"/>
                <a:cs typeface="Arial" panose="020B0604020202020204" pitchFamily="34" charset="0"/>
              </a:defRPr>
            </a:lvl4pPr>
            <a:lvl5pPr marL="2057400" indent="-228600" eaLnBrk="0" hangingPunct="0">
              <a:defRPr sz="24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Arial" panose="020B0604020202020204" pitchFamily="34" charset="0"/>
              </a:defRPr>
            </a:lvl9pPr>
          </a:lstStyle>
          <a:p>
            <a:pPr eaLnBrk="1" hangingPunct="1"/>
            <a:fld id="{F632A426-309D-4AEE-A4EC-C06D7D616B8F}" type="slidenum">
              <a:rPr lang="en-US" altLang="en-US" sz="1200">
                <a:solidFill>
                  <a:srgbClr val="000000"/>
                </a:solidFill>
              </a:rPr>
              <a:pPr eaLnBrk="1" hangingPunct="1"/>
              <a:t>33</a:t>
            </a:fld>
            <a:endParaRPr lang="en-US" altLang="en-US" sz="1200" dirty="0">
              <a:solidFill>
                <a:srgbClr val="000000"/>
              </a:solidFill>
            </a:endParaRPr>
          </a:p>
        </p:txBody>
      </p:sp>
    </p:spTree>
    <p:extLst>
      <p:ext uri="{BB962C8B-B14F-4D97-AF65-F5344CB8AC3E}">
        <p14:creationId xmlns:p14="http://schemas.microsoft.com/office/powerpoint/2010/main" val="902171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334498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896510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331387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366235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4064680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1738676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3357589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334245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1959488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176489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DD401A-46E0-4D92-B966-4B4EDFB836BF}" type="datetimeFigureOut">
              <a:rPr lang="en-US" smtClean="0"/>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7C88E-6373-486D-BD69-B1BAF436E893}" type="slidenum">
              <a:rPr lang="en-US" smtClean="0"/>
              <a:t>‹#›</a:t>
            </a:fld>
            <a:endParaRPr lang="en-US" dirty="0"/>
          </a:p>
        </p:txBody>
      </p:sp>
    </p:spTree>
    <p:extLst>
      <p:ext uri="{BB962C8B-B14F-4D97-AF65-F5344CB8AC3E}">
        <p14:creationId xmlns:p14="http://schemas.microsoft.com/office/powerpoint/2010/main" val="110047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D401A-46E0-4D92-B966-4B4EDFB836BF}" type="datetimeFigureOut">
              <a:rPr lang="en-US" smtClean="0"/>
              <a:t>7/20/2020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7C88E-6373-486D-BD69-B1BAF436E893}" type="slidenum">
              <a:rPr lang="en-US" smtClean="0"/>
              <a:t>‹#›</a:t>
            </a:fld>
            <a:endParaRPr lang="en-US" dirty="0"/>
          </a:p>
        </p:txBody>
      </p:sp>
    </p:spTree>
    <p:extLst>
      <p:ext uri="{BB962C8B-B14F-4D97-AF65-F5344CB8AC3E}">
        <p14:creationId xmlns:p14="http://schemas.microsoft.com/office/powerpoint/2010/main" val="1031531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sac.org/update-coronavirus-and-lsat/lsat-fle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westlaw.com/Link/Document/FullText?findType=Y&amp;serNum=1961125562&amp;pubNum=0000780&amp;originatingDoc=If0b07751b16911eaa4a6da07b08de5cd&amp;refType=RP&amp;fi=co_pp_sp_780_229&amp;originationContext=document&amp;vr=3.0&amp;rs=cblt1.0&amp;transitionType=DocumentItem&amp;contextData=(sc.Search)&amp;co_pp_sp_780_229" TargetMode="External"/><Relationship Id="rId2" Type="http://schemas.openxmlformats.org/officeDocument/2006/relationships/hyperlink" Target="http://www.westlaw.com/Link/Document/FullText?findType=Y&amp;serNum=1920130928&amp;pubNum=0000780&amp;originatingDoc=If0b07751b16911eaa4a6da07b08de5cd&amp;refType=RP&amp;fi=co_pp_sp_780_143&amp;originationContext=document&amp;vr=3.0&amp;rs=cblt1.0&amp;transitionType=DocumentItem&amp;contextData=(sc.Search)&amp;co_pp_sp_780_14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westlaw.com/Link/Document/FullText?findType=Y&amp;serNum=1983129661&amp;pubNum=0000780&amp;originatingDoc=If0b07751b16911eaa4a6da07b08de5cd&amp;refType=RP&amp;fi=co_pp_sp_780_43&amp;originationContext=document&amp;vr=3.0&amp;rs=cblt1.0&amp;transitionType=DocumentItem&amp;contextData=(sc.Search)&amp;co_pp_sp_780_4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westlaw.com/Link/Document/FullText?findType=Y&amp;serNum=2039199306&amp;pubNum=0000780&amp;originatingDoc=If0b07751b16911eaa4a6da07b08de5cd&amp;refType=RP&amp;originationContext=document&amp;vr=3.0&amp;rs=cblt1.0&amp;transitionType=DocumentItem&amp;contextData=(sc.Search)" TargetMode="External"/><Relationship Id="rId2" Type="http://schemas.openxmlformats.org/officeDocument/2006/relationships/hyperlink" Target="http://www.westlaw.com/Link/Document/FullText?findType=Y&amp;serNum=1996125805&amp;pubNum=0000780&amp;originatingDoc=If0b07751b16911eaa4a6da07b08de5cd&amp;refType=RP&amp;fi=co_pp_sp_780_742&amp;originationContext=document&amp;vr=3.0&amp;rs=cblt1.0&amp;transitionType=DocumentItem&amp;contextData=(sc.Search)&amp;co_pp_sp_780_742" TargetMode="External"/><Relationship Id="rId1" Type="http://schemas.openxmlformats.org/officeDocument/2006/relationships/slideLayout" Target="../slideLayouts/slideLayout2.xml"/><Relationship Id="rId5" Type="http://schemas.openxmlformats.org/officeDocument/2006/relationships/hyperlink" Target="http://www.westlaw.com/Link/Document/FullText?findType=Y&amp;serNum=2018684429&amp;pubNum=0000708&amp;originatingDoc=If0b07751b16911eaa4a6da07b08de5cd&amp;refType=RP&amp;originationContext=document&amp;vr=3.0&amp;rs=cblt1.0&amp;transitionType=DocumentItem&amp;contextData=(sc.Search)" TargetMode="External"/><Relationship Id="rId4" Type="http://schemas.openxmlformats.org/officeDocument/2006/relationships/hyperlink" Target="http://www.westlaw.com/Link/Document/FullText?findType=Y&amp;serNum=2018684429&amp;pubNum=0000780&amp;originatingDoc=If0b07751b16911eaa4a6da07b08de5cd&amp;refType=RP&amp;fi=co_pp_sp_780_515&amp;originationContext=document&amp;vr=3.0&amp;rs=cblt1.0&amp;transitionType=DocumentItem&amp;contextData=(sc.Search)&amp;co_pp_sp_780_51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law.cornell.edu/uscode/text/29/701" TargetMode="External"/><Relationship Id="rId2" Type="http://schemas.openxmlformats.org/officeDocument/2006/relationships/hyperlink" Target="https://en.wikipedia.org/wiki/Title_29_of_the_United_States_Cod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www.gpo.gov/fdsys/pkg/FR-2011-03-25/pdf/2011-6056.pdf" TargetMode="External"/><Relationship Id="rId3" Type="http://schemas.openxmlformats.org/officeDocument/2006/relationships/hyperlink" Target="https://en.wikipedia.org/wiki/Title_42_of_the_United_States_Code" TargetMode="External"/><Relationship Id="rId7" Type="http://schemas.openxmlformats.org/officeDocument/2006/relationships/hyperlink" Target="http://www.eeoc.gov/laws/statutes/adaaa_info.cf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eeoc.gov/laws/statutes/adaaa.cfm" TargetMode="External"/><Relationship Id="rId5" Type="http://schemas.openxmlformats.org/officeDocument/2006/relationships/hyperlink" Target="https://www.ada.gov/pubs/ada.htm" TargetMode="External"/><Relationship Id="rId4" Type="http://schemas.openxmlformats.org/officeDocument/2006/relationships/hyperlink" Target="https://www.law.cornell.edu/uscode/text/42/12101" TargetMode="External"/><Relationship Id="rId9" Type="http://schemas.openxmlformats.org/officeDocument/2006/relationships/hyperlink" Target="https://www.federalregister.gov/documents/2016/08/11/2016-17417/amendment-of-americans-with-disabilities-act-title-ii-and-title-iii-regulations-to-implement-ada"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federalregister.gov/a/2016-17417"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westlaw.com/Link/Document/FullText?findType=L&amp;pubNum=1000547&amp;cite=28CFRS36.309&amp;originatingDoc=I344eaf702d3511eabed3a1bc09b332eb&amp;refType=RB&amp;originationContext=document&amp;vr=3.0&amp;rs=cblt1.0&amp;transitionType=DocumentItem&amp;contextData=(sc.UserEnteredCitation)#co_pp_a83b000018c76"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B5BA6-D4B5-4133-BE90-20C3C1F996F8}"/>
              </a:ext>
            </a:extLst>
          </p:cNvPr>
          <p:cNvSpPr>
            <a:spLocks noGrp="1"/>
          </p:cNvSpPr>
          <p:nvPr>
            <p:ph type="ctrTitle"/>
          </p:nvPr>
        </p:nvSpPr>
        <p:spPr/>
        <p:txBody>
          <a:bodyPr/>
          <a:lstStyle/>
          <a:p>
            <a:r>
              <a:rPr lang="en-US" b="1" dirty="0"/>
              <a:t>Jo Anne Simon, Esq.</a:t>
            </a:r>
          </a:p>
        </p:txBody>
      </p:sp>
      <p:sp>
        <p:nvSpPr>
          <p:cNvPr id="3" name="Subtitle 2">
            <a:extLst>
              <a:ext uri="{FF2B5EF4-FFF2-40B4-BE49-F238E27FC236}">
                <a16:creationId xmlns:a16="http://schemas.microsoft.com/office/drawing/2014/main" id="{FDB72668-2199-4C2A-8A67-7669B48DE0E6}"/>
              </a:ext>
            </a:extLst>
          </p:cNvPr>
          <p:cNvSpPr>
            <a:spLocks noGrp="1"/>
          </p:cNvSpPr>
          <p:nvPr>
            <p:ph type="subTitle" idx="1"/>
          </p:nvPr>
        </p:nvSpPr>
        <p:spPr/>
        <p:txBody>
          <a:bodyPr>
            <a:normAutofit/>
          </a:bodyPr>
          <a:lstStyle/>
          <a:p>
            <a:r>
              <a:rPr lang="en-US" sz="3200" dirty="0"/>
              <a:t>NYS Assembly</a:t>
            </a:r>
          </a:p>
          <a:p>
            <a:r>
              <a:rPr lang="en-US" sz="3200" dirty="0"/>
              <a:t>Jo Anne Simon, P.C.</a:t>
            </a:r>
          </a:p>
        </p:txBody>
      </p:sp>
    </p:spTree>
    <p:extLst>
      <p:ext uri="{BB962C8B-B14F-4D97-AF65-F5344CB8AC3E}">
        <p14:creationId xmlns:p14="http://schemas.microsoft.com/office/powerpoint/2010/main" val="78882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AE13F-E643-4EC4-9920-A9BB5C5026DE}"/>
              </a:ext>
            </a:extLst>
          </p:cNvPr>
          <p:cNvSpPr>
            <a:spLocks noGrp="1"/>
          </p:cNvSpPr>
          <p:nvPr>
            <p:ph type="title"/>
          </p:nvPr>
        </p:nvSpPr>
        <p:spPr/>
        <p:txBody>
          <a:bodyPr>
            <a:normAutofit/>
          </a:bodyPr>
          <a:lstStyle/>
          <a:p>
            <a:pPr algn="ctr"/>
            <a:r>
              <a:rPr lang="en-US" sz="4800" b="1" dirty="0"/>
              <a:t>The bottom line</a:t>
            </a:r>
          </a:p>
        </p:txBody>
      </p:sp>
      <p:sp>
        <p:nvSpPr>
          <p:cNvPr id="3" name="Content Placeholder 2">
            <a:extLst>
              <a:ext uri="{FF2B5EF4-FFF2-40B4-BE49-F238E27FC236}">
                <a16:creationId xmlns:a16="http://schemas.microsoft.com/office/drawing/2014/main" id="{CF1C57D7-8F5D-422E-A5AA-21F87E207BDF}"/>
              </a:ext>
            </a:extLst>
          </p:cNvPr>
          <p:cNvSpPr>
            <a:spLocks noGrp="1"/>
          </p:cNvSpPr>
          <p:nvPr>
            <p:ph idx="1"/>
          </p:nvPr>
        </p:nvSpPr>
        <p:spPr/>
        <p:txBody>
          <a:bodyPr>
            <a:normAutofit/>
          </a:bodyPr>
          <a:lstStyle/>
          <a:p>
            <a:pPr marL="0" indent="0">
              <a:buNone/>
            </a:pPr>
            <a:r>
              <a:rPr lang="en-US" sz="3600" dirty="0">
                <a:solidFill>
                  <a:srgbClr val="000000"/>
                </a:solidFill>
                <a:effectLst/>
                <a:latin typeface="Times New Roman" panose="02020603050405020304" pitchFamily="18" charset="0"/>
                <a:ea typeface="Times New Roman" panose="02020603050405020304" pitchFamily="18" charset="0"/>
              </a:rPr>
              <a:t>“The statute’s message for our cases is equally simple and momentous: </a:t>
            </a:r>
            <a:r>
              <a:rPr lang="en-US" sz="3600" b="1" dirty="0">
                <a:solidFill>
                  <a:srgbClr val="000000"/>
                </a:solidFill>
                <a:effectLst/>
                <a:latin typeface="Times New Roman" panose="02020603050405020304" pitchFamily="18" charset="0"/>
                <a:ea typeface="Times New Roman" panose="02020603050405020304" pitchFamily="18" charset="0"/>
              </a:rPr>
              <a:t>An individual’s homosexuality or transgender status is not relevant to employment decisions. </a:t>
            </a:r>
            <a:r>
              <a:rPr lang="en-US" sz="3600" dirty="0">
                <a:solidFill>
                  <a:srgbClr val="000000"/>
                </a:solidFill>
                <a:effectLst/>
                <a:latin typeface="Times New Roman" panose="02020603050405020304" pitchFamily="18" charset="0"/>
                <a:ea typeface="Times New Roman" panose="02020603050405020304" pitchFamily="18" charset="0"/>
              </a:rPr>
              <a:t>That’s because it is impossible to discriminate against a person for being homosexual or transgender without discriminating against that individual based on sex.”</a:t>
            </a:r>
            <a:endParaRPr lang="en-US" sz="4800" dirty="0"/>
          </a:p>
        </p:txBody>
      </p:sp>
    </p:spTree>
    <p:extLst>
      <p:ext uri="{BB962C8B-B14F-4D97-AF65-F5344CB8AC3E}">
        <p14:creationId xmlns:p14="http://schemas.microsoft.com/office/powerpoint/2010/main" val="3994880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9ED82-6D05-4D46-907F-D0F0A0AF7C33}"/>
              </a:ext>
            </a:extLst>
          </p:cNvPr>
          <p:cNvSpPr>
            <a:spLocks noGrp="1"/>
          </p:cNvSpPr>
          <p:nvPr>
            <p:ph type="title"/>
          </p:nvPr>
        </p:nvSpPr>
        <p:spPr/>
        <p:txBody>
          <a:bodyPr/>
          <a:lstStyle/>
          <a:p>
            <a:pPr algn="ctr"/>
            <a:r>
              <a:rPr lang="en-US" b="1" dirty="0"/>
              <a:t>The Court won’t debate what Congress was thinking in 1964</a:t>
            </a:r>
          </a:p>
        </p:txBody>
      </p:sp>
      <p:sp>
        <p:nvSpPr>
          <p:cNvPr id="3" name="Content Placeholder 2">
            <a:extLst>
              <a:ext uri="{FF2B5EF4-FFF2-40B4-BE49-F238E27FC236}">
                <a16:creationId xmlns:a16="http://schemas.microsoft.com/office/drawing/2014/main" id="{08532F11-4F32-4E51-83FC-1077A864587C}"/>
              </a:ext>
            </a:extLst>
          </p:cNvPr>
          <p:cNvSpPr>
            <a:spLocks noGrp="1"/>
          </p:cNvSpPr>
          <p:nvPr>
            <p:ph idx="1"/>
          </p:nvPr>
        </p:nvSpPr>
        <p:spPr/>
        <p:txBody>
          <a:bodyPr>
            <a:normAutofit fontScale="92500" lnSpcReduction="10000"/>
          </a:bodyPr>
          <a:lstStyle/>
          <a:p>
            <a:pPr marL="0" indent="0">
              <a:buNone/>
            </a:pP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b="1" i="1" dirty="0">
                <a:solidFill>
                  <a:srgbClr val="000000"/>
                </a:solidFill>
                <a:effectLst/>
                <a:latin typeface="Times New Roman" panose="02020603050405020304" pitchFamily="18" charset="0"/>
                <a:ea typeface="Times New Roman" panose="02020603050405020304" pitchFamily="18" charset="0"/>
              </a:rPr>
              <a:t>But because nothing in our approach to these cases turns on the outcome of the parties’ debate</a:t>
            </a:r>
            <a:r>
              <a:rPr lang="en-US" sz="2400" dirty="0">
                <a:solidFill>
                  <a:srgbClr val="000000"/>
                </a:solidFill>
                <a:effectLst/>
                <a:latin typeface="Times New Roman" panose="02020603050405020304" pitchFamily="18" charset="0"/>
                <a:ea typeface="Times New Roman" panose="02020603050405020304" pitchFamily="18" charset="0"/>
              </a:rPr>
              <a:t>…” the court stated that “</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question isn’t just what “sex” meant, but what Title VII says about it. Most notably, the statute prohibits employers from taking certain actions “because of ” sex.”</a:t>
            </a:r>
          </a:p>
          <a:p>
            <a:pPr marL="0" indent="0">
              <a:buNone/>
            </a:pPr>
            <a:endPar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other words, “the ordinary meaning of ‘because of ’ is ‘by reason of ’ or ‘on account of.’  </a:t>
            </a:r>
          </a:p>
          <a:p>
            <a:pPr marL="0" indent="0">
              <a:buNone/>
            </a:pPr>
            <a:endPar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means that Title VII’s “because of ” test incorporates the “ ‘simple’ ” and “traditional” standard of but-for causation,” which is established “whenever a particular outcome would not have happened “but for” the purported cause.” </a:t>
            </a:r>
          </a:p>
          <a:p>
            <a:pPr marL="0" indent="0">
              <a:buNone/>
            </a:pPr>
            <a:endPar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other words, a but-for test directs us to change one thing at a time and see if the outcome changes. If it does, we have found a but-for cause.”</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0055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A9E86-92E6-4F05-A0AB-945212927591}"/>
              </a:ext>
            </a:extLst>
          </p:cNvPr>
          <p:cNvSpPr>
            <a:spLocks noGrp="1"/>
          </p:cNvSpPr>
          <p:nvPr>
            <p:ph type="title"/>
          </p:nvPr>
        </p:nvSpPr>
        <p:spPr/>
        <p:txBody>
          <a:bodyPr/>
          <a:lstStyle/>
          <a:p>
            <a:pPr algn="ctr"/>
            <a:r>
              <a:rPr lang="en-US" b="1" dirty="0"/>
              <a:t>Implications for disability cases</a:t>
            </a:r>
          </a:p>
        </p:txBody>
      </p:sp>
      <p:sp>
        <p:nvSpPr>
          <p:cNvPr id="3" name="Content Placeholder 2">
            <a:extLst>
              <a:ext uri="{FF2B5EF4-FFF2-40B4-BE49-F238E27FC236}">
                <a16:creationId xmlns:a16="http://schemas.microsoft.com/office/drawing/2014/main" id="{342C035F-5BA2-4C56-B24E-3C8D523D22AA}"/>
              </a:ext>
            </a:extLst>
          </p:cNvPr>
          <p:cNvSpPr>
            <a:spLocks noGrp="1"/>
          </p:cNvSpPr>
          <p:nvPr>
            <p:ph idx="1"/>
          </p:nvPr>
        </p:nvSpPr>
        <p:spPr/>
        <p:txBody>
          <a:bodyPr/>
          <a:lstStyle/>
          <a:p>
            <a:r>
              <a:rPr lang="en-US" dirty="0"/>
              <a:t>1. it’s irrelevant what the employer might call its discriminatory practice or how they rationalize it – you can dress it up and put lipstick on it, but…</a:t>
            </a:r>
          </a:p>
          <a:p>
            <a:r>
              <a:rPr lang="en-US" dirty="0"/>
              <a:t>2.  plaintiff’s sex need not be the sole or primary cause for the employer’s adverse action. </a:t>
            </a:r>
          </a:p>
          <a:p>
            <a:r>
              <a:rPr lang="en-US" dirty="0"/>
              <a:t>3. employer cannot escape liability by demonstrating that it treats males and females comparably as groups</a:t>
            </a:r>
          </a:p>
          <a:p>
            <a:r>
              <a:rPr lang="en-US" dirty="0"/>
              <a:t>4. multiple “but for” causes are perfectly possible, and common. This is critical in disability discrimination and retaliation cases.</a:t>
            </a:r>
          </a:p>
        </p:txBody>
      </p:sp>
    </p:spTree>
    <p:extLst>
      <p:ext uri="{BB962C8B-B14F-4D97-AF65-F5344CB8AC3E}">
        <p14:creationId xmlns:p14="http://schemas.microsoft.com/office/powerpoint/2010/main" val="3873046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05B93-7D89-4A08-B414-82E5CBD1F3AC}"/>
              </a:ext>
            </a:extLst>
          </p:cNvPr>
          <p:cNvSpPr>
            <a:spLocks noGrp="1"/>
          </p:cNvSpPr>
          <p:nvPr>
            <p:ph type="title"/>
          </p:nvPr>
        </p:nvSpPr>
        <p:spPr/>
        <p:txBody>
          <a:bodyPr/>
          <a:lstStyle/>
          <a:p>
            <a:pPr algn="ctr"/>
            <a:r>
              <a:rPr lang="en-US" b="1" dirty="0"/>
              <a:t>Further implications</a:t>
            </a:r>
          </a:p>
        </p:txBody>
      </p:sp>
      <p:sp>
        <p:nvSpPr>
          <p:cNvPr id="3" name="Content Placeholder 2">
            <a:extLst>
              <a:ext uri="{FF2B5EF4-FFF2-40B4-BE49-F238E27FC236}">
                <a16:creationId xmlns:a16="http://schemas.microsoft.com/office/drawing/2014/main" id="{958A0755-788D-4074-9D50-4372C812EE8F}"/>
              </a:ext>
            </a:extLst>
          </p:cNvPr>
          <p:cNvSpPr>
            <a:spLocks noGrp="1"/>
          </p:cNvSpPr>
          <p:nvPr>
            <p:ph idx="1"/>
          </p:nvPr>
        </p:nvSpPr>
        <p:spPr/>
        <p:txBody>
          <a:bodyPr>
            <a:normAutofit lnSpcReduction="10000"/>
          </a:bodyPr>
          <a:lstStyle/>
          <a:p>
            <a:pPr marL="0" indent="0">
              <a:buNone/>
            </a:pPr>
            <a:r>
              <a:rPr lang="en-US" b="1" dirty="0"/>
              <a:t>Equal Protection and sovereign immunity</a:t>
            </a:r>
          </a:p>
          <a:p>
            <a:r>
              <a:rPr lang="en-US" dirty="0"/>
              <a:t>What equal protection category are people with disabilities?  When accessing courts, intermediate or heightened, per Lane v Tennessee</a:t>
            </a:r>
          </a:p>
          <a:p>
            <a:r>
              <a:rPr lang="en-US" dirty="0"/>
              <a:t>But everything else is cases by case basis, for employment, we know rational basis prevails.  </a:t>
            </a:r>
          </a:p>
          <a:p>
            <a:r>
              <a:rPr lang="en-US" dirty="0"/>
              <a:t>This is key in cases objected to on the basis of sovereign immunity because the classification relates to the  whether the relief sought is congruent and proportional to the harm being redressed. </a:t>
            </a:r>
          </a:p>
          <a:p>
            <a:r>
              <a:rPr lang="en-US" dirty="0"/>
              <a:t>In all likelihood, LGBTQ plaintiffs will be more protected that people with disabilities. </a:t>
            </a:r>
          </a:p>
        </p:txBody>
      </p:sp>
    </p:spTree>
    <p:extLst>
      <p:ext uri="{BB962C8B-B14F-4D97-AF65-F5344CB8AC3E}">
        <p14:creationId xmlns:p14="http://schemas.microsoft.com/office/powerpoint/2010/main" val="1575302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A45AE-41C8-4632-BD48-ABFD40AE71F5}"/>
              </a:ext>
            </a:extLst>
          </p:cNvPr>
          <p:cNvSpPr>
            <a:spLocks noGrp="1"/>
          </p:cNvSpPr>
          <p:nvPr>
            <p:ph type="title"/>
          </p:nvPr>
        </p:nvSpPr>
        <p:spPr/>
        <p:txBody>
          <a:bodyPr/>
          <a:lstStyle/>
          <a:p>
            <a:r>
              <a:rPr lang="en-US" b="1" dirty="0"/>
              <a:t>Still further…</a:t>
            </a:r>
          </a:p>
        </p:txBody>
      </p:sp>
      <p:sp>
        <p:nvSpPr>
          <p:cNvPr id="3" name="Content Placeholder 2">
            <a:extLst>
              <a:ext uri="{FF2B5EF4-FFF2-40B4-BE49-F238E27FC236}">
                <a16:creationId xmlns:a16="http://schemas.microsoft.com/office/drawing/2014/main" id="{462333AC-F228-4F4E-BFBE-AA07720763E3}"/>
              </a:ext>
            </a:extLst>
          </p:cNvPr>
          <p:cNvSpPr>
            <a:spLocks noGrp="1"/>
          </p:cNvSpPr>
          <p:nvPr>
            <p:ph idx="1"/>
          </p:nvPr>
        </p:nvSpPr>
        <p:spPr/>
        <p:txBody>
          <a:bodyPr>
            <a:normAutofit lnSpcReduction="10000"/>
          </a:bodyPr>
          <a:lstStyle/>
          <a:p>
            <a:pPr marL="0" indent="0">
              <a:buNone/>
            </a:pPr>
            <a:r>
              <a:rPr lang="en-US" sz="3600" dirty="0"/>
              <a:t>Rehabilitation Act of 1974 requires that the discrimination be “solely by reason of” disability.  I have argued that was not meant in a strict sense.  But that is now somewhat muddied …  </a:t>
            </a:r>
          </a:p>
          <a:p>
            <a:pPr marL="0" indent="0">
              <a:buNone/>
            </a:pPr>
            <a:endParaRPr lang="en-US" sz="1400" dirty="0"/>
          </a:p>
          <a:p>
            <a:pPr marL="0" indent="0">
              <a:buNone/>
            </a:pPr>
            <a:r>
              <a:rPr lang="en-US" sz="3600" dirty="0"/>
              <a:t>It seems likely that any person with a disability who was also gay or transgender would likely proceed on that basis and not on a disability (e.g.: gender dysphoria) analysis.</a:t>
            </a:r>
          </a:p>
        </p:txBody>
      </p:sp>
    </p:spTree>
    <p:extLst>
      <p:ext uri="{BB962C8B-B14F-4D97-AF65-F5344CB8AC3E}">
        <p14:creationId xmlns:p14="http://schemas.microsoft.com/office/powerpoint/2010/main" val="128142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12EF-0162-40DD-8243-2F4063EE6C16}"/>
              </a:ext>
            </a:extLst>
          </p:cNvPr>
          <p:cNvSpPr>
            <a:spLocks noGrp="1"/>
          </p:cNvSpPr>
          <p:nvPr>
            <p:ph type="title"/>
          </p:nvPr>
        </p:nvSpPr>
        <p:spPr/>
        <p:txBody>
          <a:bodyPr/>
          <a:lstStyle/>
          <a:p>
            <a:r>
              <a:rPr lang="en-US" dirty="0"/>
              <a:t>SCOTUS: DACA recipients will not be deported – at least for now. </a:t>
            </a:r>
          </a:p>
        </p:txBody>
      </p:sp>
      <p:sp>
        <p:nvSpPr>
          <p:cNvPr id="3" name="Content Placeholder 2">
            <a:extLst>
              <a:ext uri="{FF2B5EF4-FFF2-40B4-BE49-F238E27FC236}">
                <a16:creationId xmlns:a16="http://schemas.microsoft.com/office/drawing/2014/main" id="{F773B407-F1F5-4D9A-BCF8-E78368814C3F}"/>
              </a:ext>
            </a:extLst>
          </p:cNvPr>
          <p:cNvSpPr>
            <a:spLocks noGrp="1"/>
          </p:cNvSpPr>
          <p:nvPr>
            <p:ph idx="1"/>
          </p:nvPr>
        </p:nvSpPr>
        <p:spPr/>
        <p:txBody>
          <a:bodyPr/>
          <a:lstStyle/>
          <a:p>
            <a:pPr marL="0" indent="0">
              <a:buNone/>
            </a:pPr>
            <a:r>
              <a:rPr lang="en-US" dirty="0"/>
              <a:t>This case came to the court from cases filed in three circuits challenging t he recission of DACA on Constitutional grounds and under the Administrative Procedure Act (APA),  the 9</a:t>
            </a:r>
            <a:r>
              <a:rPr lang="en-US" baseline="30000" dirty="0"/>
              <a:t>th</a:t>
            </a:r>
            <a:r>
              <a:rPr lang="en-US" dirty="0"/>
              <a:t> , the 2</a:t>
            </a:r>
            <a:r>
              <a:rPr lang="en-US" baseline="30000" dirty="0"/>
              <a:t>nd</a:t>
            </a:r>
            <a:r>
              <a:rPr lang="en-US" dirty="0"/>
              <a:t>  and the D.C. Circuit which were joined by the Supreme Court and heard together, </a:t>
            </a:r>
          </a:p>
          <a:p>
            <a:pPr marL="0" indent="0">
              <a:buNone/>
            </a:pPr>
            <a:r>
              <a:rPr lang="en-US" u="sng" dirty="0"/>
              <a:t>Regents of University of California v. Department of Homeland Security </a:t>
            </a:r>
          </a:p>
          <a:p>
            <a:pPr marL="0" indent="0">
              <a:buNone/>
            </a:pPr>
            <a:r>
              <a:rPr lang="en-US" u="sng" dirty="0"/>
              <a:t>NAACP v DHS</a:t>
            </a:r>
          </a:p>
          <a:p>
            <a:pPr marL="0" indent="0">
              <a:buNone/>
            </a:pPr>
            <a:r>
              <a:rPr lang="en-US" u="sng" dirty="0"/>
              <a:t>Martin Batalla Vidal, et al v DHS</a:t>
            </a:r>
          </a:p>
          <a:p>
            <a:pPr marL="0" indent="0">
              <a:buNone/>
            </a:pPr>
            <a:endParaRPr lang="en-US" u="sng" dirty="0"/>
          </a:p>
        </p:txBody>
      </p:sp>
    </p:spTree>
    <p:extLst>
      <p:ext uri="{BB962C8B-B14F-4D97-AF65-F5344CB8AC3E}">
        <p14:creationId xmlns:p14="http://schemas.microsoft.com/office/powerpoint/2010/main" val="1596422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E74F7-FCFD-46DD-9741-CFA48B527C50}"/>
              </a:ext>
            </a:extLst>
          </p:cNvPr>
          <p:cNvSpPr>
            <a:spLocks noGrp="1"/>
          </p:cNvSpPr>
          <p:nvPr>
            <p:ph type="title"/>
          </p:nvPr>
        </p:nvSpPr>
        <p:spPr/>
        <p:txBody>
          <a:bodyPr/>
          <a:lstStyle/>
          <a:p>
            <a:pPr algn="ctr"/>
            <a:r>
              <a:rPr lang="en-US" b="1" dirty="0"/>
              <a:t>Recap of Facts</a:t>
            </a:r>
          </a:p>
        </p:txBody>
      </p:sp>
      <p:sp>
        <p:nvSpPr>
          <p:cNvPr id="3" name="Content Placeholder 2">
            <a:extLst>
              <a:ext uri="{FF2B5EF4-FFF2-40B4-BE49-F238E27FC236}">
                <a16:creationId xmlns:a16="http://schemas.microsoft.com/office/drawing/2014/main" id="{E188CB84-7D60-429F-8A64-D9FC8B666065}"/>
              </a:ext>
            </a:extLst>
          </p:cNvPr>
          <p:cNvSpPr>
            <a:spLocks noGrp="1"/>
          </p:cNvSpPr>
          <p:nvPr>
            <p:ph idx="1"/>
          </p:nvPr>
        </p:nvSpPr>
        <p:spPr>
          <a:xfrm>
            <a:off x="838200" y="1825625"/>
            <a:ext cx="10515600" cy="4472538"/>
          </a:xfrm>
        </p:spPr>
        <p:txBody>
          <a:bodyPr>
            <a:normAutofit fontScale="85000" lnSpcReduction="10000"/>
          </a:bodyPr>
          <a:lstStyle/>
          <a:p>
            <a:pPr marL="0" indent="0">
              <a:buNone/>
            </a:pPr>
            <a:r>
              <a:rPr lang="en-US" dirty="0"/>
              <a:t>In 2012, DHS announced an immigration program called Deferred Action for Childhood Arrivals (DACA), by which certain undocumented immigrants who entered the U.S. as children could apply for forbearance of removal.  Those granted such relief were also eligible for work authorization and various federal benefits.</a:t>
            </a:r>
          </a:p>
          <a:p>
            <a:pPr marL="0" indent="0">
              <a:buNone/>
            </a:pPr>
            <a:endParaRPr lang="en-US" dirty="0"/>
          </a:p>
          <a:p>
            <a:pPr marL="0" indent="0">
              <a:buNone/>
            </a:pPr>
            <a:r>
              <a:rPr lang="en-US" dirty="0"/>
              <a:t>In 2014, DHS issued a Memorandum announcing an expansion of DACA to include Deferred Action for Parents of Americans and Lawful Permanent Residents (DAPA)</a:t>
            </a:r>
          </a:p>
          <a:p>
            <a:pPr marL="0" indent="0">
              <a:buNone/>
            </a:pPr>
            <a:endParaRPr lang="en-US" dirty="0"/>
          </a:p>
          <a:p>
            <a:pPr marL="0" indent="0">
              <a:buNone/>
            </a:pPr>
            <a:r>
              <a:rPr lang="en-US" dirty="0"/>
              <a:t>In June 2017, DHS rescinded the DAPA Memorandum (which had never gone into effect) and in  September 2017, DHS Acting Secretary Elaine Duke issued a memorandum (Duke Memorandum) rescinding DACA and winding down the program over a period of 2 – 3 years.</a:t>
            </a:r>
          </a:p>
        </p:txBody>
      </p:sp>
    </p:spTree>
    <p:extLst>
      <p:ext uri="{BB962C8B-B14F-4D97-AF65-F5344CB8AC3E}">
        <p14:creationId xmlns:p14="http://schemas.microsoft.com/office/powerpoint/2010/main" val="3035731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0EA2F-6275-45F2-9546-4903399C0D1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C923973-9F5B-4771-8FCA-E50F3F063AFE}"/>
              </a:ext>
            </a:extLst>
          </p:cNvPr>
          <p:cNvSpPr>
            <a:spLocks noGrp="1"/>
          </p:cNvSpPr>
          <p:nvPr>
            <p:ph idx="1"/>
          </p:nvPr>
        </p:nvSpPr>
        <p:spPr/>
        <p:txBody>
          <a:bodyPr>
            <a:normAutofit/>
          </a:bodyPr>
          <a:lstStyle/>
          <a:p>
            <a:pPr marL="0" indent="0">
              <a:buNone/>
            </a:pPr>
            <a:r>
              <a:rPr lang="en-US" dirty="0"/>
              <a:t>Attorney General Jeff Sessions the issued a letter the day before the Duke Memorandum saying his thought DACA should suffer the same fate because in his opinion it was illegal. </a:t>
            </a:r>
          </a:p>
          <a:p>
            <a:pPr marL="0" indent="0">
              <a:buNone/>
            </a:pPr>
            <a:endParaRPr lang="en-US" sz="1600" dirty="0"/>
          </a:p>
          <a:p>
            <a:pPr marL="0" indent="0">
              <a:buNone/>
            </a:pPr>
            <a:r>
              <a:rPr lang="en-US" dirty="0"/>
              <a:t>The Duke Memorandum summarized the history of DACA and relied on the Sessions letter opining as to its illegality.</a:t>
            </a:r>
          </a:p>
          <a:p>
            <a:pPr marL="0" indent="0">
              <a:buNone/>
            </a:pPr>
            <a:endParaRPr lang="en-US" sz="1600" dirty="0"/>
          </a:p>
          <a:p>
            <a:pPr marL="0" indent="0">
              <a:buNone/>
            </a:pPr>
            <a:r>
              <a:rPr lang="en-US" dirty="0"/>
              <a:t>Within days, there were several lawsuits filed challenging the legality of the Duke Memorandum. 2 months later Sec’y Kirstjen Nielsen responded with a new memorandum (Neilson Memorandum)</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67245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9215A-6522-4A77-B1FF-E88728223062}"/>
              </a:ext>
            </a:extLst>
          </p:cNvPr>
          <p:cNvSpPr>
            <a:spLocks noGrp="1"/>
          </p:cNvSpPr>
          <p:nvPr>
            <p:ph type="title"/>
          </p:nvPr>
        </p:nvSpPr>
        <p:spPr/>
        <p:txBody>
          <a:bodyPr/>
          <a:lstStyle/>
          <a:p>
            <a:pPr algn="ctr"/>
            <a:r>
              <a:rPr lang="en-US" b="1" dirty="0"/>
              <a:t>Duke Memorandum</a:t>
            </a:r>
          </a:p>
        </p:txBody>
      </p:sp>
      <p:sp>
        <p:nvSpPr>
          <p:cNvPr id="3" name="Content Placeholder 2">
            <a:extLst>
              <a:ext uri="{FF2B5EF4-FFF2-40B4-BE49-F238E27FC236}">
                <a16:creationId xmlns:a16="http://schemas.microsoft.com/office/drawing/2014/main" id="{33A468C8-90B2-4DD8-A32E-ADE884BB4657}"/>
              </a:ext>
            </a:extLst>
          </p:cNvPr>
          <p:cNvSpPr>
            <a:spLocks noGrp="1"/>
          </p:cNvSpPr>
          <p:nvPr>
            <p:ph idx="1"/>
          </p:nvPr>
        </p:nvSpPr>
        <p:spPr/>
        <p:txBody>
          <a:bodyPr>
            <a:normAutofit fontScale="92500"/>
          </a:bodyPr>
          <a:lstStyle/>
          <a:p>
            <a:pPr marL="0" indent="0">
              <a:buNone/>
            </a:pPr>
            <a:r>
              <a:rPr lang="en-US" dirty="0"/>
              <a:t>In 2014 a case was filed by 26 states led by Texas opposing DAPA and the expansion of DACA.  A preliminary injunction barring implementation of both DAPA and the expansion of DACA was issued. The 5</a:t>
            </a:r>
            <a:r>
              <a:rPr lang="en-US" baseline="30000" dirty="0"/>
              <a:t>th</a:t>
            </a:r>
            <a:r>
              <a:rPr lang="en-US" dirty="0"/>
              <a:t> Circuit affirmed.</a:t>
            </a:r>
          </a:p>
          <a:p>
            <a:pPr marL="0" indent="0">
              <a:buNone/>
            </a:pPr>
            <a:endParaRPr lang="en-US" dirty="0"/>
          </a:p>
          <a:p>
            <a:pPr marL="0" indent="0">
              <a:buNone/>
            </a:pPr>
            <a:r>
              <a:rPr lang="en-US" dirty="0"/>
              <a:t>The Duke Memorandum relied on the 5</a:t>
            </a:r>
            <a:r>
              <a:rPr lang="en-US" baseline="30000" dirty="0"/>
              <a:t>th</a:t>
            </a:r>
            <a:r>
              <a:rPr lang="en-US" dirty="0"/>
              <a:t> Circuit decision and Sessions’ letter.</a:t>
            </a:r>
          </a:p>
          <a:p>
            <a:pPr marL="0" indent="0">
              <a:buNone/>
            </a:pPr>
            <a:endParaRPr lang="en-US" dirty="0"/>
          </a:p>
          <a:p>
            <a:pPr marL="0" indent="0">
              <a:buNone/>
            </a:pPr>
            <a:r>
              <a:rPr lang="en-US" dirty="0"/>
              <a:t>Each District Court ruled for the plaintiffs; the DC  District Court deferred ruling on the equal protection challenge holding that Duke’s statements were conclusory.  Nielsen’s Memorandum followed.</a:t>
            </a:r>
          </a:p>
        </p:txBody>
      </p:sp>
    </p:spTree>
    <p:extLst>
      <p:ext uri="{BB962C8B-B14F-4D97-AF65-F5344CB8AC3E}">
        <p14:creationId xmlns:p14="http://schemas.microsoft.com/office/powerpoint/2010/main" val="879724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10FCD-099E-4318-9626-DD171FB95BE1}"/>
              </a:ext>
            </a:extLst>
          </p:cNvPr>
          <p:cNvSpPr>
            <a:spLocks noGrp="1"/>
          </p:cNvSpPr>
          <p:nvPr>
            <p:ph type="title"/>
          </p:nvPr>
        </p:nvSpPr>
        <p:spPr/>
        <p:txBody>
          <a:bodyPr/>
          <a:lstStyle/>
          <a:p>
            <a:pPr algn="ctr"/>
            <a:r>
              <a:rPr lang="en-US" b="1" dirty="0"/>
              <a:t>Nielsen Memorandum</a:t>
            </a:r>
          </a:p>
        </p:txBody>
      </p:sp>
      <p:sp>
        <p:nvSpPr>
          <p:cNvPr id="3" name="Content Placeholder 2">
            <a:extLst>
              <a:ext uri="{FF2B5EF4-FFF2-40B4-BE49-F238E27FC236}">
                <a16:creationId xmlns:a16="http://schemas.microsoft.com/office/drawing/2014/main" id="{9069FF5E-14D5-405F-8AA8-554CAD2F6A5B}"/>
              </a:ext>
            </a:extLst>
          </p:cNvPr>
          <p:cNvSpPr>
            <a:spLocks noGrp="1"/>
          </p:cNvSpPr>
          <p:nvPr>
            <p:ph idx="1"/>
          </p:nvPr>
        </p:nvSpPr>
        <p:spPr/>
        <p:txBody>
          <a:bodyPr>
            <a:normAutofit fontScale="92500" lnSpcReduction="20000"/>
          </a:bodyPr>
          <a:lstStyle/>
          <a:p>
            <a:pPr marL="0" indent="0">
              <a:buNone/>
            </a:pPr>
            <a:r>
              <a:rPr lang="en-US" dirty="0"/>
              <a:t>Neilson’s Memorandum</a:t>
            </a:r>
          </a:p>
          <a:p>
            <a:pPr marL="0" indent="0">
              <a:buNone/>
            </a:pPr>
            <a:r>
              <a:rPr lang="en-US" dirty="0"/>
              <a:t>Declined to disturb Duke’s, and added her “understanding” of Duke’s Memorandum and identified three reasons why the decision to rescind DACA remained sound</a:t>
            </a:r>
          </a:p>
          <a:p>
            <a:pPr marL="514350" indent="-514350">
              <a:buAutoNum type="arabicParenR"/>
            </a:pPr>
            <a:r>
              <a:rPr lang="en-US" dirty="0"/>
              <a:t>Per Sessions letter, DACA was illegal</a:t>
            </a:r>
          </a:p>
          <a:p>
            <a:pPr marL="514350" indent="-514350">
              <a:buAutoNum type="arabicParenR"/>
            </a:pPr>
            <a:r>
              <a:rPr lang="en-US" dirty="0"/>
              <a:t>DHS has serious doubts about DACA’s legality and wanted to avoid “legally questionable” policies for law enforcement purposes</a:t>
            </a:r>
          </a:p>
          <a:p>
            <a:pPr marL="514350" indent="-514350">
              <a:buAutoNum type="arabicParenR"/>
            </a:pPr>
            <a:r>
              <a:rPr lang="en-US" dirty="0"/>
              <a:t>Identified policy reasons </a:t>
            </a:r>
            <a:r>
              <a:rPr lang="en-US" b="1" dirty="0"/>
              <a:t>(a) </a:t>
            </a:r>
            <a:r>
              <a:rPr lang="en-US" dirty="0"/>
              <a:t>class-based immigration relief should come from Congress not Executive non-enforcement, </a:t>
            </a:r>
            <a:r>
              <a:rPr lang="en-US" b="1" dirty="0"/>
              <a:t>(b) </a:t>
            </a:r>
            <a:r>
              <a:rPr lang="en-US" dirty="0"/>
              <a:t>DHS preferred to exercise prosecutorial discretion on a “truly individualized” basis and </a:t>
            </a:r>
            <a:r>
              <a:rPr lang="en-US" b="1" dirty="0"/>
              <a:t>(c) </a:t>
            </a:r>
            <a:r>
              <a:rPr lang="en-US" dirty="0"/>
              <a:t>the importance of “projecting a message” that immigration laws should be enforced equally against all groups and categories of aliens.</a:t>
            </a:r>
          </a:p>
        </p:txBody>
      </p:sp>
    </p:spTree>
    <p:extLst>
      <p:ext uri="{BB962C8B-B14F-4D97-AF65-F5344CB8AC3E}">
        <p14:creationId xmlns:p14="http://schemas.microsoft.com/office/powerpoint/2010/main" val="98490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322E2-0D2A-49E4-B944-59FB234CD021}"/>
              </a:ext>
            </a:extLst>
          </p:cNvPr>
          <p:cNvSpPr>
            <a:spLocks noGrp="1"/>
          </p:cNvSpPr>
          <p:nvPr>
            <p:ph type="title"/>
          </p:nvPr>
        </p:nvSpPr>
        <p:spPr/>
        <p:txBody>
          <a:bodyPr/>
          <a:lstStyle/>
          <a:p>
            <a:pPr algn="ctr"/>
            <a:r>
              <a:rPr lang="en-US" dirty="0">
                <a:latin typeface="Calibri" panose="020F0502020204030204" pitchFamily="34" charset="0"/>
                <a:ea typeface="Calibri" panose="020F0502020204030204" pitchFamily="34" charset="0"/>
                <a:cs typeface="Times New Roman" panose="02020603050405020304" pitchFamily="18" charset="0"/>
              </a:rPr>
              <a:t>Collateral impacts</a:t>
            </a:r>
            <a:r>
              <a:rPr lang="en-US" b="1" dirty="0"/>
              <a:t> of Covid-19</a:t>
            </a:r>
            <a:br>
              <a:rPr lang="en-US" b="1" dirty="0">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31A118CB-D760-4056-AF4E-164D8E001EC8}"/>
              </a:ext>
            </a:extLst>
          </p:cNvPr>
          <p:cNvSpPr>
            <a:spLocks noGrp="1"/>
          </p:cNvSpPr>
          <p:nvPr>
            <p:ph idx="1"/>
          </p:nvPr>
        </p:nvSpPr>
        <p:spPr>
          <a:xfrm>
            <a:off x="903514" y="1858639"/>
            <a:ext cx="10515600" cy="4351338"/>
          </a:xfrm>
        </p:spPr>
        <p:txBody>
          <a:bodyPr>
            <a:normAutofit/>
          </a:bodyPr>
          <a:lstStyle/>
          <a:p>
            <a:pPr marL="0" marR="0" indent="0">
              <a:lnSpc>
                <a:spcPct val="107000"/>
              </a:lnSpc>
              <a:spcBef>
                <a:spcPts val="0"/>
              </a:spcBef>
              <a:spcAft>
                <a:spcPts val="8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Standardized testing – exploring heretofore unthinkable approaches to test administration</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Widespread cancelling/postponement of tests </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LSAT-Flex: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https://www.lsac.org/update-coronavirus-and-lsat/lsat-flex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Remote AP exams – problematic software issues, leading students to have to re-take the exams; College Board went back to the drawing board and is now not offering a remote SAT, has added two dates in the fall for when students can take the SAT during the school day.</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ACT is offering extra dates in the fall and gave a socially distant ACT in June and will on July 18 in test centers in 45 states.</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USMLE as testing centers open/remain open. Competition for slots for all test center based tests will be more protracted as testing centers will have to operate at half capacity or less in order to socially distance.</a:t>
            </a:r>
          </a:p>
          <a:p>
            <a:pPr marL="342900" marR="0" lvl="0" indent="-342900">
              <a:lnSpc>
                <a:spcPct val="107000"/>
              </a:lnSpc>
              <a:spcBef>
                <a:spcPts val="0"/>
              </a:spcBef>
              <a:spcAft>
                <a:spcPts val="0"/>
              </a:spcAft>
              <a:buFont typeface="Calibri" panose="020F050202020403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Bar Exams – Normally in July. NY is doing an in-person bar exam and law school grads are freaking out. NY has 19 states it requires 14-day advance quarantine before testing. Nationally, graduates are seeking diploma privilege, common in some other states.</a:t>
            </a:r>
          </a:p>
        </p:txBody>
      </p:sp>
    </p:spTree>
    <p:extLst>
      <p:ext uri="{BB962C8B-B14F-4D97-AF65-F5344CB8AC3E}">
        <p14:creationId xmlns:p14="http://schemas.microsoft.com/office/powerpoint/2010/main" val="1935254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50626-67CD-4937-9DAE-F9A44EA5B5F5}"/>
              </a:ext>
            </a:extLst>
          </p:cNvPr>
          <p:cNvSpPr>
            <a:spLocks noGrp="1"/>
          </p:cNvSpPr>
          <p:nvPr>
            <p:ph type="title"/>
          </p:nvPr>
        </p:nvSpPr>
        <p:spPr/>
        <p:txBody>
          <a:bodyPr/>
          <a:lstStyle/>
          <a:p>
            <a:r>
              <a:rPr lang="en-US" b="1" dirty="0"/>
              <a:t>DC Circuit declined to accept this explanation</a:t>
            </a:r>
          </a:p>
        </p:txBody>
      </p:sp>
      <p:sp>
        <p:nvSpPr>
          <p:cNvPr id="3" name="Content Placeholder 2">
            <a:extLst>
              <a:ext uri="{FF2B5EF4-FFF2-40B4-BE49-F238E27FC236}">
                <a16:creationId xmlns:a16="http://schemas.microsoft.com/office/drawing/2014/main" id="{CEB477F2-930A-4753-AF82-FD9DE2F9DEA1}"/>
              </a:ext>
            </a:extLst>
          </p:cNvPr>
          <p:cNvSpPr>
            <a:spLocks noGrp="1"/>
          </p:cNvSpPr>
          <p:nvPr>
            <p:ph idx="1"/>
          </p:nvPr>
        </p:nvSpPr>
        <p:spPr/>
        <p:txBody>
          <a:bodyPr>
            <a:normAutofit lnSpcReduction="10000"/>
          </a:bodyPr>
          <a:lstStyle/>
          <a:p>
            <a:pPr marL="0" indent="0">
              <a:buNone/>
            </a:pPr>
            <a:r>
              <a:rPr lang="en-US" sz="4000" dirty="0"/>
              <a:t>…because it failed to elaborate meaningfully on the agency’s illegality  rationale, still did not provide an adequate explanation for the September 2017 recission.</a:t>
            </a:r>
          </a:p>
          <a:p>
            <a:pPr marL="0" indent="0">
              <a:buNone/>
            </a:pPr>
            <a:endParaRPr lang="en-US" sz="4000" dirty="0"/>
          </a:p>
          <a:p>
            <a:pPr marL="0" indent="0">
              <a:buNone/>
            </a:pPr>
            <a:r>
              <a:rPr lang="en-US" sz="4000" dirty="0"/>
              <a:t>The Gov’t appealed each decision to the Circuit courts, then while pending, sought certiorari  from the Supreme Court.</a:t>
            </a:r>
          </a:p>
        </p:txBody>
      </p:sp>
    </p:spTree>
    <p:extLst>
      <p:ext uri="{BB962C8B-B14F-4D97-AF65-F5344CB8AC3E}">
        <p14:creationId xmlns:p14="http://schemas.microsoft.com/office/powerpoint/2010/main" val="90330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794A9-C61D-41F3-9F38-1749C675EA75}"/>
              </a:ext>
            </a:extLst>
          </p:cNvPr>
          <p:cNvSpPr>
            <a:spLocks noGrp="1"/>
          </p:cNvSpPr>
          <p:nvPr>
            <p:ph type="title"/>
          </p:nvPr>
        </p:nvSpPr>
        <p:spPr/>
        <p:txBody>
          <a:bodyPr/>
          <a:lstStyle/>
          <a:p>
            <a:pPr algn="ctr"/>
            <a:r>
              <a:rPr lang="en-US" b="1" dirty="0"/>
              <a:t>Administrative Procedure Act</a:t>
            </a:r>
          </a:p>
        </p:txBody>
      </p:sp>
      <p:sp>
        <p:nvSpPr>
          <p:cNvPr id="3" name="Content Placeholder 2">
            <a:extLst>
              <a:ext uri="{FF2B5EF4-FFF2-40B4-BE49-F238E27FC236}">
                <a16:creationId xmlns:a16="http://schemas.microsoft.com/office/drawing/2014/main" id="{3F3E19A3-C79C-4BD3-A0ED-85BB6C21008F}"/>
              </a:ext>
            </a:extLst>
          </p:cNvPr>
          <p:cNvSpPr>
            <a:spLocks noGrp="1"/>
          </p:cNvSpPr>
          <p:nvPr>
            <p:ph idx="1"/>
          </p:nvPr>
        </p:nvSpPr>
        <p:spPr/>
        <p:txBody>
          <a:bodyPr/>
          <a:lstStyle/>
          <a:p>
            <a:pPr marL="0" indent="0">
              <a:buNone/>
            </a:pPr>
            <a:endParaRPr lang="en-US" dirty="0"/>
          </a:p>
          <a:p>
            <a:pPr marL="0" indent="0">
              <a:buNone/>
            </a:pPr>
            <a:r>
              <a:rPr lang="en-US" dirty="0"/>
              <a:t>Sets forth the procedures by which federal agencies are accountable to the public and their actions are subject to review by the courts</a:t>
            </a:r>
          </a:p>
          <a:p>
            <a:pPr marL="0" indent="0">
              <a:buNone/>
            </a:pPr>
            <a:endParaRPr lang="en-US" dirty="0"/>
          </a:p>
          <a:p>
            <a:pPr marL="0" indent="0">
              <a:buNone/>
            </a:pPr>
            <a:r>
              <a:rPr lang="en-US" dirty="0"/>
              <a:t>It requires agencies to engage in “reasoned decisionmaking” and directs agency actions be “set aside” if they are “arbitrary and capricious”</a:t>
            </a:r>
          </a:p>
          <a:p>
            <a:pPr marL="0" indent="0">
              <a:buNone/>
            </a:pPr>
            <a:endParaRPr lang="en-US" dirty="0"/>
          </a:p>
        </p:txBody>
      </p:sp>
    </p:spTree>
    <p:extLst>
      <p:ext uri="{BB962C8B-B14F-4D97-AF65-F5344CB8AC3E}">
        <p14:creationId xmlns:p14="http://schemas.microsoft.com/office/powerpoint/2010/main" val="4042021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F79F6-BFE5-4FD3-9E3F-A081373B6C8B}"/>
              </a:ext>
            </a:extLst>
          </p:cNvPr>
          <p:cNvSpPr>
            <a:spLocks noGrp="1"/>
          </p:cNvSpPr>
          <p:nvPr>
            <p:ph type="title"/>
          </p:nvPr>
        </p:nvSpPr>
        <p:spPr/>
        <p:txBody>
          <a:bodyPr/>
          <a:lstStyle/>
          <a:p>
            <a:r>
              <a:rPr lang="en-US" dirty="0"/>
              <a:t>US Government assertions</a:t>
            </a:r>
          </a:p>
        </p:txBody>
      </p:sp>
      <p:sp>
        <p:nvSpPr>
          <p:cNvPr id="3" name="Content Placeholder 2">
            <a:extLst>
              <a:ext uri="{FF2B5EF4-FFF2-40B4-BE49-F238E27FC236}">
                <a16:creationId xmlns:a16="http://schemas.microsoft.com/office/drawing/2014/main" id="{73C05EB6-D425-478F-9527-40D7821360A4}"/>
              </a:ext>
            </a:extLst>
          </p:cNvPr>
          <p:cNvSpPr>
            <a:spLocks noGrp="1"/>
          </p:cNvSpPr>
          <p:nvPr>
            <p:ph idx="1"/>
          </p:nvPr>
        </p:nvSpPr>
        <p:spPr/>
        <p:txBody>
          <a:bodyPr/>
          <a:lstStyle/>
          <a:p>
            <a:pPr marL="0" indent="0">
              <a:buNone/>
            </a:pPr>
            <a:endParaRPr lang="en-US" dirty="0"/>
          </a:p>
          <a:p>
            <a:pPr marL="0" indent="0">
              <a:buNone/>
            </a:pPr>
            <a:r>
              <a:rPr lang="en-US" sz="3600" dirty="0"/>
              <a:t>-Some agency decisions are not reviewable, such as decisions not to institute enforcement proceedings</a:t>
            </a:r>
          </a:p>
          <a:p>
            <a:pPr marL="0" indent="0">
              <a:buNone/>
            </a:pPr>
            <a:endParaRPr lang="en-US" sz="3600" dirty="0"/>
          </a:p>
          <a:p>
            <a:pPr marL="0" indent="0">
              <a:buNone/>
            </a:pPr>
            <a:r>
              <a:rPr lang="en-US" sz="3600" dirty="0"/>
              <a:t>-DHS argued that because DACA is a non-enforcement policy, it is therefore unreviewable by the courts.</a:t>
            </a:r>
          </a:p>
        </p:txBody>
      </p:sp>
    </p:spTree>
    <p:extLst>
      <p:ext uri="{BB962C8B-B14F-4D97-AF65-F5344CB8AC3E}">
        <p14:creationId xmlns:p14="http://schemas.microsoft.com/office/powerpoint/2010/main" val="1310595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60333-2DDC-41DD-86EF-B2E5ED284BC1}"/>
              </a:ext>
            </a:extLst>
          </p:cNvPr>
          <p:cNvSpPr>
            <a:spLocks noGrp="1"/>
          </p:cNvSpPr>
          <p:nvPr>
            <p:ph type="title"/>
          </p:nvPr>
        </p:nvSpPr>
        <p:spPr/>
        <p:txBody>
          <a:bodyPr/>
          <a:lstStyle/>
          <a:p>
            <a:r>
              <a:rPr lang="en-US" dirty="0"/>
              <a:t>Court disagreed</a:t>
            </a:r>
          </a:p>
        </p:txBody>
      </p:sp>
      <p:sp>
        <p:nvSpPr>
          <p:cNvPr id="3" name="Content Placeholder 2">
            <a:extLst>
              <a:ext uri="{FF2B5EF4-FFF2-40B4-BE49-F238E27FC236}">
                <a16:creationId xmlns:a16="http://schemas.microsoft.com/office/drawing/2014/main" id="{744E3730-A12C-4DE1-B353-2B992449249A}"/>
              </a:ext>
            </a:extLst>
          </p:cNvPr>
          <p:cNvSpPr>
            <a:spLocks noGrp="1"/>
          </p:cNvSpPr>
          <p:nvPr>
            <p:ph idx="1"/>
          </p:nvPr>
        </p:nvSpPr>
        <p:spPr/>
        <p:txBody>
          <a:bodyPr/>
          <a:lstStyle/>
          <a:p>
            <a:pPr marL="0" marR="254000">
              <a:spcBef>
                <a:spcPts val="0"/>
              </a:spcBef>
              <a:spcAft>
                <a:spcPts val="0"/>
              </a:spcAft>
              <a:tabLst>
                <a:tab pos="351790" algn="l"/>
              </a:tabLst>
            </a:pPr>
            <a:r>
              <a:rPr lang="en-US" dirty="0">
                <a:effectLst/>
                <a:latin typeface="Calibri" panose="020F0502020204030204" pitchFamily="34" charset="0"/>
                <a:ea typeface="Times New Roman" panose="02020603050405020304" pitchFamily="18" charset="0"/>
              </a:rPr>
              <a:t>DACA is not simply a non-enforcement policy. For starters, the DACA Memorandum did not merely “refus[e] to institute proceedings”</a:t>
            </a:r>
            <a:r>
              <a:rPr lang="en-US" spc="7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against</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a:t>
            </a:r>
            <a:r>
              <a:rPr lang="en-US" spc="7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particular</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entity</a:t>
            </a:r>
            <a:r>
              <a:rPr lang="en-US" spc="7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or</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even</a:t>
            </a:r>
            <a:r>
              <a:rPr lang="en-US" spc="7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particular </a:t>
            </a:r>
            <a:r>
              <a:rPr lang="en-US" spc="-5" dirty="0">
                <a:effectLst/>
                <a:latin typeface="Calibri" panose="020F0502020204030204" pitchFamily="34" charset="0"/>
                <a:ea typeface="Times New Roman" panose="02020603050405020304" pitchFamily="18" charset="0"/>
              </a:rPr>
              <a:t>class. </a:t>
            </a:r>
            <a:endParaRPr lang="en-US" dirty="0">
              <a:effectLst/>
              <a:latin typeface="Times New Roman" panose="02020603050405020304" pitchFamily="18" charset="0"/>
              <a:ea typeface="Times New Roman" panose="02020603050405020304" pitchFamily="18" charset="0"/>
            </a:endParaRPr>
          </a:p>
          <a:p>
            <a:pPr marL="0" marR="254000" indent="0">
              <a:spcBef>
                <a:spcPts val="0"/>
              </a:spcBef>
              <a:spcAft>
                <a:spcPts val="0"/>
              </a:spcAft>
              <a:buNone/>
              <a:tabLst>
                <a:tab pos="351790" algn="l"/>
              </a:tabLst>
            </a:pPr>
            <a:r>
              <a:rPr lang="en-US" dirty="0">
                <a:effectLst/>
                <a:latin typeface="Calibri" panose="020F0502020204030204" pitchFamily="34"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254000">
              <a:spcBef>
                <a:spcPts val="0"/>
              </a:spcBef>
              <a:spcAft>
                <a:spcPts val="0"/>
              </a:spcAft>
              <a:tabLst>
                <a:tab pos="351790" algn="l"/>
              </a:tabLst>
            </a:pPr>
            <a:r>
              <a:rPr lang="en-US" dirty="0">
                <a:effectLst/>
                <a:latin typeface="Calibri" panose="020F0502020204030204" pitchFamily="34" charset="0"/>
                <a:ea typeface="Times New Roman" panose="02020603050405020304" pitchFamily="18" charset="0"/>
              </a:rPr>
              <a:t>“In short,   the DACA Memorandum does not announce a passive non- enforcement policy; it created a program for conferring affirmative immigration relief. The creation of that</a:t>
            </a:r>
            <a:r>
              <a:rPr lang="en-US" spc="19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program —and</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its</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rescission—is</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an</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“action</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[that]</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provides</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focus</a:t>
            </a:r>
            <a:r>
              <a:rPr lang="en-US" spc="-2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for judicial review.”</a:t>
            </a:r>
            <a:endParaRPr lang="en-US"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84830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70737-7EB7-411C-88CC-81CDA3DFF921}"/>
              </a:ext>
            </a:extLst>
          </p:cNvPr>
          <p:cNvSpPr>
            <a:spLocks noGrp="1"/>
          </p:cNvSpPr>
          <p:nvPr>
            <p:ph type="title"/>
          </p:nvPr>
        </p:nvSpPr>
        <p:spPr/>
        <p:txBody>
          <a:bodyPr/>
          <a:lstStyle/>
          <a:p>
            <a:r>
              <a:rPr lang="en-US" dirty="0"/>
              <a:t>Under the APA, an agency has two options</a:t>
            </a:r>
          </a:p>
        </p:txBody>
      </p:sp>
      <p:sp>
        <p:nvSpPr>
          <p:cNvPr id="3" name="Content Placeholder 2">
            <a:extLst>
              <a:ext uri="{FF2B5EF4-FFF2-40B4-BE49-F238E27FC236}">
                <a16:creationId xmlns:a16="http://schemas.microsoft.com/office/drawing/2014/main" id="{F68160CC-0E67-4C03-96E2-7656AE66F6D7}"/>
              </a:ext>
            </a:extLst>
          </p:cNvPr>
          <p:cNvSpPr>
            <a:spLocks noGrp="1"/>
          </p:cNvSpPr>
          <p:nvPr>
            <p:ph idx="1"/>
          </p:nvPr>
        </p:nvSpPr>
        <p:spPr/>
        <p:txBody>
          <a:bodyPr/>
          <a:lstStyle/>
          <a:p>
            <a:pPr marL="0" indent="0">
              <a:buNone/>
            </a:pPr>
            <a:r>
              <a:rPr lang="en-US" dirty="0"/>
              <a:t>Foundational principle of administrative law is that judicial review is limited to “the grounds that the agency invoked when it took the action,” so…</a:t>
            </a:r>
          </a:p>
          <a:p>
            <a:pPr marL="0" indent="0">
              <a:buNone/>
            </a:pPr>
            <a:endParaRPr lang="en-US" dirty="0"/>
          </a:p>
          <a:p>
            <a:pPr marL="514350" indent="-514350">
              <a:buAutoNum type="arabicPeriod"/>
            </a:pPr>
            <a:r>
              <a:rPr lang="en-US" dirty="0"/>
              <a:t>DHS could offer a fuller explanation of the agency’s reasoning </a:t>
            </a:r>
            <a:r>
              <a:rPr lang="en-US" i="1" dirty="0"/>
              <a:t>at the time of the action.</a:t>
            </a:r>
          </a:p>
          <a:p>
            <a:pPr marL="514350" indent="-514350">
              <a:buAutoNum type="arabicPeriod"/>
            </a:pPr>
            <a:r>
              <a:rPr lang="en-US" dirty="0"/>
              <a:t>The agency can “deal with the problem afresh” by taking </a:t>
            </a:r>
            <a:r>
              <a:rPr lang="en-US" i="1" dirty="0"/>
              <a:t>new </a:t>
            </a:r>
            <a:r>
              <a:rPr lang="en-US" dirty="0"/>
              <a:t>agency action.</a:t>
            </a:r>
          </a:p>
          <a:p>
            <a:pPr marL="0" indent="0">
              <a:buNone/>
            </a:pPr>
            <a:r>
              <a:rPr lang="en-US" dirty="0"/>
              <a:t>Nielsen chose Door #1.</a:t>
            </a:r>
          </a:p>
        </p:txBody>
      </p:sp>
    </p:spTree>
    <p:extLst>
      <p:ext uri="{BB962C8B-B14F-4D97-AF65-F5344CB8AC3E}">
        <p14:creationId xmlns:p14="http://schemas.microsoft.com/office/powerpoint/2010/main" val="2387870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1AD08-1FD9-4F50-AA72-43FA51C7DBEA}"/>
              </a:ext>
            </a:extLst>
          </p:cNvPr>
          <p:cNvSpPr>
            <a:spLocks noGrp="1"/>
          </p:cNvSpPr>
          <p:nvPr>
            <p:ph type="title"/>
          </p:nvPr>
        </p:nvSpPr>
        <p:spPr/>
        <p:txBody>
          <a:bodyPr/>
          <a:lstStyle/>
          <a:p>
            <a:r>
              <a:rPr lang="en-US" dirty="0"/>
              <a:t>This failed because </a:t>
            </a:r>
          </a:p>
        </p:txBody>
      </p:sp>
      <p:sp>
        <p:nvSpPr>
          <p:cNvPr id="3" name="Content Placeholder 2">
            <a:extLst>
              <a:ext uri="{FF2B5EF4-FFF2-40B4-BE49-F238E27FC236}">
                <a16:creationId xmlns:a16="http://schemas.microsoft.com/office/drawing/2014/main" id="{5F672E50-50F2-4CEB-B742-20AFC9F7AF2C}"/>
              </a:ext>
            </a:extLst>
          </p:cNvPr>
          <p:cNvSpPr>
            <a:spLocks noGrp="1"/>
          </p:cNvSpPr>
          <p:nvPr>
            <p:ph idx="1"/>
          </p:nvPr>
        </p:nvSpPr>
        <p:spPr/>
        <p:txBody>
          <a:bodyPr>
            <a:normAutofit lnSpcReduction="10000"/>
          </a:bodyPr>
          <a:lstStyle/>
          <a:p>
            <a:pPr marL="0" indent="0">
              <a:buNone/>
            </a:pPr>
            <a:r>
              <a:rPr lang="en-US" dirty="0"/>
              <a:t>Nielsen’s reasoning bore little relationship to that of her predecessor, Acting Sec’y Duke.</a:t>
            </a:r>
          </a:p>
          <a:p>
            <a:pPr marL="0" indent="0">
              <a:buNone/>
            </a:pPr>
            <a:endParaRPr lang="en-US" dirty="0"/>
          </a:p>
          <a:p>
            <a:pPr marL="0" indent="0">
              <a:buNone/>
            </a:pPr>
            <a:r>
              <a:rPr lang="en-US" dirty="0"/>
              <a:t>In particular, the policy reasons offered by Nielsen could only be viewed at post-hoc rationalizations and thus were not properly before the Supreme Court.</a:t>
            </a:r>
          </a:p>
          <a:p>
            <a:pPr marL="0" indent="0">
              <a:buNone/>
            </a:pPr>
            <a:endParaRPr lang="en-US" dirty="0"/>
          </a:p>
          <a:p>
            <a:pPr marL="0" indent="0">
              <a:buNone/>
            </a:pPr>
            <a:r>
              <a:rPr lang="en-US" dirty="0"/>
              <a:t>Procedural requirements promote important values, such as agency accountability and allow those involved to have confidence in relying on agency decisions.</a:t>
            </a:r>
          </a:p>
        </p:txBody>
      </p:sp>
    </p:spTree>
    <p:extLst>
      <p:ext uri="{BB962C8B-B14F-4D97-AF65-F5344CB8AC3E}">
        <p14:creationId xmlns:p14="http://schemas.microsoft.com/office/powerpoint/2010/main" val="183118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E0130-EBE9-4699-B8FE-20E6A4A0D546}"/>
              </a:ext>
            </a:extLst>
          </p:cNvPr>
          <p:cNvSpPr>
            <a:spLocks noGrp="1"/>
          </p:cNvSpPr>
          <p:nvPr>
            <p:ph type="title"/>
          </p:nvPr>
        </p:nvSpPr>
        <p:spPr/>
        <p:txBody>
          <a:bodyPr/>
          <a:lstStyle/>
          <a:p>
            <a:r>
              <a:rPr lang="en-US" dirty="0"/>
              <a:t>Quoting Oliver Wendall Holmes…</a:t>
            </a:r>
          </a:p>
        </p:txBody>
      </p:sp>
      <p:sp>
        <p:nvSpPr>
          <p:cNvPr id="3" name="Content Placeholder 2">
            <a:extLst>
              <a:ext uri="{FF2B5EF4-FFF2-40B4-BE49-F238E27FC236}">
                <a16:creationId xmlns:a16="http://schemas.microsoft.com/office/drawing/2014/main" id="{CDFC673F-242D-4D2B-A3C2-B3D36D8EB557}"/>
              </a:ext>
            </a:extLst>
          </p:cNvPr>
          <p:cNvSpPr>
            <a:spLocks noGrp="1"/>
          </p:cNvSpPr>
          <p:nvPr>
            <p:ph idx="1"/>
          </p:nvPr>
        </p:nvSpPr>
        <p:spPr/>
        <p:txBody>
          <a:bodyPr>
            <a:normAutofit fontScale="92500"/>
          </a:bodyPr>
          <a:lstStyle/>
          <a:p>
            <a:pPr marL="63500" marR="25400" algn="just">
              <a:spcBef>
                <a:spcPts val="290"/>
              </a:spcBef>
              <a:spcAft>
                <a:spcPts val="0"/>
              </a:spcAft>
            </a:pPr>
            <a:r>
              <a:rPr lang="en-US" sz="3200" dirty="0">
                <a:effectLst/>
                <a:latin typeface="Calibri" panose="020F0502020204030204" pitchFamily="34" charset="0"/>
                <a:ea typeface="Times New Roman" panose="02020603050405020304" pitchFamily="18" charset="0"/>
              </a:rPr>
              <a:t>“[m]en</a:t>
            </a:r>
            <a:r>
              <a:rPr lang="en-US" sz="3200" spc="-3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must</a:t>
            </a:r>
            <a:r>
              <a:rPr lang="en-US" sz="3200" spc="-2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turn</a:t>
            </a:r>
            <a:r>
              <a:rPr lang="en-US" sz="3200" spc="-2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square corners when they deal with the Government.”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Rock</a:t>
            </a:r>
            <a:r>
              <a:rPr lang="en-US" sz="3200" i="1" dirty="0">
                <a:solidFill>
                  <a:srgbClr val="0000FF"/>
                </a:solidFill>
                <a:effectLst/>
                <a:latin typeface="Calibri" panose="020F0502020204030204" pitchFamily="34" charset="0"/>
                <a:ea typeface="Times New Roman" panose="02020603050405020304" pitchFamily="18" charset="0"/>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Island,</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A.</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&amp;</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L.</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R.</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Co.</a:t>
            </a:r>
            <a:r>
              <a:rPr lang="en-US" sz="3200" i="1" u="none" strike="noStrike" spc="-15"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spc="-40" dirty="0">
                <a:solidFill>
                  <a:srgbClr val="0000FF"/>
                </a:solidFill>
                <a:effectLst/>
                <a:latin typeface="Calibri" panose="020F0502020204030204" pitchFamily="34" charset="0"/>
                <a:ea typeface="Times New Roman" panose="02020603050405020304" pitchFamily="18" charset="0"/>
                <a:hlinkClick r:id="rId2"/>
              </a:rPr>
              <a:t>v.</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United</a:t>
            </a:r>
            <a:r>
              <a:rPr lang="en-US" sz="3200" i="1"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2"/>
              </a:rPr>
              <a:t>States</a:t>
            </a:r>
            <a:r>
              <a:rPr lang="en-US" sz="3200" u="none" strike="noStrike" dirty="0">
                <a:solidFill>
                  <a:srgbClr val="0000FF"/>
                </a:solidFill>
                <a:effectLst/>
                <a:latin typeface="Calibri" panose="020F0502020204030204" pitchFamily="34" charset="0"/>
                <a:ea typeface="Times New Roman" panose="02020603050405020304" pitchFamily="18" charset="0"/>
                <a:hlinkClick r:id="rId2"/>
              </a:rPr>
              <a:t>,</a:t>
            </a:r>
            <a:r>
              <a:rPr lang="en-US" sz="3200"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2"/>
              </a:rPr>
              <a:t>254</a:t>
            </a:r>
            <a:r>
              <a:rPr lang="en-US" sz="3200"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2"/>
              </a:rPr>
              <a:t>U.S.</a:t>
            </a:r>
            <a:r>
              <a:rPr lang="en-US" sz="3200"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2"/>
              </a:rPr>
              <a:t>141,</a:t>
            </a:r>
            <a:r>
              <a:rPr lang="en-US" sz="3200" u="none" strike="noStrike" spc="-15" dirty="0">
                <a:solidFill>
                  <a:srgbClr val="0000FF"/>
                </a:solidFill>
                <a:effectLst/>
                <a:latin typeface="Calibri" panose="020F0502020204030204" pitchFamily="34" charset="0"/>
                <a:ea typeface="Times New Roman" panose="02020603050405020304" pitchFamily="18" charset="0"/>
                <a:hlinkClick r:id="rId2"/>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2"/>
              </a:rPr>
              <a:t>143 (1920)</a:t>
            </a:r>
            <a:r>
              <a:rPr lang="en-US" sz="3200" u="none" strike="noStrike" spc="-20" dirty="0">
                <a:solidFill>
                  <a:srgbClr val="0000FF"/>
                </a:solidFill>
                <a:effectLst/>
                <a:latin typeface="Calibri" panose="020F0502020204030204" pitchFamily="34" charset="0"/>
                <a:ea typeface="Times New Roman" panose="02020603050405020304" pitchFamily="18" charset="0"/>
                <a:hlinkClick r:id="rId2"/>
              </a:rPr>
              <a:t> </a:t>
            </a:r>
            <a:r>
              <a:rPr lang="en-US" sz="3200" dirty="0">
                <a:effectLst/>
                <a:latin typeface="Calibri" panose="020F0502020204030204" pitchFamily="34" charset="0"/>
                <a:ea typeface="Times New Roman" panose="02020603050405020304" pitchFamily="18" charset="0"/>
              </a:rPr>
              <a:t>. But it is also true,</a:t>
            </a:r>
            <a:r>
              <a:rPr lang="en-US" sz="3200" spc="-14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particularly when so much is at stake, that “the Government should</a:t>
            </a:r>
            <a:r>
              <a:rPr lang="en-US" sz="3200" spc="1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turn square</a:t>
            </a:r>
            <a:r>
              <a:rPr lang="en-US" sz="3200" spc="-9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corners</a:t>
            </a:r>
            <a:r>
              <a:rPr lang="en-US" sz="3200" spc="-9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in</a:t>
            </a:r>
            <a:r>
              <a:rPr lang="en-US" sz="3200" spc="-9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dealing</a:t>
            </a:r>
            <a:r>
              <a:rPr lang="en-US" sz="3200" spc="-9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with</a:t>
            </a:r>
            <a:r>
              <a:rPr lang="en-US" sz="3200" spc="-9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the</a:t>
            </a:r>
            <a:r>
              <a:rPr lang="en-US" sz="3200" spc="-9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people.”</a:t>
            </a:r>
            <a:r>
              <a:rPr lang="en-US" sz="3200" spc="-70" dirty="0">
                <a:effectLst/>
                <a:latin typeface="Calibri" panose="020F0502020204030204" pitchFamily="34" charset="0"/>
                <a:ea typeface="Times New Roman" panose="02020603050405020304" pitchFamily="18" charset="0"/>
              </a:rPr>
              <a:t> </a:t>
            </a:r>
            <a:r>
              <a:rPr lang="en-US" sz="3200" spc="-30" dirty="0">
                <a:effectLst/>
                <a:latin typeface="Calibri" panose="020F0502020204030204" pitchFamily="34" charset="0"/>
                <a:ea typeface="Times New Roman" panose="02020603050405020304" pitchFamily="18" charset="0"/>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3"/>
              </a:rPr>
              <a:t>St.</a:t>
            </a:r>
            <a:r>
              <a:rPr lang="en-US" sz="3200" i="1" u="none" strike="noStrike" spc="-100" dirty="0">
                <a:solidFill>
                  <a:srgbClr val="0000FF"/>
                </a:solidFill>
                <a:effectLst/>
                <a:latin typeface="Calibri" panose="020F0502020204030204" pitchFamily="34" charset="0"/>
                <a:ea typeface="Times New Roman" panose="02020603050405020304" pitchFamily="18" charset="0"/>
                <a:hlinkClick r:id="rId3"/>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3"/>
              </a:rPr>
              <a:t>Regis</a:t>
            </a:r>
            <a:r>
              <a:rPr lang="en-US" sz="3200" i="1" u="none" strike="noStrike" spc="-100" dirty="0">
                <a:solidFill>
                  <a:srgbClr val="0000FF"/>
                </a:solidFill>
                <a:effectLst/>
                <a:latin typeface="Calibri" panose="020F0502020204030204" pitchFamily="34" charset="0"/>
                <a:ea typeface="Times New Roman" panose="02020603050405020304" pitchFamily="18" charset="0"/>
                <a:hlinkClick r:id="rId3"/>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3"/>
              </a:rPr>
              <a:t>Paper</a:t>
            </a:r>
            <a:r>
              <a:rPr lang="en-US" sz="3200" i="1" dirty="0">
                <a:solidFill>
                  <a:srgbClr val="0000FF"/>
                </a:solidFill>
                <a:effectLst/>
                <a:latin typeface="Calibri" panose="020F0502020204030204" pitchFamily="34" charset="0"/>
                <a:ea typeface="Times New Roman" panose="02020603050405020304" pitchFamily="18" charset="0"/>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3"/>
              </a:rPr>
              <a:t>Co.</a:t>
            </a:r>
            <a:r>
              <a:rPr lang="en-US" sz="3200" i="1" u="none" strike="noStrike" spc="180" dirty="0">
                <a:solidFill>
                  <a:srgbClr val="0000FF"/>
                </a:solidFill>
                <a:effectLst/>
                <a:latin typeface="Calibri" panose="020F0502020204030204" pitchFamily="34" charset="0"/>
                <a:ea typeface="Times New Roman" panose="02020603050405020304" pitchFamily="18" charset="0"/>
                <a:hlinkClick r:id="rId3"/>
              </a:rPr>
              <a:t> </a:t>
            </a:r>
            <a:r>
              <a:rPr lang="en-US" sz="3200" i="1" u="none" strike="noStrike" spc="-40" dirty="0">
                <a:solidFill>
                  <a:srgbClr val="0000FF"/>
                </a:solidFill>
                <a:effectLst/>
                <a:latin typeface="Calibri" panose="020F0502020204030204" pitchFamily="34" charset="0"/>
                <a:ea typeface="Times New Roman" panose="02020603050405020304" pitchFamily="18" charset="0"/>
                <a:hlinkClick r:id="rId3"/>
              </a:rPr>
              <a:t>v. </a:t>
            </a:r>
            <a:r>
              <a:rPr lang="en-US" sz="3200" i="1" u="none" strike="noStrike" spc="-25" dirty="0">
                <a:solidFill>
                  <a:srgbClr val="0000FF"/>
                </a:solidFill>
                <a:effectLst/>
                <a:latin typeface="Calibri" panose="020F0502020204030204" pitchFamily="34" charset="0"/>
                <a:ea typeface="Times New Roman" panose="02020603050405020304" pitchFamily="18" charset="0"/>
                <a:hlinkClick r:id="rId3"/>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3"/>
              </a:rPr>
              <a:t>United</a:t>
            </a:r>
            <a:r>
              <a:rPr lang="en-US" sz="3200" i="1" u="none" strike="noStrike" spc="185" dirty="0">
                <a:solidFill>
                  <a:srgbClr val="0000FF"/>
                </a:solidFill>
                <a:effectLst/>
                <a:latin typeface="Calibri" panose="020F0502020204030204" pitchFamily="34" charset="0"/>
                <a:ea typeface="Times New Roman" panose="02020603050405020304" pitchFamily="18" charset="0"/>
                <a:hlinkClick r:id="rId3"/>
              </a:rPr>
              <a:t> </a:t>
            </a:r>
            <a:r>
              <a:rPr lang="en-US" sz="3200" i="1" u="none" strike="noStrike" dirty="0">
                <a:solidFill>
                  <a:srgbClr val="0000FF"/>
                </a:solidFill>
                <a:effectLst/>
                <a:latin typeface="Calibri" panose="020F0502020204030204" pitchFamily="34" charset="0"/>
                <a:ea typeface="Times New Roman" panose="02020603050405020304" pitchFamily="18" charset="0"/>
                <a:hlinkClick r:id="rId3"/>
              </a:rPr>
              <a:t>States</a:t>
            </a:r>
            <a:r>
              <a:rPr lang="en-US" sz="3200" u="none" strike="noStrike" dirty="0">
                <a:solidFill>
                  <a:srgbClr val="0000FF"/>
                </a:solidFill>
                <a:effectLst/>
                <a:latin typeface="Calibri" panose="020F0502020204030204" pitchFamily="34" charset="0"/>
                <a:ea typeface="Times New Roman" panose="02020603050405020304" pitchFamily="18" charset="0"/>
                <a:hlinkClick r:id="rId3"/>
              </a:rPr>
              <a:t>,</a:t>
            </a:r>
            <a:r>
              <a:rPr lang="en-US" sz="3200" u="none" strike="noStrike" spc="185" dirty="0">
                <a:solidFill>
                  <a:srgbClr val="0000FF"/>
                </a:solidFill>
                <a:effectLst/>
                <a:latin typeface="Calibri" panose="020F0502020204030204" pitchFamily="34" charset="0"/>
                <a:ea typeface="Times New Roman" panose="02020603050405020304" pitchFamily="18" charset="0"/>
                <a:hlinkClick r:id="rId3"/>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3"/>
              </a:rPr>
              <a:t>368</a:t>
            </a:r>
            <a:r>
              <a:rPr lang="en-US" sz="3200" u="none" strike="noStrike" spc="185" dirty="0">
                <a:solidFill>
                  <a:srgbClr val="0000FF"/>
                </a:solidFill>
                <a:effectLst/>
                <a:latin typeface="Calibri" panose="020F0502020204030204" pitchFamily="34" charset="0"/>
                <a:ea typeface="Times New Roman" panose="02020603050405020304" pitchFamily="18" charset="0"/>
                <a:hlinkClick r:id="rId3"/>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3"/>
              </a:rPr>
              <a:t>U.S.</a:t>
            </a:r>
            <a:r>
              <a:rPr lang="en-US" sz="3200" u="none" strike="noStrike" spc="180" dirty="0">
                <a:solidFill>
                  <a:srgbClr val="0000FF"/>
                </a:solidFill>
                <a:effectLst/>
                <a:latin typeface="Calibri" panose="020F0502020204030204" pitchFamily="34" charset="0"/>
                <a:ea typeface="Times New Roman" panose="02020603050405020304" pitchFamily="18" charset="0"/>
                <a:hlinkClick r:id="rId3"/>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3"/>
              </a:rPr>
              <a:t>208,</a:t>
            </a:r>
            <a:r>
              <a:rPr lang="en-US" sz="3200" u="none" strike="noStrike" spc="185" dirty="0">
                <a:solidFill>
                  <a:srgbClr val="0000FF"/>
                </a:solidFill>
                <a:effectLst/>
                <a:latin typeface="Calibri" panose="020F0502020204030204" pitchFamily="34" charset="0"/>
                <a:ea typeface="Times New Roman" panose="02020603050405020304" pitchFamily="18" charset="0"/>
                <a:hlinkClick r:id="rId3"/>
              </a:rPr>
              <a:t> </a:t>
            </a:r>
            <a:r>
              <a:rPr lang="en-US" sz="3200" u="none" strike="noStrike" dirty="0">
                <a:solidFill>
                  <a:srgbClr val="0000FF"/>
                </a:solidFill>
                <a:effectLst/>
                <a:latin typeface="Calibri" panose="020F0502020204030204" pitchFamily="34" charset="0"/>
                <a:ea typeface="Times New Roman" panose="02020603050405020304" pitchFamily="18" charset="0"/>
                <a:hlinkClick r:id="rId3"/>
              </a:rPr>
              <a:t>229</a:t>
            </a:r>
            <a:r>
              <a:rPr lang="en-US" sz="3200" u="none" strike="noStrike" spc="185" dirty="0">
                <a:solidFill>
                  <a:srgbClr val="0000FF"/>
                </a:solidFill>
                <a:effectLst/>
                <a:latin typeface="Calibri" panose="020F0502020204030204" pitchFamily="34" charset="0"/>
                <a:ea typeface="Times New Roman" panose="02020603050405020304" pitchFamily="18" charset="0"/>
                <a:hlinkClick r:id="rId3"/>
              </a:rPr>
              <a:t> </a:t>
            </a:r>
            <a:r>
              <a:rPr lang="en-US" sz="3200" dirty="0">
                <a:solidFill>
                  <a:srgbClr val="0000FF"/>
                </a:solidFill>
                <a:effectLst/>
                <a:latin typeface="Calibri" panose="020F0502020204030204" pitchFamily="34" charset="0"/>
                <a:ea typeface="Times New Roman" panose="02020603050405020304" pitchFamily="18" charset="0"/>
              </a:rPr>
              <a:t>(1961) </a:t>
            </a:r>
            <a:r>
              <a:rPr lang="en-US" sz="3200" dirty="0">
                <a:effectLst/>
                <a:latin typeface="Calibri" panose="020F0502020204030204" pitchFamily="34" charset="0"/>
                <a:ea typeface="Times New Roman" panose="02020603050405020304" pitchFamily="18" charset="0"/>
              </a:rPr>
              <a:t>(Black, J., dissenting).”</a:t>
            </a:r>
            <a:endParaRPr lang="en-US" sz="3200" dirty="0">
              <a:effectLst/>
              <a:latin typeface="Times New Roman" panose="02020603050405020304" pitchFamily="18" charset="0"/>
              <a:ea typeface="Times New Roman" panose="02020603050405020304" pitchFamily="18" charset="0"/>
            </a:endParaRPr>
          </a:p>
          <a:p>
            <a:r>
              <a:rPr lang="en-US" sz="3200" dirty="0">
                <a:effectLst/>
                <a:latin typeface="Calibri" panose="020F0502020204030204" pitchFamily="34" charset="0"/>
                <a:ea typeface="Times New Roman" panose="02020603050405020304" pitchFamily="18" charset="0"/>
              </a:rPr>
              <a:t>“The basic rule here is clear: An agency must defend its actions based on</a:t>
            </a:r>
            <a:r>
              <a:rPr lang="en-US" sz="3200" spc="-18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the reasons it gave when it acted. This is not the case</a:t>
            </a:r>
            <a:r>
              <a:rPr lang="en-US" sz="3200" spc="-16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for cutting</a:t>
            </a:r>
            <a:r>
              <a:rPr lang="en-US" sz="3200" spc="-9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corners</a:t>
            </a:r>
            <a:r>
              <a:rPr lang="en-US" sz="3200" spc="-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to</a:t>
            </a:r>
            <a:r>
              <a:rPr lang="en-US" sz="3200" spc="-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allow</a:t>
            </a:r>
            <a:r>
              <a:rPr lang="en-US" sz="3200" spc="-9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DHS</a:t>
            </a:r>
            <a:r>
              <a:rPr lang="en-US" sz="3200" spc="-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to</a:t>
            </a:r>
            <a:r>
              <a:rPr lang="en-US" sz="3200" spc="-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rely</a:t>
            </a:r>
            <a:r>
              <a:rPr lang="en-US" sz="3200" spc="-9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upon</a:t>
            </a:r>
            <a:r>
              <a:rPr lang="en-US" sz="3200" spc="-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reasons</a:t>
            </a:r>
            <a:r>
              <a:rPr lang="en-US" sz="3200" spc="-85"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absent</a:t>
            </a:r>
            <a:r>
              <a:rPr lang="en-US" sz="3200" spc="-9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from its original</a:t>
            </a:r>
            <a:r>
              <a:rPr lang="en-US" sz="3200" spc="-10" dirty="0">
                <a:effectLst/>
                <a:latin typeface="Calibri" panose="020F0502020204030204" pitchFamily="34" charset="0"/>
                <a:ea typeface="Times New Roman" panose="02020603050405020304" pitchFamily="18" charset="0"/>
              </a:rPr>
              <a:t> </a:t>
            </a:r>
            <a:r>
              <a:rPr lang="en-US" sz="3200" dirty="0">
                <a:effectLst/>
                <a:latin typeface="Calibri" panose="020F0502020204030204" pitchFamily="34" charset="0"/>
                <a:ea typeface="Times New Roman" panose="02020603050405020304" pitchFamily="18" charset="0"/>
              </a:rPr>
              <a:t>decision.”</a:t>
            </a:r>
            <a:endParaRPr lang="en-US" sz="4400" dirty="0"/>
          </a:p>
        </p:txBody>
      </p:sp>
    </p:spTree>
    <p:extLst>
      <p:ext uri="{BB962C8B-B14F-4D97-AF65-F5344CB8AC3E}">
        <p14:creationId xmlns:p14="http://schemas.microsoft.com/office/powerpoint/2010/main" val="339519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A1E20-11E8-4DE1-ACA8-D27BAD514BB5}"/>
              </a:ext>
            </a:extLst>
          </p:cNvPr>
          <p:cNvSpPr>
            <a:spLocks noGrp="1"/>
          </p:cNvSpPr>
          <p:nvPr>
            <p:ph type="title"/>
          </p:nvPr>
        </p:nvSpPr>
        <p:spPr/>
        <p:txBody>
          <a:bodyPr/>
          <a:lstStyle/>
          <a:p>
            <a:r>
              <a:rPr lang="en-US" dirty="0"/>
              <a:t>The issue was forbearance</a:t>
            </a:r>
          </a:p>
        </p:txBody>
      </p:sp>
      <p:sp>
        <p:nvSpPr>
          <p:cNvPr id="3" name="Content Placeholder 2">
            <a:extLst>
              <a:ext uri="{FF2B5EF4-FFF2-40B4-BE49-F238E27FC236}">
                <a16:creationId xmlns:a16="http://schemas.microsoft.com/office/drawing/2014/main" id="{BF7BEEC8-F4E2-44C2-BCCC-F7D6B6873A9B}"/>
              </a:ext>
            </a:extLst>
          </p:cNvPr>
          <p:cNvSpPr>
            <a:spLocks noGrp="1"/>
          </p:cNvSpPr>
          <p:nvPr>
            <p:ph idx="1"/>
          </p:nvPr>
        </p:nvSpPr>
        <p:spPr/>
        <p:txBody>
          <a:bodyPr/>
          <a:lstStyle/>
          <a:p>
            <a:pPr marL="63500" marR="314960" algn="l">
              <a:spcBef>
                <a:spcPts val="310"/>
              </a:spcBef>
              <a:spcAft>
                <a:spcPts val="0"/>
              </a:spcAft>
            </a:pPr>
            <a:r>
              <a:rPr lang="en-US" dirty="0">
                <a:effectLst/>
                <a:latin typeface="Calibri" panose="020F0502020204030204" pitchFamily="34" charset="0"/>
                <a:ea typeface="Times New Roman" panose="02020603050405020304" pitchFamily="18" charset="0"/>
              </a:rPr>
              <a:t>“Here forbearance was not  simply “within the ambit of the existing [policy],” it was  the centerpiece of the policy: DACA, after all, stands for “ </a:t>
            </a:r>
            <a:r>
              <a:rPr lang="en-US" i="1" dirty="0">
                <a:effectLst/>
                <a:latin typeface="Calibri" panose="020F0502020204030204" pitchFamily="34" charset="0"/>
                <a:ea typeface="Times New Roman" panose="02020603050405020304" pitchFamily="18" charset="0"/>
              </a:rPr>
              <a:t>Deferred Action </a:t>
            </a:r>
            <a:r>
              <a:rPr lang="en-US" dirty="0">
                <a:effectLst/>
                <a:latin typeface="Calibri" panose="020F0502020204030204" pitchFamily="34" charset="0"/>
                <a:ea typeface="Times New Roman" panose="02020603050405020304" pitchFamily="18" charset="0"/>
              </a:rPr>
              <a:t>for Childhood Arrivals.” App. to Pet. for Cert.</a:t>
            </a:r>
            <a:r>
              <a:rPr lang="en-US" spc="-90" dirty="0">
                <a:effectLst/>
                <a:latin typeface="Calibri" panose="020F0502020204030204" pitchFamily="34" charset="0"/>
                <a:ea typeface="Times New Roman" panose="02020603050405020304" pitchFamily="18" charset="0"/>
              </a:rPr>
              <a:t> </a:t>
            </a:r>
            <a:r>
              <a:rPr lang="en-US" spc="-20" dirty="0">
                <a:effectLst/>
                <a:latin typeface="Calibri" panose="020F0502020204030204" pitchFamily="34" charset="0"/>
                <a:ea typeface="Times New Roman" panose="02020603050405020304" pitchFamily="18" charset="0"/>
              </a:rPr>
              <a:t>111a</a:t>
            </a:r>
            <a:r>
              <a:rPr lang="en-US" spc="-8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(emphasis</a:t>
            </a:r>
            <a:r>
              <a:rPr lang="en-US" spc="-8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added).</a:t>
            </a:r>
            <a:r>
              <a:rPr lang="en-US" spc="-8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But</a:t>
            </a:r>
            <a:r>
              <a:rPr lang="en-US" spc="-8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the</a:t>
            </a:r>
            <a:r>
              <a:rPr lang="en-US" spc="-8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rescission</a:t>
            </a:r>
            <a:r>
              <a:rPr lang="en-US" spc="-8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memorandum contains no discussion of forbearance or the option of retaining forbearance without benefits. Duke “entirely</a:t>
            </a:r>
            <a:r>
              <a:rPr lang="en-US" spc="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failed to consider [that] important aspect of the problem.”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State</a:t>
            </a:r>
            <a:r>
              <a:rPr lang="en-US" i="1" dirty="0">
                <a:solidFill>
                  <a:srgbClr val="0000FF"/>
                </a:solidFill>
                <a:effectLst/>
                <a:latin typeface="Calibri" panose="020F0502020204030204" pitchFamily="34" charset="0"/>
                <a:ea typeface="Times New Roman" panose="02020603050405020304" pitchFamily="18" charset="0"/>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Farm</a:t>
            </a:r>
            <a:r>
              <a:rPr lang="en-US" u="none" strike="noStrike" dirty="0">
                <a:solidFill>
                  <a:srgbClr val="0000FF"/>
                </a:solidFill>
                <a:effectLst/>
                <a:latin typeface="Calibri" panose="020F0502020204030204" pitchFamily="34" charset="0"/>
                <a:ea typeface="Times New Roman" panose="02020603050405020304" pitchFamily="18" charset="0"/>
                <a:hlinkClick r:id="rId2"/>
              </a:rPr>
              <a:t>, 463 U.S. at 43, 103 S.Ct. 2856</a:t>
            </a:r>
            <a:r>
              <a:rPr lang="en-US" u="none" strike="noStrike" spc="-25" dirty="0">
                <a:solidFill>
                  <a:srgbClr val="0000FF"/>
                </a:solidFill>
                <a:effectLst/>
                <a:latin typeface="Calibri" panose="020F0502020204030204" pitchFamily="34" charset="0"/>
                <a:ea typeface="Times New Roman" panose="02020603050405020304" pitchFamily="18" charset="0"/>
                <a:hlinkClick r:id="rId2"/>
              </a:rPr>
              <a:t> </a:t>
            </a:r>
            <a:r>
              <a:rPr lang="en-US" dirty="0">
                <a:effectLst/>
                <a:latin typeface="Calibri" panose="020F0502020204030204" pitchFamily="34"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315595" indent="0">
              <a:spcBef>
                <a:spcPts val="225"/>
              </a:spcBef>
              <a:spcAft>
                <a:spcPts val="0"/>
              </a:spcAft>
              <a:buNone/>
              <a:tabLst>
                <a:tab pos="415290" algn="l"/>
              </a:tabLst>
            </a:pPr>
            <a:endParaRPr lang="en-US" dirty="0">
              <a:effectLst/>
              <a:latin typeface="Times New Roman" panose="02020603050405020304" pitchFamily="18" charset="0"/>
              <a:ea typeface="Times New Roman" panose="02020603050405020304" pitchFamily="18" charset="0"/>
            </a:endParaRPr>
          </a:p>
          <a:p>
            <a:pPr marL="0" marR="315595">
              <a:spcBef>
                <a:spcPts val="225"/>
              </a:spcBef>
              <a:spcAft>
                <a:spcPts val="0"/>
              </a:spcAft>
              <a:tabLst>
                <a:tab pos="415290" algn="l"/>
              </a:tabLst>
            </a:pPr>
            <a:r>
              <a:rPr lang="en-US" dirty="0">
                <a:effectLst/>
                <a:latin typeface="Calibri" panose="020F0502020204030204" pitchFamily="34" charset="0"/>
                <a:ea typeface="Times New Roman" panose="02020603050405020304" pitchFamily="18" charset="0"/>
              </a:rPr>
              <a:t>That omission alone renders Acting Secretary Duke's decision arbitrary and capricious. </a:t>
            </a:r>
            <a:endParaRPr lang="en-US"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4985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3AE8F-A33A-42B7-B890-1100D2B3DA2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62A0BA2-8B55-4CD0-94CB-B3D92F1C084E}"/>
              </a:ext>
            </a:extLst>
          </p:cNvPr>
          <p:cNvSpPr>
            <a:spLocks noGrp="1"/>
          </p:cNvSpPr>
          <p:nvPr>
            <p:ph idx="1"/>
          </p:nvPr>
        </p:nvSpPr>
        <p:spPr/>
        <p:txBody>
          <a:bodyPr/>
          <a:lstStyle/>
          <a:p>
            <a:pPr marL="0" indent="0">
              <a:buNone/>
            </a:pPr>
            <a:r>
              <a:rPr lang="en-US" dirty="0">
                <a:effectLst/>
                <a:latin typeface="Calibri" panose="020F0502020204030204" pitchFamily="34" charset="0"/>
                <a:ea typeface="Times New Roman" panose="02020603050405020304" pitchFamily="18" charset="0"/>
              </a:rPr>
              <a:t>“But it is not the only defect. Duke</a:t>
            </a:r>
            <a:r>
              <a:rPr lang="en-US" spc="1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also</a:t>
            </a:r>
            <a:r>
              <a:rPr lang="en-US" spc="1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failed</a:t>
            </a:r>
            <a:r>
              <a:rPr lang="en-US" spc="1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to</a:t>
            </a:r>
            <a:r>
              <a:rPr lang="en-US" spc="1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address</a:t>
            </a:r>
            <a:r>
              <a:rPr lang="en-US" spc="1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whether</a:t>
            </a:r>
            <a:r>
              <a:rPr lang="en-US" spc="1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there</a:t>
            </a:r>
            <a:r>
              <a:rPr lang="en-US" spc="1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was</a:t>
            </a:r>
            <a:r>
              <a:rPr lang="en-US" spc="1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“legitimate reliance”</a:t>
            </a:r>
            <a:r>
              <a:rPr lang="en-US" spc="-5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on</a:t>
            </a:r>
            <a:r>
              <a:rPr lang="en-US" spc="-5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the</a:t>
            </a:r>
            <a:r>
              <a:rPr lang="en-US" spc="-5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DACA</a:t>
            </a:r>
            <a:r>
              <a:rPr lang="en-US" spc="-50" dirty="0">
                <a:effectLst/>
                <a:latin typeface="Calibri" panose="020F0502020204030204" pitchFamily="34" charset="0"/>
                <a:ea typeface="Times New Roman" panose="02020603050405020304" pitchFamily="18" charset="0"/>
              </a:rPr>
              <a:t> M</a:t>
            </a:r>
            <a:r>
              <a:rPr lang="en-US" dirty="0">
                <a:effectLst/>
                <a:latin typeface="Calibri" panose="020F0502020204030204" pitchFamily="34" charset="0"/>
                <a:ea typeface="Times New Roman" panose="02020603050405020304" pitchFamily="18" charset="0"/>
              </a:rPr>
              <a:t>emorandum.</a:t>
            </a:r>
            <a:r>
              <a:rPr lang="en-US" spc="-40" dirty="0">
                <a:effectLst/>
                <a:latin typeface="Calibri" panose="020F0502020204030204" pitchFamily="34" charset="0"/>
                <a:ea typeface="Times New Roman" panose="02020603050405020304" pitchFamily="18" charset="0"/>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Smiley</a:t>
            </a:r>
            <a:r>
              <a:rPr lang="en-US" i="1" u="none" strike="noStrike" spc="-50" dirty="0">
                <a:solidFill>
                  <a:srgbClr val="0000FF"/>
                </a:solidFill>
                <a:effectLst/>
                <a:latin typeface="Calibri" panose="020F0502020204030204" pitchFamily="34" charset="0"/>
                <a:ea typeface="Times New Roman" panose="02020603050405020304" pitchFamily="18" charset="0"/>
                <a:hlinkClick r:id="rId2"/>
              </a:rPr>
              <a:t> </a:t>
            </a:r>
            <a:r>
              <a:rPr lang="en-US" i="1" u="none" strike="noStrike" spc="-40" dirty="0">
                <a:solidFill>
                  <a:srgbClr val="0000FF"/>
                </a:solidFill>
                <a:effectLst/>
                <a:latin typeface="Calibri" panose="020F0502020204030204" pitchFamily="34" charset="0"/>
                <a:ea typeface="Times New Roman" panose="02020603050405020304" pitchFamily="18" charset="0"/>
                <a:hlinkClick r:id="rId2"/>
              </a:rPr>
              <a:t>v.</a:t>
            </a:r>
            <a:r>
              <a:rPr lang="en-US" i="1" u="none" strike="noStrike" spc="-50" dirty="0">
                <a:solidFill>
                  <a:srgbClr val="0000FF"/>
                </a:solidFill>
                <a:effectLst/>
                <a:latin typeface="Calibri" panose="020F0502020204030204" pitchFamily="34" charset="0"/>
                <a:ea typeface="Times New Roman" panose="02020603050405020304" pitchFamily="18" charset="0"/>
                <a:hlinkClick r:id="rId2"/>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Citibank</a:t>
            </a:r>
            <a:r>
              <a:rPr lang="en-US" i="1" dirty="0">
                <a:solidFill>
                  <a:srgbClr val="0000FF"/>
                </a:solidFill>
                <a:effectLst/>
                <a:latin typeface="Calibri" panose="020F0502020204030204" pitchFamily="34" charset="0"/>
                <a:ea typeface="Times New Roman" panose="02020603050405020304" pitchFamily="18" charset="0"/>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(South</a:t>
            </a:r>
            <a:r>
              <a:rPr lang="en-US" i="1" u="none" strike="noStrike" spc="100" dirty="0">
                <a:solidFill>
                  <a:srgbClr val="0000FF"/>
                </a:solidFill>
                <a:effectLst/>
                <a:latin typeface="Calibri" panose="020F0502020204030204" pitchFamily="34" charset="0"/>
                <a:ea typeface="Times New Roman" panose="02020603050405020304" pitchFamily="18" charset="0"/>
                <a:hlinkClick r:id="rId2"/>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Dakota),</a:t>
            </a:r>
            <a:r>
              <a:rPr lang="en-US" i="1" u="none" strike="noStrike" spc="105" dirty="0">
                <a:solidFill>
                  <a:srgbClr val="0000FF"/>
                </a:solidFill>
                <a:effectLst/>
                <a:latin typeface="Calibri" panose="020F0502020204030204" pitchFamily="34" charset="0"/>
                <a:ea typeface="Times New Roman" panose="02020603050405020304" pitchFamily="18" charset="0"/>
                <a:hlinkClick r:id="rId2"/>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N.</a:t>
            </a:r>
            <a:r>
              <a:rPr lang="en-US" i="1" u="none" strike="noStrike" spc="100" dirty="0">
                <a:solidFill>
                  <a:srgbClr val="0000FF"/>
                </a:solidFill>
                <a:effectLst/>
                <a:latin typeface="Calibri" panose="020F0502020204030204" pitchFamily="34" charset="0"/>
                <a:ea typeface="Times New Roman" panose="02020603050405020304" pitchFamily="18" charset="0"/>
                <a:hlinkClick r:id="rId2"/>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2"/>
              </a:rPr>
              <a:t>A.</a:t>
            </a:r>
            <a:r>
              <a:rPr lang="en-US" u="none" strike="noStrike" dirty="0">
                <a:solidFill>
                  <a:srgbClr val="0000FF"/>
                </a:solidFill>
                <a:effectLst/>
                <a:latin typeface="Calibri" panose="020F0502020204030204" pitchFamily="34" charset="0"/>
                <a:ea typeface="Times New Roman" panose="02020603050405020304" pitchFamily="18" charset="0"/>
                <a:hlinkClick r:id="rId2"/>
              </a:rPr>
              <a:t>,</a:t>
            </a:r>
            <a:r>
              <a:rPr lang="en-US" u="none" strike="noStrike" spc="105" dirty="0">
                <a:solidFill>
                  <a:srgbClr val="0000FF"/>
                </a:solidFill>
                <a:effectLst/>
                <a:latin typeface="Calibri" panose="020F0502020204030204" pitchFamily="34" charset="0"/>
                <a:ea typeface="Times New Roman" panose="02020603050405020304" pitchFamily="18" charset="0"/>
                <a:hlinkClick r:id="rId2"/>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2"/>
              </a:rPr>
              <a:t>517</a:t>
            </a:r>
            <a:r>
              <a:rPr lang="en-US" u="none" strike="noStrike" spc="100" dirty="0">
                <a:solidFill>
                  <a:srgbClr val="0000FF"/>
                </a:solidFill>
                <a:effectLst/>
                <a:latin typeface="Calibri" panose="020F0502020204030204" pitchFamily="34" charset="0"/>
                <a:ea typeface="Times New Roman" panose="02020603050405020304" pitchFamily="18" charset="0"/>
                <a:hlinkClick r:id="rId2"/>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2"/>
              </a:rPr>
              <a:t>U.S.</a:t>
            </a:r>
            <a:r>
              <a:rPr lang="en-US" u="none" strike="noStrike" spc="105" dirty="0">
                <a:solidFill>
                  <a:srgbClr val="0000FF"/>
                </a:solidFill>
                <a:effectLst/>
                <a:latin typeface="Calibri" panose="020F0502020204030204" pitchFamily="34" charset="0"/>
                <a:ea typeface="Times New Roman" panose="02020603050405020304" pitchFamily="18" charset="0"/>
                <a:hlinkClick r:id="rId2"/>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2"/>
              </a:rPr>
              <a:t>735,</a:t>
            </a:r>
            <a:r>
              <a:rPr lang="en-US" u="none" strike="noStrike" spc="100" dirty="0">
                <a:solidFill>
                  <a:srgbClr val="0000FF"/>
                </a:solidFill>
                <a:effectLst/>
                <a:latin typeface="Calibri" panose="020F0502020204030204" pitchFamily="34" charset="0"/>
                <a:ea typeface="Times New Roman" panose="02020603050405020304" pitchFamily="18" charset="0"/>
                <a:hlinkClick r:id="rId2"/>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2"/>
              </a:rPr>
              <a:t>742 (1996).</a:t>
            </a:r>
            <a:r>
              <a:rPr lang="en-US" dirty="0">
                <a:effectLst/>
                <a:latin typeface="Calibri" panose="020F0502020204030204" pitchFamily="34" charset="0"/>
                <a:ea typeface="Times New Roman" panose="02020603050405020304" pitchFamily="18" charset="0"/>
              </a:rPr>
              <a:t>When an agency changes course, as DHS</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did</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here,</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it</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must</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“be</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cognizant</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that</a:t>
            </a:r>
            <a:r>
              <a:rPr lang="en-US" spc="-10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longstanding</a:t>
            </a:r>
            <a:r>
              <a:rPr lang="en-US" spc="-10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policies may have ‘engendered serious reliance interests that must</a:t>
            </a:r>
            <a:r>
              <a:rPr lang="en-US" spc="-7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be taken</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into</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account.’</a:t>
            </a:r>
            <a:r>
              <a:rPr lang="en-US" spc="-7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3"/>
              </a:rPr>
              <a:t>Encino</a:t>
            </a:r>
            <a:r>
              <a:rPr lang="en-US" i="1" u="none" strike="noStrike" spc="-85" dirty="0">
                <a:solidFill>
                  <a:srgbClr val="0000FF"/>
                </a:solidFill>
                <a:effectLst/>
                <a:latin typeface="Calibri" panose="020F0502020204030204" pitchFamily="34" charset="0"/>
                <a:ea typeface="Times New Roman" panose="02020603050405020304" pitchFamily="18" charset="0"/>
                <a:hlinkClick r:id="rId3"/>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3"/>
              </a:rPr>
              <a:t>Motorcars,</a:t>
            </a:r>
            <a:r>
              <a:rPr lang="en-US" i="1" u="none" strike="noStrike" spc="-80" dirty="0">
                <a:solidFill>
                  <a:srgbClr val="0000FF"/>
                </a:solidFill>
                <a:effectLst/>
                <a:latin typeface="Calibri" panose="020F0502020204030204" pitchFamily="34" charset="0"/>
                <a:ea typeface="Times New Roman" panose="02020603050405020304" pitchFamily="18" charset="0"/>
                <a:hlinkClick r:id="rId3"/>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3"/>
              </a:rPr>
              <a:t>LLC</a:t>
            </a:r>
            <a:r>
              <a:rPr lang="en-US" i="1" u="none" strike="noStrike" spc="-70" dirty="0">
                <a:solidFill>
                  <a:srgbClr val="0000FF"/>
                </a:solidFill>
                <a:effectLst/>
                <a:latin typeface="Calibri" panose="020F0502020204030204" pitchFamily="34" charset="0"/>
                <a:ea typeface="Times New Roman" panose="02020603050405020304" pitchFamily="18" charset="0"/>
                <a:hlinkClick r:id="rId3"/>
              </a:rPr>
              <a:t> </a:t>
            </a:r>
            <a:r>
              <a:rPr lang="en-US" u="none" strike="noStrike" spc="-35" dirty="0">
                <a:solidFill>
                  <a:srgbClr val="0000FF"/>
                </a:solidFill>
                <a:effectLst/>
                <a:latin typeface="Calibri" panose="020F0502020204030204" pitchFamily="34" charset="0"/>
                <a:ea typeface="Times New Roman" panose="02020603050405020304" pitchFamily="18" charset="0"/>
                <a:hlinkClick r:id="rId3"/>
              </a:rPr>
              <a:t>v.</a:t>
            </a:r>
            <a:r>
              <a:rPr lang="en-US" u="none" strike="noStrike" spc="-80" dirty="0">
                <a:solidFill>
                  <a:srgbClr val="0000FF"/>
                </a:solidFill>
                <a:effectLst/>
                <a:latin typeface="Calibri" panose="020F0502020204030204" pitchFamily="34" charset="0"/>
                <a:ea typeface="Times New Roman" panose="02020603050405020304" pitchFamily="18" charset="0"/>
                <a:hlinkClick r:id="rId3"/>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3"/>
              </a:rPr>
              <a:t>Navarro</a:t>
            </a:r>
            <a:r>
              <a:rPr lang="en-US" u="none" strike="noStrike" dirty="0">
                <a:solidFill>
                  <a:srgbClr val="0000FF"/>
                </a:solidFill>
                <a:effectLst/>
                <a:latin typeface="Calibri" panose="020F0502020204030204" pitchFamily="34" charset="0"/>
                <a:ea typeface="Times New Roman" panose="02020603050405020304" pitchFamily="18" charset="0"/>
                <a:hlinkClick r:id="rId3"/>
              </a:rPr>
              <a:t>,</a:t>
            </a:r>
            <a:r>
              <a:rPr lang="en-US" dirty="0">
                <a:solidFill>
                  <a:srgbClr val="0000FF"/>
                </a:solidFill>
                <a:effectLst/>
                <a:latin typeface="Calibri" panose="020F0502020204030204" pitchFamily="34" charset="0"/>
                <a:ea typeface="Times New Roman" panose="02020603050405020304" pitchFamily="18" charset="0"/>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3"/>
              </a:rPr>
              <a:t>579</a:t>
            </a:r>
            <a:r>
              <a:rPr lang="en-US" u="none" strike="noStrike" spc="-35" dirty="0">
                <a:solidFill>
                  <a:srgbClr val="0000FF"/>
                </a:solidFill>
                <a:effectLst/>
                <a:latin typeface="Calibri" panose="020F0502020204030204" pitchFamily="34" charset="0"/>
                <a:ea typeface="Times New Roman" panose="02020603050405020304" pitchFamily="18" charset="0"/>
                <a:hlinkClick r:id="rId3"/>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3"/>
              </a:rPr>
              <a:t>U.S.</a:t>
            </a:r>
            <a:r>
              <a:rPr lang="en-US" u="none" strike="noStrike" spc="-30" dirty="0">
                <a:solidFill>
                  <a:srgbClr val="0000FF"/>
                </a:solidFill>
                <a:effectLst/>
                <a:latin typeface="Calibri" panose="020F0502020204030204" pitchFamily="34" charset="0"/>
                <a:ea typeface="Times New Roman" panose="02020603050405020304" pitchFamily="18" charset="0"/>
                <a:hlinkClick r:id="rId3"/>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3"/>
              </a:rPr>
              <a:t>––––,</a:t>
            </a:r>
            <a:r>
              <a:rPr lang="en-US" u="none" strike="noStrike" spc="-30" dirty="0">
                <a:solidFill>
                  <a:srgbClr val="0000FF"/>
                </a:solidFill>
                <a:effectLst/>
                <a:latin typeface="Calibri" panose="020F0502020204030204" pitchFamily="34" charset="0"/>
                <a:ea typeface="Times New Roman" panose="02020603050405020304" pitchFamily="18" charset="0"/>
                <a:hlinkClick r:id="rId3"/>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3"/>
              </a:rPr>
              <a:t>(2016)</a:t>
            </a:r>
            <a:r>
              <a:rPr lang="en-US" u="none" strike="noStrike" spc="-60" dirty="0">
                <a:solidFill>
                  <a:srgbClr val="0000FF"/>
                </a:solidFill>
                <a:effectLst/>
                <a:latin typeface="Calibri" panose="020F0502020204030204" pitchFamily="34" charset="0"/>
                <a:ea typeface="Times New Roman" panose="02020603050405020304" pitchFamily="18" charset="0"/>
                <a:hlinkClick r:id="rId3"/>
              </a:rPr>
              <a:t> </a:t>
            </a:r>
            <a:r>
              <a:rPr lang="en-US" dirty="0">
                <a:effectLst/>
                <a:latin typeface="Calibri" panose="020F0502020204030204" pitchFamily="34" charset="0"/>
                <a:ea typeface="Times New Roman" panose="02020603050405020304" pitchFamily="18" charset="0"/>
              </a:rPr>
              <a:t>(quoting</a:t>
            </a:r>
            <a:r>
              <a:rPr lang="en-US" spc="-65" dirty="0">
                <a:effectLst/>
                <a:latin typeface="Calibri" panose="020F0502020204030204" pitchFamily="34" charset="0"/>
                <a:ea typeface="Times New Roman" panose="02020603050405020304" pitchFamily="18" charset="0"/>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4"/>
              </a:rPr>
              <a:t>Fox</a:t>
            </a:r>
            <a:r>
              <a:rPr lang="en-US" i="1" u="none" strike="noStrike" spc="-70" dirty="0">
                <a:solidFill>
                  <a:srgbClr val="0000FF"/>
                </a:solidFill>
                <a:effectLst/>
                <a:latin typeface="Calibri" panose="020F0502020204030204" pitchFamily="34" charset="0"/>
                <a:ea typeface="Times New Roman" panose="02020603050405020304" pitchFamily="18" charset="0"/>
                <a:hlinkClick r:id="rId4"/>
              </a:rPr>
              <a:t> </a:t>
            </a:r>
            <a:r>
              <a:rPr lang="en-US" i="1" u="none" strike="noStrike" spc="-15" dirty="0">
                <a:solidFill>
                  <a:srgbClr val="0000FF"/>
                </a:solidFill>
                <a:effectLst/>
                <a:latin typeface="Calibri" panose="020F0502020204030204" pitchFamily="34" charset="0"/>
                <a:ea typeface="Times New Roman" panose="02020603050405020304" pitchFamily="18" charset="0"/>
                <a:hlinkClick r:id="rId4"/>
              </a:rPr>
              <a:t>Television</a:t>
            </a:r>
            <a:r>
              <a:rPr lang="en-US" u="none" strike="noStrike" spc="-15" dirty="0">
                <a:solidFill>
                  <a:srgbClr val="0000FF"/>
                </a:solidFill>
                <a:effectLst/>
                <a:latin typeface="Calibri" panose="020F0502020204030204" pitchFamily="34" charset="0"/>
                <a:ea typeface="Times New Roman" panose="02020603050405020304" pitchFamily="18" charset="0"/>
                <a:hlinkClick r:id="rId4"/>
              </a:rPr>
              <a:t>,</a:t>
            </a:r>
            <a:r>
              <a:rPr lang="en-US" u="none" strike="noStrike" spc="-65" dirty="0">
                <a:solidFill>
                  <a:srgbClr val="0000FF"/>
                </a:solidFill>
                <a:effectLst/>
                <a:latin typeface="Calibri" panose="020F0502020204030204" pitchFamily="34" charset="0"/>
                <a:ea typeface="Times New Roman" panose="02020603050405020304" pitchFamily="18" charset="0"/>
                <a:hlinkClick r:id="rId4"/>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556</a:t>
            </a:r>
            <a:r>
              <a:rPr lang="en-US" u="none" strike="noStrike" spc="-65" dirty="0">
                <a:solidFill>
                  <a:srgbClr val="0000FF"/>
                </a:solidFill>
                <a:effectLst/>
                <a:latin typeface="Calibri" panose="020F0502020204030204" pitchFamily="34" charset="0"/>
                <a:ea typeface="Times New Roman" panose="02020603050405020304" pitchFamily="18" charset="0"/>
                <a:hlinkClick r:id="rId4"/>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U.S.</a:t>
            </a:r>
            <a:r>
              <a:rPr lang="en-US" u="none" strike="noStrike" spc="-60" dirty="0">
                <a:solidFill>
                  <a:srgbClr val="0000FF"/>
                </a:solidFill>
                <a:effectLst/>
                <a:latin typeface="Calibri" panose="020F0502020204030204" pitchFamily="34" charset="0"/>
                <a:ea typeface="Times New Roman" panose="02020603050405020304" pitchFamily="18" charset="0"/>
                <a:hlinkClick r:id="rId4"/>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at</a:t>
            </a:r>
            <a:r>
              <a:rPr lang="en-US" u="none" strike="noStrike" spc="-70" dirty="0">
                <a:solidFill>
                  <a:srgbClr val="0000FF"/>
                </a:solidFill>
                <a:effectLst/>
                <a:latin typeface="Calibri" panose="020F0502020204030204" pitchFamily="34" charset="0"/>
                <a:ea typeface="Times New Roman" panose="02020603050405020304" pitchFamily="18" charset="0"/>
                <a:hlinkClick r:id="rId4"/>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515,</a:t>
            </a:r>
            <a:r>
              <a:rPr lang="en-US" u="none" strike="noStrike" spc="-65" dirty="0">
                <a:solidFill>
                  <a:srgbClr val="0000FF"/>
                </a:solidFill>
                <a:effectLst/>
                <a:latin typeface="Calibri" panose="020F0502020204030204" pitchFamily="34" charset="0"/>
                <a:ea typeface="Times New Roman" panose="02020603050405020304" pitchFamily="18" charset="0"/>
                <a:hlinkClick r:id="rId4"/>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129</a:t>
            </a:r>
            <a:r>
              <a:rPr lang="en-US" u="none" strike="noStrike" spc="-60" dirty="0">
                <a:solidFill>
                  <a:srgbClr val="0000FF"/>
                </a:solidFill>
                <a:effectLst/>
                <a:latin typeface="Calibri" panose="020F0502020204030204" pitchFamily="34" charset="0"/>
                <a:ea typeface="Times New Roman" panose="02020603050405020304" pitchFamily="18" charset="0"/>
                <a:hlinkClick r:id="rId4"/>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S.Ct.</a:t>
            </a:r>
            <a:r>
              <a:rPr lang="en-US" dirty="0">
                <a:solidFill>
                  <a:srgbClr val="0000FF"/>
                </a:solidFill>
                <a:effectLst/>
                <a:latin typeface="Calibri" panose="020F0502020204030204" pitchFamily="34" charset="0"/>
                <a:ea typeface="Times New Roman" panose="02020603050405020304" pitchFamily="18" charset="0"/>
              </a:rPr>
              <a:t> </a:t>
            </a:r>
            <a:r>
              <a:rPr lang="en-US" u="none" strike="noStrike" dirty="0">
                <a:solidFill>
                  <a:srgbClr val="0000FF"/>
                </a:solidFill>
                <a:effectLst/>
                <a:latin typeface="Calibri" panose="020F0502020204030204" pitchFamily="34" charset="0"/>
                <a:ea typeface="Times New Roman" panose="02020603050405020304" pitchFamily="18" charset="0"/>
                <a:hlinkClick r:id="rId4"/>
              </a:rPr>
              <a:t>1800</a:t>
            </a:r>
            <a:r>
              <a:rPr lang="en-US" u="none" strike="noStrike" spc="35" dirty="0">
                <a:solidFill>
                  <a:srgbClr val="0000FF"/>
                </a:solidFill>
                <a:effectLst/>
                <a:latin typeface="Calibri" panose="020F0502020204030204" pitchFamily="34" charset="0"/>
                <a:ea typeface="Times New Roman" panose="02020603050405020304" pitchFamily="18" charset="0"/>
                <a:hlinkClick r:id="rId4"/>
              </a:rPr>
              <a:t> </a:t>
            </a:r>
            <a:r>
              <a:rPr lang="en-US" dirty="0">
                <a:effectLst/>
                <a:latin typeface="Calibri" panose="020F0502020204030204" pitchFamily="34" charset="0"/>
                <a:ea typeface="Times New Roman" panose="02020603050405020304" pitchFamily="18" charset="0"/>
              </a:rPr>
              <a:t>).</a:t>
            </a:r>
            <a:r>
              <a:rPr lang="en-US" spc="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“It</a:t>
            </a:r>
            <a:r>
              <a:rPr lang="en-US" spc="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would</a:t>
            </a:r>
            <a:r>
              <a:rPr lang="en-US" spc="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be</a:t>
            </a:r>
            <a:r>
              <a:rPr lang="en-US" spc="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arbitrary</a:t>
            </a:r>
            <a:r>
              <a:rPr lang="en-US" spc="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and</a:t>
            </a:r>
            <a:r>
              <a:rPr lang="en-US" spc="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capricious</a:t>
            </a:r>
            <a:r>
              <a:rPr lang="en-US" spc="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to</a:t>
            </a:r>
            <a:r>
              <a:rPr lang="en-US" spc="35"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ignore</a:t>
            </a:r>
            <a:r>
              <a:rPr lang="en-US" spc="40" dirty="0">
                <a:effectLst/>
                <a:latin typeface="Calibri" panose="020F0502020204030204" pitchFamily="34" charset="0"/>
                <a:ea typeface="Times New Roman" panose="02020603050405020304" pitchFamily="18" charset="0"/>
              </a:rPr>
              <a:t> </a:t>
            </a:r>
            <a:r>
              <a:rPr lang="en-US" dirty="0">
                <a:effectLst/>
                <a:latin typeface="Calibri" panose="020F0502020204030204" pitchFamily="34" charset="0"/>
                <a:ea typeface="Times New Roman" panose="02020603050405020304" pitchFamily="18" charset="0"/>
              </a:rPr>
              <a:t>such </a:t>
            </a:r>
            <a:r>
              <a:rPr lang="en-US" spc="-5" dirty="0">
                <a:effectLst/>
                <a:latin typeface="Calibri" panose="020F0502020204030204" pitchFamily="34" charset="0"/>
                <a:ea typeface="Times New Roman" panose="02020603050405020304" pitchFamily="18" charset="0"/>
              </a:rPr>
              <a:t>matters.” </a:t>
            </a:r>
            <a:r>
              <a:rPr lang="en-US" spc="-100" dirty="0">
                <a:effectLst/>
                <a:latin typeface="Calibri" panose="020F0502020204030204" pitchFamily="34" charset="0"/>
                <a:ea typeface="Times New Roman" panose="02020603050405020304" pitchFamily="18" charset="0"/>
              </a:rPr>
              <a:t> </a:t>
            </a:r>
            <a:r>
              <a:rPr lang="en-US" i="1" u="none" strike="noStrike" dirty="0">
                <a:solidFill>
                  <a:srgbClr val="0000FF"/>
                </a:solidFill>
                <a:effectLst/>
                <a:latin typeface="Calibri" panose="020F0502020204030204" pitchFamily="34" charset="0"/>
                <a:ea typeface="Times New Roman" panose="02020603050405020304" pitchFamily="18" charset="0"/>
                <a:hlinkClick r:id="rId5"/>
              </a:rPr>
              <a:t>Id</a:t>
            </a:r>
            <a:r>
              <a:rPr lang="en-US" u="none" strike="noStrike" dirty="0">
                <a:solidFill>
                  <a:srgbClr val="0000FF"/>
                </a:solidFill>
                <a:effectLst/>
                <a:latin typeface="Calibri" panose="020F0502020204030204" pitchFamily="34" charset="0"/>
                <a:ea typeface="Times New Roman" panose="02020603050405020304" pitchFamily="18" charset="0"/>
                <a:hlinkClick r:id="rId5"/>
              </a:rPr>
              <a:t>., at 515, 129 S.Ct. 1800 </a:t>
            </a:r>
            <a:r>
              <a:rPr lang="en-US" dirty="0">
                <a:effectLst/>
                <a:latin typeface="Calibri" panose="020F0502020204030204" pitchFamily="34" charset="0"/>
                <a:ea typeface="Times New Roman" panose="02020603050405020304" pitchFamily="18" charset="0"/>
              </a:rPr>
              <a:t>. </a:t>
            </a:r>
            <a:r>
              <a:rPr lang="en-US" spc="-40" dirty="0">
                <a:effectLst/>
                <a:latin typeface="Calibri" panose="020F0502020204030204" pitchFamily="34" charset="0"/>
                <a:ea typeface="Times New Roman" panose="02020603050405020304" pitchFamily="18" charset="0"/>
              </a:rPr>
              <a:t>Yet </a:t>
            </a:r>
            <a:r>
              <a:rPr lang="en-US" dirty="0">
                <a:effectLst/>
                <a:latin typeface="Calibri" panose="020F0502020204030204" pitchFamily="34" charset="0"/>
                <a:ea typeface="Times New Roman" panose="02020603050405020304" pitchFamily="18" charset="0"/>
              </a:rPr>
              <a:t>that is what the Duke Memorandum did.”</a:t>
            </a:r>
            <a:endParaRPr lang="en-US"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89809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AEAC4-F4A8-41DA-A402-A9A0A4EB068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7E66FB0-2862-4657-9E78-827F19B7431C}"/>
              </a:ext>
            </a:extLst>
          </p:cNvPr>
          <p:cNvSpPr>
            <a:spLocks noGrp="1"/>
          </p:cNvSpPr>
          <p:nvPr>
            <p:ph idx="1"/>
          </p:nvPr>
        </p:nvSpPr>
        <p:spPr/>
        <p:txBody>
          <a:bodyPr>
            <a:normAutofit/>
          </a:bodyPr>
          <a:lstStyle/>
          <a:p>
            <a:pPr marL="0" indent="0">
              <a:buNone/>
            </a:pPr>
            <a:r>
              <a:rPr lang="en-US" sz="3200" dirty="0"/>
              <a:t>The court rejected the equal protection claims.</a:t>
            </a:r>
          </a:p>
          <a:p>
            <a:pPr marL="0" indent="0">
              <a:buNone/>
            </a:pPr>
            <a:endParaRPr lang="en-US" sz="3200" dirty="0"/>
          </a:p>
          <a:p>
            <a:pPr marL="0" indent="0">
              <a:buNone/>
            </a:pPr>
            <a:r>
              <a:rPr lang="en-US" sz="3200" dirty="0"/>
              <a:t>Sotomayor would have left them for further findings upon trial on the merits.</a:t>
            </a:r>
          </a:p>
          <a:p>
            <a:pPr marL="0" indent="0">
              <a:buNone/>
            </a:pPr>
            <a:endParaRPr lang="en-US" sz="3200" dirty="0"/>
          </a:p>
          <a:p>
            <a:pPr marL="0" indent="0">
              <a:buNone/>
            </a:pPr>
            <a:r>
              <a:rPr lang="en-US" sz="3200" dirty="0"/>
              <a:t>Matters are all remanded to the District Courts for further finding consistent with the opinion</a:t>
            </a:r>
          </a:p>
        </p:txBody>
      </p:sp>
    </p:spTree>
    <p:extLst>
      <p:ext uri="{BB962C8B-B14F-4D97-AF65-F5344CB8AC3E}">
        <p14:creationId xmlns:p14="http://schemas.microsoft.com/office/powerpoint/2010/main" val="370384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985C6-F723-44FC-83BB-4A352911F60C}"/>
              </a:ext>
            </a:extLst>
          </p:cNvPr>
          <p:cNvSpPr>
            <a:spLocks noGrp="1"/>
          </p:cNvSpPr>
          <p:nvPr>
            <p:ph type="title"/>
          </p:nvPr>
        </p:nvSpPr>
        <p:spPr>
          <a:xfrm>
            <a:off x="838200" y="365125"/>
            <a:ext cx="10515600" cy="857185"/>
          </a:xfrm>
        </p:spPr>
        <p:txBody>
          <a:bodyPr/>
          <a:lstStyle/>
          <a:p>
            <a:endParaRPr lang="en-US" dirty="0"/>
          </a:p>
        </p:txBody>
      </p:sp>
      <p:sp>
        <p:nvSpPr>
          <p:cNvPr id="3" name="Content Placeholder 2">
            <a:extLst>
              <a:ext uri="{FF2B5EF4-FFF2-40B4-BE49-F238E27FC236}">
                <a16:creationId xmlns:a16="http://schemas.microsoft.com/office/drawing/2014/main" id="{032052B1-650D-4AB7-9EB8-9816F8ECC1F3}"/>
              </a:ext>
            </a:extLst>
          </p:cNvPr>
          <p:cNvSpPr>
            <a:spLocks noGrp="1"/>
          </p:cNvSpPr>
          <p:nvPr>
            <p:ph idx="1"/>
          </p:nvPr>
        </p:nvSpPr>
        <p:spPr>
          <a:xfrm>
            <a:off x="903515" y="1881609"/>
            <a:ext cx="10515600" cy="4611266"/>
          </a:xfrm>
        </p:spPr>
        <p:txBody>
          <a:bodyPr>
            <a:normAutofit fontScale="25000" lnSpcReduction="20000"/>
          </a:bodyPr>
          <a:lstStyle/>
          <a:p>
            <a:pPr marL="342900" marR="0" lvl="0" indent="-342900">
              <a:lnSpc>
                <a:spcPct val="107000"/>
              </a:lnSpc>
              <a:spcBef>
                <a:spcPts val="0"/>
              </a:spcBef>
              <a:spcAft>
                <a:spcPts val="0"/>
              </a:spcAft>
              <a:buFont typeface="+mj-lt"/>
              <a:buAutoNum type="arabicParenR"/>
            </a:pPr>
            <a:r>
              <a:rPr lang="en-US" sz="9600" dirty="0">
                <a:effectLst/>
                <a:latin typeface="Calibri" panose="020F0502020204030204" pitchFamily="34" charset="0"/>
                <a:ea typeface="Calibri" panose="020F0502020204030204" pitchFamily="34" charset="0"/>
                <a:cs typeface="Times New Roman" panose="02020603050405020304" pitchFamily="18" charset="0"/>
              </a:rPr>
              <a:t>Work study and on campus jobs</a:t>
            </a:r>
          </a:p>
          <a:p>
            <a:pPr marL="342900" marR="0" lvl="0" indent="-342900">
              <a:lnSpc>
                <a:spcPct val="107000"/>
              </a:lnSpc>
              <a:spcBef>
                <a:spcPts val="0"/>
              </a:spcBef>
              <a:spcAft>
                <a:spcPts val="0"/>
              </a:spcAft>
              <a:buFont typeface="+mj-lt"/>
              <a:buAutoNum type="arabicParenR"/>
            </a:pPr>
            <a:r>
              <a:rPr lang="en-US" sz="9600" dirty="0">
                <a:effectLst/>
                <a:latin typeface="Calibri" panose="020F0502020204030204" pitchFamily="34" charset="0"/>
                <a:ea typeface="Calibri" panose="020F0502020204030204" pitchFamily="34" charset="0"/>
                <a:cs typeface="Times New Roman" panose="02020603050405020304" pitchFamily="18" charset="0"/>
              </a:rPr>
              <a:t>Local hiring in college towns – without students many local businesses- especially bars and restaurants – will close.</a:t>
            </a:r>
          </a:p>
          <a:p>
            <a:pPr marL="342900" marR="0" lvl="0" indent="-342900">
              <a:lnSpc>
                <a:spcPct val="107000"/>
              </a:lnSpc>
              <a:spcBef>
                <a:spcPts val="0"/>
              </a:spcBef>
              <a:spcAft>
                <a:spcPts val="0"/>
              </a:spcAft>
              <a:buFont typeface="+mj-lt"/>
              <a:buAutoNum type="arabicParenR"/>
            </a:pPr>
            <a:r>
              <a:rPr lang="en-US" sz="9600" dirty="0">
                <a:effectLst/>
                <a:latin typeface="Calibri" panose="020F0502020204030204" pitchFamily="34" charset="0"/>
                <a:ea typeface="Calibri" panose="020F0502020204030204" pitchFamily="34" charset="0"/>
                <a:cs typeface="Times New Roman" panose="02020603050405020304" pitchFamily="18" charset="0"/>
              </a:rPr>
              <a:t>Lack of internships –many are now closed or under strict limitations, especially schools, medical facilities, event spaces, commercial offices, such as lawyers and accountants and architects, etc.</a:t>
            </a:r>
          </a:p>
          <a:p>
            <a:pPr marL="342900" marR="0" lvl="0" indent="-342900">
              <a:lnSpc>
                <a:spcPct val="107000"/>
              </a:lnSpc>
              <a:spcBef>
                <a:spcPts val="0"/>
              </a:spcBef>
              <a:spcAft>
                <a:spcPts val="0"/>
              </a:spcAft>
              <a:buFont typeface="+mj-lt"/>
              <a:buAutoNum type="arabicParenR"/>
            </a:pPr>
            <a:r>
              <a:rPr lang="en-US" sz="9600" dirty="0">
                <a:effectLst/>
                <a:latin typeface="Calibri" panose="020F0502020204030204" pitchFamily="34" charset="0"/>
                <a:ea typeface="Calibri" panose="020F0502020204030204" pitchFamily="34" charset="0"/>
                <a:cs typeface="Times New Roman" panose="02020603050405020304" pitchFamily="18" charset="0"/>
              </a:rPr>
              <a:t>Impacts on mental health will be pervasive.  </a:t>
            </a:r>
          </a:p>
          <a:p>
            <a:pPr marL="342900" marR="0" lvl="0" indent="-342900">
              <a:lnSpc>
                <a:spcPct val="107000"/>
              </a:lnSpc>
              <a:spcBef>
                <a:spcPts val="0"/>
              </a:spcBef>
              <a:spcAft>
                <a:spcPts val="0"/>
              </a:spcAft>
              <a:buFont typeface="+mj-lt"/>
              <a:buAutoNum type="arabicParenR"/>
            </a:pPr>
            <a:r>
              <a:rPr lang="en-US" sz="9600" dirty="0">
                <a:effectLst/>
                <a:latin typeface="Calibri" panose="020F0502020204030204" pitchFamily="34" charset="0"/>
                <a:ea typeface="Calibri" panose="020F0502020204030204" pitchFamily="34" charset="0"/>
                <a:cs typeface="Times New Roman" panose="02020603050405020304" pitchFamily="18" charset="0"/>
              </a:rPr>
              <a:t>Overall economic impacts are already severe. Primary impacts: </a:t>
            </a:r>
          </a:p>
          <a:p>
            <a:pPr marL="342900" marR="0" lvl="0" indent="-342900">
              <a:lnSpc>
                <a:spcPct val="107000"/>
              </a:lnSpc>
              <a:spcBef>
                <a:spcPts val="0"/>
              </a:spcBef>
              <a:spcAft>
                <a:spcPts val="0"/>
              </a:spcAft>
              <a:buFont typeface="Calibri" panose="020F0502020204030204" pitchFamily="34" charset="0"/>
              <a:buChar char="-"/>
            </a:pPr>
            <a:r>
              <a:rPr lang="en-US" sz="9600" dirty="0">
                <a:effectLst/>
                <a:latin typeface="Calibri" panose="020F0502020204030204" pitchFamily="34" charset="0"/>
                <a:ea typeface="Calibri" panose="020F0502020204030204" pitchFamily="34" charset="0"/>
                <a:cs typeface="Times New Roman" panose="02020603050405020304" pitchFamily="18" charset="0"/>
              </a:rPr>
              <a:t>jobs – many industries will not be able to open for a year;</a:t>
            </a:r>
          </a:p>
          <a:p>
            <a:pPr marL="342900" marR="0" lvl="0" indent="-342900">
              <a:lnSpc>
                <a:spcPct val="107000"/>
              </a:lnSpc>
              <a:spcBef>
                <a:spcPts val="0"/>
              </a:spcBef>
              <a:spcAft>
                <a:spcPts val="0"/>
              </a:spcAft>
              <a:buFont typeface="Calibri" panose="020F0502020204030204" pitchFamily="34" charset="0"/>
              <a:buChar char="-"/>
            </a:pPr>
            <a:r>
              <a:rPr lang="en-US" sz="9600" dirty="0">
                <a:effectLst/>
                <a:latin typeface="Calibri" panose="020F0502020204030204" pitchFamily="34" charset="0"/>
                <a:ea typeface="Calibri" panose="020F0502020204030204" pitchFamily="34" charset="0"/>
                <a:cs typeface="Times New Roman" panose="02020603050405020304" pitchFamily="18" charset="0"/>
              </a:rPr>
              <a:t>rent – how can you pay your rent if your work is shut down and your boss can’t pay salaries?; </a:t>
            </a:r>
          </a:p>
          <a:p>
            <a:pPr marL="342900" marR="0" lvl="0" indent="-342900">
              <a:lnSpc>
                <a:spcPct val="107000"/>
              </a:lnSpc>
              <a:spcBef>
                <a:spcPts val="0"/>
              </a:spcBef>
              <a:spcAft>
                <a:spcPts val="0"/>
              </a:spcAft>
              <a:buFont typeface="Calibri" panose="020F0502020204030204" pitchFamily="34" charset="0"/>
              <a:buChar char="-"/>
            </a:pPr>
            <a:r>
              <a:rPr lang="en-US" sz="9600" dirty="0">
                <a:effectLst/>
                <a:latin typeface="Calibri" panose="020F0502020204030204" pitchFamily="34" charset="0"/>
                <a:ea typeface="Calibri" panose="020F0502020204030204" pitchFamily="34" charset="0"/>
                <a:cs typeface="Times New Roman" panose="02020603050405020304" pitchFamily="18" charset="0"/>
              </a:rPr>
              <a:t>food insecurity is becoming protracted; </a:t>
            </a:r>
          </a:p>
          <a:p>
            <a:pPr marL="342900" marR="0" lvl="0" indent="-342900">
              <a:lnSpc>
                <a:spcPct val="107000"/>
              </a:lnSpc>
              <a:spcBef>
                <a:spcPts val="0"/>
              </a:spcBef>
              <a:spcAft>
                <a:spcPts val="800"/>
              </a:spcAft>
              <a:buFont typeface="Calibri" panose="020F0502020204030204" pitchFamily="34" charset="0"/>
              <a:buChar char="-"/>
            </a:pPr>
            <a:r>
              <a:rPr lang="en-US" sz="9600" dirty="0">
                <a:effectLst/>
                <a:latin typeface="Calibri" panose="020F0502020204030204" pitchFamily="34" charset="0"/>
                <a:ea typeface="Calibri" panose="020F0502020204030204" pitchFamily="34" charset="0"/>
                <a:cs typeface="Times New Roman" panose="02020603050405020304" pitchFamily="18" charset="0"/>
              </a:rPr>
              <a:t>health insurance – 4.5 million Americans lost health insurance because they lost their jobs</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277969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4A22A-8DDD-43EA-B247-6C53550A5500}"/>
              </a:ext>
            </a:extLst>
          </p:cNvPr>
          <p:cNvSpPr>
            <a:spLocks noGrp="1"/>
          </p:cNvSpPr>
          <p:nvPr>
            <p:ph type="title"/>
          </p:nvPr>
        </p:nvSpPr>
        <p:spPr/>
        <p:txBody>
          <a:bodyPr/>
          <a:lstStyle/>
          <a:p>
            <a:pPr algn="ctr"/>
            <a:r>
              <a:rPr lang="en-US" b="1" dirty="0"/>
              <a:t>Binno v LSAC – Settlement</a:t>
            </a:r>
            <a:br>
              <a:rPr lang="en-US" b="1" dirty="0"/>
            </a:br>
            <a:r>
              <a:rPr lang="en-US" b="1" dirty="0"/>
              <a:t>You can’t always get what you want</a:t>
            </a:r>
          </a:p>
        </p:txBody>
      </p:sp>
      <p:sp>
        <p:nvSpPr>
          <p:cNvPr id="3" name="Content Placeholder 2">
            <a:extLst>
              <a:ext uri="{FF2B5EF4-FFF2-40B4-BE49-F238E27FC236}">
                <a16:creationId xmlns:a16="http://schemas.microsoft.com/office/drawing/2014/main" id="{62B338FD-3E63-4EE2-ADB9-EDD6706AA0A3}"/>
              </a:ext>
            </a:extLst>
          </p:cNvPr>
          <p:cNvSpPr>
            <a:spLocks noGrp="1"/>
          </p:cNvSpPr>
          <p:nvPr>
            <p:ph idx="1"/>
          </p:nvPr>
        </p:nvSpPr>
        <p:spPr>
          <a:xfrm>
            <a:off x="838200" y="2040229"/>
            <a:ext cx="10515600" cy="4351338"/>
          </a:xfrm>
        </p:spPr>
        <p:txBody>
          <a:bodyPr>
            <a:noAutofit/>
          </a:bodyPr>
          <a:lstStyle/>
          <a:p>
            <a:pPr marL="0" indent="0">
              <a:buNone/>
            </a:pPr>
            <a:r>
              <a:rPr lang="en-US" sz="2400" dirty="0"/>
              <a:t>Angelo Binno and Shalesha Taylor sued the LSAC in 2017 for a waiver of the Analytical Reasoning – a/k/a “Logic Games” section of the LSAT arguing that as a low vision person, he could not diagram or mentally manipulate questions that required visual cortical functioning to analyze. </a:t>
            </a:r>
          </a:p>
          <a:p>
            <a:pPr lvl="1"/>
            <a:r>
              <a:rPr lang="en-US" sz="1800" dirty="0"/>
              <a:t>Note: Binno had previously sued the American Bar Association for this waiver, but his case was dismissed because the ABA does not have any role in administering the LSAT, so improper party.</a:t>
            </a:r>
          </a:p>
          <a:p>
            <a:pPr marL="0" indent="0">
              <a:buNone/>
            </a:pPr>
            <a:r>
              <a:rPr lang="en-US" sz="2400" dirty="0"/>
              <a:t>October 2019, the parties announce a settlement whereby the LSAC will find a way to assess analytical reasoning in a more universally designed manner and the plaintiffs will work closely with LSDAC over the next 4 years to develop this new LSAT.  </a:t>
            </a:r>
          </a:p>
          <a:p>
            <a:pPr marL="0" indent="0">
              <a:buNone/>
            </a:pPr>
            <a:r>
              <a:rPr lang="en-US" sz="2400" dirty="0"/>
              <a:t>Plaintiffs did not get what they wanted, but they got what we needed – an LSAT that will be accessible to all examinees, including blind examinees.</a:t>
            </a:r>
          </a:p>
        </p:txBody>
      </p:sp>
    </p:spTree>
    <p:extLst>
      <p:ext uri="{BB962C8B-B14F-4D97-AF65-F5344CB8AC3E}">
        <p14:creationId xmlns:p14="http://schemas.microsoft.com/office/powerpoint/2010/main" val="2180689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82352"/>
            <a:ext cx="9144000" cy="2285546"/>
          </a:xfrm>
        </p:spPr>
        <p:txBody>
          <a:bodyPr>
            <a:noAutofit/>
          </a:bodyPr>
          <a:lstStyle/>
          <a:p>
            <a:r>
              <a:rPr lang="en-US" sz="3200" b="1" dirty="0">
                <a:solidFill>
                  <a:srgbClr val="002060"/>
                </a:solidFill>
              </a:rPr>
              <a:t>Who has a Disability? </a:t>
            </a:r>
            <a:br>
              <a:rPr lang="en-US" sz="3200" b="1" dirty="0">
                <a:solidFill>
                  <a:srgbClr val="002060"/>
                </a:solidFill>
              </a:rPr>
            </a:br>
            <a:r>
              <a:rPr lang="en-US" sz="3200" b="1" dirty="0">
                <a:solidFill>
                  <a:srgbClr val="002060"/>
                </a:solidFill>
              </a:rPr>
              <a:t>Two Case Against the NBME </a:t>
            </a:r>
            <a:br>
              <a:rPr lang="en-US" sz="3200" b="1" dirty="0">
                <a:solidFill>
                  <a:srgbClr val="002060"/>
                </a:solidFill>
              </a:rPr>
            </a:br>
            <a:r>
              <a:rPr lang="en-US" sz="3200" b="1" dirty="0">
                <a:solidFill>
                  <a:srgbClr val="002060"/>
                </a:solidFill>
              </a:rPr>
              <a:t>Demonstrating its Failure to Implement </a:t>
            </a:r>
            <a:br>
              <a:rPr lang="en-US" sz="3200" b="1" dirty="0">
                <a:solidFill>
                  <a:srgbClr val="002060"/>
                </a:solidFill>
              </a:rPr>
            </a:br>
            <a:r>
              <a:rPr lang="en-US" sz="3200" b="1" dirty="0">
                <a:solidFill>
                  <a:srgbClr val="002060"/>
                </a:solidFill>
              </a:rPr>
              <a:t>“Condition, Manner, or Duration” Analyses ©</a:t>
            </a:r>
          </a:p>
        </p:txBody>
      </p:sp>
      <p:sp>
        <p:nvSpPr>
          <p:cNvPr id="3" name="Subtitle 2"/>
          <p:cNvSpPr>
            <a:spLocks noGrp="1"/>
          </p:cNvSpPr>
          <p:nvPr>
            <p:ph type="subTitle" idx="1"/>
          </p:nvPr>
        </p:nvSpPr>
        <p:spPr>
          <a:xfrm>
            <a:off x="1524000" y="4297201"/>
            <a:ext cx="9144000" cy="1224827"/>
          </a:xfrm>
        </p:spPr>
        <p:txBody>
          <a:bodyPr>
            <a:normAutofit fontScale="92500" lnSpcReduction="20000"/>
          </a:bodyPr>
          <a:lstStyle/>
          <a:p>
            <a:pPr algn="just"/>
            <a:r>
              <a:rPr lang="en-US" b="1" i="1" dirty="0"/>
              <a:t>Berger v. Nat’l Bd. of Med. Examiners,</a:t>
            </a:r>
            <a:r>
              <a:rPr lang="en-US" dirty="0"/>
              <a:t> No. 1:19-CV-99, 2019 WL 4040576 (S.D. Ohio Aug. 27, 2019), appeal to the 6</a:t>
            </a:r>
            <a:r>
              <a:rPr lang="en-US" baseline="30000" dirty="0"/>
              <a:t>th</a:t>
            </a:r>
            <a:r>
              <a:rPr lang="en-US" dirty="0"/>
              <a:t> Cir. filed (September 19, 2019)</a:t>
            </a:r>
            <a:endParaRPr lang="en-US" b="1" i="1" dirty="0"/>
          </a:p>
          <a:p>
            <a:pPr algn="just"/>
            <a:r>
              <a:rPr lang="en-US" b="1" i="1" dirty="0"/>
              <a:t>Ramsay v. Nat’l Bd. of Med. Examiners,</a:t>
            </a:r>
            <a:r>
              <a:rPr lang="en-US" dirty="0"/>
              <a:t> No. 19-CV-2002, 2019 WL 7372508 (E.D. Pa. Dec. 31, 2019), appeal to the 3</a:t>
            </a:r>
            <a:r>
              <a:rPr lang="en-US" baseline="30000" dirty="0"/>
              <a:t>rd</a:t>
            </a:r>
            <a:r>
              <a:rPr lang="en-US" dirty="0"/>
              <a:t> Cir. filed (January 9, 2020)</a:t>
            </a:r>
            <a:endParaRPr lang="en-US" sz="2000" dirty="0"/>
          </a:p>
          <a:p>
            <a:endParaRPr lang="en-US" dirty="0"/>
          </a:p>
        </p:txBody>
      </p:sp>
    </p:spTree>
    <p:extLst>
      <p:ext uri="{BB962C8B-B14F-4D97-AF65-F5344CB8AC3E}">
        <p14:creationId xmlns:p14="http://schemas.microsoft.com/office/powerpoint/2010/main" val="2646749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2060"/>
                </a:solidFill>
              </a:rPr>
              <a:t>How We Got Here</a:t>
            </a:r>
          </a:p>
        </p:txBody>
      </p:sp>
      <p:sp>
        <p:nvSpPr>
          <p:cNvPr id="3" name="Content Placeholder 2"/>
          <p:cNvSpPr>
            <a:spLocks noGrp="1"/>
          </p:cNvSpPr>
          <p:nvPr>
            <p:ph idx="1"/>
          </p:nvPr>
        </p:nvSpPr>
        <p:spPr/>
        <p:txBody>
          <a:bodyPr>
            <a:normAutofit fontScale="92500" lnSpcReduction="10000"/>
          </a:bodyPr>
          <a:lstStyle/>
          <a:p>
            <a:r>
              <a:rPr lang="en-US" dirty="0"/>
              <a:t>Ever since the adoption of Section 504 of the Rehabilitation Act </a:t>
            </a:r>
            <a:r>
              <a:rPr lang="en-US" b="1" dirty="0"/>
              <a:t>of 1973</a:t>
            </a:r>
            <a:r>
              <a:rPr lang="en-US" dirty="0"/>
              <a:t>, codified at </a:t>
            </a:r>
            <a:r>
              <a:rPr lang="en-US" dirty="0">
                <a:hlinkClick r:id="rId2" tooltip="Title 29 of the United States Code"/>
              </a:rPr>
              <a:t>29 U.S.C.</a:t>
            </a:r>
            <a:r>
              <a:rPr lang="en-US" dirty="0"/>
              <a:t> </a:t>
            </a:r>
            <a:r>
              <a:rPr lang="en-US" dirty="0">
                <a:hlinkClick r:id="rId3"/>
              </a:rPr>
              <a:t>§ 701</a:t>
            </a:r>
            <a:r>
              <a:rPr lang="en-US" dirty="0"/>
              <a:t> et seq., as amended in 1974 (December 7, 1974), under Federal Law addressing discrimination on the basis of disability, individuals with disabilities have been defined as:</a:t>
            </a:r>
          </a:p>
          <a:p>
            <a:pPr marL="457200" lvl="1" indent="0">
              <a:buNone/>
            </a:pPr>
            <a:r>
              <a:rPr lang="en-US" sz="2800" dirty="0"/>
              <a:t> “Any person who (a) has a physical or mental impairment which substantially limits one or more of such person's major life activities, (b) has a record of such an impairment, or (c) is regarded as having such an impairment”</a:t>
            </a:r>
          </a:p>
          <a:p>
            <a:r>
              <a:rPr lang="en-US" sz="3200" dirty="0"/>
              <a:t>Though the words have been constant, as Federal disability anti-discrimination protections have expanded, the rules for “construing” (interpreting and applying) these words have changed; consequently, so has their meaning and application</a:t>
            </a:r>
          </a:p>
          <a:p>
            <a:endParaRPr lang="en-US" dirty="0"/>
          </a:p>
          <a:p>
            <a:endParaRPr lang="en-US" dirty="0"/>
          </a:p>
        </p:txBody>
      </p:sp>
    </p:spTree>
    <p:extLst>
      <p:ext uri="{BB962C8B-B14F-4D97-AF65-F5344CB8AC3E}">
        <p14:creationId xmlns:p14="http://schemas.microsoft.com/office/powerpoint/2010/main" val="1023493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357105"/>
            <a:ext cx="10515600" cy="549274"/>
          </a:xfrm>
        </p:spPr>
        <p:txBody>
          <a:bodyPr>
            <a:normAutofit fontScale="90000"/>
          </a:bodyPr>
          <a:lstStyle/>
          <a:p>
            <a:pPr algn="ctr"/>
            <a:r>
              <a:rPr lang="en-US" altLang="en-US" sz="3600" b="1" i="1" dirty="0">
                <a:solidFill>
                  <a:srgbClr val="002060"/>
                </a:solidFill>
              </a:rPr>
              <a:t>Restoration of the ADA (and Section 504) by Congress</a:t>
            </a:r>
            <a:br>
              <a:rPr lang="en-US" altLang="en-US" sz="3600" b="1" i="1" dirty="0">
                <a:solidFill>
                  <a:srgbClr val="002060"/>
                </a:solidFill>
              </a:rPr>
            </a:br>
            <a:r>
              <a:rPr lang="en-US" altLang="en-US" sz="3600" b="1" i="1" dirty="0">
                <a:solidFill>
                  <a:srgbClr val="002060"/>
                </a:solidFill>
              </a:rPr>
              <a:t>by Reconstruction of the Definition of Disability</a:t>
            </a:r>
          </a:p>
        </p:txBody>
      </p:sp>
      <p:sp>
        <p:nvSpPr>
          <p:cNvPr id="5125" name="Content Placeholder 6"/>
          <p:cNvSpPr>
            <a:spLocks noGrp="1"/>
          </p:cNvSpPr>
          <p:nvPr>
            <p:ph idx="1"/>
          </p:nvPr>
        </p:nvSpPr>
        <p:spPr>
          <a:xfrm>
            <a:off x="838201" y="1130968"/>
            <a:ext cx="10515600" cy="5518485"/>
          </a:xfrm>
        </p:spPr>
        <p:txBody>
          <a:bodyPr>
            <a:normAutofit fontScale="77500" lnSpcReduction="20000"/>
          </a:bodyPr>
          <a:lstStyle/>
          <a:p>
            <a:pPr>
              <a:defRPr/>
            </a:pPr>
            <a:r>
              <a:rPr lang="en-US" b="1" dirty="0"/>
              <a:t>Americans with Disabilities Act of 1990</a:t>
            </a:r>
            <a:r>
              <a:rPr lang="en-US" dirty="0"/>
              <a:t> [</a:t>
            </a:r>
            <a:r>
              <a:rPr lang="en-US" b="1" dirty="0"/>
              <a:t>ADA]</a:t>
            </a:r>
            <a:r>
              <a:rPr lang="en-US" dirty="0"/>
              <a:t>, </a:t>
            </a:r>
            <a:r>
              <a:rPr lang="en-US" dirty="0">
                <a:hlinkClick r:id="rId3" tooltip="Title 42 of the United States Code"/>
              </a:rPr>
              <a:t>42 U.S.C.</a:t>
            </a:r>
            <a:r>
              <a:rPr lang="en-US" dirty="0"/>
              <a:t> </a:t>
            </a:r>
            <a:r>
              <a:rPr lang="en-US" dirty="0">
                <a:hlinkClick r:id="rId4"/>
              </a:rPr>
              <a:t>§ 12101</a:t>
            </a:r>
            <a:endParaRPr lang="en-US" dirty="0"/>
          </a:p>
          <a:p>
            <a:pPr lvl="1">
              <a:defRPr/>
            </a:pPr>
            <a:r>
              <a:rPr lang="en-US" b="1" i="1" dirty="0"/>
              <a:t>Effective July 26, 1990</a:t>
            </a:r>
          </a:p>
          <a:p>
            <a:pPr lvl="1">
              <a:defRPr/>
            </a:pPr>
            <a:r>
              <a:rPr lang="en-US" b="1" i="1" dirty="0">
                <a:hlinkClick r:id="rId5"/>
              </a:rPr>
              <a:t>https://www.ada.gov/pubs/ada.htm</a:t>
            </a:r>
            <a:endParaRPr lang="en-US" b="1" i="1" dirty="0"/>
          </a:p>
          <a:p>
            <a:pPr>
              <a:defRPr/>
            </a:pPr>
            <a:r>
              <a:rPr lang="en-US" b="1" i="1" dirty="0"/>
              <a:t>Americans with Disabilities Act, Amendments Act of 2008 (ADAAA)=ADA, as amended</a:t>
            </a:r>
          </a:p>
          <a:p>
            <a:pPr lvl="1">
              <a:defRPr/>
            </a:pPr>
            <a:r>
              <a:rPr lang="en-US" sz="2700" dirty="0"/>
              <a:t>Effective January 1, 2009</a:t>
            </a:r>
          </a:p>
          <a:p>
            <a:pPr lvl="1">
              <a:defRPr/>
            </a:pPr>
            <a:r>
              <a:rPr lang="en-US" sz="2700" dirty="0">
                <a:hlinkClick r:id="rId6"/>
              </a:rPr>
              <a:t>https://www.eeoc.gov/laws/statutes/adaaa.cfm</a:t>
            </a:r>
            <a:endParaRPr lang="en-US" sz="2700" dirty="0"/>
          </a:p>
          <a:p>
            <a:pPr lvl="1">
              <a:defRPr/>
            </a:pPr>
            <a:r>
              <a:rPr lang="en-US" sz="2700" dirty="0"/>
              <a:t>EEOC,</a:t>
            </a:r>
            <a:r>
              <a:rPr lang="en-US" sz="2700" b="1" i="1" dirty="0"/>
              <a:t> Regulations and Guidance implementing the ADAAA</a:t>
            </a:r>
          </a:p>
          <a:p>
            <a:pPr lvl="2">
              <a:defRPr/>
            </a:pPr>
            <a:r>
              <a:rPr lang="en-US" sz="2700" dirty="0"/>
              <a:t>29 CFR Part 1630 [employment]</a:t>
            </a:r>
          </a:p>
          <a:p>
            <a:pPr lvl="2">
              <a:defRPr/>
            </a:pPr>
            <a:r>
              <a:rPr lang="en-US" sz="2700" dirty="0"/>
              <a:t>Effective September 15, 2011, published in the Federal Register on March, 25, 2011</a:t>
            </a:r>
          </a:p>
          <a:p>
            <a:pPr lvl="2">
              <a:defRPr/>
            </a:pPr>
            <a:r>
              <a:rPr lang="en-US" sz="2700" dirty="0">
                <a:hlinkClick r:id="rId7"/>
              </a:rPr>
              <a:t>http://www.eeoc.gov/laws/statutes/adaaa_info.cfm</a:t>
            </a:r>
            <a:r>
              <a:rPr lang="en-US" sz="2700" dirty="0"/>
              <a:t>; </a:t>
            </a:r>
            <a:r>
              <a:rPr lang="en-US" sz="2700" dirty="0">
                <a:hlinkClick r:id="rId8"/>
              </a:rPr>
              <a:t>https://www.gpo.gov/fdsys/pkg/FR-2011-03-25/pdf/2011-6056.pdf</a:t>
            </a:r>
            <a:r>
              <a:rPr lang="en-US" sz="2700" dirty="0"/>
              <a:t> </a:t>
            </a:r>
          </a:p>
          <a:p>
            <a:pPr lvl="1">
              <a:defRPr/>
            </a:pPr>
            <a:r>
              <a:rPr lang="en-US" sz="2700" dirty="0"/>
              <a:t>DOJ, </a:t>
            </a:r>
            <a:r>
              <a:rPr lang="en-US" sz="2700" b="1" i="1" dirty="0"/>
              <a:t>Title II &amp; III Regulations and Guidance implementing the ADAAA</a:t>
            </a:r>
            <a:r>
              <a:rPr lang="en-US" sz="2700" dirty="0"/>
              <a:t>, focusing on the testing and higher education industries</a:t>
            </a:r>
          </a:p>
          <a:p>
            <a:pPr lvl="2">
              <a:defRPr/>
            </a:pPr>
            <a:r>
              <a:rPr lang="en-US" sz="2700" dirty="0"/>
              <a:t>28 CFR Parts 35 &amp; 36 [testing and higher education]</a:t>
            </a:r>
          </a:p>
          <a:p>
            <a:pPr lvl="2">
              <a:defRPr/>
            </a:pPr>
            <a:r>
              <a:rPr lang="en-US" sz="2700" dirty="0"/>
              <a:t>Effective October/11/2016, published in the Federal Register on August 11, 2016</a:t>
            </a:r>
          </a:p>
          <a:p>
            <a:pPr lvl="2">
              <a:defRPr/>
            </a:pPr>
            <a:r>
              <a:rPr lang="en-US" sz="2700" dirty="0">
                <a:hlinkClick r:id="rId9"/>
              </a:rPr>
              <a:t>https://www.federalregister.gov/documents/2016/08/11/2016-17417/amendment-of-americans-with-disabilities-act-title-ii-and-title-iii-regulations-to-implement-ada</a:t>
            </a:r>
            <a:endParaRPr lang="en-US" sz="2700" dirty="0"/>
          </a:p>
          <a:p>
            <a:pPr lvl="2">
              <a:defRPr/>
            </a:pPr>
            <a:r>
              <a:rPr lang="en-US" sz="2700" dirty="0"/>
              <a:t>Most important guidance for DSS providers</a:t>
            </a:r>
          </a:p>
          <a:p>
            <a:pPr marL="914400" lvl="2" indent="0">
              <a:buNone/>
              <a:defRPr/>
            </a:pPr>
            <a:endParaRPr lang="en-US" sz="2200" dirty="0"/>
          </a:p>
        </p:txBody>
      </p:sp>
    </p:spTree>
    <p:extLst>
      <p:ext uri="{BB962C8B-B14F-4D97-AF65-F5344CB8AC3E}">
        <p14:creationId xmlns:p14="http://schemas.microsoft.com/office/powerpoint/2010/main" val="40750352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002060"/>
                </a:solidFill>
              </a:rPr>
              <a:t>For Higher Education,</a:t>
            </a:r>
            <a:br>
              <a:rPr lang="en-US" b="1" dirty="0">
                <a:solidFill>
                  <a:srgbClr val="002060"/>
                </a:solidFill>
              </a:rPr>
            </a:br>
            <a:r>
              <a:rPr lang="en-US" b="1" dirty="0">
                <a:solidFill>
                  <a:srgbClr val="002060"/>
                </a:solidFill>
              </a:rPr>
              <a:t>An Important Example in the EEOC</a:t>
            </a:r>
            <a:r>
              <a:rPr lang="en-US" b="1" i="1" dirty="0">
                <a:solidFill>
                  <a:srgbClr val="002060"/>
                </a:solidFill>
              </a:rPr>
              <a:t> Regulations Implementing the ADAAA </a:t>
            </a:r>
            <a:endParaRPr lang="en-US" sz="2700"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dirty="0"/>
              <a:t>An impairment may substantially limit the ‘‘condition’’ or ‘‘manner’’ or “duration” under which a major life activity can be performed in a number of ways.</a:t>
            </a:r>
          </a:p>
          <a:p>
            <a:pPr lvl="1"/>
            <a:r>
              <a:rPr lang="en-US" dirty="0"/>
              <a:t>“…the condition or manner under which a major life activity can be performed may refer to the </a:t>
            </a:r>
            <a:r>
              <a:rPr lang="en-US" b="1" i="1" dirty="0"/>
              <a:t>way</a:t>
            </a:r>
            <a:r>
              <a:rPr lang="en-US" dirty="0"/>
              <a:t> an individual performs a major life activity.”</a:t>
            </a:r>
          </a:p>
          <a:p>
            <a:pPr lvl="1"/>
            <a:r>
              <a:rPr lang="en-US" dirty="0"/>
              <a:t>“Condition or manner may also describe </a:t>
            </a:r>
            <a:r>
              <a:rPr lang="en-US" b="1" i="1" dirty="0"/>
              <a:t>how performance of a major life activity affects the individual with an impairment</a:t>
            </a:r>
            <a:r>
              <a:rPr lang="en-US" dirty="0"/>
              <a:t>.”</a:t>
            </a:r>
          </a:p>
          <a:p>
            <a:pPr lvl="1"/>
            <a:r>
              <a:rPr lang="en-US" dirty="0"/>
              <a:t>“…condition or manner may refer to </a:t>
            </a:r>
            <a:r>
              <a:rPr lang="en-US" b="1" i="1" dirty="0"/>
              <a:t>the extent to which a major life activity</a:t>
            </a:r>
            <a:r>
              <a:rPr lang="en-US" dirty="0"/>
              <a:t>… </a:t>
            </a:r>
            <a:r>
              <a:rPr lang="en-US" b="1" i="1" dirty="0"/>
              <a:t>can be performed</a:t>
            </a:r>
            <a:r>
              <a:rPr lang="en-US" dirty="0"/>
              <a:t>.”</a:t>
            </a:r>
          </a:p>
          <a:p>
            <a:r>
              <a:rPr lang="en-US" dirty="0"/>
              <a:t>“Condition, manner, or duration may also suggest </a:t>
            </a:r>
            <a:r>
              <a:rPr lang="en-US" b="1" i="1" dirty="0"/>
              <a:t>the amount of time or effort an individual has to expend when performing a major life activity</a:t>
            </a:r>
            <a:r>
              <a:rPr lang="en-US" dirty="0"/>
              <a:t> because of the effects of an impairment, even if the individual is able to achieve the same or similar result as someone without the impairment.”</a:t>
            </a:r>
          </a:p>
          <a:p>
            <a:endParaRPr lang="en-US" dirty="0"/>
          </a:p>
          <a:p>
            <a:endParaRPr lang="en-US" dirty="0"/>
          </a:p>
          <a:p>
            <a:pPr lvl="1"/>
            <a:endParaRPr lang="en-US" dirty="0"/>
          </a:p>
        </p:txBody>
      </p:sp>
    </p:spTree>
    <p:extLst>
      <p:ext uri="{BB962C8B-B14F-4D97-AF65-F5344CB8AC3E}">
        <p14:creationId xmlns:p14="http://schemas.microsoft.com/office/powerpoint/2010/main" val="21744912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002060"/>
                </a:solidFill>
              </a:rPr>
              <a:t>DOJ 2016 </a:t>
            </a:r>
            <a:br>
              <a:rPr lang="en-US" b="1" dirty="0">
                <a:solidFill>
                  <a:srgbClr val="002060"/>
                </a:solidFill>
              </a:rPr>
            </a:br>
            <a:r>
              <a:rPr lang="en-US" sz="3600" b="1" dirty="0">
                <a:solidFill>
                  <a:srgbClr val="002060"/>
                </a:solidFill>
              </a:rPr>
              <a:t>Regulations implementing the ADAAA </a:t>
            </a:r>
            <a:br>
              <a:rPr lang="en-US" sz="3600" b="1" dirty="0">
                <a:solidFill>
                  <a:srgbClr val="002060"/>
                </a:solidFill>
              </a:rPr>
            </a:br>
            <a:r>
              <a:rPr lang="en-US" sz="3600" b="1" dirty="0">
                <a:solidFill>
                  <a:srgbClr val="002060"/>
                </a:solidFill>
              </a:rPr>
              <a:t>with Regard to Title II and Title III of the ADA and DOJ Analysis </a:t>
            </a:r>
          </a:p>
        </p:txBody>
      </p:sp>
      <p:sp>
        <p:nvSpPr>
          <p:cNvPr id="3" name="Content Placeholder 2"/>
          <p:cNvSpPr>
            <a:spLocks noGrp="1"/>
          </p:cNvSpPr>
          <p:nvPr>
            <p:ph idx="1"/>
          </p:nvPr>
        </p:nvSpPr>
        <p:spPr>
          <a:xfrm>
            <a:off x="838200" y="1917032"/>
            <a:ext cx="10515600" cy="4740441"/>
          </a:xfrm>
        </p:spPr>
        <p:txBody>
          <a:bodyPr>
            <a:normAutofit lnSpcReduction="10000"/>
          </a:bodyPr>
          <a:lstStyle/>
          <a:p>
            <a:r>
              <a:rPr lang="en-US" b="1" u="sng" dirty="0">
                <a:hlinkClick r:id="rId2"/>
              </a:rPr>
              <a:t>http://federalregister.gov/a/2016-17417</a:t>
            </a:r>
            <a:endParaRPr lang="en-US" dirty="0"/>
          </a:p>
          <a:p>
            <a:r>
              <a:rPr lang="en-US" dirty="0"/>
              <a:t>The purpose of these new regulations was to explicitly ensure that the ADAAA definition of disability is implemented in entities covered by Titles II and III with regard to all claims of disability</a:t>
            </a:r>
          </a:p>
          <a:p>
            <a:r>
              <a:rPr lang="en-US" dirty="0"/>
              <a:t>The focus is on two “entities”, higher education and the standardized testing industry and on two kinds of impairment, learning disabilities (including Dyslexia) and ADHD</a:t>
            </a:r>
          </a:p>
          <a:p>
            <a:r>
              <a:rPr lang="en-US" dirty="0"/>
              <a:t>Content is common to both sets of regulations</a:t>
            </a:r>
          </a:p>
          <a:p>
            <a:r>
              <a:rPr lang="en-US" i="1" dirty="0">
                <a:solidFill>
                  <a:srgbClr val="003399"/>
                </a:solidFill>
              </a:rPr>
              <a:t>All quotations in the slides that follow are attributable to the DOJ section-by-section analysis, not the regulations, except when a regulation cite is given immediately following the quotation</a:t>
            </a:r>
          </a:p>
          <a:p>
            <a:endParaRPr lang="en-US" dirty="0"/>
          </a:p>
        </p:txBody>
      </p:sp>
    </p:spTree>
    <p:extLst>
      <p:ext uri="{BB962C8B-B14F-4D97-AF65-F5344CB8AC3E}">
        <p14:creationId xmlns:p14="http://schemas.microsoft.com/office/powerpoint/2010/main" val="3404213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82772"/>
          </a:xfrm>
        </p:spPr>
        <p:txBody>
          <a:bodyPr>
            <a:normAutofit/>
          </a:bodyPr>
          <a:lstStyle/>
          <a:p>
            <a:pPr algn="ctr"/>
            <a:r>
              <a:rPr lang="en-US" sz="3600" b="1" dirty="0">
                <a:solidFill>
                  <a:srgbClr val="002060"/>
                </a:solidFill>
              </a:rPr>
              <a:t>2016 DOJ Rules and Guidance Pertinent to the Case Study Plaintiffs, </a:t>
            </a:r>
            <a:r>
              <a:rPr lang="en-US" sz="3600" b="1" i="1" dirty="0">
                <a:solidFill>
                  <a:srgbClr val="002060"/>
                </a:solidFill>
              </a:rPr>
              <a:t>Berger </a:t>
            </a:r>
            <a:r>
              <a:rPr lang="en-US" sz="3600" b="1" dirty="0">
                <a:solidFill>
                  <a:srgbClr val="002060"/>
                </a:solidFill>
              </a:rPr>
              <a:t>and </a:t>
            </a:r>
            <a:r>
              <a:rPr lang="en-US" sz="3600" b="1" i="1" dirty="0">
                <a:solidFill>
                  <a:srgbClr val="002060"/>
                </a:solidFill>
              </a:rPr>
              <a:t>Ramsay </a:t>
            </a:r>
            <a:r>
              <a:rPr lang="en-US" sz="2400" b="1" dirty="0">
                <a:solidFill>
                  <a:srgbClr val="002060"/>
                </a:solidFill>
              </a:rPr>
              <a:t>(1) </a:t>
            </a:r>
          </a:p>
        </p:txBody>
      </p:sp>
      <p:sp>
        <p:nvSpPr>
          <p:cNvPr id="3" name="Content Placeholder 2"/>
          <p:cNvSpPr>
            <a:spLocks noGrp="1"/>
          </p:cNvSpPr>
          <p:nvPr>
            <p:ph idx="1"/>
          </p:nvPr>
        </p:nvSpPr>
        <p:spPr>
          <a:xfrm>
            <a:off x="360948" y="1796716"/>
            <a:ext cx="11189367" cy="4612104"/>
          </a:xfrm>
        </p:spPr>
        <p:txBody>
          <a:bodyPr>
            <a:normAutofit fontScale="92500" lnSpcReduction="20000"/>
          </a:bodyPr>
          <a:lstStyle/>
          <a:p>
            <a:r>
              <a:rPr lang="en-US" sz="3200" dirty="0"/>
              <a:t>The list of impairments, found at 28 CFR §§ 35.108(b)(2) and 36.105(b)(2), has never been exclusive (“nonexhaustive”) but explicit inclusion in the list is helpful to plaintiffs with a listed impairment--- the list has been amended to include:</a:t>
            </a:r>
          </a:p>
          <a:p>
            <a:pPr lvl="1"/>
            <a:r>
              <a:rPr lang="en-US" sz="3200" dirty="0"/>
              <a:t>Attention Deficit Hyperactivity Disorder (ADHD)</a:t>
            </a:r>
          </a:p>
          <a:p>
            <a:pPr lvl="1"/>
            <a:r>
              <a:rPr lang="en-US" sz="3200" dirty="0"/>
              <a:t>“Dyslexia and other specific learning disabilities” </a:t>
            </a:r>
          </a:p>
          <a:p>
            <a:r>
              <a:rPr lang="en-US" sz="3200" dirty="0"/>
              <a:t>The list of major life activities, found at 28 CFR §§ 35.108(c) and 36.105(c), has never been exclusive but the list has been amended to explicitly include:</a:t>
            </a:r>
          </a:p>
          <a:p>
            <a:pPr lvl="1"/>
            <a:r>
              <a:rPr lang="en-US" sz="3200" dirty="0"/>
              <a:t>Writing  </a:t>
            </a:r>
          </a:p>
          <a:p>
            <a:pPr lvl="1"/>
            <a:r>
              <a:rPr lang="en-US" sz="3200" dirty="0"/>
              <a:t>The list continues to include, in part, “learning, reading, concentrating, thinking, writing, communicating”</a:t>
            </a:r>
          </a:p>
          <a:p>
            <a:endParaRPr lang="en-US" sz="3200" dirty="0"/>
          </a:p>
          <a:p>
            <a:endParaRPr lang="en-US" sz="3600" dirty="0"/>
          </a:p>
        </p:txBody>
      </p:sp>
    </p:spTree>
    <p:extLst>
      <p:ext uri="{BB962C8B-B14F-4D97-AF65-F5344CB8AC3E}">
        <p14:creationId xmlns:p14="http://schemas.microsoft.com/office/powerpoint/2010/main" val="1429142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solidFill>
                  <a:srgbClr val="002060"/>
                </a:solidFill>
              </a:rPr>
              <a:t>2016 DOJ Rules and Guidance Pertinent to the Case Study Plaintiffs, </a:t>
            </a:r>
            <a:r>
              <a:rPr lang="en-US" sz="3600" b="1" i="1" dirty="0">
                <a:solidFill>
                  <a:srgbClr val="002060"/>
                </a:solidFill>
              </a:rPr>
              <a:t>Berger </a:t>
            </a:r>
            <a:r>
              <a:rPr lang="en-US" sz="3600" b="1" dirty="0">
                <a:solidFill>
                  <a:srgbClr val="002060"/>
                </a:solidFill>
              </a:rPr>
              <a:t>and </a:t>
            </a:r>
            <a:r>
              <a:rPr lang="en-US" sz="3600" b="1" i="1" dirty="0">
                <a:solidFill>
                  <a:srgbClr val="002060"/>
                </a:solidFill>
              </a:rPr>
              <a:t>Ramsay </a:t>
            </a:r>
            <a:r>
              <a:rPr lang="en-US" sz="1600" b="1" dirty="0">
                <a:solidFill>
                  <a:srgbClr val="002060"/>
                </a:solidFill>
              </a:rPr>
              <a:t>(2) </a:t>
            </a:r>
            <a:endParaRPr lang="en-US" sz="2400"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sz="3000" dirty="0"/>
              <a:t>Analysis should emphasize consideration of “limits” rather than “outcomes” “For example, someone with a learning disability may achieve a high level of academic success, but may nevertheless be substantially limited in one or more of the major life activities of reading, writing, speaking, or learning because of the additional time or effort he or she must spend to read, speak, write, or learn compared to most people in the general population”</a:t>
            </a:r>
          </a:p>
          <a:p>
            <a:r>
              <a:rPr lang="en-US" sz="3000" dirty="0"/>
              <a:t>During the public comment period, prior to issuance of the final version this regulation, it was opposed in the written comments prepared by counsel for the NMBE</a:t>
            </a:r>
            <a:r>
              <a:rPr lang="en-US" sz="3200" dirty="0"/>
              <a:t>		</a:t>
            </a:r>
          </a:p>
          <a:p>
            <a:pPr marL="457200" lvl="1" indent="0">
              <a:buNone/>
            </a:pPr>
            <a:endParaRPr lang="en-US" sz="2800" dirty="0"/>
          </a:p>
        </p:txBody>
      </p:sp>
    </p:spTree>
    <p:extLst>
      <p:ext uri="{BB962C8B-B14F-4D97-AF65-F5344CB8AC3E}">
        <p14:creationId xmlns:p14="http://schemas.microsoft.com/office/powerpoint/2010/main" val="35471223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2060"/>
                </a:solidFill>
              </a:rPr>
              <a:t>Berger and Ramsay Share a Lot of Challenges</a:t>
            </a:r>
            <a:r>
              <a:rPr lang="en-US" sz="2800" b="1" dirty="0">
                <a:solidFill>
                  <a:srgbClr val="002060"/>
                </a:solidFill>
              </a:rPr>
              <a:t> (1)</a:t>
            </a:r>
          </a:p>
        </p:txBody>
      </p:sp>
      <p:sp>
        <p:nvSpPr>
          <p:cNvPr id="3" name="Content Placeholder 2"/>
          <p:cNvSpPr>
            <a:spLocks noGrp="1"/>
          </p:cNvSpPr>
          <p:nvPr>
            <p:ph idx="1"/>
          </p:nvPr>
        </p:nvSpPr>
        <p:spPr>
          <a:xfrm>
            <a:off x="838200" y="1572126"/>
            <a:ext cx="10515600" cy="4604837"/>
          </a:xfrm>
        </p:spPr>
        <p:txBody>
          <a:bodyPr>
            <a:normAutofit lnSpcReduction="10000"/>
          </a:bodyPr>
          <a:lstStyle/>
          <a:p>
            <a:r>
              <a:rPr lang="en-US" dirty="0"/>
              <a:t>Both Brendan Berger and Jessica Ramsay attend medical school; respectively, private (American University of the Caribbean School of Medicine) and public (School of Medicine of Western Michigan University)</a:t>
            </a:r>
          </a:p>
          <a:p>
            <a:r>
              <a:rPr lang="en-US" dirty="0"/>
              <a:t>Both must pass all three Steps of the USMLE (United States Medical Licensing Exam) in order to become practicing physicians</a:t>
            </a:r>
          </a:p>
          <a:p>
            <a:r>
              <a:rPr lang="en-US" dirty="0"/>
              <a:t>The USMLE is developed and administered by the NBME (the National Board of Medical Examiners)</a:t>
            </a:r>
          </a:p>
          <a:p>
            <a:r>
              <a:rPr lang="en-US" dirty="0"/>
              <a:t>Berger and Ramsay have been denied by the NBME accommodations on the USMLE, including requests for extra time, breaks, and a low distraction testing environment </a:t>
            </a:r>
          </a:p>
          <a:p>
            <a:pPr marL="0" indent="0">
              <a:buNone/>
            </a:pPr>
            <a:endParaRPr lang="en-US" dirty="0"/>
          </a:p>
          <a:p>
            <a:endParaRPr lang="en-US" dirty="0"/>
          </a:p>
        </p:txBody>
      </p:sp>
    </p:spTree>
    <p:extLst>
      <p:ext uri="{BB962C8B-B14F-4D97-AF65-F5344CB8AC3E}">
        <p14:creationId xmlns:p14="http://schemas.microsoft.com/office/powerpoint/2010/main" val="1043225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Berger and Ramsay Share a Lot of Challenges</a:t>
            </a:r>
            <a:r>
              <a:rPr lang="en-US" sz="2800" b="1" dirty="0">
                <a:solidFill>
                  <a:srgbClr val="002060"/>
                </a:solidFill>
              </a:rPr>
              <a:t> (2)</a:t>
            </a:r>
            <a:endParaRPr lang="en-US" dirty="0"/>
          </a:p>
        </p:txBody>
      </p:sp>
      <p:sp>
        <p:nvSpPr>
          <p:cNvPr id="3" name="Content Placeholder 2"/>
          <p:cNvSpPr>
            <a:spLocks noGrp="1"/>
          </p:cNvSpPr>
          <p:nvPr>
            <p:ph idx="1"/>
          </p:nvPr>
        </p:nvSpPr>
        <p:spPr>
          <a:xfrm>
            <a:off x="838200" y="1464658"/>
            <a:ext cx="10515600" cy="5114167"/>
          </a:xfrm>
        </p:spPr>
        <p:txBody>
          <a:bodyPr>
            <a:normAutofit fontScale="85000" lnSpcReduction="10000"/>
          </a:bodyPr>
          <a:lstStyle/>
          <a:p>
            <a:r>
              <a:rPr lang="en-US" dirty="0"/>
              <a:t>Both Berger and Ramsay are intelligent individuals who have strong academic records, and </a:t>
            </a:r>
            <a:r>
              <a:rPr lang="en-US" b="1" i="1" dirty="0"/>
              <a:t>without accommodations</a:t>
            </a:r>
            <a:r>
              <a:rPr lang="en-US" dirty="0"/>
              <a:t>, have done as well as the average person in the general population on some demanding high stakes standardized exams such as the MCAT and, in Berger’s case, a passing grade on Step 1 of the USMLE </a:t>
            </a:r>
          </a:p>
          <a:p>
            <a:r>
              <a:rPr lang="en-US" dirty="0"/>
              <a:t>Both received informal and formal accommodations in high school, college and formal accommodations throughout medical school</a:t>
            </a:r>
          </a:p>
          <a:p>
            <a:r>
              <a:rPr lang="en-US" dirty="0"/>
              <a:t>Both individuals have provided the NBME extensive expert-prepared objective, observational, and self-narrative documentation supporting that, despite high IQs, they are substantially impaired with regard to reading, writing, and mathematical fluency (below the 10</a:t>
            </a:r>
            <a:r>
              <a:rPr lang="en-US" baseline="30000" dirty="0"/>
              <a:t>th</a:t>
            </a:r>
            <a:r>
              <a:rPr lang="en-US" dirty="0"/>
              <a:t> percentile), as well as with regard to concentration</a:t>
            </a:r>
          </a:p>
          <a:p>
            <a:r>
              <a:rPr lang="en-US" dirty="0"/>
              <a:t>The performance of both individuals is substantially improved on standardized reading achievement test when he/she receives extra time to complete the test</a:t>
            </a:r>
          </a:p>
          <a:p>
            <a:r>
              <a:rPr lang="en-US" dirty="0"/>
              <a:t>Both individuals have provided direct observation, expert-based, diagnoses of dyslexia and ADHD</a:t>
            </a:r>
          </a:p>
          <a:p>
            <a:endParaRPr lang="en-US" dirty="0"/>
          </a:p>
        </p:txBody>
      </p:sp>
    </p:spTree>
    <p:extLst>
      <p:ext uri="{BB962C8B-B14F-4D97-AF65-F5344CB8AC3E}">
        <p14:creationId xmlns:p14="http://schemas.microsoft.com/office/powerpoint/2010/main" val="235290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20E9C-4CF5-460D-8E41-56422CDD2334}"/>
              </a:ext>
            </a:extLst>
          </p:cNvPr>
          <p:cNvSpPr>
            <a:spLocks noGrp="1"/>
          </p:cNvSpPr>
          <p:nvPr>
            <p:ph type="title"/>
          </p:nvPr>
        </p:nvSpPr>
        <p:spPr/>
        <p:txBody>
          <a:bodyPr/>
          <a:lstStyle/>
          <a:p>
            <a:pPr algn="ctr"/>
            <a:r>
              <a:rPr lang="en-US" b="1" dirty="0"/>
              <a:t>SCOTUS: Title VII protects LGBTQ workers</a:t>
            </a:r>
          </a:p>
        </p:txBody>
      </p:sp>
      <p:sp>
        <p:nvSpPr>
          <p:cNvPr id="3" name="Content Placeholder 2">
            <a:extLst>
              <a:ext uri="{FF2B5EF4-FFF2-40B4-BE49-F238E27FC236}">
                <a16:creationId xmlns:a16="http://schemas.microsoft.com/office/drawing/2014/main" id="{610B9479-DE34-4850-A046-926E289B7CC4}"/>
              </a:ext>
            </a:extLst>
          </p:cNvPr>
          <p:cNvSpPr>
            <a:spLocks noGrp="1"/>
          </p:cNvSpPr>
          <p:nvPr>
            <p:ph idx="1"/>
          </p:nvPr>
        </p:nvSpPr>
        <p:spPr/>
        <p:txBody>
          <a:bodyPr>
            <a:normAutofit/>
          </a:bodyPr>
          <a:lstStyle/>
          <a:p>
            <a:pPr marL="0" indent="0">
              <a:buNone/>
            </a:pPr>
            <a:endParaRPr lang="en-US" sz="3200" b="1" u="sng" dirty="0"/>
          </a:p>
          <a:p>
            <a:pPr marL="0" indent="0">
              <a:buNone/>
            </a:pPr>
            <a:r>
              <a:rPr lang="en-US" sz="3200" b="1" u="sng" dirty="0"/>
              <a:t>Bostock v. Clayton County, Georgia</a:t>
            </a:r>
            <a:r>
              <a:rPr lang="en-US" sz="3200" b="1" dirty="0"/>
              <a:t>,</a:t>
            </a:r>
            <a:r>
              <a:rPr lang="en-US" sz="3200" dirty="0"/>
              <a:t> 2020 WL 3146686 (June 15, 2020)</a:t>
            </a:r>
            <a:r>
              <a:rPr lang="en-US" sz="3200" b="1" dirty="0"/>
              <a:t> </a:t>
            </a:r>
            <a:r>
              <a:rPr lang="en-US" sz="3600" dirty="0"/>
              <a:t>combined three cases;</a:t>
            </a:r>
          </a:p>
          <a:p>
            <a:r>
              <a:rPr lang="en-US" sz="3600" u="sng" dirty="0"/>
              <a:t>Bostock</a:t>
            </a:r>
            <a:r>
              <a:rPr lang="en-US" sz="3600" dirty="0"/>
              <a:t>, </a:t>
            </a:r>
          </a:p>
          <a:p>
            <a:r>
              <a:rPr lang="en-US" sz="3600" u="sng" dirty="0"/>
              <a:t>Zarda v Altitude Express</a:t>
            </a:r>
            <a:r>
              <a:rPr lang="en-US" sz="3600" dirty="0"/>
              <a:t> </a:t>
            </a:r>
          </a:p>
          <a:p>
            <a:r>
              <a:rPr lang="en-US" sz="3600" u="sng" dirty="0"/>
              <a:t>Stephens v RG and GR Harris Funeral Homes</a:t>
            </a:r>
            <a:endParaRPr lang="en-US" u="sng" dirty="0"/>
          </a:p>
          <a:p>
            <a:pPr marL="0" indent="0">
              <a:buNone/>
            </a:pPr>
            <a:endParaRPr lang="en-US" sz="3200" u="sng" dirty="0"/>
          </a:p>
        </p:txBody>
      </p:sp>
    </p:spTree>
    <p:extLst>
      <p:ext uri="{BB962C8B-B14F-4D97-AF65-F5344CB8AC3E}">
        <p14:creationId xmlns:p14="http://schemas.microsoft.com/office/powerpoint/2010/main" val="17788327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002060"/>
                </a:solidFill>
              </a:rPr>
              <a:t>Berger and Ramsay Seek Preliminary Injunctions </a:t>
            </a:r>
            <a:endParaRPr lang="en-US" sz="4000" dirty="0"/>
          </a:p>
        </p:txBody>
      </p:sp>
      <p:sp>
        <p:nvSpPr>
          <p:cNvPr id="3" name="Content Placeholder 2"/>
          <p:cNvSpPr>
            <a:spLocks noGrp="1"/>
          </p:cNvSpPr>
          <p:nvPr>
            <p:ph idx="1"/>
          </p:nvPr>
        </p:nvSpPr>
        <p:spPr>
          <a:xfrm>
            <a:off x="838200" y="1548064"/>
            <a:ext cx="10515600" cy="4628900"/>
          </a:xfrm>
        </p:spPr>
        <p:txBody>
          <a:bodyPr>
            <a:normAutofit fontScale="92500" lnSpcReduction="10000"/>
          </a:bodyPr>
          <a:lstStyle/>
          <a:p>
            <a:r>
              <a:rPr lang="en-US" dirty="0"/>
              <a:t>Both individuals, despite extensive preparation, report being unable to complete important standardized exams including one or more USMLE Step Exam</a:t>
            </a:r>
          </a:p>
          <a:p>
            <a:r>
              <a:rPr lang="en-US" dirty="0"/>
              <a:t>Without passing all USMLE Step Exams neither Berger nor Ramsay will become a doctor </a:t>
            </a:r>
          </a:p>
          <a:p>
            <a:r>
              <a:rPr lang="en-US" dirty="0"/>
              <a:t>They are both concerned that, even if they could pass the Step Exams without accommodations, their scores would be so low as to preclude desirable residency placements</a:t>
            </a:r>
          </a:p>
          <a:p>
            <a:r>
              <a:rPr lang="en-US" dirty="0"/>
              <a:t>Under Title III of the ADA, in different Federal district courts, Berger and Ramsay, sought preliminary injunctions against the NBME for disability discrimination through the denial of exam accommodations</a:t>
            </a:r>
          </a:p>
          <a:p>
            <a:pPr lvl="1"/>
            <a:r>
              <a:rPr lang="en-US" dirty="0"/>
              <a:t>Section 504 claims were made but set aside due to a lack of information about Federal financial assistance to the NMBE and was unnecessary to the PI motion. </a:t>
            </a:r>
          </a:p>
          <a:p>
            <a:endParaRPr lang="en-US" dirty="0"/>
          </a:p>
        </p:txBody>
      </p:sp>
    </p:spTree>
    <p:extLst>
      <p:ext uri="{BB962C8B-B14F-4D97-AF65-F5344CB8AC3E}">
        <p14:creationId xmlns:p14="http://schemas.microsoft.com/office/powerpoint/2010/main" val="1689044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solidFill>
                  <a:srgbClr val="002060"/>
                </a:solidFill>
              </a:rPr>
              <a:t>Following Similar Reasoning, Both Federal District Courts Grant the Requested Preliminary Injunctions </a:t>
            </a:r>
            <a:r>
              <a:rPr lang="en-US" sz="2700" b="1" dirty="0">
                <a:solidFill>
                  <a:srgbClr val="002060"/>
                </a:solidFill>
              </a:rPr>
              <a:t>(1)</a:t>
            </a:r>
          </a:p>
        </p:txBody>
      </p:sp>
      <p:sp>
        <p:nvSpPr>
          <p:cNvPr id="3" name="Content Placeholder 2"/>
          <p:cNvSpPr>
            <a:spLocks noGrp="1"/>
          </p:cNvSpPr>
          <p:nvPr>
            <p:ph idx="1"/>
          </p:nvPr>
        </p:nvSpPr>
        <p:spPr>
          <a:xfrm>
            <a:off x="838200" y="1747879"/>
            <a:ext cx="10515600" cy="4901573"/>
          </a:xfrm>
        </p:spPr>
        <p:txBody>
          <a:bodyPr>
            <a:normAutofit fontScale="77500" lnSpcReduction="20000"/>
          </a:bodyPr>
          <a:lstStyle/>
          <a:p>
            <a:r>
              <a:rPr lang="en-US" sz="3100" dirty="0"/>
              <a:t>The NMBE’s review standards are not consistent with several provisions of the ADAAA as implemented through DOJ regulations and guidance</a:t>
            </a:r>
          </a:p>
          <a:p>
            <a:pPr lvl="1"/>
            <a:r>
              <a:rPr lang="en-US" sz="3100" dirty="0"/>
              <a:t>“[A]lthough NBME may not  have liked the terminology used in the implementing regulations, despite its registered objections, the foregoing language is what was enacted and it is this language which must be followed in assessing accommodations requests under the ADA. It [the NBME] decidedly did not do so in this case.” </a:t>
            </a:r>
            <a:r>
              <a:rPr lang="en-US" sz="3100" b="1" i="1" dirty="0"/>
              <a:t>Ramsay </a:t>
            </a:r>
            <a:r>
              <a:rPr lang="en-US" sz="3100" dirty="0"/>
              <a:t>at 17.</a:t>
            </a:r>
          </a:p>
          <a:p>
            <a:r>
              <a:rPr lang="en-US" sz="3100" dirty="0"/>
              <a:t>Without any persuasive reason, and contrary to DOJ guidance, the NMBE granted greater weight to the judgment and conclusions of its own experts, who had never met with either Plaintiff, than those experts who had observed them directly</a:t>
            </a:r>
          </a:p>
          <a:p>
            <a:pPr lvl="1"/>
            <a:r>
              <a:rPr lang="en-US" sz="3100" dirty="0"/>
              <a:t>Both Plaintiffs were evaluated by qualified experts</a:t>
            </a:r>
          </a:p>
          <a:p>
            <a:pPr lvl="1"/>
            <a:r>
              <a:rPr lang="en-US" sz="3100" dirty="0"/>
              <a:t>Both Plaintiffs were evaluated with a variety of instruments</a:t>
            </a:r>
          </a:p>
          <a:p>
            <a:pPr lvl="1"/>
            <a:r>
              <a:rPr lang="en-US" sz="3100" dirty="0"/>
              <a:t>The reports submitted by both Plaintiffs were prepared following direct observation not just of outcomes, including observed self-accommodative practices, including ones that bear on fluency or the condition, manner, or duration of test-taking</a:t>
            </a:r>
          </a:p>
          <a:p>
            <a:pPr lvl="1"/>
            <a:endParaRPr lang="en-US" sz="3200" dirty="0"/>
          </a:p>
          <a:p>
            <a:endParaRPr lang="en-US" sz="3600" dirty="0"/>
          </a:p>
        </p:txBody>
      </p:sp>
    </p:spTree>
    <p:extLst>
      <p:ext uri="{BB962C8B-B14F-4D97-AF65-F5344CB8AC3E}">
        <p14:creationId xmlns:p14="http://schemas.microsoft.com/office/powerpoint/2010/main" val="3503784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solidFill>
                  <a:srgbClr val="002060"/>
                </a:solidFill>
              </a:rPr>
              <a:t>Following Similar Reasoning, Both Federal District Courts Grant the Requested Preliminary Injunctions </a:t>
            </a:r>
            <a:r>
              <a:rPr lang="en-US" sz="2700" b="1" dirty="0">
                <a:solidFill>
                  <a:srgbClr val="002060"/>
                </a:solidFill>
              </a:rPr>
              <a:t>(2)</a:t>
            </a:r>
            <a:endParaRPr lang="en-US" dirty="0"/>
          </a:p>
        </p:txBody>
      </p:sp>
      <p:sp>
        <p:nvSpPr>
          <p:cNvPr id="3" name="Content Placeholder 2"/>
          <p:cNvSpPr>
            <a:spLocks noGrp="1"/>
          </p:cNvSpPr>
          <p:nvPr>
            <p:ph idx="1"/>
          </p:nvPr>
        </p:nvSpPr>
        <p:spPr/>
        <p:txBody>
          <a:bodyPr>
            <a:normAutofit fontScale="77500" lnSpcReduction="20000"/>
          </a:bodyPr>
          <a:lstStyle/>
          <a:p>
            <a:r>
              <a:rPr lang="en-US" dirty="0"/>
              <a:t>As to both Plaintiffs, the NMBE followed a bottom line/outcome based analysis rather than a condition, manner or duration analysis: </a:t>
            </a:r>
          </a:p>
          <a:p>
            <a:pPr lvl="1"/>
            <a:r>
              <a:rPr lang="en-US" dirty="0"/>
              <a:t>“[The] NBME either discounted or disregarded entirely the admonition to focus on ‘how a major life activity is substantially limited, and not on what outcomes an individual can achieve’ and apparently ignored the example that ‘someone with a learning disability may achieve a high level of academic success, but may nevertheless be substantially limited in the major life activity of learning because of the additional time or effort he or she must spend to read, write, or learn compared to most people in the general population.’  29 C.F.R. § 1630.2(j)(4)(iii). NBME’s exclusive focus on Plaintiff’s prior academic successes and her performance on the ACT and MCAT standardized examinations without accommodations was therefore improper ….” </a:t>
            </a:r>
            <a:r>
              <a:rPr lang="en-US" b="1" i="1" dirty="0"/>
              <a:t>Ramsay</a:t>
            </a:r>
            <a:r>
              <a:rPr lang="en-US" dirty="0"/>
              <a:t> at 18.</a:t>
            </a:r>
          </a:p>
          <a:p>
            <a:pPr lvl="1"/>
            <a:r>
              <a:rPr lang="en-US" dirty="0"/>
              <a:t>“[T]he Court also recognizes that ‘[a] definition of disability based on outcomes alone, particularly in the context of learning disabilities, would prevent a court from finding a disability in the case of any individual . . . who is extremely bright and hardworking, and who uses alternative routes to achieve academic success," a result that would be inconsistent with the goals of the ADA.’ </a:t>
            </a:r>
            <a:r>
              <a:rPr lang="en-US" b="1" i="1" dirty="0"/>
              <a:t>Bartlett v</a:t>
            </a:r>
            <a:r>
              <a:rPr lang="en-US" b="1" dirty="0"/>
              <a:t>. </a:t>
            </a:r>
            <a:r>
              <a:rPr lang="en-US" b="1" i="1" dirty="0"/>
              <a:t>New York State Bd</a:t>
            </a:r>
            <a:r>
              <a:rPr lang="en-US" b="1" dirty="0"/>
              <a:t>. </a:t>
            </a:r>
            <a:r>
              <a:rPr lang="en-US" b="1" i="1" dirty="0"/>
              <a:t>of Law Examiners</a:t>
            </a:r>
            <a:r>
              <a:rPr lang="en-US" dirty="0"/>
              <a:t>” </a:t>
            </a:r>
            <a:r>
              <a:rPr lang="en-US" b="1" i="1" dirty="0"/>
              <a:t>Berger</a:t>
            </a:r>
            <a:r>
              <a:rPr lang="en-US" dirty="0"/>
              <a:t> at 45.</a:t>
            </a:r>
          </a:p>
          <a:p>
            <a:pPr lvl="1"/>
            <a:r>
              <a:rPr lang="en-US" dirty="0"/>
              <a:t>The inability of Berger to finish exams, ones for which he had prepared to an exceptional degree, should have been given considerable weight as appropriate to a condition or manner or duration analysis.  </a:t>
            </a:r>
            <a:r>
              <a:rPr lang="en-US" b="1" i="1" dirty="0"/>
              <a:t>Berger</a:t>
            </a:r>
            <a:r>
              <a:rPr lang="en-US" dirty="0"/>
              <a:t> at  29-30 and 46-47.</a:t>
            </a:r>
          </a:p>
          <a:p>
            <a:endParaRPr lang="en-US" dirty="0"/>
          </a:p>
        </p:txBody>
      </p:sp>
    </p:spTree>
    <p:extLst>
      <p:ext uri="{BB962C8B-B14F-4D97-AF65-F5344CB8AC3E}">
        <p14:creationId xmlns:p14="http://schemas.microsoft.com/office/powerpoint/2010/main" val="3986737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solidFill>
                  <a:srgbClr val="002060"/>
                </a:solidFill>
              </a:rPr>
              <a:t>Following Similar Reasoning, Both Federal District Courts Grant the Requested Preliminary Injunctions </a:t>
            </a:r>
            <a:r>
              <a:rPr lang="en-US" sz="2700" b="1" dirty="0">
                <a:solidFill>
                  <a:srgbClr val="002060"/>
                </a:solidFill>
              </a:rPr>
              <a:t>(3)</a:t>
            </a:r>
            <a:endParaRPr lang="en-US" dirty="0"/>
          </a:p>
        </p:txBody>
      </p:sp>
      <p:sp>
        <p:nvSpPr>
          <p:cNvPr id="3" name="Content Placeholder 2"/>
          <p:cNvSpPr>
            <a:spLocks noGrp="1"/>
          </p:cNvSpPr>
          <p:nvPr>
            <p:ph idx="1"/>
          </p:nvPr>
        </p:nvSpPr>
        <p:spPr/>
        <p:txBody>
          <a:bodyPr>
            <a:normAutofit/>
          </a:bodyPr>
          <a:lstStyle/>
          <a:p>
            <a:r>
              <a:rPr lang="en-US" dirty="0"/>
              <a:t>Though neither student received a formal diagnosis of a disability prior to high school, both had extensive histories of informal and formal accommodations, including in medical school; histories given little weight by the NBME:</a:t>
            </a:r>
          </a:p>
          <a:p>
            <a:pPr marL="457200" lvl="1" indent="0">
              <a:buNone/>
            </a:pPr>
            <a:r>
              <a:rPr lang="en-US" dirty="0"/>
              <a:t>“[W]e also find that Defendant ran afoul of </a:t>
            </a:r>
            <a:r>
              <a:rPr lang="en-US" dirty="0">
                <a:hlinkClick r:id="rId2"/>
              </a:rPr>
              <a:t>28 C.F.R. § 36.309(b)(v)</a:t>
            </a:r>
            <a:r>
              <a:rPr lang="en-US" dirty="0"/>
              <a:t> which requires that ‘[w]hen </a:t>
            </a:r>
            <a:r>
              <a:rPr lang="en-US" u="sng" dirty="0"/>
              <a:t>considering</a:t>
            </a:r>
            <a:r>
              <a:rPr lang="en-US" dirty="0"/>
              <a:t>  requests for ... accommodations ... the [testing]entity give[ ]considerable weight to documentation of past modifications, accommodations, or auxiliary aids or services received in similar testing situations ...’ Again, it does not appear from the record that NBME gave any consideration, much less the ‘considerable weight’ required to Ms. Ramsay’s past record of having received accommodations.”</a:t>
            </a:r>
            <a:r>
              <a:rPr lang="en-US" b="1" i="1" dirty="0"/>
              <a:t> Ramsay </a:t>
            </a:r>
            <a:r>
              <a:rPr lang="en-US" dirty="0"/>
              <a:t>at 18.</a:t>
            </a:r>
          </a:p>
          <a:p>
            <a:pPr marL="0" indent="0">
              <a:buNone/>
            </a:pPr>
            <a:endParaRPr lang="en-US" dirty="0"/>
          </a:p>
        </p:txBody>
      </p:sp>
    </p:spTree>
    <p:extLst>
      <p:ext uri="{BB962C8B-B14F-4D97-AF65-F5344CB8AC3E}">
        <p14:creationId xmlns:p14="http://schemas.microsoft.com/office/powerpoint/2010/main" val="852374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a:solidFill>
                  <a:srgbClr val="002060"/>
                </a:solidFill>
              </a:rPr>
              <a:t>Following Similar Reasoning, Both Federal District Courts Grant the Requested Preliminary Injunctions </a:t>
            </a:r>
            <a:r>
              <a:rPr lang="en-US" sz="2700" b="1" dirty="0">
                <a:solidFill>
                  <a:srgbClr val="002060"/>
                </a:solidFill>
              </a:rPr>
              <a:t>(4)</a:t>
            </a:r>
            <a:endParaRPr lang="en-US" dirty="0"/>
          </a:p>
        </p:txBody>
      </p:sp>
      <p:sp>
        <p:nvSpPr>
          <p:cNvPr id="3" name="Content Placeholder 2"/>
          <p:cNvSpPr>
            <a:spLocks noGrp="1"/>
          </p:cNvSpPr>
          <p:nvPr>
            <p:ph idx="1"/>
          </p:nvPr>
        </p:nvSpPr>
        <p:spPr/>
        <p:txBody>
          <a:bodyPr/>
          <a:lstStyle/>
          <a:p>
            <a:r>
              <a:rPr lang="en-US" dirty="0"/>
              <a:t>Some of the conclusions of the NMBE, were simply unreliable and without persuasive support:</a:t>
            </a:r>
          </a:p>
          <a:p>
            <a:pPr lvl="1"/>
            <a:r>
              <a:rPr lang="en-US" dirty="0"/>
              <a:t>Berger was accused of malingering on assessment exams contrary to the clear evidence in his personal statement that he had taken exceptional steps to pass unaccommodated exams; such as, studying for the MCAT for 8 hours a day for a year</a:t>
            </a:r>
          </a:p>
          <a:p>
            <a:pPr lvl="1"/>
            <a:r>
              <a:rPr lang="en-US" dirty="0"/>
              <a:t>One NBME expert opined that Berger’s lack of fluency was due to the fact that he was raised in a bilingual (French and English) environment, but to the court this conclusion appeared to be without any support and was not relied upon by any other NBME expert</a:t>
            </a:r>
          </a:p>
        </p:txBody>
      </p:sp>
    </p:spTree>
    <p:extLst>
      <p:ext uri="{BB962C8B-B14F-4D97-AF65-F5344CB8AC3E}">
        <p14:creationId xmlns:p14="http://schemas.microsoft.com/office/powerpoint/2010/main" val="20400340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0B6C8-AFA2-4481-8222-2CB869976778}"/>
              </a:ext>
            </a:extLst>
          </p:cNvPr>
          <p:cNvSpPr>
            <a:spLocks noGrp="1"/>
          </p:cNvSpPr>
          <p:nvPr>
            <p:ph type="title"/>
          </p:nvPr>
        </p:nvSpPr>
        <p:spPr/>
        <p:txBody>
          <a:bodyPr/>
          <a:lstStyle/>
          <a:p>
            <a:pPr algn="ctr"/>
            <a:r>
              <a:rPr lang="en-US" b="1" dirty="0"/>
              <a:t>One difference in case presentation/ receptivity of Court</a:t>
            </a:r>
          </a:p>
        </p:txBody>
      </p:sp>
      <p:sp>
        <p:nvSpPr>
          <p:cNvPr id="3" name="Content Placeholder 2">
            <a:extLst>
              <a:ext uri="{FF2B5EF4-FFF2-40B4-BE49-F238E27FC236}">
                <a16:creationId xmlns:a16="http://schemas.microsoft.com/office/drawing/2014/main" id="{6199FF2D-D304-43F8-81EE-8C43FD1382CA}"/>
              </a:ext>
            </a:extLst>
          </p:cNvPr>
          <p:cNvSpPr>
            <a:spLocks noGrp="1"/>
          </p:cNvSpPr>
          <p:nvPr>
            <p:ph idx="1"/>
          </p:nvPr>
        </p:nvSpPr>
        <p:spPr/>
        <p:txBody>
          <a:bodyPr/>
          <a:lstStyle/>
          <a:p>
            <a:endParaRPr lang="en-US" dirty="0"/>
          </a:p>
          <a:p>
            <a:r>
              <a:rPr lang="en-US" u="sng" dirty="0"/>
              <a:t>Berger</a:t>
            </a:r>
            <a:r>
              <a:rPr lang="en-US" dirty="0"/>
              <a:t> court discussed at length the condition, manner and duration in which Berger performed major life activities and the discussion in the court’s opinion paralleled the analysis and discussion in </a:t>
            </a:r>
            <a:r>
              <a:rPr lang="en-US" u="sng" dirty="0"/>
              <a:t>Bartlett</a:t>
            </a:r>
            <a:r>
              <a:rPr lang="en-US" dirty="0"/>
              <a:t>.</a:t>
            </a:r>
          </a:p>
          <a:p>
            <a:r>
              <a:rPr lang="en-US" u="sng" dirty="0"/>
              <a:t>Ramsay</a:t>
            </a:r>
            <a:r>
              <a:rPr lang="en-US" dirty="0"/>
              <a:t> court was presented with and gave credence to the submissions by NBME’s attorney on behalf of NBME &amp; 7 other standardized testing companies in opposition to ADAAA in 2008 industry; and 2012 submitted comments to proposed regulations on behalf of NBME &amp; 3 others, taking issue with key provisions of the ADAAA.</a:t>
            </a:r>
          </a:p>
        </p:txBody>
      </p:sp>
    </p:spTree>
    <p:extLst>
      <p:ext uri="{BB962C8B-B14F-4D97-AF65-F5344CB8AC3E}">
        <p14:creationId xmlns:p14="http://schemas.microsoft.com/office/powerpoint/2010/main" val="41783361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78310-4AD9-4A79-B7DD-DE76CB89F488}"/>
              </a:ext>
            </a:extLst>
          </p:cNvPr>
          <p:cNvSpPr>
            <a:spLocks noGrp="1"/>
          </p:cNvSpPr>
          <p:nvPr>
            <p:ph type="title"/>
          </p:nvPr>
        </p:nvSpPr>
        <p:spPr/>
        <p:txBody>
          <a:bodyPr/>
          <a:lstStyle/>
          <a:p>
            <a:r>
              <a:rPr lang="en-US" b="1" dirty="0"/>
              <a:t>What did the testing companies object to?</a:t>
            </a:r>
          </a:p>
        </p:txBody>
      </p:sp>
      <p:sp>
        <p:nvSpPr>
          <p:cNvPr id="3" name="Content Placeholder 2">
            <a:extLst>
              <a:ext uri="{FF2B5EF4-FFF2-40B4-BE49-F238E27FC236}">
                <a16:creationId xmlns:a16="http://schemas.microsoft.com/office/drawing/2014/main" id="{40132B3E-741B-4999-BECC-C3EB4659BD59}"/>
              </a:ext>
            </a:extLst>
          </p:cNvPr>
          <p:cNvSpPr>
            <a:spLocks noGrp="1"/>
          </p:cNvSpPr>
          <p:nvPr>
            <p:ph idx="1"/>
          </p:nvPr>
        </p:nvSpPr>
        <p:spPr/>
        <p:txBody>
          <a:bodyPr>
            <a:normAutofit fontScale="92500" lnSpcReduction="20000"/>
          </a:bodyPr>
          <a:lstStyle/>
          <a:p>
            <a:r>
              <a:rPr lang="en-US" dirty="0"/>
              <a:t>“the primary objective” of the ADA should be on whether entities have complained and not whether the individual has a disability</a:t>
            </a:r>
          </a:p>
          <a:p>
            <a:r>
              <a:rPr lang="en-US" dirty="0"/>
              <a:t>Determining whether an individual has a disability “should not demand extensive analysis”</a:t>
            </a:r>
          </a:p>
          <a:p>
            <a:r>
              <a:rPr lang="en-US" dirty="0"/>
              <a:t>“substantially limits is not meant to be a demanding standard”</a:t>
            </a:r>
          </a:p>
          <a:p>
            <a:r>
              <a:rPr lang="en-US" dirty="0"/>
              <a:t>Inclusion of in the rules of examples like “self mitigating measures or undocumented modifications or accommodations for students that affect learning, reading or concentrating” might include “devoting a larger portion of the day, weekends or holidays to study than students without disabilities.”</a:t>
            </a:r>
          </a:p>
          <a:p>
            <a:r>
              <a:rPr lang="en-US" dirty="0"/>
              <a:t>BUT argued for a new regulation that mitigating measure should be considered in analyzing whether accommodations were needed. </a:t>
            </a:r>
          </a:p>
          <a:p>
            <a:pPr marL="0" indent="0">
              <a:buNone/>
            </a:pPr>
            <a:endParaRPr lang="en-US" dirty="0"/>
          </a:p>
        </p:txBody>
      </p:sp>
    </p:spTree>
    <p:extLst>
      <p:ext uri="{BB962C8B-B14F-4D97-AF65-F5344CB8AC3E}">
        <p14:creationId xmlns:p14="http://schemas.microsoft.com/office/powerpoint/2010/main" val="22465613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1152F-6BE2-4365-A73C-345795AB338A}"/>
              </a:ext>
            </a:extLst>
          </p:cNvPr>
          <p:cNvSpPr>
            <a:spLocks noGrp="1"/>
          </p:cNvSpPr>
          <p:nvPr>
            <p:ph type="title"/>
          </p:nvPr>
        </p:nvSpPr>
        <p:spPr/>
        <p:txBody>
          <a:bodyPr/>
          <a:lstStyle/>
          <a:p>
            <a:pPr algn="ctr"/>
            <a:r>
              <a:rPr lang="en-US" b="1" dirty="0"/>
              <a:t>In other words….</a:t>
            </a:r>
          </a:p>
        </p:txBody>
      </p:sp>
      <p:sp>
        <p:nvSpPr>
          <p:cNvPr id="3" name="Content Placeholder 2">
            <a:extLst>
              <a:ext uri="{FF2B5EF4-FFF2-40B4-BE49-F238E27FC236}">
                <a16:creationId xmlns:a16="http://schemas.microsoft.com/office/drawing/2014/main" id="{3BD1FDD5-70E4-4BE2-9782-5375663AB003}"/>
              </a:ext>
            </a:extLst>
          </p:cNvPr>
          <p:cNvSpPr>
            <a:spLocks noGrp="1"/>
          </p:cNvSpPr>
          <p:nvPr>
            <p:ph idx="1"/>
          </p:nvPr>
        </p:nvSpPr>
        <p:spPr/>
        <p:txBody>
          <a:bodyPr/>
          <a:lstStyle/>
          <a:p>
            <a:r>
              <a:rPr lang="en-US" dirty="0"/>
              <a:t>They objected to the ADA Amendments Act!</a:t>
            </a:r>
          </a:p>
          <a:p>
            <a:r>
              <a:rPr lang="en-US" dirty="0"/>
              <a:t>Because they had objected to these very same points in 2008 and again in 2012, it was clear they knew the law.  They just didn’t like it.  </a:t>
            </a:r>
          </a:p>
          <a:p>
            <a:endParaRPr lang="en-US" dirty="0"/>
          </a:p>
          <a:p>
            <a:r>
              <a:rPr lang="en-US" dirty="0"/>
              <a:t>The court said: “</a:t>
            </a:r>
            <a:r>
              <a:rPr lang="en-US" dirty="0">
                <a:solidFill>
                  <a:srgbClr val="000000"/>
                </a:solidFill>
                <a:effectLst/>
                <a:ea typeface="Times New Roman" panose="02020603050405020304" pitchFamily="18" charset="0"/>
                <a:cs typeface="Times New Roman" panose="02020603050405020304" pitchFamily="18" charset="0"/>
              </a:rPr>
              <a:t>Indeed, although NBME may not have liked the terminology used in the implementing regulations, despite its registered objections, the foregoing language is what was enacted and it is this language which must be followed in assessing accommodations requests under the ADA. It decidedly did not do so in this case.”</a:t>
            </a:r>
            <a:endParaRPr lang="en-US" dirty="0">
              <a:effectLst/>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52476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rgbClr val="002060"/>
                </a:solidFill>
              </a:rPr>
              <a:t>Relief Granted Common to Both Berger and Ramsay</a:t>
            </a:r>
          </a:p>
        </p:txBody>
      </p:sp>
      <p:sp>
        <p:nvSpPr>
          <p:cNvPr id="3" name="Content Placeholder 2"/>
          <p:cNvSpPr>
            <a:spLocks noGrp="1"/>
          </p:cNvSpPr>
          <p:nvPr>
            <p:ph idx="1"/>
          </p:nvPr>
        </p:nvSpPr>
        <p:spPr/>
        <p:txBody>
          <a:bodyPr/>
          <a:lstStyle/>
          <a:p>
            <a:r>
              <a:rPr lang="en-US" dirty="0"/>
              <a:t>Both Plaintiffs demonstrated to their respective courts a strong likelihood that he or she will succeed on the merits of the claims</a:t>
            </a:r>
          </a:p>
          <a:p>
            <a:r>
              <a:rPr lang="en-US" dirty="0"/>
              <a:t>Plaintiffs’ primary relief includes:</a:t>
            </a:r>
          </a:p>
          <a:p>
            <a:pPr lvl="1"/>
            <a:r>
              <a:rPr lang="en-US" sz="2800" dirty="0"/>
              <a:t>Extra-time</a:t>
            </a:r>
          </a:p>
          <a:p>
            <a:pPr lvl="1"/>
            <a:r>
              <a:rPr lang="en-US" sz="2800" dirty="0"/>
              <a:t>Exam breaks</a:t>
            </a:r>
          </a:p>
          <a:p>
            <a:pPr lvl="1"/>
            <a:r>
              <a:rPr lang="en-US" sz="2800" dirty="0"/>
              <a:t>Exams in low-distraction environments </a:t>
            </a:r>
          </a:p>
        </p:txBody>
      </p:sp>
    </p:spTree>
    <p:extLst>
      <p:ext uri="{BB962C8B-B14F-4D97-AF65-F5344CB8AC3E}">
        <p14:creationId xmlns:p14="http://schemas.microsoft.com/office/powerpoint/2010/main" val="37902428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2060"/>
                </a:solidFill>
              </a:rPr>
              <a:t>The NMBE Has Appealed both Decisions</a:t>
            </a:r>
          </a:p>
        </p:txBody>
      </p:sp>
      <p:sp>
        <p:nvSpPr>
          <p:cNvPr id="3" name="Content Placeholder 2"/>
          <p:cNvSpPr>
            <a:spLocks noGrp="1"/>
          </p:cNvSpPr>
          <p:nvPr>
            <p:ph idx="1"/>
          </p:nvPr>
        </p:nvSpPr>
        <p:spPr/>
        <p:txBody>
          <a:bodyPr/>
          <a:lstStyle/>
          <a:p>
            <a:pPr algn="just"/>
            <a:r>
              <a:rPr lang="en-US" b="1" i="1" dirty="0"/>
              <a:t>Berger v. Nat’l Bd. of Med. Examiners,</a:t>
            </a:r>
            <a:r>
              <a:rPr lang="en-US" dirty="0"/>
              <a:t> No. 1:19-CV-99, 2019 WL 4040576 (S.D. Ohio Aug. 27, 2019), appeal to the 6</a:t>
            </a:r>
            <a:r>
              <a:rPr lang="en-US" baseline="30000" dirty="0"/>
              <a:t>th</a:t>
            </a:r>
            <a:r>
              <a:rPr lang="en-US" dirty="0"/>
              <a:t> Federal Circuit filed September 19, 2019, No. 3885, 2019 WL 4040576.  Oral argument is scheduled in August.</a:t>
            </a:r>
          </a:p>
          <a:p>
            <a:pPr algn="just"/>
            <a:r>
              <a:rPr lang="en-US" b="1" i="1" dirty="0"/>
              <a:t> Ramsay v. Nat’l Bd. of Med. Examiners,</a:t>
            </a:r>
            <a:r>
              <a:rPr lang="en-US" dirty="0"/>
              <a:t> No. 19-CV-2002, 2019 WL 7372508 (E.D. Pa. Dec. 31, 2019), appeal to the 3</a:t>
            </a:r>
            <a:r>
              <a:rPr lang="en-US" baseline="30000" dirty="0"/>
              <a:t>rd</a:t>
            </a:r>
            <a:r>
              <a:rPr lang="en-US" dirty="0"/>
              <a:t> Federal Circuit filed January 9, 2020, No. 20-1058, 2019 WL 7372508.  Oral argument was July 1</a:t>
            </a:r>
            <a:r>
              <a:rPr lang="en-US" baseline="30000" dirty="0"/>
              <a:t>st</a:t>
            </a:r>
            <a:r>
              <a:rPr lang="en-US" dirty="0"/>
              <a:t>. </a:t>
            </a:r>
          </a:p>
          <a:p>
            <a:pPr marL="0" indent="0" algn="just">
              <a:buNone/>
            </a:pPr>
            <a:br>
              <a:rPr lang="en-US" sz="2400" dirty="0"/>
            </a:br>
            <a:endParaRPr lang="en-US" sz="2400" dirty="0"/>
          </a:p>
          <a:p>
            <a:endParaRPr lang="en-US" dirty="0"/>
          </a:p>
        </p:txBody>
      </p:sp>
      <p:sp>
        <p:nvSpPr>
          <p:cNvPr id="4" name="Slide Number Placeholder 3"/>
          <p:cNvSpPr>
            <a:spLocks noGrp="1"/>
          </p:cNvSpPr>
          <p:nvPr>
            <p:ph type="sldNum" sz="quarter" idx="12"/>
          </p:nvPr>
        </p:nvSpPr>
        <p:spPr/>
        <p:txBody>
          <a:bodyPr/>
          <a:lstStyle/>
          <a:p>
            <a:fld id="{CEA0083A-824A-47BF-B0C7-39D6CB17AE0D}" type="slidenum">
              <a:rPr lang="en-US" smtClean="0"/>
              <a:t>49</a:t>
            </a:fld>
            <a:endParaRPr lang="en-US" dirty="0"/>
          </a:p>
        </p:txBody>
      </p:sp>
    </p:spTree>
    <p:extLst>
      <p:ext uri="{BB962C8B-B14F-4D97-AF65-F5344CB8AC3E}">
        <p14:creationId xmlns:p14="http://schemas.microsoft.com/office/powerpoint/2010/main" val="3860194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DBE0F-7355-4651-ACB4-81B8FDE7CF6B}"/>
              </a:ext>
            </a:extLst>
          </p:cNvPr>
          <p:cNvSpPr>
            <a:spLocks noGrp="1"/>
          </p:cNvSpPr>
          <p:nvPr>
            <p:ph type="title"/>
          </p:nvPr>
        </p:nvSpPr>
        <p:spPr/>
        <p:txBody>
          <a:bodyPr/>
          <a:lstStyle/>
          <a:p>
            <a:pPr algn="ctr"/>
            <a:r>
              <a:rPr lang="en-US" b="1" dirty="0"/>
              <a:t>Facts: </a:t>
            </a:r>
          </a:p>
        </p:txBody>
      </p:sp>
      <p:sp>
        <p:nvSpPr>
          <p:cNvPr id="3" name="Content Placeholder 2">
            <a:extLst>
              <a:ext uri="{FF2B5EF4-FFF2-40B4-BE49-F238E27FC236}">
                <a16:creationId xmlns:a16="http://schemas.microsoft.com/office/drawing/2014/main" id="{58F2B8C2-BCCF-45F7-9ADE-96E548E1FC7A}"/>
              </a:ext>
            </a:extLst>
          </p:cNvPr>
          <p:cNvSpPr>
            <a:spLocks noGrp="1"/>
          </p:cNvSpPr>
          <p:nvPr>
            <p:ph idx="1"/>
          </p:nvPr>
        </p:nvSpPr>
        <p:spPr/>
        <p:txBody>
          <a:bodyPr>
            <a:normAutofit fontScale="92500"/>
          </a:bodyPr>
          <a:lstStyle/>
          <a:p>
            <a:pPr marL="0" indent="0">
              <a:buNone/>
            </a:pPr>
            <a:r>
              <a:rPr lang="en-US" sz="2800" dirty="0"/>
              <a:t>Nationally recognized child welfare advocate Gerald Bostock was fired by the County for “conduct unbecoming” after he joined a gay softball league.</a:t>
            </a:r>
          </a:p>
          <a:p>
            <a:pPr marL="0" indent="0">
              <a:buNone/>
            </a:pPr>
            <a:endParaRPr lang="en-US" sz="2800" dirty="0"/>
          </a:p>
          <a:p>
            <a:pPr marL="0" indent="0">
              <a:buNone/>
            </a:pPr>
            <a:r>
              <a:rPr lang="en-US" sz="2800" dirty="0"/>
              <a:t>Skydiving instructor Don Zarda was fired when he sought to calm a nervous female customer concerned about being strapped to a male skydiving instructor that he was gay.</a:t>
            </a:r>
          </a:p>
          <a:p>
            <a:pPr marL="0" indent="0">
              <a:buNone/>
            </a:pPr>
            <a:endParaRPr lang="en-US" dirty="0"/>
          </a:p>
          <a:p>
            <a:pPr marL="0" indent="0">
              <a:buNone/>
            </a:pPr>
            <a:r>
              <a:rPr lang="en-US" dirty="0"/>
              <a:t>Funeral home worker Aimee Stephens resented as a male when hired. 6 years later, she told her boss she planned to live and work full-time as a woman.  She was fired.</a:t>
            </a:r>
          </a:p>
        </p:txBody>
      </p:sp>
    </p:spTree>
    <p:extLst>
      <p:ext uri="{BB962C8B-B14F-4D97-AF65-F5344CB8AC3E}">
        <p14:creationId xmlns:p14="http://schemas.microsoft.com/office/powerpoint/2010/main" val="402005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4FB5-476A-4D59-A031-BBA16693ED35}"/>
              </a:ext>
            </a:extLst>
          </p:cNvPr>
          <p:cNvSpPr>
            <a:spLocks noGrp="1"/>
          </p:cNvSpPr>
          <p:nvPr>
            <p:ph type="title"/>
          </p:nvPr>
        </p:nvSpPr>
        <p:spPr/>
        <p:txBody>
          <a:bodyPr/>
          <a:lstStyle/>
          <a:p>
            <a:pPr algn="ctr"/>
            <a:r>
              <a:rPr lang="en-US" b="1" dirty="0"/>
              <a:t>Fired “because of sex”</a:t>
            </a:r>
          </a:p>
        </p:txBody>
      </p:sp>
      <p:sp>
        <p:nvSpPr>
          <p:cNvPr id="3" name="Content Placeholder 2">
            <a:extLst>
              <a:ext uri="{FF2B5EF4-FFF2-40B4-BE49-F238E27FC236}">
                <a16:creationId xmlns:a16="http://schemas.microsoft.com/office/drawing/2014/main" id="{B3165F83-863F-4367-9128-ECE4672BEA12}"/>
              </a:ext>
            </a:extLst>
          </p:cNvPr>
          <p:cNvSpPr>
            <a:spLocks noGrp="1"/>
          </p:cNvSpPr>
          <p:nvPr>
            <p:ph idx="1"/>
          </p:nvPr>
        </p:nvSpPr>
        <p:spPr/>
        <p:txBody>
          <a:bodyPr/>
          <a:lstStyle/>
          <a:p>
            <a:r>
              <a:rPr lang="en-US" dirty="0"/>
              <a:t>Each alleged they had been fired in violation of Title VII of the Civil Rights Act of 1964 which forbids discrimination because of, among other things, sex,</a:t>
            </a:r>
          </a:p>
          <a:p>
            <a:r>
              <a:rPr lang="en-US" dirty="0"/>
              <a:t>6-3 Opinion by Justice Gorsuch.</a:t>
            </a:r>
          </a:p>
          <a:p>
            <a:r>
              <a:rPr lang="en-US" dirty="0"/>
              <a:t>Employers argued that “sex” means what it meant in 1964, in their words, “either male or female as determined by reproductive biology.”</a:t>
            </a:r>
          </a:p>
          <a:p>
            <a:r>
              <a:rPr lang="en-US" dirty="0"/>
              <a:t>Employees argued that even in 1964, the term was broader, capturing more than anatomy, including norms regarding gender identity and sexual orientation.</a:t>
            </a:r>
          </a:p>
          <a:p>
            <a:endParaRPr lang="en-US" dirty="0"/>
          </a:p>
        </p:txBody>
      </p:sp>
    </p:spTree>
    <p:extLst>
      <p:ext uri="{BB962C8B-B14F-4D97-AF65-F5344CB8AC3E}">
        <p14:creationId xmlns:p14="http://schemas.microsoft.com/office/powerpoint/2010/main" val="1414124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FCADD-3ACF-45F1-982D-C2C129F1947C}"/>
              </a:ext>
            </a:extLst>
          </p:cNvPr>
          <p:cNvSpPr>
            <a:spLocks noGrp="1"/>
          </p:cNvSpPr>
          <p:nvPr>
            <p:ph type="title"/>
          </p:nvPr>
        </p:nvSpPr>
        <p:spPr/>
        <p:txBody>
          <a:bodyPr/>
          <a:lstStyle/>
          <a:p>
            <a:pPr algn="ctr"/>
            <a:r>
              <a:rPr lang="en-US" b="1" dirty="0"/>
              <a:t>Does “but for” mean “solely?’</a:t>
            </a:r>
          </a:p>
        </p:txBody>
      </p:sp>
      <p:sp>
        <p:nvSpPr>
          <p:cNvPr id="3" name="Content Placeholder 2">
            <a:extLst>
              <a:ext uri="{FF2B5EF4-FFF2-40B4-BE49-F238E27FC236}">
                <a16:creationId xmlns:a16="http://schemas.microsoft.com/office/drawing/2014/main" id="{AF0043EA-22F2-4AB5-AB21-B17B84102C6C}"/>
              </a:ext>
            </a:extLst>
          </p:cNvPr>
          <p:cNvSpPr>
            <a:spLocks noGrp="1"/>
          </p:cNvSpPr>
          <p:nvPr>
            <p:ph idx="1"/>
          </p:nvPr>
        </p:nvSpPr>
        <p:spPr/>
        <p:txBody>
          <a:bodyPr>
            <a:normAutofit lnSpcReduction="10000"/>
          </a:bodyPr>
          <a:lstStyle/>
          <a:p>
            <a:r>
              <a:rPr lang="en-US" dirty="0"/>
              <a:t>NO.  Justice Gorsuch makes clear that there may be multiple “but for”  causes. </a:t>
            </a:r>
          </a:p>
          <a:p>
            <a:endParaRPr lang="en-US" sz="1400" dirty="0"/>
          </a:p>
          <a:p>
            <a:r>
              <a:rPr lang="en-US" dirty="0"/>
              <a:t>This means that a defendant cannot avoid liability just by citing to some other factor that contributed to the adverse employment action, so long as sex was one but for cause.</a:t>
            </a:r>
          </a:p>
          <a:p>
            <a:endParaRPr lang="en-US" sz="1400" dirty="0"/>
          </a:p>
          <a:p>
            <a:r>
              <a:rPr lang="en-US" dirty="0"/>
              <a:t>Congress could have said “solely”.  It did not.  It amended the Civil Rights Act in 1991 to allow plaintiffs to prevail by showing that a protected trait was a “motivating factor” in the challenged employment action.</a:t>
            </a:r>
          </a:p>
        </p:txBody>
      </p:sp>
    </p:spTree>
    <p:extLst>
      <p:ext uri="{BB962C8B-B14F-4D97-AF65-F5344CB8AC3E}">
        <p14:creationId xmlns:p14="http://schemas.microsoft.com/office/powerpoint/2010/main" val="27890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23F7-BB60-4DC6-994E-BE5458B48C30}"/>
              </a:ext>
            </a:extLst>
          </p:cNvPr>
          <p:cNvSpPr>
            <a:spLocks noGrp="1"/>
          </p:cNvSpPr>
          <p:nvPr>
            <p:ph type="title"/>
          </p:nvPr>
        </p:nvSpPr>
        <p:spPr/>
        <p:txBody>
          <a:bodyPr/>
          <a:lstStyle/>
          <a:p>
            <a:pPr algn="ctr"/>
            <a:r>
              <a:rPr lang="en-US" b="1" dirty="0"/>
              <a:t>Categorical vs Individual discrimination</a:t>
            </a:r>
          </a:p>
        </p:txBody>
      </p:sp>
      <p:sp>
        <p:nvSpPr>
          <p:cNvPr id="3" name="Content Placeholder 2">
            <a:extLst>
              <a:ext uri="{FF2B5EF4-FFF2-40B4-BE49-F238E27FC236}">
                <a16:creationId xmlns:a16="http://schemas.microsoft.com/office/drawing/2014/main" id="{0DB8EECE-DDF5-41D8-8373-894104FFC504}"/>
              </a:ext>
            </a:extLst>
          </p:cNvPr>
          <p:cNvSpPr>
            <a:spLocks noGrp="1"/>
          </p:cNvSpPr>
          <p:nvPr>
            <p:ph idx="1"/>
          </p:nvPr>
        </p:nvSpPr>
        <p:spPr/>
        <p:txBody>
          <a:bodyPr>
            <a:normAutofit lnSpcReduction="10000"/>
          </a:bodyPr>
          <a:lstStyle/>
          <a:p>
            <a:r>
              <a:rPr lang="en-US" sz="3600" dirty="0"/>
              <a:t>Sometimes discrimination can be categorical, i.e., against a group </a:t>
            </a:r>
            <a:r>
              <a:rPr lang="en-US" dirty="0"/>
              <a:t>(</a:t>
            </a:r>
            <a:r>
              <a:rPr lang="en-US" u="sng" dirty="0"/>
              <a:t>Frontiero</a:t>
            </a:r>
            <a:r>
              <a:rPr lang="en-US" dirty="0"/>
              <a:t>, for example, discriminated against the military women by providing spouses with fewer dependent benefits than male servicemembers; in another case, women workers were forced to make larger pension fund contributions than men)</a:t>
            </a:r>
          </a:p>
          <a:p>
            <a:endParaRPr lang="en-US" sz="3600" dirty="0"/>
          </a:p>
          <a:p>
            <a:r>
              <a:rPr lang="en-US" sz="3600" dirty="0"/>
              <a:t>But under Title VII must we consider whether the employer treats all members of a group less favorably?</a:t>
            </a:r>
          </a:p>
          <a:p>
            <a:endParaRPr lang="en-US" sz="3600" dirty="0"/>
          </a:p>
          <a:p>
            <a:endParaRPr lang="en-US" dirty="0"/>
          </a:p>
        </p:txBody>
      </p:sp>
    </p:spTree>
    <p:extLst>
      <p:ext uri="{BB962C8B-B14F-4D97-AF65-F5344CB8AC3E}">
        <p14:creationId xmlns:p14="http://schemas.microsoft.com/office/powerpoint/2010/main" val="3000070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778E1-575F-4FFA-BBFE-F8AD62E6A13A}"/>
              </a:ext>
            </a:extLst>
          </p:cNvPr>
          <p:cNvSpPr>
            <a:spLocks noGrp="1"/>
          </p:cNvSpPr>
          <p:nvPr>
            <p:ph type="title"/>
          </p:nvPr>
        </p:nvSpPr>
        <p:spPr/>
        <p:txBody>
          <a:bodyPr/>
          <a:lstStyle/>
          <a:p>
            <a:pPr algn="ctr"/>
            <a:r>
              <a:rPr lang="en-US" b="1" dirty="0"/>
              <a:t>No, the statute is clear…</a:t>
            </a:r>
          </a:p>
        </p:txBody>
      </p:sp>
      <p:sp>
        <p:nvSpPr>
          <p:cNvPr id="3" name="Content Placeholder 2">
            <a:extLst>
              <a:ext uri="{FF2B5EF4-FFF2-40B4-BE49-F238E27FC236}">
                <a16:creationId xmlns:a16="http://schemas.microsoft.com/office/drawing/2014/main" id="{EC8A764B-5EBE-4F31-96D2-3DAA935BBA08}"/>
              </a:ext>
            </a:extLst>
          </p:cNvPr>
          <p:cNvSpPr>
            <a:spLocks noGrp="1"/>
          </p:cNvSpPr>
          <p:nvPr>
            <p:ph idx="1"/>
          </p:nvPr>
        </p:nvSpPr>
        <p:spPr/>
        <p:txBody>
          <a:bodyPr>
            <a:normAutofit/>
          </a:bodyPr>
          <a:lstStyle/>
          <a:p>
            <a:pPr marL="0" indent="0">
              <a:buNone/>
            </a:pPr>
            <a:r>
              <a:rPr lang="en-US" dirty="0">
                <a:solidFill>
                  <a:srgbClr val="000000"/>
                </a:solidFill>
                <a:latin typeface="Times New Roman" panose="02020603050405020304" pitchFamily="18" charset="0"/>
                <a:ea typeface="Times New Roman" panose="02020603050405020304" pitchFamily="18" charset="0"/>
              </a:rPr>
              <a:t>According to the Court,</a:t>
            </a:r>
          </a:p>
          <a:p>
            <a:pPr marL="0" indent="0">
              <a:buNone/>
            </a:pPr>
            <a:endParaRPr lang="en-US" dirty="0">
              <a:solidFill>
                <a:srgbClr val="000000"/>
              </a:solidFill>
              <a:latin typeface="Times New Roman" panose="02020603050405020304" pitchFamily="18" charset="0"/>
              <a:ea typeface="Times New Roman" panose="02020603050405020304" pitchFamily="18" charset="0"/>
            </a:endParaRPr>
          </a:p>
          <a:p>
            <a:pPr marL="0" indent="0">
              <a:buNone/>
            </a:pPr>
            <a:r>
              <a:rPr lang="en-US" dirty="0">
                <a:solidFill>
                  <a:srgbClr val="000000"/>
                </a:solidFill>
                <a:latin typeface="Times New Roman" panose="02020603050405020304" pitchFamily="18" charset="0"/>
                <a:ea typeface="Times New Roman" panose="02020603050405020304" pitchFamily="18" charset="0"/>
              </a:rPr>
              <a:t>“</a:t>
            </a:r>
            <a:r>
              <a:rPr lang="en-US" dirty="0">
                <a:solidFill>
                  <a:srgbClr val="000000"/>
                </a:solidFill>
                <a:effectLst/>
                <a:latin typeface="Times New Roman" panose="02020603050405020304" pitchFamily="18" charset="0"/>
                <a:ea typeface="Times New Roman" panose="02020603050405020304" pitchFamily="18" charset="0"/>
              </a:rPr>
              <a:t>The statute answers that question directly. It tells us three times—including immediately after the words “discriminate against”—that our focus should be on individuals, not groups: Employers may not “fail or refuse to hire or . . . discharge any </a:t>
            </a:r>
            <a:r>
              <a:rPr lang="en-US" i="1" dirty="0">
                <a:solidFill>
                  <a:srgbClr val="000000"/>
                </a:solidFill>
                <a:effectLst/>
                <a:latin typeface="Times New Roman" panose="02020603050405020304" pitchFamily="18" charset="0"/>
                <a:ea typeface="Times New Roman" panose="02020603050405020304" pitchFamily="18" charset="0"/>
              </a:rPr>
              <a:t>individual</a:t>
            </a:r>
            <a:r>
              <a:rPr lang="en-US" dirty="0">
                <a:solidFill>
                  <a:srgbClr val="000000"/>
                </a:solidFill>
                <a:effectLst/>
                <a:latin typeface="Times New Roman" panose="02020603050405020304" pitchFamily="18" charset="0"/>
                <a:ea typeface="Times New Roman" panose="02020603050405020304" pitchFamily="18" charset="0"/>
              </a:rPr>
              <a:t>, or otherwise . . . discriminate against any </a:t>
            </a:r>
            <a:r>
              <a:rPr lang="en-US" i="1" dirty="0">
                <a:solidFill>
                  <a:srgbClr val="000000"/>
                </a:solidFill>
                <a:effectLst/>
                <a:latin typeface="Times New Roman" panose="02020603050405020304" pitchFamily="18" charset="0"/>
                <a:ea typeface="Times New Roman" panose="02020603050405020304" pitchFamily="18" charset="0"/>
              </a:rPr>
              <a:t>individual</a:t>
            </a:r>
            <a:r>
              <a:rPr lang="en-US" dirty="0">
                <a:solidFill>
                  <a:srgbClr val="000000"/>
                </a:solidFill>
                <a:effectLst/>
                <a:latin typeface="Times New Roman" panose="02020603050405020304" pitchFamily="18" charset="0"/>
                <a:ea typeface="Times New Roman" panose="02020603050405020304" pitchFamily="18" charset="0"/>
              </a:rPr>
              <a:t> with respect to his compensation, terms, conditions, or privileges of employment, because of such </a:t>
            </a:r>
            <a:r>
              <a:rPr lang="en-US" i="1" dirty="0">
                <a:solidFill>
                  <a:srgbClr val="000000"/>
                </a:solidFill>
                <a:effectLst/>
                <a:latin typeface="Times New Roman" panose="02020603050405020304" pitchFamily="18" charset="0"/>
                <a:ea typeface="Times New Roman" panose="02020603050405020304" pitchFamily="18" charset="0"/>
              </a:rPr>
              <a:t>individual’s</a:t>
            </a:r>
            <a:r>
              <a:rPr lang="en-US" dirty="0">
                <a:solidFill>
                  <a:srgbClr val="000000"/>
                </a:solidFill>
                <a:effectLst/>
                <a:latin typeface="Times New Roman" panose="02020603050405020304" pitchFamily="18" charset="0"/>
                <a:ea typeface="Times New Roman" panose="02020603050405020304" pitchFamily="18" charset="0"/>
              </a:rPr>
              <a:t> . . . sex.” §2000e–2(a)(1) (emphasis added). And the meaning of “individual” was as uncontroversial in 1964 as it is today”</a:t>
            </a:r>
            <a:endParaRPr lang="en-US" sz="4000" dirty="0"/>
          </a:p>
        </p:txBody>
      </p:sp>
    </p:spTree>
    <p:extLst>
      <p:ext uri="{BB962C8B-B14F-4D97-AF65-F5344CB8AC3E}">
        <p14:creationId xmlns:p14="http://schemas.microsoft.com/office/powerpoint/2010/main" val="3698482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3334</TotalTime>
  <Words>5009</Words>
  <Application>Microsoft Office PowerPoint</Application>
  <PresentationFormat>Widescreen</PresentationFormat>
  <Paragraphs>264</Paragraphs>
  <Slides>49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Calibri Light</vt:lpstr>
      <vt:lpstr>Tahoma</vt:lpstr>
      <vt:lpstr>Times New Roman</vt:lpstr>
      <vt:lpstr>Office Theme</vt:lpstr>
      <vt:lpstr>Jo Anne Simon, Esq.</vt:lpstr>
      <vt:lpstr>Collateral impacts of Covid-19 </vt:lpstr>
      <vt:lpstr>PowerPoint Presentation</vt:lpstr>
      <vt:lpstr>SCOTUS: Title VII protects LGBTQ workers</vt:lpstr>
      <vt:lpstr>Facts: </vt:lpstr>
      <vt:lpstr>Fired “because of sex”</vt:lpstr>
      <vt:lpstr>Does “but for” mean “solely?’</vt:lpstr>
      <vt:lpstr>Categorical vs Individual discrimination</vt:lpstr>
      <vt:lpstr>No, the statute is clear…</vt:lpstr>
      <vt:lpstr>The bottom line</vt:lpstr>
      <vt:lpstr>The Court won’t debate what Congress was thinking in 1964</vt:lpstr>
      <vt:lpstr>Implications for disability cases</vt:lpstr>
      <vt:lpstr>Further implications</vt:lpstr>
      <vt:lpstr>Still further…</vt:lpstr>
      <vt:lpstr>SCOTUS: DACA recipients will not be deported – at least for now. </vt:lpstr>
      <vt:lpstr>Recap of Facts</vt:lpstr>
      <vt:lpstr>PowerPoint Presentation</vt:lpstr>
      <vt:lpstr>Duke Memorandum</vt:lpstr>
      <vt:lpstr>Nielsen Memorandum</vt:lpstr>
      <vt:lpstr>DC Circuit declined to accept this explanation</vt:lpstr>
      <vt:lpstr>Administrative Procedure Act</vt:lpstr>
      <vt:lpstr>US Government assertions</vt:lpstr>
      <vt:lpstr>Court disagreed</vt:lpstr>
      <vt:lpstr>Under the APA, an agency has two options</vt:lpstr>
      <vt:lpstr>This failed because </vt:lpstr>
      <vt:lpstr>Quoting Oliver Wendall Holmes…</vt:lpstr>
      <vt:lpstr>The issue was forbearance</vt:lpstr>
      <vt:lpstr>PowerPoint Presentation</vt:lpstr>
      <vt:lpstr>PowerPoint Presentation</vt:lpstr>
      <vt:lpstr>Binno v LSAC – Settlement You can’t always get what you want</vt:lpstr>
      <vt:lpstr>Who has a Disability?  Two Case Against the NBME  Demonstrating its Failure to Implement  “Condition, Manner, or Duration” Analyses ©</vt:lpstr>
      <vt:lpstr>How We Got Here</vt:lpstr>
      <vt:lpstr>Restoration of the ADA (and Section 504) by Congress by Reconstruction of the Definition of Disability</vt:lpstr>
      <vt:lpstr>For Higher Education, An Important Example in the EEOC Regulations Implementing the ADAAA </vt:lpstr>
      <vt:lpstr>DOJ 2016  Regulations implementing the ADAAA  with Regard to Title II and Title III of the ADA and DOJ Analysis </vt:lpstr>
      <vt:lpstr>2016 DOJ Rules and Guidance Pertinent to the Case Study Plaintiffs, Berger and Ramsay (1) </vt:lpstr>
      <vt:lpstr>2016 DOJ Rules and Guidance Pertinent to the Case Study Plaintiffs, Berger and Ramsay (2) </vt:lpstr>
      <vt:lpstr>Berger and Ramsay Share a Lot of Challenges (1)</vt:lpstr>
      <vt:lpstr>Berger and Ramsay Share a Lot of Challenges (2)</vt:lpstr>
      <vt:lpstr>Berger and Ramsay Seek Preliminary Injunctions </vt:lpstr>
      <vt:lpstr>Following Similar Reasoning, Both Federal District Courts Grant the Requested Preliminary Injunctions (1)</vt:lpstr>
      <vt:lpstr>Following Similar Reasoning, Both Federal District Courts Grant the Requested Preliminary Injunctions (2)</vt:lpstr>
      <vt:lpstr>Following Similar Reasoning, Both Federal District Courts Grant the Requested Preliminary Injunctions (3)</vt:lpstr>
      <vt:lpstr>Following Similar Reasoning, Both Federal District Courts Grant the Requested Preliminary Injunctions (4)</vt:lpstr>
      <vt:lpstr>One difference in case presentation/ receptivity of Court</vt:lpstr>
      <vt:lpstr>What did the testing companies object to?</vt:lpstr>
      <vt:lpstr>In other words….</vt:lpstr>
      <vt:lpstr>Relief Granted Common to Both Berger and Ramsay</vt:lpstr>
      <vt:lpstr>The NMBE Has Appealed both Decisions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  Documentation and Definition of Disability  Two Case Studies Concerning Denial of Accommodation Claims Against  the NBME  Demonstrating its Failure to Implement  “Condition, Manner, and Duration” Analyses</dc:title>
  <dc:creator>Paul</dc:creator>
  <cp:lastModifiedBy>Carol Funckes</cp:lastModifiedBy>
  <cp:revision>37</cp:revision>
  <dcterms:created xsi:type="dcterms:W3CDTF">2020-01-21T04:59:57Z</dcterms:created>
  <dcterms:modified xsi:type="dcterms:W3CDTF">2020-07-21T02:11:43Z</dcterms:modified>
</cp:coreProperties>
</file>