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notesMasterIdLst>
    <p:notesMasterId r:id="rId27"/>
  </p:notesMasterIdLst>
  <p:sldIdLst>
    <p:sldId id="256" r:id="rId4"/>
    <p:sldId id="323" r:id="rId5"/>
    <p:sldId id="338" r:id="rId6"/>
    <p:sldId id="264" r:id="rId7"/>
    <p:sldId id="265" r:id="rId8"/>
    <p:sldId id="324" r:id="rId9"/>
    <p:sldId id="325" r:id="rId10"/>
    <p:sldId id="260" r:id="rId11"/>
    <p:sldId id="261" r:id="rId12"/>
    <p:sldId id="310" r:id="rId13"/>
    <p:sldId id="321" r:id="rId14"/>
    <p:sldId id="322" r:id="rId15"/>
    <p:sldId id="326" r:id="rId16"/>
    <p:sldId id="327" r:id="rId17"/>
    <p:sldId id="328" r:id="rId18"/>
    <p:sldId id="330" r:id="rId19"/>
    <p:sldId id="331" r:id="rId20"/>
    <p:sldId id="329" r:id="rId21"/>
    <p:sldId id="333" r:id="rId22"/>
    <p:sldId id="334" r:id="rId23"/>
    <p:sldId id="335" r:id="rId24"/>
    <p:sldId id="336" r:id="rId25"/>
    <p:sldId id="33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38"/>
  </p:normalViewPr>
  <p:slideViewPr>
    <p:cSldViewPr snapToGrid="0" snapToObjects="1">
      <p:cViewPr varScale="1">
        <p:scale>
          <a:sx n="92" d="100"/>
          <a:sy n="92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750C4-5AEE-4F08-89DB-7A595D47B944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D8C6E-F52F-43E9-9A99-11F28534F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5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9685-E968-5F44-B33B-377B66082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D59F4-A403-4744-8FB3-8B3F8E519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CF9C-F90C-A54A-B7A3-6EF635E3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CBCD-3102-479D-8928-102BC25CCACC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EC207-345A-624B-B2D6-B8155AC1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FF172-2B84-2042-B54E-0D7837FC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5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/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510D9-A4C2-4DF5-B9CB-71CB1CD6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DE00-E785-4A13-884D-3AF34AC80E0D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1559-2DB6-4C8A-B3C9-F7C3844F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33DDD-FBAB-4802-AF09-9C6F2946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5218-E079-4E0A-BCAF-830ACD0BF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2031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80A4B0-42FE-4F9A-BC16-83EF46AD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CA49-4327-42E1-BB37-BE89A2D8CDA7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63B438-04E1-46AB-B341-E9D6618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6BA20D-BE14-481D-BFE4-0F983514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42FB-96AE-4AB7-907A-A28575807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53443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122A54-82AD-499A-99B0-D64C0900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0CDC-B5B0-4AC0-B6B8-54F2282C76C9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39C990-2015-43A7-8318-2EFE33E3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E27971-2C9E-4126-A42F-FFF39A59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1331-03C9-432C-849C-DD7C0E2CB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86864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D73394-845D-4325-9E88-5D2A09D2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E438-2B04-4F6C-82C6-D0C697928377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D363FF-D400-478B-B095-A72567A2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FB68A6-8BE8-440E-8604-5ACF77B5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2699-EE09-479A-912D-7628BBBF0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77102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E87A6-83F1-4C7E-9DCE-77672253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3163-F30E-4D86-B9BC-ED129C51A43A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26DEF-0D5D-4091-9370-32B45897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1B76E-469E-4E00-8909-F416C0D3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1BF2-E310-4E84-BE43-C2043F6FC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05998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36986-1A06-4007-9E3D-DF796341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9534-6BF8-4A13-B19D-E02FA424CABE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43EB3-FD73-4018-B88B-19ED07A0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FD4A8-22C8-4135-AD02-FDCAC8E7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B236-3D8E-4C18-853C-5542F98E4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64151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/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3E9D-D5D8-4711-9C4B-3B510C5B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5A33-B047-4EF6-9A22-1B1D25F2C25B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C0C27-2BE2-4053-B516-F93AD47A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4492-2678-45D5-93D9-E86F18F6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213A-8622-44C6-AF82-DC0A54DE6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2762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6A1D-4E0A-4226-AAA4-DC720D37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D89C-E3CC-4F72-A4A8-20FC0026FFB6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DBEFA-186A-4720-B381-EE2202F5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0715B-BC6B-4A84-9F03-51ECCE08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3420-4AF0-449E-87FC-2ACDF1D224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06766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885FA-028F-44A8-ADD4-F010BD91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03F0-24A1-4A78-9958-365DADD4BAA3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8A08A-4AC7-4F5A-AB84-CC1A43F8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B439-6E1B-49C6-858E-C477E5FB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21B4E-76FB-4153-B5FD-503A15E40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78113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980E-65BC-4286-9AD6-AC97476B3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35C04-6951-4134-A8DD-30CEE8B09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9D12C-EE4F-4C28-94E4-DC712A3D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7EC8-6995-472D-99BA-CE340E4C4E2E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318E8-92E2-4F2E-AD2E-FD999F8A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4DE86-5BA7-437A-9E9C-278492BD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E61F-3923-004F-BCC0-DF8C4C30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797C8-3635-BD4D-8498-3FEE7600E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213BC-4738-8940-A352-0CE9BE90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BEFB-DF88-4017-B467-C2F60CB1D01D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E4508-1BB8-0040-B810-68831F315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CF8E9-762B-3649-81B7-82198E69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67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309F-CA11-4FC3-9A3A-DA50630D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34B1-5C8D-458B-8B92-B01B33E2F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33C4A-6B6B-453C-988F-02506988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5FA4-2A4E-4A8D-901B-79E9EB210FA7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D966E-40C9-489D-9676-0B931D91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5E27F-BCFA-4875-B1A8-6B2C9316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1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CA2C-7C19-4773-B016-D56FACEB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9A370-C365-4F24-8271-14D6A0DE3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E9D2-8F85-40D9-8BA2-6CC92927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5FC9-5E16-46CB-B441-AE07565C02DE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44A7E-2648-41FC-A621-EAF2E8E0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9C3DC-7C92-45DC-8175-D07F1A5F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8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8D26-6D07-4EAF-A8C5-4432E5D5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C0AE-8A3A-41FE-8007-589061137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72689-F981-4548-9A1C-77A1AEF17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C6F12-D346-4C39-A26E-3B3ABBFC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8F0A-DC7F-4550-A0C1-37968CCFAF9C}" type="datetime1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733F8-06D9-48F5-839D-4E7E960D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CF73E-D720-4475-B608-896175F5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33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45BD-68C2-4BCE-A511-35B193D7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66A96-E56D-4B68-9118-BAEA388A8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C15D3-AF78-4407-869F-6C1F839B7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19E74-292C-4A7A-93CD-66B642992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4234A-D84B-46C8-8D00-134BF0727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32A687-755C-486C-BECB-E5221AA1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4A0E-9E54-49B8-BBA6-5E856EF27787}" type="datetime1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B47F6-84A2-46B1-B42D-2A208654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9E4F1-5DCD-4E32-A638-77706553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5869-84AD-4BD8-A346-5B450B6B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81854-C1D5-4222-9ECF-423E8E78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1143-22CC-4897-A948-86E5E054ACAA}" type="datetime1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1726E-A8F6-47AF-817B-E378D6E2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8AC02-6E5E-4343-AC72-1FEF38C3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20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B74EE-42E6-4560-AE07-75305AB1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3316-D9A8-41FC-AE88-AA09786B3D00}" type="datetime1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067F1-C3AF-44FA-8631-FFF601B0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5CEFF-C9C0-44B9-8CB5-581AD379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53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F2C3-5B3E-4BC7-9BC1-F5CAC524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3A3D-AF9F-4736-8E55-4A66D89B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A4BBD-0771-4D63-B339-BCAF06658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13EC4-1E1C-42A4-96D8-9F18CD56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C58E-C353-452A-8B86-3417B1C097FC}" type="datetime1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DCB4A-1F80-45F4-9FEE-9C1FC3A6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89A46-78B8-4017-9972-B539EA3F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0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65FD-D577-4A6A-991E-DA220371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894E4-8324-48FD-AFED-C8DFB09FC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CE07A-2FEC-4E0C-A47C-036916F0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4EA6C-DD4A-4923-8E59-FB766111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D83E-2407-418F-B9F2-18B22EC3BB03}" type="datetime1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69A21-FA65-4944-BCB1-6B98FE3B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47BDD-5C0D-438F-98FA-B9DBB6AF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46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B6CC-AD28-4C95-BD72-3A48563A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4DDA3-FE14-41A3-A5CE-50EA605E9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A47DA-6AFF-495A-91AE-F710E0D8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E78C-5255-49A4-9D56-110CBC00F5C6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4DE9-4FFE-49A3-BE47-F173E58C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E56EC-1D3D-4C2D-AB24-4C5D683B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66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3001A-893E-4F7B-A963-9A2884FBC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560D6-0DA2-40F7-8023-C42C47B8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B4ED-9B17-4B9C-97E5-A2FC84F8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6477-E5B0-4762-B72A-D7B4290BD174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D5E54-A825-4D6B-9ACA-8BDCE1B4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84956-828D-435F-AEC8-1F480690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0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4771-38C9-2C4B-99A1-66846509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AFA66-FA6B-F644-9C33-A14A507C6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B12EF-4D5D-3241-8181-17AA69D0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25D1-3FCE-444A-9531-06E2947D7A69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9C90B-2721-574F-83F3-3110D797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8764D-0B0F-C64B-BA32-9E0C1DDA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6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CCB6-C22D-A045-AEB2-D3AF4D1A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78AB-6CB2-334E-BD7A-9242DFF15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1925"/>
            <a:ext cx="5181600" cy="369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4BF82-D270-6A4E-8F3B-6E5A4B611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81923"/>
            <a:ext cx="5181600" cy="36950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D3A0C-DFF9-704A-AE67-74D1F2DA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4125-4F38-46BC-A4E4-A77389CFBAE9}" type="datetime1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59AA2-BFE9-6848-B2B9-6FB74353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F37E4-10EF-6D4A-9374-1BEB2C57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6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09B8-55E0-A140-8D49-3E02C932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9934"/>
            <a:ext cx="10515600" cy="6807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46427-B47D-8C49-AC9D-238D6831C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1478A-2361-0642-99DF-569977114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3D59E-CDCA-914B-9C89-650108571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DB677-5EAC-ED44-A867-5CAC5D4C7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3C545-5C6B-6447-A718-6D923B19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B4EA-EEA0-4D1C-8F35-D52B2F532174}" type="datetime1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02A95-4959-7446-8BCC-10DDBE17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8AE888-5282-7F44-8843-46DE290A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8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A526-F96C-4E41-A127-206B9A7E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81219"/>
            <a:ext cx="3932237" cy="10733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CC0B1-7391-3042-98C3-1B3AE1391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81219"/>
            <a:ext cx="6172200" cy="4479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C7F6C-DDEA-4046-8AB0-1FEC3898F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2256"/>
            <a:ext cx="3932237" cy="31667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1B337-61AB-2F44-8CF5-EEB33959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A000-6BC6-481B-909A-930161BEF150}" type="datetime1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A6EA6-4E88-C442-89F7-72C1F0DB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A59EE-98EA-A44D-8B27-C1596CBD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DB7D-D534-F54E-924C-E2BDD66B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235075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47E83-6B40-DA47-8A60-017EF4C89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0B7C3-F4A5-864B-80B5-3910895B7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700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78610-EE35-D047-8C2A-8AB94555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536F-8601-416A-82AA-B81450E945CF}" type="datetime1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764C5-66E4-4B42-B707-CEFD2FB7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AHEAD Board of Directors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A24C2-406C-3E4F-B1FD-94D1D023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6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/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69716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AF1C1-0672-45E7-96B2-1C03A1EF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74C7-33D7-4FBD-924D-40D0120D84C1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C26E4-519B-414C-BC87-F7287EB4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E56AC-0467-4694-9AD7-D8396E21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BF7D-6B05-41A4-85E8-7EA8D41F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7866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CB155-A6FA-7540-8320-7F031F48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D9F70-A861-A048-81F5-ECA8A115F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20371"/>
            <a:ext cx="10515600" cy="3556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31B92-D451-C742-A062-40734AAA0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8A62-12C5-4FEF-97FB-274D18ECBA7A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A1FE4-0938-3040-ACC4-F0BD05D2E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AHEAD Board of Directors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3489B-EEBC-5847-81FE-8CED7EC0C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462BC-22A2-0945-ADDA-66B8A70E3A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Equity and Excellence Access in Higher Education">
            <a:extLst>
              <a:ext uri="{FF2B5EF4-FFF2-40B4-BE49-F238E27FC236}">
                <a16:creationId xmlns:a16="http://schemas.microsoft.com/office/drawing/2014/main" id="{5153C1CC-C8C0-4E4E-B728-0ECEF8ADCD9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" y="30707"/>
            <a:ext cx="5275997" cy="994533"/>
          </a:xfrm>
          <a:prstGeom prst="rect">
            <a:avLst/>
          </a:prstGeom>
        </p:spPr>
      </p:pic>
      <p:sp>
        <p:nvSpPr>
          <p:cNvPr id="10" name="TextBox 9" descr="Palm Desert, CA July 20-24, 2020">
            <a:extLst>
              <a:ext uri="{FF2B5EF4-FFF2-40B4-BE49-F238E27FC236}">
                <a16:creationId xmlns:a16="http://schemas.microsoft.com/office/drawing/2014/main" id="{0E4BFCCC-1A76-EA4A-9151-F957C21145F3}"/>
              </a:ext>
            </a:extLst>
          </p:cNvPr>
          <p:cNvSpPr txBox="1"/>
          <p:nvPr userDrawn="1"/>
        </p:nvSpPr>
        <p:spPr>
          <a:xfrm>
            <a:off x="10153935" y="136525"/>
            <a:ext cx="160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 Virtual Event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u="none" strike="noStrike" kern="1200" baseline="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July 6-24, 2020</a:t>
            </a:r>
            <a:endParaRPr lang="en-US" sz="1800" b="0" i="0" u="none" strike="noStrike" kern="1200" baseline="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HEAD - Association on Higher Education and Disability">
            <a:extLst>
              <a:ext uri="{FF2B5EF4-FFF2-40B4-BE49-F238E27FC236}">
                <a16:creationId xmlns:a16="http://schemas.microsoft.com/office/drawing/2014/main" id="{2CEDF03D-D1AB-DD42-A076-7A7322F8D40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903" y="6218222"/>
            <a:ext cx="3720193" cy="6397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54D060-4DE3-0C40-B3CF-007975D00D77}"/>
              </a:ext>
            </a:extLst>
          </p:cNvPr>
          <p:cNvCxnSpPr/>
          <p:nvPr userDrawn="1"/>
        </p:nvCxnSpPr>
        <p:spPr>
          <a:xfrm>
            <a:off x="0" y="1009935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7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8EDFE-F38B-47F7-B9ED-30BECDDC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2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FC3E558-300A-4F70-8B01-19AA5EF6BB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2810" y="1905000"/>
            <a:ext cx="913685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6A970-E06C-4894-A546-27E6A3078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8568" y="6400801"/>
            <a:ext cx="1449766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A02D78-AD91-4DD3-B8B8-94C9086B84D1}" type="datetime1">
              <a:rPr lang="en-US" altLang="en-US" smtClean="0"/>
              <a:t>7/6/20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A45F5-A9B5-468D-B82F-71D1A8786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55490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AHEAD Board of Directors</a:t>
            </a: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C7-2BE7-45B9-B99C-303DE40B0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0773" y="6400801"/>
            <a:ext cx="838418" cy="276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6ABAAC-4B52-4314-811B-8DEA65296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699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1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ＭＳ Ｐゴシック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63550" indent="-23177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682625" indent="-2190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85725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30288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B1E3A-8DB0-4B28-82FA-54B309C5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767B0-0BC1-45FA-8A68-C3C397AC8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D7866-BC8C-4107-AE3A-30AF9AFF7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C2C5-567E-461B-BD51-5B73B7EAF162}" type="datetime1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E4AF6-38B3-4945-BF0C-61DE427CA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AHEAD Board of Directors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F42E-9A8E-476E-BF65-15D1D22E4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5089-2B66-402E-9B94-20FD46085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estar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tiff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F582-7340-B341-9FFD-55285031E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AHEAD Business Meeting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10E8A-FEC7-A444-9732-EF358209E8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4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14174FE-08B7-49BF-AB30-00AF1B6B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81000"/>
            <a:ext cx="9144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a typeface="+mj-ea"/>
                <a:cs typeface="+mj-cs"/>
              </a:rPr>
              <a:t>AHEAD Membership Continues to Grow</a:t>
            </a:r>
            <a:r>
              <a:rPr lang="en-US" b="1" dirty="0">
                <a:ea typeface="+mj-ea"/>
                <a:cs typeface="+mj-cs"/>
              </a:rPr>
              <a:t>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3" name="Content Placeholder 13">
            <a:extLst>
              <a:ext uri="{FF2B5EF4-FFF2-40B4-BE49-F238E27FC236}">
                <a16:creationId xmlns:a16="http://schemas.microsoft.com/office/drawing/2014/main" id="{4ECA73A6-80D1-459A-BACD-7230876BC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2" y="1143000"/>
            <a:ext cx="9134475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And these are only mid-year numbers…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F5C55B-5296-4DB0-ADC5-984054FA2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74644"/>
              </p:ext>
            </p:extLst>
          </p:nvPr>
        </p:nvGraphicFramePr>
        <p:xfrm>
          <a:off x="1543050" y="1676401"/>
          <a:ext cx="9751220" cy="4700940"/>
        </p:xfrm>
        <a:graphic>
          <a:graphicData uri="http://schemas.openxmlformats.org/drawingml/2006/table">
            <a:tbl>
              <a:tblPr/>
              <a:tblGrid>
                <a:gridCol w="1558567">
                  <a:extLst>
                    <a:ext uri="{9D8B030D-6E8A-4147-A177-3AD203B41FA5}">
                      <a16:colId xmlns:a16="http://schemas.microsoft.com/office/drawing/2014/main" val="3749087851"/>
                    </a:ext>
                  </a:extLst>
                </a:gridCol>
                <a:gridCol w="1845475">
                  <a:extLst>
                    <a:ext uri="{9D8B030D-6E8A-4147-A177-3AD203B41FA5}">
                      <a16:colId xmlns:a16="http://schemas.microsoft.com/office/drawing/2014/main" val="2797756816"/>
                    </a:ext>
                  </a:extLst>
                </a:gridCol>
                <a:gridCol w="1599289">
                  <a:extLst>
                    <a:ext uri="{9D8B030D-6E8A-4147-A177-3AD203B41FA5}">
                      <a16:colId xmlns:a16="http://schemas.microsoft.com/office/drawing/2014/main" val="1148913192"/>
                    </a:ext>
                  </a:extLst>
                </a:gridCol>
                <a:gridCol w="1491929">
                  <a:extLst>
                    <a:ext uri="{9D8B030D-6E8A-4147-A177-3AD203B41FA5}">
                      <a16:colId xmlns:a16="http://schemas.microsoft.com/office/drawing/2014/main" val="3451488784"/>
                    </a:ext>
                  </a:extLst>
                </a:gridCol>
                <a:gridCol w="1628905">
                  <a:extLst>
                    <a:ext uri="{9D8B030D-6E8A-4147-A177-3AD203B41FA5}">
                      <a16:colId xmlns:a16="http://schemas.microsoft.com/office/drawing/2014/main" val="2248688033"/>
                    </a:ext>
                  </a:extLst>
                </a:gridCol>
                <a:gridCol w="1627055">
                  <a:extLst>
                    <a:ext uri="{9D8B030D-6E8A-4147-A177-3AD203B41FA5}">
                      <a16:colId xmlns:a16="http://schemas.microsoft.com/office/drawing/2014/main" val="2471986139"/>
                    </a:ext>
                  </a:extLst>
                </a:gridCol>
              </a:tblGrid>
              <a:tr h="95249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Year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Membership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# Growth Year to Year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% Growth Year to Year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# Growth 5 Year Cumulative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% Growth 5 Year Cumulative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07502"/>
                  </a:ext>
                </a:extLst>
              </a:tr>
              <a:tr h="301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002268"/>
                  </a:ext>
                </a:extLst>
              </a:tr>
              <a:tr h="301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2015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2790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171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6.53%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07470"/>
                  </a:ext>
                </a:extLst>
              </a:tr>
              <a:tr h="2935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0524"/>
                  </a:ext>
                </a:extLst>
              </a:tr>
              <a:tr h="301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2016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2863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73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2.61%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885724"/>
                  </a:ext>
                </a:extLst>
              </a:tr>
              <a:tr h="301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258033"/>
                  </a:ext>
                </a:extLst>
              </a:tr>
              <a:tr h="301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2017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2974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111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3.90%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0924"/>
                  </a:ext>
                </a:extLst>
              </a:tr>
              <a:tr h="301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291835"/>
                  </a:ext>
                </a:extLst>
              </a:tr>
              <a:tr h="3016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2018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3155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181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6.10%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11263"/>
                  </a:ext>
                </a:extLst>
              </a:tr>
              <a:tr h="301637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25923"/>
                  </a:ext>
                </a:extLst>
              </a:tr>
              <a:tr h="30163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3705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550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17.4%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51195"/>
                  </a:ext>
                </a:extLst>
              </a:tr>
              <a:tr h="317524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391380"/>
                  </a:ext>
                </a:extLst>
              </a:tr>
              <a:tr h="31433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2.94%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36.70%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83597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8C57BCD-AF7C-46EF-8DC8-E91A2F3C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282" y="152400"/>
            <a:ext cx="9146382" cy="1371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</a:rPr>
              <a:t>AHEAD Remains Fiscally Sound… while investing in growth.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267" name="Content Placeholder 13">
            <a:extLst>
              <a:ext uri="{FF2B5EF4-FFF2-40B4-BE49-F238E27FC236}">
                <a16:creationId xmlns:a16="http://schemas.microsoft.com/office/drawing/2014/main" id="{E1385DE6-A146-4AEC-B760-E0A33CC5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73" y="1619250"/>
            <a:ext cx="9136854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2019 Fiscal Year Revenues and Expenses Compared to 2018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(October 1 – September 30).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50F1D5-1ED6-4DB4-B8ED-51682086E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550453"/>
              </p:ext>
            </p:extLst>
          </p:nvPr>
        </p:nvGraphicFramePr>
        <p:xfrm>
          <a:off x="1600201" y="2400300"/>
          <a:ext cx="9144000" cy="4138614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188693333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5295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73531951"/>
                    </a:ext>
                  </a:extLst>
                </a:gridCol>
              </a:tblGrid>
              <a:tr h="3873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Fiscal 2019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Fiscal 2018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572849"/>
                  </a:ext>
                </a:extLst>
              </a:tr>
              <a:tr h="3873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39470"/>
                  </a:ext>
                </a:extLst>
              </a:tr>
              <a:tr h="3873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Total Revenues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$3,625,726.00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$3,331,912.00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05455"/>
                  </a:ext>
                </a:extLst>
              </a:tr>
              <a:tr h="3873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302085"/>
                  </a:ext>
                </a:extLst>
              </a:tr>
              <a:tr h="3873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Total Expenses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$3,300,546.00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$2,995,979.00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04970"/>
                  </a:ext>
                </a:extLst>
              </a:tr>
              <a:tr h="3873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689944"/>
                  </a:ext>
                </a:extLst>
              </a:tr>
              <a:tr h="77473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Other Revenues (Gaines/Losses)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07040"/>
                  </a:ext>
                </a:extLst>
              </a:tr>
              <a:tr h="3873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36920"/>
                  </a:ext>
                </a:extLst>
              </a:tr>
              <a:tr h="6523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Net Income/Deficit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$325,180.00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$335,933.00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9565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C864AC8-2B0F-4D82-BECB-8F9A2D8B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8100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Remaining Strong – </a:t>
            </a:r>
            <a:b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Statement of Asset Position June 30, 2019 and </a:t>
            </a:r>
            <a:b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en-US" sz="3200" b="1" dirty="0">
                <a:solidFill>
                  <a:schemeClr val="bg1"/>
                </a:solidFill>
                <a:ea typeface="+mj-ea"/>
                <a:cs typeface="+mj-cs"/>
              </a:rPr>
              <a:t>June 30, 2020</a:t>
            </a:r>
            <a:endParaRPr lang="en-US" sz="3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2291" name="Content Placeholder 13">
            <a:extLst>
              <a:ext uri="{FF2B5EF4-FFF2-40B4-BE49-F238E27FC236}">
                <a16:creationId xmlns:a16="http://schemas.microsoft.com/office/drawing/2014/main" id="{E6645D27-C71D-4856-8272-453C1E6C7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 your first bullet point here</a:t>
            </a:r>
          </a:p>
          <a:p>
            <a:pPr eaLnBrk="1" hangingPunct="1"/>
            <a:r>
              <a:rPr lang="en-US" altLang="en-US"/>
              <a:t>Add your second bullet point here</a:t>
            </a:r>
          </a:p>
          <a:p>
            <a:pPr eaLnBrk="1" hangingPunct="1"/>
            <a:r>
              <a:rPr lang="en-US" altLang="en-US"/>
              <a:t>Add your third bulle</a:t>
            </a:r>
            <a:r>
              <a:rPr lang="en-US" altLang="en-US" b="1"/>
              <a:t>Audited Statement of Asset Position December 31, 2014 and 2013</a:t>
            </a:r>
            <a:r>
              <a:rPr lang="en-US" altLang="en-US"/>
              <a:t>t point here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B5CD6C-7EC6-430D-99A9-21E4F8F25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01751"/>
              </p:ext>
            </p:extLst>
          </p:nvPr>
        </p:nvGraphicFramePr>
        <p:xfrm>
          <a:off x="1295401" y="1296988"/>
          <a:ext cx="9753600" cy="4412870"/>
        </p:xfrm>
        <a:graphic>
          <a:graphicData uri="http://schemas.openxmlformats.org/drawingml/2006/table">
            <a:tbl>
              <a:tblPr/>
              <a:tblGrid>
                <a:gridCol w="3763962">
                  <a:extLst>
                    <a:ext uri="{9D8B030D-6E8A-4147-A177-3AD203B41FA5}">
                      <a16:colId xmlns:a16="http://schemas.microsoft.com/office/drawing/2014/main" val="1643281939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3742470032"/>
                    </a:ext>
                  </a:extLst>
                </a:gridCol>
                <a:gridCol w="2995613">
                  <a:extLst>
                    <a:ext uri="{9D8B030D-6E8A-4147-A177-3AD203B41FA5}">
                      <a16:colId xmlns:a16="http://schemas.microsoft.com/office/drawing/2014/main" val="557978281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ASSETS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June 30, 2020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June 30, 2019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323827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8484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Current Assets (reflects loss of conference revenues)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$1,073,596.00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$1,314,771.00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13239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394483"/>
                  </a:ext>
                </a:extLst>
              </a:tr>
              <a:tr h="83502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Property and Equipment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(fully depreciated)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$3,087.00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32694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898630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Other Assets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$394,194.00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$391,249.00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32659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95941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MS PGothic" panose="020B0600070205080204" pitchFamily="34" charset="-128"/>
                        </a:rPr>
                        <a:t>Total Assets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$1,467,790.00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$1,706,021.00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56463"/>
                  </a:ext>
                </a:extLst>
              </a:tr>
            </a:tbl>
          </a:graphicData>
        </a:graphic>
      </p:graphicFrame>
      <p:sp>
        <p:nvSpPr>
          <p:cNvPr id="12334" name="TextBox 2">
            <a:extLst>
              <a:ext uri="{FF2B5EF4-FFF2-40B4-BE49-F238E27FC236}">
                <a16:creationId xmlns:a16="http://schemas.microsoft.com/office/drawing/2014/main" id="{CFA8C789-45BF-4096-9D48-04FE2EA52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5791201"/>
            <a:ext cx="975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AHEAD is 100% transparent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.  View all financial details at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www.guidestar.com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 pitchFamily="34" charset="0"/>
                <a:ea typeface="MS PGothic" panose="020B0600070205080204" pitchFamily="34" charset="-128"/>
                <a:cs typeface="+mn-cs"/>
              </a:rPr>
              <a:t>  from anywhere, anytime!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amie Axelrod: White man with hair pulled back, smilling">
            <a:extLst>
              <a:ext uri="{FF2B5EF4-FFF2-40B4-BE49-F238E27FC236}">
                <a16:creationId xmlns:a16="http://schemas.microsoft.com/office/drawing/2014/main" id="{5C463743-70C0-41BA-A4CB-AE5E6F47A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1" y="1445275"/>
            <a:ext cx="2644966" cy="396744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7" name="Picture 6" descr="Kristie Orr: White woman with shoulder length, straight blond hair, smiles warmly">
            <a:extLst>
              <a:ext uri="{FF2B5EF4-FFF2-40B4-BE49-F238E27FC236}">
                <a16:creationId xmlns:a16="http://schemas.microsoft.com/office/drawing/2014/main" id="{05877A62-42BF-4278-9E1E-5CA3F338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351" y="1445276"/>
            <a:ext cx="2644965" cy="396744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A802B0-A1EB-4CBE-9000-68771D7AB513}"/>
              </a:ext>
            </a:extLst>
          </p:cNvPr>
          <p:cNvSpPr txBox="1"/>
          <p:nvPr/>
        </p:nvSpPr>
        <p:spPr>
          <a:xfrm>
            <a:off x="0" y="4627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 Ronald E. Blosser Award Recipients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963B3-AB91-4D90-904C-EEBE604854A1}"/>
              </a:ext>
            </a:extLst>
          </p:cNvPr>
          <p:cNvSpPr txBox="1"/>
          <p:nvPr/>
        </p:nvSpPr>
        <p:spPr>
          <a:xfrm>
            <a:off x="2400301" y="5563518"/>
            <a:ext cx="2644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Jamie Axelrod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Northern Arizona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73587-1FE5-4078-A4AB-D6850F317C1B}"/>
              </a:ext>
            </a:extLst>
          </p:cNvPr>
          <p:cNvSpPr txBox="1"/>
          <p:nvPr/>
        </p:nvSpPr>
        <p:spPr>
          <a:xfrm>
            <a:off x="7033351" y="5563518"/>
            <a:ext cx="264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Dr. Kristie Orr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272194841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A802B0-A1EB-4CBE-9000-68771D7AB513}"/>
              </a:ext>
            </a:extLst>
          </p:cNvPr>
          <p:cNvSpPr txBox="1"/>
          <p:nvPr/>
        </p:nvSpPr>
        <p:spPr>
          <a:xfrm>
            <a:off x="0" y="4627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 AHEAD Honor for Meritorious Contribution Award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963B3-AB91-4D90-904C-EEBE604854A1}"/>
              </a:ext>
            </a:extLst>
          </p:cNvPr>
          <p:cNvSpPr txBox="1"/>
          <p:nvPr/>
        </p:nvSpPr>
        <p:spPr>
          <a:xfrm>
            <a:off x="4782696" y="5563518"/>
            <a:ext cx="2644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Andrew Zeisler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Miami University, Emeritus</a:t>
            </a:r>
          </a:p>
        </p:txBody>
      </p:sp>
      <p:pic>
        <p:nvPicPr>
          <p:cNvPr id="3" name="Picture 2" descr="Andrew Zeisler: Fairskinned man with close shaven head, mustache and beard and bright read classes, smiles">
            <a:extLst>
              <a:ext uri="{FF2B5EF4-FFF2-40B4-BE49-F238E27FC236}">
                <a16:creationId xmlns:a16="http://schemas.microsoft.com/office/drawing/2014/main" id="{9BF385A4-7626-4B99-A3E3-645B283F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35" y="1417733"/>
            <a:ext cx="2663327" cy="399499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724700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A802B0-A1EB-4CBE-9000-68771D7AB513}"/>
              </a:ext>
            </a:extLst>
          </p:cNvPr>
          <p:cNvSpPr txBox="1"/>
          <p:nvPr/>
        </p:nvSpPr>
        <p:spPr>
          <a:xfrm>
            <a:off x="0" y="4627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Duraese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Hall Excellence in Diversity &amp; Inclusion Award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963B3-AB91-4D90-904C-EEBE604854A1}"/>
              </a:ext>
            </a:extLst>
          </p:cNvPr>
          <p:cNvSpPr txBox="1"/>
          <p:nvPr/>
        </p:nvSpPr>
        <p:spPr>
          <a:xfrm>
            <a:off x="4681019" y="5563518"/>
            <a:ext cx="282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Mary Lee Vance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California State Sacramento</a:t>
            </a:r>
          </a:p>
        </p:txBody>
      </p:sp>
      <p:pic>
        <p:nvPicPr>
          <p:cNvPr id="4" name="Picture 3" descr="Mary Lee Vance: An Asian-American woman with long black hair, with some graying, smiles warmly">
            <a:extLst>
              <a:ext uri="{FF2B5EF4-FFF2-40B4-BE49-F238E27FC236}">
                <a16:creationId xmlns:a16="http://schemas.microsoft.com/office/drawing/2014/main" id="{46A1C2A0-8F56-4065-851D-770466B5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515" y="1417732"/>
            <a:ext cx="2663327" cy="399499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791439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A802B0-A1EB-4CBE-9000-68771D7AB513}"/>
              </a:ext>
            </a:extLst>
          </p:cNvPr>
          <p:cNvSpPr txBox="1"/>
          <p:nvPr/>
        </p:nvSpPr>
        <p:spPr>
          <a:xfrm>
            <a:off x="0" y="4627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 AHEAD Professional Recognition Award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963B3-AB91-4D90-904C-EEBE604854A1}"/>
              </a:ext>
            </a:extLst>
          </p:cNvPr>
          <p:cNvSpPr txBox="1"/>
          <p:nvPr/>
        </p:nvSpPr>
        <p:spPr>
          <a:xfrm>
            <a:off x="4681019" y="5563518"/>
            <a:ext cx="282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Michelle Rigler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University of Tennessee, Chattanooga</a:t>
            </a:r>
          </a:p>
        </p:txBody>
      </p:sp>
      <p:pic>
        <p:nvPicPr>
          <p:cNvPr id="4" name="Picture 3" descr="Michelle Rigler: White woman with gingery blonde shoulder-length hair and a bright smile">
            <a:extLst>
              <a:ext uri="{FF2B5EF4-FFF2-40B4-BE49-F238E27FC236}">
                <a16:creationId xmlns:a16="http://schemas.microsoft.com/office/drawing/2014/main" id="{AFAB172D-7F49-444D-8D44-86F90FA3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514" y="1417730"/>
            <a:ext cx="2663326" cy="399498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36801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A802B0-A1EB-4CBE-9000-68771D7AB513}"/>
              </a:ext>
            </a:extLst>
          </p:cNvPr>
          <p:cNvSpPr txBox="1"/>
          <p:nvPr/>
        </p:nvSpPr>
        <p:spPr>
          <a:xfrm>
            <a:off x="0" y="4627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 AHEAD Student Recognition Award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963B3-AB91-4D90-904C-EEBE604854A1}"/>
              </a:ext>
            </a:extLst>
          </p:cNvPr>
          <p:cNvSpPr txBox="1"/>
          <p:nvPr/>
        </p:nvSpPr>
        <p:spPr>
          <a:xfrm>
            <a:off x="4681019" y="5563518"/>
            <a:ext cx="282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Heather Schmoll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 State Long Beach</a:t>
            </a:r>
          </a:p>
        </p:txBody>
      </p:sp>
      <p:pic>
        <p:nvPicPr>
          <p:cNvPr id="3" name="Picture 2" descr="Heather Schmoll: A white woman with long blonde hair">
            <a:extLst>
              <a:ext uri="{FF2B5EF4-FFF2-40B4-BE49-F238E27FC236}">
                <a16:creationId xmlns:a16="http://schemas.microsoft.com/office/drawing/2014/main" id="{609D22E0-9306-4F7F-B4BD-3767599F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513" y="1417730"/>
            <a:ext cx="2663325" cy="399498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918754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1A802B0-A1EB-4CBE-9000-68771D7AB513}"/>
              </a:ext>
            </a:extLst>
          </p:cNvPr>
          <p:cNvSpPr txBox="1"/>
          <p:nvPr/>
        </p:nvSpPr>
        <p:spPr>
          <a:xfrm>
            <a:off x="0" y="46270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2020 JPED Reviewer of the Year Award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963B3-AB91-4D90-904C-EEBE604854A1}"/>
              </a:ext>
            </a:extLst>
          </p:cNvPr>
          <p:cNvSpPr txBox="1"/>
          <p:nvPr/>
        </p:nvSpPr>
        <p:spPr>
          <a:xfrm>
            <a:off x="4681019" y="5563518"/>
            <a:ext cx="282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Melinda Burchard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Messiah University</a:t>
            </a:r>
          </a:p>
        </p:txBody>
      </p:sp>
      <p:pic>
        <p:nvPicPr>
          <p:cNvPr id="3" name="Picture 2" descr="Melinda Burchard: A white woman with short hair, wearing academic regalia">
            <a:extLst>
              <a:ext uri="{FF2B5EF4-FFF2-40B4-BE49-F238E27FC236}">
                <a16:creationId xmlns:a16="http://schemas.microsoft.com/office/drawing/2014/main" id="{44817336-A79F-4C63-A0E3-5A986B538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514" y="1417731"/>
            <a:ext cx="2663327" cy="399499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070260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Evidence-Based Practices Exemplars Competition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i="1" dirty="0"/>
              <a:t>Using Data to Develop our New Student Disability Resource Center. </a:t>
            </a:r>
            <a:r>
              <a:rPr lang="en-US" dirty="0"/>
              <a:t>Karen Pettus, University of South Carolina</a:t>
            </a:r>
          </a:p>
          <a:p>
            <a:pPr lvl="0"/>
            <a:r>
              <a:rPr lang="en-US" i="1" dirty="0"/>
              <a:t>When Access Goes Viral: Considering the Impact of Resource Sharing. </a:t>
            </a:r>
            <a:r>
              <a:rPr lang="en-US" dirty="0"/>
              <a:t>Melanie Thornton, University of Arkansas</a:t>
            </a:r>
          </a:p>
          <a:p>
            <a:pPr lvl="0"/>
            <a:r>
              <a:rPr lang="en-US" i="1" dirty="0"/>
              <a:t>Centering Race in Self-Advocacy Resources within University Disability Services. </a:t>
            </a:r>
            <a:r>
              <a:rPr lang="en-US" dirty="0"/>
              <a:t>Julia </a:t>
            </a:r>
            <a:r>
              <a:rPr lang="en-US" dirty="0" err="1"/>
              <a:t>Karpicz</a:t>
            </a:r>
            <a:r>
              <a:rPr lang="en-US" dirty="0"/>
              <a:t>, UCLA</a:t>
            </a:r>
          </a:p>
          <a:p>
            <a:pPr lvl="0"/>
            <a:r>
              <a:rPr lang="en-US" i="1" dirty="0"/>
              <a:t>Complex Accommodations: Fundamental Alteration, Undue Burden. </a:t>
            </a:r>
            <a:r>
              <a:rPr lang="en-US" dirty="0"/>
              <a:t>Tom Thompson.  </a:t>
            </a:r>
          </a:p>
        </p:txBody>
      </p:sp>
    </p:spTree>
    <p:extLst>
      <p:ext uri="{BB962C8B-B14F-4D97-AF65-F5344CB8AC3E}">
        <p14:creationId xmlns:p14="http://schemas.microsoft.com/office/powerpoint/2010/main" val="48856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ris Stone: Man of European descent with shaved hair and short beard, smiling">
            <a:extLst>
              <a:ext uri="{FF2B5EF4-FFF2-40B4-BE49-F238E27FC236}">
                <a16:creationId xmlns:a16="http://schemas.microsoft.com/office/drawing/2014/main" id="{C2D51260-4287-4363-8BED-64F31EFCA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430" y="0"/>
            <a:ext cx="3008376" cy="4261104"/>
          </a:xfrm>
          <a:prstGeom prst="rect">
            <a:avLst/>
          </a:prstGeom>
        </p:spPr>
      </p:pic>
      <p:pic>
        <p:nvPicPr>
          <p:cNvPr id="21" name="Picture 20" descr="Crystal Hill: African American woman with dark brown hair pulled back, smiling">
            <a:extLst>
              <a:ext uri="{FF2B5EF4-FFF2-40B4-BE49-F238E27FC236}">
                <a16:creationId xmlns:a16="http://schemas.microsoft.com/office/drawing/2014/main" id="{7CC6DC0D-8FA7-4236-9B4D-0026DD22B7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087" y="0"/>
            <a:ext cx="3008376" cy="4261104"/>
          </a:xfrm>
          <a:prstGeom prst="rect">
            <a:avLst/>
          </a:prstGeom>
        </p:spPr>
      </p:pic>
      <p:pic>
        <p:nvPicPr>
          <p:cNvPr id="15" name="Picture 14" descr="Katy Washington: Black female, smiling, with long gray and black hair">
            <a:extLst>
              <a:ext uri="{FF2B5EF4-FFF2-40B4-BE49-F238E27FC236}">
                <a16:creationId xmlns:a16="http://schemas.microsoft.com/office/drawing/2014/main" id="{0FB476B4-EB36-4BC5-90CE-517155B66A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661" y="0"/>
            <a:ext cx="3008376" cy="4261104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D3CAA7-F499-44C5-AFDC-E4A90D097CA3}"/>
              </a:ext>
            </a:extLst>
          </p:cNvPr>
          <p:cNvSpPr txBox="1"/>
          <p:nvPr/>
        </p:nvSpPr>
        <p:spPr>
          <a:xfrm>
            <a:off x="18274" y="448031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Amanda Kraus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AHEAD President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University of Arizona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D5759-83AF-4C5F-BD03-8B5099F10045}"/>
              </a:ext>
            </a:extLst>
          </p:cNvPr>
          <p:cNvSpPr txBox="1"/>
          <p:nvPr/>
        </p:nvSpPr>
        <p:spPr>
          <a:xfrm>
            <a:off x="6174056" y="448031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Crystal Hill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Texas Woman’s University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F6ABC-2ABA-4A2D-88C9-3A309F98CB27}"/>
              </a:ext>
            </a:extLst>
          </p:cNvPr>
          <p:cNvSpPr txBox="1"/>
          <p:nvPr/>
        </p:nvSpPr>
        <p:spPr>
          <a:xfrm>
            <a:off x="9235158" y="4480317"/>
            <a:ext cx="290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Stone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Washington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St. Louis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64DFBA-5F97-460D-86FA-68C81A5D1312}"/>
              </a:ext>
            </a:extLst>
          </p:cNvPr>
          <p:cNvSpPr txBox="1"/>
          <p:nvPr/>
        </p:nvSpPr>
        <p:spPr>
          <a:xfrm>
            <a:off x="2923582" y="448031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Katy Washington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President-Elect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North Texas</a:t>
            </a:r>
          </a:p>
        </p:txBody>
      </p:sp>
      <p:pic>
        <p:nvPicPr>
          <p:cNvPr id="2" name="Picture 1" descr="Amanda Kraus: White woman with long dark brown hair, smiling">
            <a:extLst>
              <a:ext uri="{FF2B5EF4-FFF2-40B4-BE49-F238E27FC236}">
                <a16:creationId xmlns:a16="http://schemas.microsoft.com/office/drawing/2014/main" id="{586E93F5-BFD3-4077-A9FF-EC1F9C08CB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9800"/>
            <a:ext cx="2964953" cy="4110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FCCC3F-B2B7-4873-9366-E66C6583A8C1}"/>
              </a:ext>
            </a:extLst>
          </p:cNvPr>
          <p:cNvSpPr txBox="1"/>
          <p:nvPr/>
        </p:nvSpPr>
        <p:spPr>
          <a:xfrm>
            <a:off x="18274" y="6365731"/>
            <a:ext cx="121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AHEAD Board of Directors: Returning Members</a:t>
            </a:r>
          </a:p>
        </p:txBody>
      </p:sp>
    </p:spTree>
    <p:extLst>
      <p:ext uri="{BB962C8B-B14F-4D97-AF65-F5344CB8AC3E}">
        <p14:creationId xmlns:p14="http://schemas.microsoft.com/office/powerpoint/2010/main" val="1489886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Evidence-Based Practices Exemplars- Honorable Mention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700" i="1" dirty="0"/>
              <a:t>Evidence-Based Practices to Assess, Advocate, and Improve. Tawny Rigsby, The University of Tulsa</a:t>
            </a:r>
          </a:p>
          <a:p>
            <a:pPr lvl="0"/>
            <a:r>
              <a:rPr lang="en-US" sz="2700" i="1" dirty="0"/>
              <a:t>Artworks Creative Community Outreach Project. Casey Cline, Midlands Technical College</a:t>
            </a:r>
          </a:p>
        </p:txBody>
      </p:sp>
    </p:spTree>
    <p:extLst>
      <p:ext uri="{BB962C8B-B14F-4D97-AF65-F5344CB8AC3E}">
        <p14:creationId xmlns:p14="http://schemas.microsoft.com/office/powerpoint/2010/main" val="450363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77" y="1156362"/>
            <a:ext cx="11072446" cy="1325563"/>
          </a:xfrm>
        </p:spPr>
        <p:txBody>
          <a:bodyPr/>
          <a:lstStyle/>
          <a:p>
            <a:pPr algn="ctr"/>
            <a:r>
              <a:rPr lang="en-US" dirty="0"/>
              <a:t>AHEAD Remembers</a:t>
            </a:r>
            <a:br>
              <a:rPr lang="en-US" dirty="0"/>
            </a:br>
            <a:r>
              <a:rPr lang="en-US" dirty="0"/>
              <a:t>Retirees 2019-2020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7553"/>
            <a:ext cx="10515600" cy="37335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Matthew Mattingly- University of Massachusetts: Amherst</a:t>
            </a:r>
          </a:p>
          <a:p>
            <a:pPr lvl="0"/>
            <a:r>
              <a:rPr lang="en-US" dirty="0"/>
              <a:t>Ruth Loew- Educational Testing Services (ETS)</a:t>
            </a:r>
          </a:p>
          <a:p>
            <a:pPr lvl="0"/>
            <a:r>
              <a:rPr lang="en-US" dirty="0"/>
              <a:t>Bill Dethlefs- University of Texas El Paso (UTEP)</a:t>
            </a:r>
          </a:p>
          <a:p>
            <a:pPr lvl="0"/>
            <a:r>
              <a:rPr lang="en-US" dirty="0"/>
              <a:t>Anne Lynch- Augsburg University</a:t>
            </a:r>
          </a:p>
          <a:p>
            <a:pPr lvl="0"/>
            <a:r>
              <a:rPr lang="en-US" dirty="0"/>
              <a:t>Janet Lockhart, El Paso Community College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4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77" y="1156362"/>
            <a:ext cx="11072446" cy="1325563"/>
          </a:xfrm>
        </p:spPr>
        <p:txBody>
          <a:bodyPr/>
          <a:lstStyle/>
          <a:p>
            <a:pPr algn="ctr"/>
            <a:r>
              <a:rPr lang="en-US" dirty="0"/>
              <a:t>AHEAD Remembers</a:t>
            </a:r>
            <a:br>
              <a:rPr lang="en-US" dirty="0"/>
            </a:br>
            <a:r>
              <a:rPr lang="en-US" dirty="0"/>
              <a:t>Retirees 2019-2020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431" y="2954784"/>
            <a:ext cx="10515600" cy="37335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Rhonda Rapp- St. Mary’s University</a:t>
            </a:r>
          </a:p>
          <a:p>
            <a:pPr lvl="0"/>
            <a:r>
              <a:rPr lang="en-US" dirty="0"/>
              <a:t>Rosemary Kreston, Colorado State University- Ft. Collins</a:t>
            </a:r>
          </a:p>
          <a:p>
            <a:pPr lvl="0"/>
            <a:r>
              <a:rPr lang="en-US" dirty="0"/>
              <a:t>Anne Sherman, Grand Rapids Community College</a:t>
            </a:r>
          </a:p>
          <a:p>
            <a:pPr lvl="0"/>
            <a:r>
              <a:rPr lang="en-US" dirty="0"/>
              <a:t>Loring Brinckerhoff, Educational Testing Services (ETS)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59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777" y="1156362"/>
            <a:ext cx="11072446" cy="1325563"/>
          </a:xfrm>
        </p:spPr>
        <p:txBody>
          <a:bodyPr/>
          <a:lstStyle/>
          <a:p>
            <a:pPr algn="ctr"/>
            <a:r>
              <a:rPr lang="en-US" dirty="0"/>
              <a:t>AHEAD Remembers</a:t>
            </a:r>
            <a:br>
              <a:rPr lang="en-US" dirty="0"/>
            </a:br>
            <a:r>
              <a:rPr lang="en-US" dirty="0"/>
              <a:t>In Memoriam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7553"/>
            <a:ext cx="10515600" cy="37335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Kathleen Maxson, Fashion Institute of Technology. December 9, 1989- August 8, 2019</a:t>
            </a:r>
          </a:p>
          <a:p>
            <a:pPr lvl="0"/>
            <a:r>
              <a:rPr lang="en-US" dirty="0"/>
              <a:t>Louise H. Russell, Harvard University, Emeritus September 18, 1945 – April 14, 2020</a:t>
            </a:r>
          </a:p>
          <a:p>
            <a:pPr lvl="0"/>
            <a:endParaRPr lang="en-US" dirty="0"/>
          </a:p>
          <a:p>
            <a:pPr marL="0" lvl="0" indent="0" algn="ctr">
              <a:buNone/>
            </a:pPr>
            <a:r>
              <a:rPr lang="en-US" dirty="0"/>
              <a:t>A moment to honor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jie Hall: Chinese American woman with black shoulder length hair, smiling">
            <a:extLst>
              <a:ext uri="{FF2B5EF4-FFF2-40B4-BE49-F238E27FC236}">
                <a16:creationId xmlns:a16="http://schemas.microsoft.com/office/drawing/2014/main" id="{098905B5-A8CA-45BE-A4FE-665863381C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773" y="0"/>
            <a:ext cx="3008376" cy="4261104"/>
          </a:xfrm>
          <a:prstGeom prst="rect">
            <a:avLst/>
          </a:prstGeom>
        </p:spPr>
      </p:pic>
      <p:pic>
        <p:nvPicPr>
          <p:cNvPr id="6" name="Picture 5" descr="Karen Andrews: Lightskinned Afrian American woman and short hair and stylish glasses, smiles broadly">
            <a:extLst>
              <a:ext uri="{FF2B5EF4-FFF2-40B4-BE49-F238E27FC236}">
                <a16:creationId xmlns:a16="http://schemas.microsoft.com/office/drawing/2014/main" id="{E5F26EB1-52D5-46F7-BD86-4B7D6C96B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441" y="-66508"/>
            <a:ext cx="3055331" cy="4327612"/>
          </a:xfrm>
          <a:prstGeom prst="rect">
            <a:avLst/>
          </a:prstGeom>
        </p:spPr>
      </p:pic>
      <p:pic>
        <p:nvPicPr>
          <p:cNvPr id="7" name="Picture 6" descr="Elisa Laird-Metke: White woman with long brown hair, smiling">
            <a:extLst>
              <a:ext uri="{FF2B5EF4-FFF2-40B4-BE49-F238E27FC236}">
                <a16:creationId xmlns:a16="http://schemas.microsoft.com/office/drawing/2014/main" id="{7E627366-D09D-4326-839C-1A346C7654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12" y="0"/>
            <a:ext cx="3008376" cy="426110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0B66F-4357-409C-A9B6-F7DEDDA97E9B}"/>
              </a:ext>
            </a:extLst>
          </p:cNvPr>
          <p:cNvCxnSpPr/>
          <p:nvPr/>
        </p:nvCxnSpPr>
        <p:spPr>
          <a:xfrm>
            <a:off x="0" y="4261104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0C3512-263C-4385-AE86-D7DFD142F0A9}"/>
              </a:ext>
            </a:extLst>
          </p:cNvPr>
          <p:cNvCxnSpPr>
            <a:cxnSpLocks/>
          </p:cNvCxnSpPr>
          <p:nvPr/>
        </p:nvCxnSpPr>
        <p:spPr>
          <a:xfrm flipH="1">
            <a:off x="4614488" y="-187287"/>
            <a:ext cx="46954" cy="4448391"/>
          </a:xfrm>
          <a:prstGeom prst="line">
            <a:avLst/>
          </a:prstGeom>
          <a:ln w="76200">
            <a:solidFill>
              <a:schemeClr val="bg1">
                <a:alpha val="9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4B5D60-23F2-42F8-A855-80B353888339}"/>
              </a:ext>
            </a:extLst>
          </p:cNvPr>
          <p:cNvCxnSpPr>
            <a:cxnSpLocks/>
          </p:cNvCxnSpPr>
          <p:nvPr/>
        </p:nvCxnSpPr>
        <p:spPr>
          <a:xfrm flipH="1">
            <a:off x="7664329" y="-178108"/>
            <a:ext cx="46954" cy="4448391"/>
          </a:xfrm>
          <a:prstGeom prst="line">
            <a:avLst/>
          </a:prstGeom>
          <a:ln w="76200">
            <a:solidFill>
              <a:schemeClr val="bg1">
                <a:alpha val="9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ABE8B7-9DF7-479E-B1EE-87A268FCA33B}"/>
              </a:ext>
            </a:extLst>
          </p:cNvPr>
          <p:cNvSpPr txBox="1"/>
          <p:nvPr/>
        </p:nvSpPr>
        <p:spPr>
          <a:xfrm>
            <a:off x="1657646" y="4448391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Elisa Laird-Metke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Samuel Merritt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E3F76B-DA14-4F90-B486-FAA89DC5028C}"/>
              </a:ext>
            </a:extLst>
          </p:cNvPr>
          <p:cNvSpPr txBox="1"/>
          <p:nvPr/>
        </p:nvSpPr>
        <p:spPr>
          <a:xfrm>
            <a:off x="4805975" y="4448391"/>
            <a:ext cx="290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Karen Andrews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California - Irvine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E9F374-97A4-4136-9FD7-9DD22B94B58B}"/>
              </a:ext>
            </a:extLst>
          </p:cNvPr>
          <p:cNvSpPr txBox="1"/>
          <p:nvPr/>
        </p:nvSpPr>
        <p:spPr>
          <a:xfrm>
            <a:off x="7954304" y="4448391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Enjie Hall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University of Toledo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6FC7D-16C6-40D6-88F0-AD96FEE6C7D0}"/>
              </a:ext>
            </a:extLst>
          </p:cNvPr>
          <p:cNvSpPr txBox="1"/>
          <p:nvPr/>
        </p:nvSpPr>
        <p:spPr>
          <a:xfrm>
            <a:off x="18274" y="6365731"/>
            <a:ext cx="121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AHEAD Board of Directors: Returning Members</a:t>
            </a:r>
          </a:p>
        </p:txBody>
      </p:sp>
    </p:spTree>
    <p:extLst>
      <p:ext uri="{BB962C8B-B14F-4D97-AF65-F5344CB8AC3E}">
        <p14:creationId xmlns:p14="http://schemas.microsoft.com/office/powerpoint/2010/main" val="172515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inda Nissenbaum: A white woman with blonde, neatly coiffed shoulder length hair, and bright smile">
            <a:extLst>
              <a:ext uri="{FF2B5EF4-FFF2-40B4-BE49-F238E27FC236}">
                <a16:creationId xmlns:a16="http://schemas.microsoft.com/office/drawing/2014/main" id="{D6D1618E-9D0F-4BC2-B02E-061EA2614B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000" y="0"/>
            <a:ext cx="3020639" cy="4278474"/>
          </a:xfrm>
          <a:prstGeom prst="rect">
            <a:avLst/>
          </a:prstGeom>
        </p:spPr>
      </p:pic>
      <p:pic>
        <p:nvPicPr>
          <p:cNvPr id="23" name="Picture 22" descr="Donna Johnson: A fair-skinned, middle-aged woman with shoulder length hair and a friendly smile.">
            <a:extLst>
              <a:ext uri="{FF2B5EF4-FFF2-40B4-BE49-F238E27FC236}">
                <a16:creationId xmlns:a16="http://schemas.microsoft.com/office/drawing/2014/main" id="{FABD5566-8202-46C8-9CD1-852768F67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604" y="-5790"/>
            <a:ext cx="2990346" cy="4235567"/>
          </a:xfrm>
          <a:prstGeom prst="rect">
            <a:avLst/>
          </a:prstGeom>
        </p:spPr>
      </p:pic>
      <p:pic>
        <p:nvPicPr>
          <p:cNvPr id="22" name="Picture 21" descr="Gaeir Dietrich: White woman with long brown hair">
            <a:extLst>
              <a:ext uri="{FF2B5EF4-FFF2-40B4-BE49-F238E27FC236}">
                <a16:creationId xmlns:a16="http://schemas.microsoft.com/office/drawing/2014/main" id="{6019778A-EC06-4071-BB50-F8FE737724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3003708" cy="4254493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59C4C6-0818-4786-A05E-6F93C3AB74A2}"/>
              </a:ext>
            </a:extLst>
          </p:cNvPr>
          <p:cNvSpPr txBox="1"/>
          <p:nvPr/>
        </p:nvSpPr>
        <p:spPr>
          <a:xfrm>
            <a:off x="3131127" y="4480317"/>
            <a:ext cx="290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Donna Johnson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Minnesota - Twin Cities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3CAA7-F499-44C5-AFDC-E4A90D097CA3}"/>
              </a:ext>
            </a:extLst>
          </p:cNvPr>
          <p:cNvSpPr txBox="1"/>
          <p:nvPr/>
        </p:nvSpPr>
        <p:spPr>
          <a:xfrm>
            <a:off x="18274" y="448031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Gaeir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Dietrich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AHEAD Treasurer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Specialist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D5759-83AF-4C5F-BD03-8B5099F10045}"/>
              </a:ext>
            </a:extLst>
          </p:cNvPr>
          <p:cNvSpPr txBox="1"/>
          <p:nvPr/>
        </p:nvSpPr>
        <p:spPr>
          <a:xfrm>
            <a:off x="6174056" y="4480317"/>
            <a:ext cx="290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Linda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Nissenbaum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F6ABC-2ABA-4A2D-88C9-3A309F98CB27}"/>
              </a:ext>
            </a:extLst>
          </p:cNvPr>
          <p:cNvSpPr txBox="1"/>
          <p:nvPr/>
        </p:nvSpPr>
        <p:spPr>
          <a:xfrm>
            <a:off x="9235158" y="448031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Dugger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Acting Equity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Portland State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70AD8C-842F-4799-BC40-9BBF408E3804}"/>
              </a:ext>
            </a:extLst>
          </p:cNvPr>
          <p:cNvSpPr txBox="1"/>
          <p:nvPr/>
        </p:nvSpPr>
        <p:spPr>
          <a:xfrm>
            <a:off x="18274" y="6365731"/>
            <a:ext cx="121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AHEAD Board of Directors: Retiring Members</a:t>
            </a:r>
          </a:p>
        </p:txBody>
      </p:sp>
      <p:pic>
        <p:nvPicPr>
          <p:cNvPr id="2" name="Picture 1" descr="Jen Dugger: 30-something white woman with short, curly, and blond hair piled up on top with a side shave wearing a nosering and large, black, square glasses.">
            <a:extLst>
              <a:ext uri="{FF2B5EF4-FFF2-40B4-BE49-F238E27FC236}">
                <a16:creationId xmlns:a16="http://schemas.microsoft.com/office/drawing/2014/main" id="{8167BBF0-B691-5741-A95D-E10291C8E4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0008" y="0"/>
            <a:ext cx="3001992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35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ristie Orr: White woman with shoulder length, straight blond hair, smiles warmly">
            <a:extLst>
              <a:ext uri="{FF2B5EF4-FFF2-40B4-BE49-F238E27FC236}">
                <a16:creationId xmlns:a16="http://schemas.microsoft.com/office/drawing/2014/main" id="{06363FA2-66D6-4811-BA8F-AD15BECF6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963" y="-681"/>
            <a:ext cx="3001640" cy="4246222"/>
          </a:xfrm>
          <a:prstGeom prst="rect">
            <a:avLst/>
          </a:prstGeom>
        </p:spPr>
      </p:pic>
      <p:pic>
        <p:nvPicPr>
          <p:cNvPr id="13" name="Picture 12" descr="Darshan Shah: Indian-American man with short brown hair and glasses">
            <a:extLst>
              <a:ext uri="{FF2B5EF4-FFF2-40B4-BE49-F238E27FC236}">
                <a16:creationId xmlns:a16="http://schemas.microsoft.com/office/drawing/2014/main" id="{60D2C6BD-71A6-4F1A-A987-E9796A1144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" y="0"/>
            <a:ext cx="3008376" cy="4261104"/>
          </a:xfrm>
          <a:prstGeom prst="rect">
            <a:avLst/>
          </a:prstGeom>
        </p:spPr>
      </p:pic>
      <p:pic>
        <p:nvPicPr>
          <p:cNvPr id="23" name="Picture 22" descr="Adam Crawford: White man with short brown hair and black-rimmed classes, smiling">
            <a:extLst>
              <a:ext uri="{FF2B5EF4-FFF2-40B4-BE49-F238E27FC236}">
                <a16:creationId xmlns:a16="http://schemas.microsoft.com/office/drawing/2014/main" id="{FC321BDA-4817-454F-A241-1C9C49A1CC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098" y="0"/>
            <a:ext cx="2997389" cy="4245541"/>
          </a:xfrm>
          <a:prstGeom prst="rect">
            <a:avLst/>
          </a:prstGeom>
        </p:spPr>
      </p:pic>
      <p:pic>
        <p:nvPicPr>
          <p:cNvPr id="22" name="Picture 21" descr="Michelle Rigler: White woman with gingery blonde shoulder-length hair and a bright smile&#10;">
            <a:extLst>
              <a:ext uri="{FF2B5EF4-FFF2-40B4-BE49-F238E27FC236}">
                <a16:creationId xmlns:a16="http://schemas.microsoft.com/office/drawing/2014/main" id="{3AFEACE3-C6FC-4DD1-9ADF-53B97D02AC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129" y="38793"/>
            <a:ext cx="3008510" cy="4261295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59C4C6-0818-4786-A05E-6F93C3AB74A2}"/>
              </a:ext>
            </a:extLst>
          </p:cNvPr>
          <p:cNvSpPr txBox="1"/>
          <p:nvPr/>
        </p:nvSpPr>
        <p:spPr>
          <a:xfrm>
            <a:off x="3131127" y="4472797"/>
            <a:ext cx="290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Michelle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Rigler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University of Tennessee - Chattanooga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D5759-83AF-4C5F-BD03-8B5099F10045}"/>
              </a:ext>
            </a:extLst>
          </p:cNvPr>
          <p:cNvSpPr txBox="1"/>
          <p:nvPr/>
        </p:nvSpPr>
        <p:spPr>
          <a:xfrm>
            <a:off x="6174056" y="447279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Adam Crawford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Ohio State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C380F6-2BCE-45C4-8A8F-B92FB06288D0}"/>
              </a:ext>
            </a:extLst>
          </p:cNvPr>
          <p:cNvSpPr txBox="1"/>
          <p:nvPr/>
        </p:nvSpPr>
        <p:spPr>
          <a:xfrm>
            <a:off x="9254138" y="447279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Kristie Orr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Texas A &amp; M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627320-0B22-4FCC-9835-481149A1F93D}"/>
              </a:ext>
            </a:extLst>
          </p:cNvPr>
          <p:cNvSpPr txBox="1"/>
          <p:nvPr/>
        </p:nvSpPr>
        <p:spPr>
          <a:xfrm>
            <a:off x="102126" y="4472797"/>
            <a:ext cx="290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Darshan Shah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Farleigh Dickinson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2C0BBD-2C94-48DA-9178-2F84ED94A591}"/>
              </a:ext>
            </a:extLst>
          </p:cNvPr>
          <p:cNvSpPr txBox="1"/>
          <p:nvPr/>
        </p:nvSpPr>
        <p:spPr>
          <a:xfrm>
            <a:off x="18274" y="6365731"/>
            <a:ext cx="121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AHEAD Board of Directors: Retiring Members</a:t>
            </a:r>
          </a:p>
        </p:txBody>
      </p:sp>
    </p:spTree>
    <p:extLst>
      <p:ext uri="{BB962C8B-B14F-4D97-AF65-F5344CB8AC3E}">
        <p14:creationId xmlns:p14="http://schemas.microsoft.com/office/powerpoint/2010/main" val="373023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aty Washington: Black female, smiling, with long gray and black hair">
            <a:extLst>
              <a:ext uri="{FF2B5EF4-FFF2-40B4-BE49-F238E27FC236}">
                <a16:creationId xmlns:a16="http://schemas.microsoft.com/office/drawing/2014/main" id="{E8AA8B75-C129-439D-BF27-204231EB9C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3" y="0"/>
            <a:ext cx="3008376" cy="4261104"/>
          </a:xfrm>
          <a:prstGeom prst="rect">
            <a:avLst/>
          </a:prstGeom>
        </p:spPr>
      </p:pic>
      <p:pic>
        <p:nvPicPr>
          <p:cNvPr id="9" name="Picture 8" descr="Jill Sieben-Schneider: Female, longer brown hair, smiling">
            <a:extLst>
              <a:ext uri="{FF2B5EF4-FFF2-40B4-BE49-F238E27FC236}">
                <a16:creationId xmlns:a16="http://schemas.microsoft.com/office/drawing/2014/main" id="{E772F3C5-CC84-40B4-BCA1-1A2DE9DE8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593" y="0"/>
            <a:ext cx="3008376" cy="4261104"/>
          </a:xfrm>
          <a:prstGeom prst="rect">
            <a:avLst/>
          </a:prstGeom>
        </p:spPr>
      </p:pic>
      <p:pic>
        <p:nvPicPr>
          <p:cNvPr id="12" name="Picture 11" descr="Melanie Thornton: White woman with glasses and short gray hair">
            <a:extLst>
              <a:ext uri="{FF2B5EF4-FFF2-40B4-BE49-F238E27FC236}">
                <a16:creationId xmlns:a16="http://schemas.microsoft.com/office/drawing/2014/main" id="{27160237-307C-4E49-BC20-EFAB02E797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931" y="0"/>
            <a:ext cx="3008376" cy="4261104"/>
          </a:xfrm>
          <a:prstGeom prst="rect">
            <a:avLst/>
          </a:prstGeom>
        </p:spPr>
      </p:pic>
      <p:pic>
        <p:nvPicPr>
          <p:cNvPr id="15" name="Picture 14" descr="Zebadiah Hall: A Black man with short black hair, wearing glasses and a bowtie, smiling enthusiastically">
            <a:extLst>
              <a:ext uri="{FF2B5EF4-FFF2-40B4-BE49-F238E27FC236}">
                <a16:creationId xmlns:a16="http://schemas.microsoft.com/office/drawing/2014/main" id="{75849AE2-ED55-4D91-8AA4-1DC8F7DB88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269" y="0"/>
            <a:ext cx="3008376" cy="4261104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59C4C6-0818-4786-A05E-6F93C3AB74A2}"/>
              </a:ext>
            </a:extLst>
          </p:cNvPr>
          <p:cNvSpPr txBox="1"/>
          <p:nvPr/>
        </p:nvSpPr>
        <p:spPr>
          <a:xfrm>
            <a:off x="3131127" y="448031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Jill Sieben-Schneider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Northwestern University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3CAA7-F499-44C5-AFDC-E4A90D097CA3}"/>
              </a:ext>
            </a:extLst>
          </p:cNvPr>
          <p:cNvSpPr txBox="1"/>
          <p:nvPr/>
        </p:nvSpPr>
        <p:spPr>
          <a:xfrm>
            <a:off x="18274" y="448031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Katy Washington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President-Elect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North Texas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D5759-83AF-4C5F-BD03-8B5099F10045}"/>
              </a:ext>
            </a:extLst>
          </p:cNvPr>
          <p:cNvSpPr txBox="1"/>
          <p:nvPr/>
        </p:nvSpPr>
        <p:spPr>
          <a:xfrm>
            <a:off x="6174056" y="4480317"/>
            <a:ext cx="29053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Melanie Thornton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Treasurer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Arkansas – Partners for Inclusive Communities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F6ABC-2ABA-4A2D-88C9-3A309F98CB27}"/>
              </a:ext>
            </a:extLst>
          </p:cNvPr>
          <p:cNvSpPr txBox="1"/>
          <p:nvPr/>
        </p:nvSpPr>
        <p:spPr>
          <a:xfrm>
            <a:off x="9235158" y="4480317"/>
            <a:ext cx="2905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Zebadiah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Equity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Cornell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823C30-B460-4CAB-B964-AD075D8A605F}"/>
              </a:ext>
            </a:extLst>
          </p:cNvPr>
          <p:cNvSpPr txBox="1"/>
          <p:nvPr/>
        </p:nvSpPr>
        <p:spPr>
          <a:xfrm>
            <a:off x="18274" y="6365731"/>
            <a:ext cx="121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AHEAD Board of Directors: Newly-Elected Members</a:t>
            </a:r>
          </a:p>
        </p:txBody>
      </p:sp>
    </p:spTree>
    <p:extLst>
      <p:ext uri="{BB962C8B-B14F-4D97-AF65-F5344CB8AC3E}">
        <p14:creationId xmlns:p14="http://schemas.microsoft.com/office/powerpoint/2010/main" val="3214966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nwendu: A Nigerian American woman wearing circular black glasses, smiling.">
            <a:extLst>
              <a:ext uri="{FF2B5EF4-FFF2-40B4-BE49-F238E27FC236}">
                <a16:creationId xmlns:a16="http://schemas.microsoft.com/office/drawing/2014/main" id="{BFF6242E-E10E-4E3C-9D16-C38C46F490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921" y="-9525"/>
            <a:ext cx="3008376" cy="4261104"/>
          </a:xfrm>
          <a:prstGeom prst="rect">
            <a:avLst/>
          </a:prstGeom>
        </p:spPr>
      </p:pic>
      <p:pic>
        <p:nvPicPr>
          <p:cNvPr id="7" name="Picture 6" descr="Allen Sheffield: Smiling white male, 30s, with close cut brown, albeit balding, hair and neatly trimmed beard.">
            <a:extLst>
              <a:ext uri="{FF2B5EF4-FFF2-40B4-BE49-F238E27FC236}">
                <a16:creationId xmlns:a16="http://schemas.microsoft.com/office/drawing/2014/main" id="{0B1F1162-2E26-46D3-881F-BE3FDDED1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-9525"/>
            <a:ext cx="3008376" cy="4261104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59C4C6-0818-4786-A05E-6F93C3AB74A2}"/>
              </a:ext>
            </a:extLst>
          </p:cNvPr>
          <p:cNvSpPr txBox="1"/>
          <p:nvPr/>
        </p:nvSpPr>
        <p:spPr>
          <a:xfrm>
            <a:off x="3131127" y="4480317"/>
            <a:ext cx="290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Chinwendu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Okoronkwo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Burns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Arkansas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D5759-83AF-4C5F-BD03-8B5099F10045}"/>
              </a:ext>
            </a:extLst>
          </p:cNvPr>
          <p:cNvSpPr txBox="1"/>
          <p:nvPr/>
        </p:nvSpPr>
        <p:spPr>
          <a:xfrm>
            <a:off x="6174056" y="4480317"/>
            <a:ext cx="2905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Allen Sheffield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at Large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Rutgers University - Newark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2DE07-DB9A-4F96-BD4A-4965877F12C5}"/>
              </a:ext>
            </a:extLst>
          </p:cNvPr>
          <p:cNvSpPr txBox="1"/>
          <p:nvPr/>
        </p:nvSpPr>
        <p:spPr>
          <a:xfrm>
            <a:off x="18274" y="6365731"/>
            <a:ext cx="121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AHEAD Board of Directors: Newly-Elected Members</a:t>
            </a:r>
          </a:p>
        </p:txBody>
      </p:sp>
    </p:spTree>
    <p:extLst>
      <p:ext uri="{BB962C8B-B14F-4D97-AF65-F5344CB8AC3E}">
        <p14:creationId xmlns:p14="http://schemas.microsoft.com/office/powerpoint/2010/main" val="380344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AHEAD Highlights 2019-2020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AHEAD ended 2019 with record membership of over 4,000 people (approximately 12% growth)</a:t>
            </a:r>
          </a:p>
          <a:p>
            <a:pPr lvl="0"/>
            <a:r>
              <a:rPr lang="en-US" dirty="0"/>
              <a:t>Record attendance and revenues in AHEAD professional development offerings</a:t>
            </a:r>
          </a:p>
          <a:p>
            <a:pPr lvl="0"/>
            <a:r>
              <a:rPr lang="en-US" dirty="0"/>
              <a:t>Pivoting to a virtual conference with over 650 registrants</a:t>
            </a:r>
          </a:p>
          <a:p>
            <a:pPr lvl="0"/>
            <a:r>
              <a:rPr lang="en-US" dirty="0"/>
              <a:t>Secured an additional $500,000 funding for the NCCSD to continue working through December of 2020.</a:t>
            </a:r>
          </a:p>
          <a:p>
            <a:r>
              <a:rPr lang="en-US" dirty="0"/>
              <a:t>Behind the scenes- negotiated out of hotel contracts for several professional development opportunities </a:t>
            </a:r>
          </a:p>
        </p:txBody>
      </p:sp>
    </p:spTree>
    <p:extLst>
      <p:ext uri="{BB962C8B-B14F-4D97-AF65-F5344CB8AC3E}">
        <p14:creationId xmlns:p14="http://schemas.microsoft.com/office/powerpoint/2010/main" val="216387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AHEAD Challenges 2020-2021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Managing the impacts of COVID-19 on the Association while keeping all of the essential work and priorities moving forward</a:t>
            </a:r>
          </a:p>
          <a:p>
            <a:pPr lvl="0"/>
            <a:r>
              <a:rPr lang="en-US" dirty="0"/>
              <a:t>Developing and growing in the areas of social justice and equity</a:t>
            </a:r>
          </a:p>
          <a:p>
            <a:pPr lvl="0"/>
            <a:r>
              <a:rPr lang="en-US" dirty="0"/>
              <a:t>Continuing to provide excellent professional development in a time where in-person meetings may not be possible</a:t>
            </a:r>
          </a:p>
          <a:p>
            <a:pPr lvl="0"/>
            <a:r>
              <a:rPr lang="en-US" dirty="0"/>
              <a:t>Negotiating out of contracts if in person gatherings are not possible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3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ead white 2020" id="{10EFE8D1-1499-4142-9EB3-56CEF9B1E2C1}" vid="{A2040251-43F7-F64C-A41A-6195C6BCD9B8}"/>
    </a:ext>
  </a:extLst>
</a:theme>
</file>

<file path=ppt/theme/theme2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5258</TotalTime>
  <Words>926</Words>
  <Application>Microsoft Macintosh PowerPoint</Application>
  <PresentationFormat>Widescreen</PresentationFormat>
  <Paragraphs>224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Corbel</vt:lpstr>
      <vt:lpstr>Helvetica</vt:lpstr>
      <vt:lpstr>Office Theme</vt:lpstr>
      <vt:lpstr>Digital Blue Tunnel 16x9</vt:lpstr>
      <vt:lpstr>1_Office Theme</vt:lpstr>
      <vt:lpstr>AHEAD Business Meeting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AHEAD Highlights 2019-2020</vt:lpstr>
      <vt:lpstr>AHEAD Challenges 2020-2021</vt:lpstr>
      <vt:lpstr>AHEAD Membership Continues to Grow!</vt:lpstr>
      <vt:lpstr>AHEAD Remains Fiscally Sound… while investing in growth.</vt:lpstr>
      <vt:lpstr>Remaining Strong –  Statement of Asset Position June 30, 2019 and  June 30,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 Evidence-Based Practices Exemplars Competition Winners</vt:lpstr>
      <vt:lpstr>2020 Evidence-Based Practices Exemplars- Honorable Mention</vt:lpstr>
      <vt:lpstr>AHEAD Remembers Retirees 2019-2020</vt:lpstr>
      <vt:lpstr>AHEAD Remembers Retirees 2019-2020</vt:lpstr>
      <vt:lpstr>AHEAD Remembers In Memoriam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Melanie Thornton</dc:creator>
  <cp:keywords/>
  <dc:description/>
  <cp:lastModifiedBy>Melanie P. Thornton</cp:lastModifiedBy>
  <cp:revision>86</cp:revision>
  <dcterms:created xsi:type="dcterms:W3CDTF">2020-02-11T03:41:00Z</dcterms:created>
  <dcterms:modified xsi:type="dcterms:W3CDTF">2020-07-06T17:21:51Z</dcterms:modified>
  <cp:category/>
</cp:coreProperties>
</file>