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6" r:id="rId3"/>
    <p:sldId id="266" r:id="rId4"/>
    <p:sldId id="281" r:id="rId5"/>
    <p:sldId id="267" r:id="rId6"/>
    <p:sldId id="276" r:id="rId7"/>
    <p:sldId id="277" r:id="rId8"/>
    <p:sldId id="279" r:id="rId9"/>
    <p:sldId id="296" r:id="rId10"/>
    <p:sldId id="261" r:id="rId11"/>
    <p:sldId id="259" r:id="rId12"/>
    <p:sldId id="298" r:id="rId13"/>
    <p:sldId id="280" r:id="rId14"/>
    <p:sldId id="299" r:id="rId15"/>
    <p:sldId id="262" r:id="rId16"/>
    <p:sldId id="263" r:id="rId17"/>
    <p:sldId id="288" r:id="rId18"/>
    <p:sldId id="268" r:id="rId19"/>
    <p:sldId id="282" r:id="rId20"/>
    <p:sldId id="264" r:id="rId21"/>
    <p:sldId id="292" r:id="rId22"/>
    <p:sldId id="285" r:id="rId23"/>
    <p:sldId id="302" r:id="rId24"/>
    <p:sldId id="300" r:id="rId25"/>
    <p:sldId id="304" r:id="rId26"/>
    <p:sldId id="303" r:id="rId27"/>
    <p:sldId id="305" r:id="rId28"/>
  </p:sldIdLst>
  <p:sldSz cx="12192000" cy="6858000"/>
  <p:notesSz cx="9296400" cy="7010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FF"/>
    <a:srgbClr val="CC00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3"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notesViewPr>
    <p:cSldViewPr snapToGrid="0">
      <p:cViewPr varScale="1">
        <p:scale>
          <a:sx n="115" d="100"/>
          <a:sy n="115" d="100"/>
        </p:scale>
        <p:origin x="235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23A91154-5EEF-44FB-8E00-3BF12C61363D}" type="datetimeFigureOut">
              <a:rPr lang="en-US" smtClean="0"/>
              <a:t>6/14/2019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6DF732B-EE47-4B00-B5B6-A87B8D269A45}" type="slidenum">
              <a:rPr lang="en-US" smtClean="0"/>
              <a:t>‹#›</a:t>
            </a:fld>
            <a:endParaRPr lang="en-US"/>
          </a:p>
        </p:txBody>
      </p:sp>
    </p:spTree>
    <p:extLst>
      <p:ext uri="{BB962C8B-B14F-4D97-AF65-F5344CB8AC3E}">
        <p14:creationId xmlns:p14="http://schemas.microsoft.com/office/powerpoint/2010/main" val="1657569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CF82776B-83D1-47F2-9423-590ADCE890B5}" type="datetimeFigureOut">
              <a:rPr lang="en-US" smtClean="0"/>
              <a:t>6/14/2019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DFFA7A58-1B1B-4B38-B67F-40F673CFB222}" type="slidenum">
              <a:rPr lang="en-US" smtClean="0"/>
              <a:t>‹#›</a:t>
            </a:fld>
            <a:endParaRPr lang="en-US"/>
          </a:p>
        </p:txBody>
      </p:sp>
    </p:spTree>
    <p:extLst>
      <p:ext uri="{BB962C8B-B14F-4D97-AF65-F5344CB8AC3E}">
        <p14:creationId xmlns:p14="http://schemas.microsoft.com/office/powerpoint/2010/main" val="345783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when a student graduates from college and we see them walking across stage. That is success but we do not see all of the work that went into that moment</a:t>
            </a:r>
            <a:endParaRPr lang="en-US" dirty="0"/>
          </a:p>
        </p:txBody>
      </p:sp>
      <p:sp>
        <p:nvSpPr>
          <p:cNvPr id="4" name="Slide Number Placeholder 3"/>
          <p:cNvSpPr>
            <a:spLocks noGrp="1"/>
          </p:cNvSpPr>
          <p:nvPr>
            <p:ph type="sldNum" sz="quarter" idx="10"/>
          </p:nvPr>
        </p:nvSpPr>
        <p:spPr/>
        <p:txBody>
          <a:bodyPr/>
          <a:lstStyle/>
          <a:p>
            <a:fld id="{DFFA7A58-1B1B-4B38-B67F-40F673CFB222}" type="slidenum">
              <a:rPr lang="en-US" smtClean="0"/>
              <a:t>24</a:t>
            </a:fld>
            <a:endParaRPr lang="en-US"/>
          </a:p>
        </p:txBody>
      </p:sp>
    </p:spTree>
    <p:extLst>
      <p:ext uri="{BB962C8B-B14F-4D97-AF65-F5344CB8AC3E}">
        <p14:creationId xmlns:p14="http://schemas.microsoft.com/office/powerpoint/2010/main" val="315701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 Pause to allow people to think of something</a:t>
            </a:r>
            <a:endParaRPr lang="en-US" dirty="0"/>
          </a:p>
        </p:txBody>
      </p:sp>
      <p:sp>
        <p:nvSpPr>
          <p:cNvPr id="4" name="Slide Number Placeholder 3"/>
          <p:cNvSpPr>
            <a:spLocks noGrp="1"/>
          </p:cNvSpPr>
          <p:nvPr>
            <p:ph type="sldNum" sz="quarter" idx="10"/>
          </p:nvPr>
        </p:nvSpPr>
        <p:spPr/>
        <p:txBody>
          <a:bodyPr/>
          <a:lstStyle/>
          <a:p>
            <a:fld id="{DFFA7A58-1B1B-4B38-B67F-40F673CFB222}" type="slidenum">
              <a:rPr lang="en-US" smtClean="0"/>
              <a:t>25</a:t>
            </a:fld>
            <a:endParaRPr lang="en-US"/>
          </a:p>
        </p:txBody>
      </p:sp>
    </p:spTree>
    <p:extLst>
      <p:ext uri="{BB962C8B-B14F-4D97-AF65-F5344CB8AC3E}">
        <p14:creationId xmlns:p14="http://schemas.microsoft.com/office/powerpoint/2010/main" val="156636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 Pause to allow people to think of something</a:t>
            </a:r>
            <a:endParaRPr lang="en-US" dirty="0"/>
          </a:p>
        </p:txBody>
      </p:sp>
      <p:sp>
        <p:nvSpPr>
          <p:cNvPr id="4" name="Slide Number Placeholder 3"/>
          <p:cNvSpPr>
            <a:spLocks noGrp="1"/>
          </p:cNvSpPr>
          <p:nvPr>
            <p:ph type="sldNum" sz="quarter" idx="10"/>
          </p:nvPr>
        </p:nvSpPr>
        <p:spPr/>
        <p:txBody>
          <a:bodyPr/>
          <a:lstStyle/>
          <a:p>
            <a:fld id="{DFFA7A58-1B1B-4B38-B67F-40F673CFB222}" type="slidenum">
              <a:rPr lang="en-US" smtClean="0"/>
              <a:t>26</a:t>
            </a:fld>
            <a:endParaRPr lang="en-US"/>
          </a:p>
        </p:txBody>
      </p:sp>
    </p:spTree>
    <p:extLst>
      <p:ext uri="{BB962C8B-B14F-4D97-AF65-F5344CB8AC3E}">
        <p14:creationId xmlns:p14="http://schemas.microsoft.com/office/powerpoint/2010/main" val="379520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10D80-7D2C-457E-8601-B677FBB8610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205656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10D80-7D2C-457E-8601-B677FBB8610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351085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10D80-7D2C-457E-8601-B677FBB8610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73568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10D80-7D2C-457E-8601-B677FBB8610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132840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10D80-7D2C-457E-8601-B677FBB8610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39358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10D80-7D2C-457E-8601-B677FBB86102}"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219961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10D80-7D2C-457E-8601-B677FBB86102}"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107808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10D80-7D2C-457E-8601-B677FBB86102}"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144143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10D80-7D2C-457E-8601-B677FBB86102}"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19640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10D80-7D2C-457E-8601-B677FBB86102}"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410348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10D80-7D2C-457E-8601-B677FBB86102}"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4CB1A-B8C0-44CD-ADE1-32704DB3736E}" type="slidenum">
              <a:rPr lang="en-US" smtClean="0"/>
              <a:t>‹#›</a:t>
            </a:fld>
            <a:endParaRPr lang="en-US"/>
          </a:p>
        </p:txBody>
      </p:sp>
    </p:spTree>
    <p:extLst>
      <p:ext uri="{BB962C8B-B14F-4D97-AF65-F5344CB8AC3E}">
        <p14:creationId xmlns:p14="http://schemas.microsoft.com/office/powerpoint/2010/main" val="224152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8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10D80-7D2C-457E-8601-B677FBB86102}" type="datetimeFigureOut">
              <a:rPr lang="en-US" smtClean="0"/>
              <a:t>6/14/2019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4CB1A-B8C0-44CD-ADE1-32704DB3736E}" type="slidenum">
              <a:rPr lang="en-US" smtClean="0"/>
              <a:t>‹#›</a:t>
            </a:fld>
            <a:endParaRPr lang="en-US"/>
          </a:p>
        </p:txBody>
      </p:sp>
    </p:spTree>
    <p:extLst>
      <p:ext uri="{BB962C8B-B14F-4D97-AF65-F5344CB8AC3E}">
        <p14:creationId xmlns:p14="http://schemas.microsoft.com/office/powerpoint/2010/main" val="1453021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48714" y="1558969"/>
            <a:ext cx="9144000" cy="2387600"/>
          </a:xfrm>
        </p:spPr>
        <p:txBody>
          <a:bodyPr>
            <a:normAutofit fontScale="90000"/>
          </a:bodyPr>
          <a:lstStyle/>
          <a:p>
            <a:r>
              <a:rPr lang="en-US" b="1" dirty="0" smtClean="0">
                <a:latin typeface="Elephant" panose="02020904090505020303" pitchFamily="18" charset="0"/>
                <a:cs typeface="Aharoni" panose="02010803020104030203" pitchFamily="2" charset="-79"/>
              </a:rPr>
              <a:t>Reaching Your Maximum Potential Through Discomfort</a:t>
            </a:r>
            <a:endParaRPr lang="en-US" b="1" dirty="0">
              <a:latin typeface="Elephant" panose="02020904090505020303" pitchFamily="18" charset="0"/>
              <a:cs typeface="Aharoni" panose="02010803020104030203" pitchFamily="2" charset="-79"/>
            </a:endParaRPr>
          </a:p>
        </p:txBody>
      </p:sp>
    </p:spTree>
    <p:extLst>
      <p:ext uri="{BB962C8B-B14F-4D97-AF65-F5344CB8AC3E}">
        <p14:creationId xmlns:p14="http://schemas.microsoft.com/office/powerpoint/2010/main" val="348075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619" y="183910"/>
            <a:ext cx="3940624" cy="658923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4836" y="1810264"/>
            <a:ext cx="5579116" cy="3336530"/>
          </a:xfrm>
          <a:prstGeom prst="rect">
            <a:avLst/>
          </a:prstGeom>
        </p:spPr>
      </p:pic>
    </p:spTree>
    <p:extLst>
      <p:ext uri="{BB962C8B-B14F-4D97-AF65-F5344CB8AC3E}">
        <p14:creationId xmlns:p14="http://schemas.microsoft.com/office/powerpoint/2010/main" val="1119954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59" y="365760"/>
            <a:ext cx="4574835" cy="60997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960" y="365760"/>
            <a:ext cx="4572000" cy="6096000"/>
          </a:xfrm>
          <a:prstGeom prst="rect">
            <a:avLst/>
          </a:prstGeom>
        </p:spPr>
      </p:pic>
    </p:spTree>
    <p:extLst>
      <p:ext uri="{BB962C8B-B14F-4D97-AF65-F5344CB8AC3E}">
        <p14:creationId xmlns:p14="http://schemas.microsoft.com/office/powerpoint/2010/main" val="50009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501654"/>
          </a:xfrm>
        </p:spPr>
        <p:txBody>
          <a:bodyPr>
            <a:normAutofit/>
          </a:bodyPr>
          <a:lstStyle/>
          <a:p>
            <a:pPr algn="ctr"/>
            <a:r>
              <a:rPr lang="en-US" sz="5400" dirty="0" smtClean="0">
                <a:latin typeface="Elephant" panose="02020904090505020303" pitchFamily="18" charset="0"/>
              </a:rPr>
              <a:t>Transition</a:t>
            </a:r>
            <a:endParaRPr lang="en-US" sz="5400" dirty="0">
              <a:latin typeface="Elephant" panose="02020904090505020303" pitchFamily="18" charset="0"/>
            </a:endParaRPr>
          </a:p>
        </p:txBody>
      </p:sp>
    </p:spTree>
    <p:extLst>
      <p:ext uri="{BB962C8B-B14F-4D97-AF65-F5344CB8AC3E}">
        <p14:creationId xmlns:p14="http://schemas.microsoft.com/office/powerpoint/2010/main" val="187639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811370" y="478432"/>
            <a:ext cx="2782239" cy="2589411"/>
          </a:xfrm>
          <a:prstGeom prst="rect">
            <a:avLst/>
          </a:prstGeom>
        </p:spPr>
      </p:pic>
      <p:sp>
        <p:nvSpPr>
          <p:cNvPr id="8" name="Right Arrow 7"/>
          <p:cNvSpPr/>
          <p:nvPr/>
        </p:nvSpPr>
        <p:spPr>
          <a:xfrm rot="900685">
            <a:off x="4314422" y="2739176"/>
            <a:ext cx="3232597" cy="1700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723" y="3250557"/>
            <a:ext cx="2343955" cy="3156526"/>
          </a:xfrm>
          <a:prstGeom prst="rect">
            <a:avLst/>
          </a:prstGeom>
        </p:spPr>
      </p:pic>
    </p:spTree>
    <p:extLst>
      <p:ext uri="{BB962C8B-B14F-4D97-AF65-F5344CB8AC3E}">
        <p14:creationId xmlns:p14="http://schemas.microsoft.com/office/powerpoint/2010/main" val="285899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501654"/>
          </a:xfrm>
        </p:spPr>
        <p:txBody>
          <a:bodyPr>
            <a:normAutofit/>
          </a:bodyPr>
          <a:lstStyle/>
          <a:p>
            <a:pPr algn="ctr"/>
            <a:r>
              <a:rPr lang="en-US" sz="5400" dirty="0" smtClean="0">
                <a:latin typeface="Elephant" panose="02020904090505020303" pitchFamily="18" charset="0"/>
              </a:rPr>
              <a:t>Adoption</a:t>
            </a:r>
            <a:endParaRPr lang="en-US" sz="5400" dirty="0">
              <a:latin typeface="Elephant" panose="02020904090505020303" pitchFamily="18" charset="0"/>
            </a:endParaRPr>
          </a:p>
        </p:txBody>
      </p:sp>
    </p:spTree>
    <p:extLst>
      <p:ext uri="{BB962C8B-B14F-4D97-AF65-F5344CB8AC3E}">
        <p14:creationId xmlns:p14="http://schemas.microsoft.com/office/powerpoint/2010/main" val="343555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62122" y="1487227"/>
            <a:ext cx="6749986" cy="379686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7691" y="1775892"/>
            <a:ext cx="6623045" cy="3219536"/>
          </a:xfrm>
          <a:prstGeom prst="rect">
            <a:avLst/>
          </a:prstGeom>
        </p:spPr>
      </p:pic>
    </p:spTree>
    <p:extLst>
      <p:ext uri="{BB962C8B-B14F-4D97-AF65-F5344CB8AC3E}">
        <p14:creationId xmlns:p14="http://schemas.microsoft.com/office/powerpoint/2010/main" val="20936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66532" y="1866511"/>
            <a:ext cx="6428514" cy="3124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9469" y="1853841"/>
            <a:ext cx="6379210" cy="3101005"/>
          </a:xfrm>
          <a:prstGeom prst="rect">
            <a:avLst/>
          </a:prstGeom>
        </p:spPr>
      </p:pic>
    </p:spTree>
    <p:extLst>
      <p:ext uri="{BB962C8B-B14F-4D97-AF65-F5344CB8AC3E}">
        <p14:creationId xmlns:p14="http://schemas.microsoft.com/office/powerpoint/2010/main" val="271604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1850" y="1709738"/>
            <a:ext cx="10515600" cy="1960741"/>
          </a:xfrm>
        </p:spPr>
        <p:txBody>
          <a:bodyPr>
            <a:normAutofit/>
          </a:bodyPr>
          <a:lstStyle/>
          <a:p>
            <a:pPr algn="ctr"/>
            <a:r>
              <a:rPr lang="en-US" sz="5400" dirty="0" smtClean="0">
                <a:latin typeface="Elephant" panose="02020904090505020303" pitchFamily="18" charset="0"/>
              </a:rPr>
              <a:t>So what have I learned?</a:t>
            </a:r>
            <a:endParaRPr lang="en-US" sz="5400" dirty="0">
              <a:latin typeface="Elephant" panose="02020904090505020303" pitchFamily="18" charset="0"/>
            </a:endParaRPr>
          </a:p>
        </p:txBody>
      </p:sp>
    </p:spTree>
    <p:extLst>
      <p:ext uri="{BB962C8B-B14F-4D97-AF65-F5344CB8AC3E}">
        <p14:creationId xmlns:p14="http://schemas.microsoft.com/office/powerpoint/2010/main" val="769121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889000"/>
            <a:ext cx="10795000" cy="5080000"/>
          </a:xfrm>
          <a:prstGeom prst="rect">
            <a:avLst/>
          </a:prstGeom>
        </p:spPr>
      </p:pic>
    </p:spTree>
    <p:extLst>
      <p:ext uri="{BB962C8B-B14F-4D97-AF65-F5344CB8AC3E}">
        <p14:creationId xmlns:p14="http://schemas.microsoft.com/office/powerpoint/2010/main" val="2996930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lephant" panose="02020904090505020303" pitchFamily="18" charset="0"/>
              </a:rPr>
              <a:t>Benefits of Discomfort </a:t>
            </a:r>
            <a:br>
              <a:rPr lang="en-US" b="1" dirty="0" smtClean="0">
                <a:latin typeface="Elephant" panose="02020904090505020303" pitchFamily="18" charset="0"/>
              </a:rPr>
            </a:br>
            <a:r>
              <a:rPr lang="en-US" sz="3200" b="1" dirty="0" smtClean="0">
                <a:latin typeface="Elephant" panose="02020904090505020303" pitchFamily="18" charset="0"/>
              </a:rPr>
              <a:t>(and working through it)</a:t>
            </a:r>
            <a:endParaRPr lang="en-US" sz="3200" b="1" dirty="0">
              <a:latin typeface="Elephant" panose="02020904090505020303" pitchFamily="18" charset="0"/>
            </a:endParaRPr>
          </a:p>
        </p:txBody>
      </p:sp>
      <p:sp>
        <p:nvSpPr>
          <p:cNvPr id="3" name="Content Placeholder 2"/>
          <p:cNvSpPr>
            <a:spLocks noGrp="1"/>
          </p:cNvSpPr>
          <p:nvPr>
            <p:ph idx="1"/>
          </p:nvPr>
        </p:nvSpPr>
        <p:spPr>
          <a:xfrm>
            <a:off x="838200" y="1825625"/>
            <a:ext cx="10515600" cy="4808440"/>
          </a:xfrm>
        </p:spPr>
        <p:txBody>
          <a:bodyPr>
            <a:normAutofit fontScale="92500" lnSpcReduction="10000"/>
          </a:bodyPr>
          <a:lstStyle/>
          <a:p>
            <a:r>
              <a:rPr lang="en-US" sz="3200" dirty="0" smtClean="0"/>
              <a:t>Creativity</a:t>
            </a:r>
          </a:p>
          <a:p>
            <a:r>
              <a:rPr lang="en-US" sz="3200" dirty="0" smtClean="0"/>
              <a:t>Confidence</a:t>
            </a:r>
          </a:p>
          <a:p>
            <a:r>
              <a:rPr lang="en-US" sz="3200" dirty="0" smtClean="0"/>
              <a:t>Easier to embrace change</a:t>
            </a:r>
          </a:p>
          <a:p>
            <a:r>
              <a:rPr lang="en-US" sz="3200" dirty="0" smtClean="0"/>
              <a:t>Satisfaction with achieving goals or conquering challenges</a:t>
            </a:r>
          </a:p>
          <a:p>
            <a:r>
              <a:rPr lang="en-US" sz="3200" dirty="0" smtClean="0"/>
              <a:t>Enhanced cognitive functioning and mental health</a:t>
            </a:r>
          </a:p>
          <a:p>
            <a:r>
              <a:rPr lang="en-US" sz="3200" dirty="0" smtClean="0"/>
              <a:t>Experience adventures</a:t>
            </a:r>
          </a:p>
          <a:p>
            <a:r>
              <a:rPr lang="en-US" sz="3200" dirty="0"/>
              <a:t>Potential to experience greater joy and fulfillment</a:t>
            </a:r>
          </a:p>
          <a:p>
            <a:r>
              <a:rPr lang="en-US" sz="3200" dirty="0"/>
              <a:t>More energy</a:t>
            </a:r>
          </a:p>
          <a:p>
            <a:r>
              <a:rPr lang="en-US" sz="3200" dirty="0"/>
              <a:t>More life satisfaction</a:t>
            </a:r>
          </a:p>
          <a:p>
            <a:endParaRPr lang="en-US" sz="3200" dirty="0"/>
          </a:p>
        </p:txBody>
      </p:sp>
    </p:spTree>
    <p:extLst>
      <p:ext uri="{BB962C8B-B14F-4D97-AF65-F5344CB8AC3E}">
        <p14:creationId xmlns:p14="http://schemas.microsoft.com/office/powerpoint/2010/main" val="210849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7136" y="2129867"/>
            <a:ext cx="10515600" cy="1873721"/>
          </a:xfrm>
        </p:spPr>
        <p:txBody>
          <a:bodyPr>
            <a:normAutofit/>
          </a:bodyPr>
          <a:lstStyle/>
          <a:p>
            <a:pPr algn="ctr"/>
            <a:r>
              <a:rPr lang="en-US" sz="5400" dirty="0" smtClean="0">
                <a:latin typeface="Elephant" panose="02020904090505020303" pitchFamily="18" charset="0"/>
              </a:rPr>
              <a:t>Is the ultimate </a:t>
            </a:r>
            <a:br>
              <a:rPr lang="en-US" sz="5400" dirty="0" smtClean="0">
                <a:latin typeface="Elephant" panose="02020904090505020303" pitchFamily="18" charset="0"/>
              </a:rPr>
            </a:br>
            <a:r>
              <a:rPr lang="en-US" sz="5400" dirty="0" smtClean="0">
                <a:latin typeface="Elephant" panose="02020904090505020303" pitchFamily="18" charset="0"/>
              </a:rPr>
              <a:t>goal comfort? </a:t>
            </a:r>
            <a:endParaRPr lang="en-US" sz="5400" dirty="0">
              <a:latin typeface="Elephant" panose="02020904090505020303" pitchFamily="18" charset="0"/>
            </a:endParaRPr>
          </a:p>
        </p:txBody>
      </p:sp>
    </p:spTree>
    <p:extLst>
      <p:ext uri="{BB962C8B-B14F-4D97-AF65-F5344CB8AC3E}">
        <p14:creationId xmlns:p14="http://schemas.microsoft.com/office/powerpoint/2010/main" val="286717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946" y="1127874"/>
            <a:ext cx="5387546" cy="5387546"/>
          </a:xfrm>
          <a:prstGeom prst="rect">
            <a:avLst/>
          </a:prstGeom>
        </p:spPr>
      </p:pic>
      <p:sp>
        <p:nvSpPr>
          <p:cNvPr id="2" name="Title 1"/>
          <p:cNvSpPr>
            <a:spLocks noGrp="1"/>
          </p:cNvSpPr>
          <p:nvPr>
            <p:ph type="title"/>
          </p:nvPr>
        </p:nvSpPr>
        <p:spPr>
          <a:xfrm>
            <a:off x="582827" y="274509"/>
            <a:ext cx="10515600" cy="681080"/>
          </a:xfrm>
        </p:spPr>
        <p:txBody>
          <a:bodyPr>
            <a:normAutofit/>
          </a:bodyPr>
          <a:lstStyle/>
          <a:p>
            <a:r>
              <a:rPr lang="en-US" sz="3600" b="1" dirty="0" smtClean="0">
                <a:solidFill>
                  <a:srgbClr val="C00000"/>
                </a:solidFill>
                <a:latin typeface="Elephant" panose="02020904090505020303" pitchFamily="18" charset="0"/>
              </a:rPr>
              <a:t>Six Cages that Hold Us Back</a:t>
            </a:r>
            <a:endParaRPr lang="en-US" sz="3600" b="1" dirty="0">
              <a:solidFill>
                <a:srgbClr val="C00000"/>
              </a:solidFill>
              <a:latin typeface="Elephant" panose="02020904090505020303" pitchFamily="18" charset="0"/>
            </a:endParaRPr>
          </a:p>
        </p:txBody>
      </p:sp>
      <p:sp>
        <p:nvSpPr>
          <p:cNvPr id="3" name="Content Placeholder 2"/>
          <p:cNvSpPr>
            <a:spLocks noGrp="1"/>
          </p:cNvSpPr>
          <p:nvPr>
            <p:ph idx="1"/>
          </p:nvPr>
        </p:nvSpPr>
        <p:spPr>
          <a:xfrm>
            <a:off x="582827" y="1738182"/>
            <a:ext cx="5997147" cy="3862131"/>
          </a:xfrm>
        </p:spPr>
        <p:txBody>
          <a:bodyPr>
            <a:noAutofit/>
          </a:bodyPr>
          <a:lstStyle/>
          <a:p>
            <a:pPr marL="0" indent="0" algn="ctr">
              <a:buNone/>
            </a:pPr>
            <a:r>
              <a:rPr lang="en-US" sz="4000" b="1" dirty="0" smtClean="0"/>
              <a:t>Cage of Responsibility</a:t>
            </a:r>
          </a:p>
          <a:p>
            <a:pPr marL="0" indent="0" algn="ctr">
              <a:buNone/>
            </a:pPr>
            <a:r>
              <a:rPr lang="en-US" sz="4000" b="1" dirty="0" smtClean="0"/>
              <a:t>Cage of Routine</a:t>
            </a:r>
          </a:p>
          <a:p>
            <a:pPr marL="0" indent="0" algn="ctr">
              <a:buNone/>
            </a:pPr>
            <a:r>
              <a:rPr lang="en-US" sz="4000" b="1" dirty="0" smtClean="0"/>
              <a:t>Cage of Assumptions</a:t>
            </a:r>
          </a:p>
          <a:p>
            <a:pPr marL="0" indent="0" algn="ctr">
              <a:buNone/>
            </a:pPr>
            <a:r>
              <a:rPr lang="en-US" sz="4000" b="1" dirty="0" smtClean="0"/>
              <a:t>Cage of Guilt</a:t>
            </a:r>
          </a:p>
          <a:p>
            <a:pPr marL="0" indent="0" algn="ctr">
              <a:buNone/>
            </a:pPr>
            <a:r>
              <a:rPr lang="en-US" sz="4000" b="1" dirty="0" smtClean="0"/>
              <a:t>Cage of Failure</a:t>
            </a:r>
          </a:p>
          <a:p>
            <a:pPr marL="0" indent="0" algn="ctr">
              <a:buNone/>
            </a:pPr>
            <a:r>
              <a:rPr lang="en-US" sz="4000" b="1" dirty="0" smtClean="0"/>
              <a:t>Cage of Fear</a:t>
            </a:r>
            <a:endParaRPr lang="en-US" sz="4000" b="1" dirty="0"/>
          </a:p>
        </p:txBody>
      </p:sp>
    </p:spTree>
    <p:extLst>
      <p:ext uri="{BB962C8B-B14F-4D97-AF65-F5344CB8AC3E}">
        <p14:creationId xmlns:p14="http://schemas.microsoft.com/office/powerpoint/2010/main" val="822530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1850" y="1709738"/>
            <a:ext cx="10515600" cy="2302089"/>
          </a:xfrm>
        </p:spPr>
        <p:txBody>
          <a:bodyPr>
            <a:normAutofit/>
          </a:bodyPr>
          <a:lstStyle/>
          <a:p>
            <a:pPr algn="ctr"/>
            <a:r>
              <a:rPr lang="en-US" sz="4800" dirty="0" smtClean="0">
                <a:latin typeface="Elephant" panose="02020904090505020303" pitchFamily="18" charset="0"/>
              </a:rPr>
              <a:t>What holds you back?</a:t>
            </a:r>
            <a:br>
              <a:rPr lang="en-US" sz="4800" dirty="0" smtClean="0">
                <a:latin typeface="Elephant" panose="02020904090505020303" pitchFamily="18" charset="0"/>
              </a:rPr>
            </a:br>
            <a:r>
              <a:rPr lang="en-US" sz="2000" dirty="0" smtClean="0">
                <a:latin typeface="Elephant" panose="02020904090505020303" pitchFamily="18" charset="0"/>
              </a:rPr>
              <a:t>What holds the students we work with back?</a:t>
            </a:r>
            <a:endParaRPr lang="en-US" sz="2000" dirty="0">
              <a:latin typeface="Elephant" panose="02020904090505020303" pitchFamily="18" charset="0"/>
            </a:endParaRPr>
          </a:p>
        </p:txBody>
      </p:sp>
    </p:spTree>
    <p:extLst>
      <p:ext uri="{BB962C8B-B14F-4D97-AF65-F5344CB8AC3E}">
        <p14:creationId xmlns:p14="http://schemas.microsoft.com/office/powerpoint/2010/main" val="3543390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9123" y="1349131"/>
            <a:ext cx="10515600" cy="2488774"/>
          </a:xfrm>
        </p:spPr>
        <p:txBody>
          <a:bodyPr>
            <a:normAutofit/>
          </a:bodyPr>
          <a:lstStyle/>
          <a:p>
            <a:pPr algn="ctr"/>
            <a:r>
              <a:rPr lang="en-US" sz="4800" dirty="0" smtClean="0">
                <a:latin typeface="Elephant" panose="02020904090505020303" pitchFamily="18" charset="0"/>
              </a:rPr>
              <a:t>Discomfort from Expected vs. Unexpected Circumstances</a:t>
            </a:r>
            <a:endParaRPr lang="en-US" sz="4800" dirty="0"/>
          </a:p>
        </p:txBody>
      </p:sp>
    </p:spTree>
    <p:extLst>
      <p:ext uri="{BB962C8B-B14F-4D97-AF65-F5344CB8AC3E}">
        <p14:creationId xmlns:p14="http://schemas.microsoft.com/office/powerpoint/2010/main" val="359278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9123" y="1349131"/>
            <a:ext cx="10515600" cy="2488774"/>
          </a:xfrm>
        </p:spPr>
        <p:txBody>
          <a:bodyPr/>
          <a:lstStyle/>
          <a:p>
            <a:pPr algn="ctr"/>
            <a:r>
              <a:rPr lang="en-US" sz="4400" dirty="0" smtClean="0">
                <a:latin typeface="Elephant" panose="02020904090505020303" pitchFamily="18" charset="0"/>
              </a:rPr>
              <a:t>Small Steps</a:t>
            </a:r>
            <a:endParaRPr lang="en-US" dirty="0"/>
          </a:p>
        </p:txBody>
      </p:sp>
    </p:spTree>
    <p:extLst>
      <p:ext uri="{BB962C8B-B14F-4D97-AF65-F5344CB8AC3E}">
        <p14:creationId xmlns:p14="http://schemas.microsoft.com/office/powerpoint/2010/main" val="16863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49251"/>
            <a:ext cx="10515600" cy="4927712"/>
          </a:xfrm>
        </p:spPr>
        <p:txBody>
          <a:bodyPr>
            <a:normAutofit/>
          </a:bodyPr>
          <a:lstStyle/>
          <a:p>
            <a:pPr marL="0" indent="0">
              <a:buNone/>
            </a:pPr>
            <a:r>
              <a:rPr lang="en-US" sz="3600" dirty="0" smtClean="0"/>
              <a:t>It is the small things that people do that no one sees that lead to the big things that everyone sees and wants. </a:t>
            </a:r>
          </a:p>
          <a:p>
            <a:pPr marL="0" indent="0">
              <a:buNone/>
            </a:pPr>
            <a:endParaRPr lang="en-US" sz="1600" dirty="0" smtClean="0"/>
          </a:p>
          <a:p>
            <a:pPr marL="0" indent="0">
              <a:buNone/>
            </a:pPr>
            <a:r>
              <a:rPr lang="en-US" sz="3600" dirty="0" smtClean="0"/>
              <a:t>-- Craig </a:t>
            </a:r>
            <a:r>
              <a:rPr lang="en-US" sz="3600" dirty="0" err="1" smtClean="0"/>
              <a:t>Groeschel</a:t>
            </a:r>
            <a:endParaRPr lang="en-US" sz="3600" dirty="0"/>
          </a:p>
        </p:txBody>
      </p:sp>
    </p:spTree>
    <p:extLst>
      <p:ext uri="{BB962C8B-B14F-4D97-AF65-F5344CB8AC3E}">
        <p14:creationId xmlns:p14="http://schemas.microsoft.com/office/powerpoint/2010/main" val="422943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389" y="2399871"/>
            <a:ext cx="10515600" cy="1504863"/>
          </a:xfrm>
        </p:spPr>
        <p:txBody>
          <a:bodyPr>
            <a:normAutofit/>
          </a:bodyPr>
          <a:lstStyle/>
          <a:p>
            <a:pPr algn="ctr"/>
            <a:r>
              <a:rPr lang="en-US" sz="4000" b="1" dirty="0" smtClean="0">
                <a:latin typeface="Elephant" panose="02020904090505020303" pitchFamily="18" charset="0"/>
              </a:rPr>
              <a:t>What could be your </a:t>
            </a:r>
            <a:br>
              <a:rPr lang="en-US" sz="4000" b="1" dirty="0" smtClean="0">
                <a:latin typeface="Elephant" panose="02020904090505020303" pitchFamily="18" charset="0"/>
              </a:rPr>
            </a:br>
            <a:r>
              <a:rPr lang="en-US" sz="4000" b="1" dirty="0" smtClean="0">
                <a:latin typeface="Elephant" panose="02020904090505020303" pitchFamily="18" charset="0"/>
              </a:rPr>
              <a:t>small step of discomfort?</a:t>
            </a:r>
            <a:endParaRPr lang="en-US" sz="4000" b="1" dirty="0">
              <a:latin typeface="Elephant" panose="02020904090505020303" pitchFamily="18" charset="0"/>
            </a:endParaRPr>
          </a:p>
        </p:txBody>
      </p:sp>
    </p:spTree>
    <p:extLst>
      <p:ext uri="{BB962C8B-B14F-4D97-AF65-F5344CB8AC3E}">
        <p14:creationId xmlns:p14="http://schemas.microsoft.com/office/powerpoint/2010/main" val="31047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4278"/>
          </a:xfrm>
        </p:spPr>
        <p:txBody>
          <a:bodyPr>
            <a:normAutofit/>
          </a:bodyPr>
          <a:lstStyle/>
          <a:p>
            <a:r>
              <a:rPr lang="en-US" sz="3600" b="1" dirty="0" smtClean="0">
                <a:latin typeface="Elephant" panose="02020904090505020303" pitchFamily="18" charset="0"/>
              </a:rPr>
              <a:t>What could be your small step of discomfort?</a:t>
            </a:r>
            <a:endParaRPr lang="en-US" sz="3600" b="1" dirty="0">
              <a:latin typeface="Elephant" panose="02020904090505020303" pitchFamily="18" charset="0"/>
            </a:endParaRPr>
          </a:p>
        </p:txBody>
      </p:sp>
      <p:sp>
        <p:nvSpPr>
          <p:cNvPr id="3" name="Content Placeholder 2"/>
          <p:cNvSpPr>
            <a:spLocks noGrp="1"/>
          </p:cNvSpPr>
          <p:nvPr>
            <p:ph idx="1"/>
          </p:nvPr>
        </p:nvSpPr>
        <p:spPr>
          <a:xfrm>
            <a:off x="838200" y="1584101"/>
            <a:ext cx="10515600" cy="5100033"/>
          </a:xfrm>
        </p:spPr>
        <p:txBody>
          <a:bodyPr/>
          <a:lstStyle/>
          <a:p>
            <a:r>
              <a:rPr lang="en-US" sz="3000" dirty="0" smtClean="0"/>
              <a:t>Less time on social media and risk “missing out”; use time otherwise</a:t>
            </a:r>
          </a:p>
          <a:p>
            <a:r>
              <a:rPr lang="en-US" sz="3000" dirty="0" smtClean="0"/>
              <a:t>Silent time</a:t>
            </a:r>
          </a:p>
          <a:p>
            <a:r>
              <a:rPr lang="en-US" sz="3000" dirty="0" smtClean="0"/>
              <a:t>Exercising</a:t>
            </a:r>
          </a:p>
          <a:p>
            <a:r>
              <a:rPr lang="en-US" sz="3000" dirty="0" smtClean="0"/>
              <a:t>Reading</a:t>
            </a:r>
          </a:p>
          <a:p>
            <a:r>
              <a:rPr lang="en-US" sz="3000" dirty="0" smtClean="0"/>
              <a:t>Volunteering once a week somewhere out of comfort zone but aligned with skills and interests</a:t>
            </a:r>
          </a:p>
          <a:p>
            <a:r>
              <a:rPr lang="en-US" sz="3000" dirty="0" smtClean="0"/>
              <a:t>Waking up earlier than normal to do something that facilitates growth</a:t>
            </a:r>
          </a:p>
          <a:p>
            <a:r>
              <a:rPr lang="en-US" sz="3000" dirty="0" smtClean="0"/>
              <a:t>Have an over-do conversation with someone</a:t>
            </a:r>
          </a:p>
          <a:p>
            <a:endParaRPr lang="en-US" dirty="0" smtClean="0"/>
          </a:p>
        </p:txBody>
      </p:sp>
    </p:spTree>
    <p:extLst>
      <p:ext uri="{BB962C8B-B14F-4D97-AF65-F5344CB8AC3E}">
        <p14:creationId xmlns:p14="http://schemas.microsoft.com/office/powerpoint/2010/main" val="90223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426" y="422102"/>
            <a:ext cx="10518346" cy="5916570"/>
          </a:xfrm>
        </p:spPr>
      </p:pic>
    </p:spTree>
    <p:extLst>
      <p:ext uri="{BB962C8B-B14F-4D97-AF65-F5344CB8AC3E}">
        <p14:creationId xmlns:p14="http://schemas.microsoft.com/office/powerpoint/2010/main" val="858310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551935"/>
            <a:ext cx="2755428" cy="566393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347" y="551935"/>
            <a:ext cx="2649022" cy="54452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263" y="469557"/>
            <a:ext cx="2729173" cy="5609967"/>
          </a:xfrm>
          <a:prstGeom prst="rect">
            <a:avLst/>
          </a:prstGeom>
        </p:spPr>
      </p:pic>
    </p:spTree>
    <p:extLst>
      <p:ext uri="{BB962C8B-B14F-4D97-AF65-F5344CB8AC3E}">
        <p14:creationId xmlns:p14="http://schemas.microsoft.com/office/powerpoint/2010/main" val="35886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69" y="949862"/>
            <a:ext cx="10515600" cy="5335028"/>
          </a:xfrm>
        </p:spPr>
        <p:txBody>
          <a:bodyPr>
            <a:normAutofit fontScale="92500" lnSpcReduction="20000"/>
          </a:bodyPr>
          <a:lstStyle/>
          <a:p>
            <a:pPr marL="0" indent="0">
              <a:lnSpc>
                <a:spcPct val="150000"/>
              </a:lnSpc>
              <a:buNone/>
            </a:pPr>
            <a:r>
              <a:rPr lang="en-US" dirty="0">
                <a:latin typeface="Aharoni" panose="02010803020104030203" pitchFamily="2" charset="-79"/>
                <a:cs typeface="Aharoni" panose="02010803020104030203" pitchFamily="2" charset="-79"/>
              </a:rPr>
              <a:t>Western culture has things a little backwards right now. We think that if we had every comfort available to us, we’d be happy. We equate comfort with happiness. And now we’re so comfortable we’re </a:t>
            </a:r>
            <a:r>
              <a:rPr lang="en-US" dirty="0" smtClean="0">
                <a:latin typeface="Aharoni" panose="02010803020104030203" pitchFamily="2" charset="-79"/>
                <a:cs typeface="Aharoni" panose="02010803020104030203" pitchFamily="2" charset="-79"/>
              </a:rPr>
              <a:t>miserable</a:t>
            </a:r>
            <a:r>
              <a:rPr lang="en-US" dirty="0">
                <a:latin typeface="Aharoni" panose="02010803020104030203" pitchFamily="2" charset="-79"/>
                <a:cs typeface="Aharoni" panose="02010803020104030203" pitchFamily="2" charset="-79"/>
              </a:rPr>
              <a:t>. There’s no struggle in our lives. No sense of adventure. We get in a car, we get in an elevator, it all comes easy. What I’ve found is that I’m never more alive than when I’m pushing and I’m in pain, and I’m struggling for high achievement, and in that struggle I think there’s a magic. </a:t>
            </a:r>
            <a:endParaRPr lang="en-US" dirty="0" smtClean="0">
              <a:latin typeface="Aharoni" panose="02010803020104030203" pitchFamily="2" charset="-79"/>
              <a:cs typeface="Aharoni" panose="02010803020104030203" pitchFamily="2" charset="-79"/>
            </a:endParaRPr>
          </a:p>
          <a:p>
            <a:pPr marL="0" indent="0">
              <a:lnSpc>
                <a:spcPct val="150000"/>
              </a:lnSpc>
              <a:buNone/>
            </a:pPr>
            <a:endParaRPr lang="en-US" dirty="0" smtClean="0">
              <a:latin typeface="Aharoni" panose="02010803020104030203" pitchFamily="2" charset="-79"/>
              <a:cs typeface="Aharoni" panose="02010803020104030203" pitchFamily="2" charset="-79"/>
            </a:endParaRPr>
          </a:p>
          <a:p>
            <a:pPr marL="0" indent="0">
              <a:buNone/>
            </a:pPr>
            <a:r>
              <a:rPr lang="en-US" dirty="0" smtClean="0">
                <a:latin typeface="Aharoni" panose="02010803020104030203" pitchFamily="2" charset="-79"/>
                <a:cs typeface="Aharoni" panose="02010803020104030203" pitchFamily="2" charset="-79"/>
              </a:rPr>
              <a:t>-- Dean </a:t>
            </a:r>
            <a:r>
              <a:rPr lang="en-US" dirty="0" err="1" smtClean="0">
                <a:latin typeface="Aharoni" panose="02010803020104030203" pitchFamily="2" charset="-79"/>
                <a:cs typeface="Aharoni" panose="02010803020104030203" pitchFamily="2" charset="-79"/>
              </a:rPr>
              <a:t>Karnazes</a:t>
            </a:r>
            <a:r>
              <a:rPr lang="en-US" dirty="0" smtClean="0">
                <a:latin typeface="Aharoni" panose="02010803020104030203" pitchFamily="2" charset="-79"/>
                <a:cs typeface="Aharoni" panose="02010803020104030203" pitchFamily="2" charset="-79"/>
              </a:rPr>
              <a:t> (The Road to Sparta)</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8196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discomfort quote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631422"/>
            <a:ext cx="11466269" cy="5395891"/>
          </a:xfrm>
          <a:prstGeom prst="rect">
            <a:avLst/>
          </a:prstGeom>
        </p:spPr>
      </p:pic>
    </p:spTree>
    <p:extLst>
      <p:ext uri="{BB962C8B-B14F-4D97-AF65-F5344CB8AC3E}">
        <p14:creationId xmlns:p14="http://schemas.microsoft.com/office/powerpoint/2010/main" val="1371409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1850" y="1709738"/>
            <a:ext cx="10515600" cy="1960741"/>
          </a:xfrm>
        </p:spPr>
        <p:txBody>
          <a:bodyPr>
            <a:normAutofit/>
          </a:bodyPr>
          <a:lstStyle/>
          <a:p>
            <a:pPr algn="ctr"/>
            <a:r>
              <a:rPr lang="en-US" sz="5400" dirty="0" smtClean="0">
                <a:latin typeface="Elephant" panose="02020904090505020303" pitchFamily="18" charset="0"/>
              </a:rPr>
              <a:t>Know Your Why</a:t>
            </a:r>
            <a:endParaRPr lang="en-US" sz="5400" dirty="0">
              <a:latin typeface="Elephant" panose="02020904090505020303" pitchFamily="18" charset="0"/>
            </a:endParaRPr>
          </a:p>
        </p:txBody>
      </p:sp>
    </p:spTree>
    <p:extLst>
      <p:ext uri="{BB962C8B-B14F-4D97-AF65-F5344CB8AC3E}">
        <p14:creationId xmlns:p14="http://schemas.microsoft.com/office/powerpoint/2010/main" val="307653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1065" y="304800"/>
            <a:ext cx="10985679" cy="6172200"/>
          </a:xfrm>
        </p:spPr>
        <p:txBody>
          <a:bodyPr>
            <a:normAutofit fontScale="92500" lnSpcReduction="20000"/>
          </a:bodyPr>
          <a:lstStyle/>
          <a:p>
            <a:pPr marL="114300" indent="0">
              <a:buNone/>
            </a:pPr>
            <a:r>
              <a:rPr lang="en-US" sz="5800" b="1" dirty="0">
                <a:solidFill>
                  <a:srgbClr val="C00000"/>
                </a:solidFill>
              </a:rPr>
              <a:t>WHY: </a:t>
            </a:r>
            <a:endParaRPr lang="en-US" sz="5800" b="1" dirty="0" smtClean="0">
              <a:solidFill>
                <a:srgbClr val="C00000"/>
              </a:solidFill>
            </a:endParaRPr>
          </a:p>
          <a:p>
            <a:pPr marL="114300" indent="0">
              <a:buNone/>
            </a:pPr>
            <a:endParaRPr lang="en-US" sz="900" b="1" dirty="0"/>
          </a:p>
          <a:p>
            <a:pPr marL="571500" indent="-457200"/>
            <a:r>
              <a:rPr lang="en-US" sz="3200" dirty="0" smtClean="0"/>
              <a:t>What is your life mission?</a:t>
            </a:r>
            <a:endParaRPr lang="en-US" sz="3200" dirty="0"/>
          </a:p>
          <a:p>
            <a:pPr marL="571500" indent="-457200"/>
            <a:r>
              <a:rPr lang="en-US" sz="3200" dirty="0" smtClean="0"/>
              <a:t>Cause</a:t>
            </a:r>
            <a:r>
              <a:rPr lang="en-US" sz="3200" dirty="0"/>
              <a:t>? </a:t>
            </a:r>
          </a:p>
          <a:p>
            <a:pPr marL="571500" indent="-457200"/>
            <a:r>
              <a:rPr lang="en-US" sz="3200" dirty="0" smtClean="0"/>
              <a:t>Belief</a:t>
            </a:r>
            <a:r>
              <a:rPr lang="en-US" sz="3200" dirty="0"/>
              <a:t>? </a:t>
            </a:r>
          </a:p>
          <a:p>
            <a:pPr marL="571500" indent="-457200"/>
            <a:r>
              <a:rPr lang="en-US" sz="3200" dirty="0" smtClean="0"/>
              <a:t>Passions? </a:t>
            </a:r>
            <a:endParaRPr lang="en-US" sz="3200" dirty="0"/>
          </a:p>
          <a:p>
            <a:pPr marL="571500" indent="-457200"/>
            <a:r>
              <a:rPr lang="en-US" sz="3200" dirty="0" smtClean="0"/>
              <a:t>Ideals</a:t>
            </a:r>
            <a:r>
              <a:rPr lang="en-US" sz="3200" dirty="0"/>
              <a:t>?</a:t>
            </a:r>
          </a:p>
          <a:p>
            <a:pPr marL="571500" indent="-457200"/>
            <a:r>
              <a:rPr lang="en-US" sz="3200" dirty="0" smtClean="0"/>
              <a:t>What drives WHAT you on a daily basis? </a:t>
            </a:r>
            <a:endParaRPr lang="en-US" sz="3200" dirty="0"/>
          </a:p>
          <a:p>
            <a:pPr marL="571500" indent="-457200"/>
            <a:r>
              <a:rPr lang="en-US" sz="3200" dirty="0"/>
              <a:t>Why do you get out of bed every day? </a:t>
            </a:r>
            <a:endParaRPr lang="en-US" sz="3200" dirty="0" smtClean="0"/>
          </a:p>
          <a:p>
            <a:pPr marL="571500" indent="-457200"/>
            <a:r>
              <a:rPr lang="en-US" sz="3200" dirty="0" smtClean="0"/>
              <a:t>What can be your unique contribution to this world? </a:t>
            </a:r>
          </a:p>
          <a:p>
            <a:pPr marL="571500" indent="-457200"/>
            <a:r>
              <a:rPr lang="en-US" sz="3200" dirty="0" smtClean="0"/>
              <a:t>What is </a:t>
            </a:r>
            <a:r>
              <a:rPr lang="en-US" sz="3200" dirty="0"/>
              <a:t>your vision for </a:t>
            </a:r>
            <a:r>
              <a:rPr lang="en-US" sz="3200" dirty="0" smtClean="0"/>
              <a:t>your life 5, 10, and 20 – 30 years from now?</a:t>
            </a:r>
            <a:endParaRPr lang="en-US" sz="3200" dirty="0"/>
          </a:p>
          <a:p>
            <a:pPr marL="571500" indent="-457200"/>
            <a:r>
              <a:rPr lang="en-US" sz="3200" dirty="0" smtClean="0"/>
              <a:t>What legacy do you want to leave behind? </a:t>
            </a:r>
            <a:endParaRPr lang="en-US" sz="3200" dirty="0"/>
          </a:p>
          <a:p>
            <a:pPr marL="114300" indent="0">
              <a:buNone/>
            </a:pPr>
            <a:endParaRPr lang="en-US" dirty="0" smtClean="0"/>
          </a:p>
        </p:txBody>
      </p:sp>
    </p:spTree>
    <p:extLst>
      <p:ext uri="{BB962C8B-B14F-4D97-AF65-F5344CB8AC3E}">
        <p14:creationId xmlns:p14="http://schemas.microsoft.com/office/powerpoint/2010/main" val="2173506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501654"/>
          </a:xfrm>
        </p:spPr>
        <p:txBody>
          <a:bodyPr>
            <a:normAutofit/>
          </a:bodyPr>
          <a:lstStyle/>
          <a:p>
            <a:pPr algn="ctr"/>
            <a:r>
              <a:rPr lang="en-US" sz="5400" dirty="0" smtClean="0">
                <a:latin typeface="Elephant" panose="02020904090505020303" pitchFamily="18" charset="0"/>
              </a:rPr>
              <a:t>Four Experiences of Discomfort in My Story</a:t>
            </a:r>
            <a:endParaRPr lang="en-US" sz="5400" dirty="0">
              <a:latin typeface="Elephant" panose="02020904090505020303" pitchFamily="18" charset="0"/>
            </a:endParaRPr>
          </a:p>
        </p:txBody>
      </p:sp>
    </p:spTree>
    <p:extLst>
      <p:ext uri="{BB962C8B-B14F-4D97-AF65-F5344CB8AC3E}">
        <p14:creationId xmlns:p14="http://schemas.microsoft.com/office/powerpoint/2010/main" val="141880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501654"/>
          </a:xfrm>
        </p:spPr>
        <p:txBody>
          <a:bodyPr>
            <a:normAutofit/>
          </a:bodyPr>
          <a:lstStyle/>
          <a:p>
            <a:pPr algn="ctr"/>
            <a:r>
              <a:rPr lang="en-US" sz="5400" dirty="0" smtClean="0">
                <a:latin typeface="Elephant" panose="02020904090505020303" pitchFamily="18" charset="0"/>
              </a:rPr>
              <a:t>Adoption</a:t>
            </a:r>
            <a:endParaRPr lang="en-US" sz="5400" dirty="0">
              <a:latin typeface="Elephant" panose="02020904090505020303" pitchFamily="18" charset="0"/>
            </a:endParaRPr>
          </a:p>
        </p:txBody>
      </p:sp>
    </p:spTree>
    <p:extLst>
      <p:ext uri="{BB962C8B-B14F-4D97-AF65-F5344CB8AC3E}">
        <p14:creationId xmlns:p14="http://schemas.microsoft.com/office/powerpoint/2010/main" val="3908562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eaching Your Maximum Potential Through Discomfort&amp;quot;&quot;/&gt;&lt;property id=&quot;20307&quot; value=&quot;256&quot;/&gt;&lt;/object&gt;&lt;object type=&quot;3&quot; unique_id=&quot;10066&quot;&gt;&lt;property id=&quot;20148&quot; value=&quot;5&quot;/&gt;&lt;property id=&quot;20300&quot; value=&quot;Slide 11&quot;/&gt;&lt;property id=&quot;20307&quot; value=&quot;259&quot;/&gt;&lt;/object&gt;&lt;object type=&quot;3&quot; unique_id=&quot;10110&quot;&gt;&lt;property id=&quot;20148&quot; value=&quot;5&quot;/&gt;&lt;property id=&quot;20300&quot; value=&quot;Slide 10&quot;/&gt;&lt;property id=&quot;20307&quot; value=&quot;261&quot;/&gt;&lt;/object&gt;&lt;object type=&quot;3&quot; unique_id=&quot;10111&quot;&gt;&lt;property id=&quot;20148&quot; value=&quot;5&quot;/&gt;&lt;property id=&quot;20300&quot; value=&quot;Slide 15&quot;/&gt;&lt;property id=&quot;20307&quot; value=&quot;262&quot;/&gt;&lt;/object&gt;&lt;object type=&quot;3&quot; unique_id=&quot;10112&quot;&gt;&lt;property id=&quot;20148&quot; value=&quot;5&quot;/&gt;&lt;property id=&quot;20300&quot; value=&quot;Slide 16&quot;/&gt;&lt;property id=&quot;20307&quot; value=&quot;263&quot;/&gt;&lt;/object&gt;&lt;object type=&quot;3&quot; unique_id=&quot;10113&quot;&gt;&lt;property id=&quot;20148&quot; value=&quot;5&quot;/&gt;&lt;property id=&quot;20300&quot; value=&quot;Slide 20 - &amp;quot;Six Cages that Hold Us Back&amp;quot;&quot;/&gt;&lt;property id=&quot;20307&quot; value=&quot;264&quot;/&gt;&lt;/object&gt;&lt;object type=&quot;3&quot; unique_id=&quot;10304&quot;&gt;&lt;property id=&quot;20148&quot; value=&quot;5&quot;/&gt;&lt;property id=&quot;20300&quot; value=&quot;Slide 3&quot;/&gt;&lt;property id=&quot;20307&quot; value=&quot;266&quot;/&gt;&lt;/object&gt;&lt;object type=&quot;3&quot; unique_id=&quot;10306&quot;&gt;&lt;property id=&quot;20148&quot; value=&quot;5&quot;/&gt;&lt;property id=&quot;20300&quot; value=&quot;Slide 5&quot;/&gt;&lt;property id=&quot;20307&quot; value=&quot;267&quot;/&gt;&lt;/object&gt;&lt;object type=&quot;3&quot; unique_id=&quot;10307&quot;&gt;&lt;property id=&quot;20148&quot; value=&quot;5&quot;/&gt;&lt;property id=&quot;20300&quot; value=&quot;Slide 18&quot;/&gt;&lt;property id=&quot;20307&quot; value=&quot;268&quot;/&gt;&lt;/object&gt;&lt;object type=&quot;3&quot; unique_id=&quot;60157&quot;&gt;&lt;property id=&quot;20148&quot; value=&quot;5&quot;/&gt;&lt;property id=&quot;20300&quot; value=&quot;Slide 6 - &amp;quot;Know Your Why&amp;quot;&quot;/&gt;&lt;property id=&quot;20307&quot; value=&quot;276&quot;/&gt;&lt;/object&gt;&lt;object type=&quot;3&quot; unique_id=&quot;60158&quot;&gt;&lt;property id=&quot;20148&quot; value=&quot;5&quot;/&gt;&lt;property id=&quot;20300&quot; value=&quot;Slide 7&quot;/&gt;&lt;property id=&quot;20307&quot; value=&quot;277&quot;/&gt;&lt;/object&gt;&lt;object type=&quot;3&quot; unique_id=&quot;60160&quot;&gt;&lt;property id=&quot;20148&quot; value=&quot;5&quot;/&gt;&lt;property id=&quot;20300&quot; value=&quot;Slide 8 - &amp;quot;Four Experiences of Discomfort in My Story&amp;quot;&quot;/&gt;&lt;property id=&quot;20307&quot; value=&quot;279&quot;/&gt;&lt;/object&gt;&lt;object type=&quot;3&quot; unique_id=&quot;60161&quot;&gt;&lt;property id=&quot;20148&quot; value=&quot;5&quot;/&gt;&lt;property id=&quot;20300&quot; value=&quot;Slide 13&quot;/&gt;&lt;property id=&quot;20307&quot; value=&quot;280&quot;/&gt;&lt;/object&gt;&lt;object type=&quot;3&quot; unique_id=&quot;60345&quot;&gt;&lt;property id=&quot;20148&quot; value=&quot;5&quot;/&gt;&lt;property id=&quot;20300&quot; value=&quot;Slide 19 - &amp;quot;Benefits of Discomfort  (and working through it)&amp;quot;&quot;/&gt;&lt;property id=&quot;20307&quot; value=&quot;282&quot;/&gt;&lt;/object&gt;&lt;object type=&quot;3&quot; unique_id=&quot;60346&quot;&gt;&lt;property id=&quot;20148&quot; value=&quot;5&quot;/&gt;&lt;property id=&quot;20300&quot; value=&quot;Slide 4&quot;/&gt;&lt;property id=&quot;20307&quot; value=&quot;281&quot;/&gt;&lt;/object&gt;&lt;object type=&quot;3&quot; unique_id=&quot;60434&quot;&gt;&lt;property id=&quot;20148&quot; value=&quot;5&quot;/&gt;&lt;property id=&quot;20300&quot; value=&quot;Slide 22 - &amp;quot;Discomfort from Expected vs. Unexpected Circumstances&amp;quot;&quot;/&gt;&lt;property id=&quot;20307&quot; value=&quot;285&quot;/&gt;&lt;/object&gt;&lt;object type=&quot;3&quot; unique_id=&quot;60705&quot;&gt;&lt;property id=&quot;20148&quot; value=&quot;5&quot;/&gt;&lt;property id=&quot;20300&quot; value=&quot;Slide 2 - &amp;quot;Is the ultimate  goal comfort? &amp;quot;&quot;/&gt;&lt;property id=&quot;20307&quot; value=&quot;286&quot;/&gt;&lt;/object&gt;&lt;object type=&quot;3&quot; unique_id=&quot;60706&quot;&gt;&lt;property id=&quot;20148&quot; value=&quot;5&quot;/&gt;&lt;property id=&quot;20300&quot; value=&quot;Slide 17 - &amp;quot;So what have I learned?&amp;quot;&quot;/&gt;&lt;property id=&quot;20307&quot; value=&quot;288&quot;/&gt;&lt;/object&gt;&lt;object type=&quot;3&quot; unique_id=&quot;60707&quot;&gt;&lt;property id=&quot;20148&quot; value=&quot;5&quot;/&gt;&lt;property id=&quot;20300&quot; value=&quot;Slide 21 - &amp;quot;What holds you back? What holds the students we work with back?&amp;quot;&quot;/&gt;&lt;property id=&quot;20307&quot; value=&quot;292&quot;/&gt;&lt;/object&gt;&lt;object type=&quot;3&quot; unique_id=&quot;61336&quot;&gt;&lt;property id=&quot;20148&quot; value=&quot;5&quot;/&gt;&lt;property id=&quot;20300&quot; value=&quot;Slide 9 - &amp;quot;Adoption&amp;quot;&quot;/&gt;&lt;property id=&quot;20307&quot; value=&quot;296&quot;/&gt;&lt;/object&gt;&lt;object type=&quot;3&quot; unique_id=&quot;61337&quot;&gt;&lt;property id=&quot;20148&quot; value=&quot;5&quot;/&gt;&lt;property id=&quot;20300&quot; value=&quot;Slide 12 - &amp;quot;Transition&amp;quot;&quot;/&gt;&lt;property id=&quot;20307&quot; value=&quot;298&quot;/&gt;&lt;/object&gt;&lt;object type=&quot;3&quot; unique_id=&quot;61338&quot;&gt;&lt;property id=&quot;20148&quot; value=&quot;5&quot;/&gt;&lt;property id=&quot;20300&quot; value=&quot;Slide 14 - &amp;quot;Adoption&amp;quot;&quot;/&gt;&lt;property id=&quot;20307&quot; value=&quot;299&quot;/&gt;&lt;/object&gt;&lt;object type=&quot;3&quot; unique_id=&quot;61567&quot;&gt;&lt;property id=&quot;20148&quot; value=&quot;5&quot;/&gt;&lt;property id=&quot;20300&quot; value=&quot;Slide 23 - &amp;quot;Small Steps&amp;quot;&quot;/&gt;&lt;property id=&quot;20307&quot; value=&quot;302&quot;/&gt;&lt;/object&gt;&lt;object type=&quot;3&quot; unique_id=&quot;61568&quot;&gt;&lt;property id=&quot;20148&quot; value=&quot;5&quot;/&gt;&lt;property id=&quot;20300&quot; value=&quot;Slide 24&quot;/&gt;&lt;property id=&quot;20307&quot; value=&quot;300&quot;/&gt;&lt;/object&gt;&lt;object type=&quot;3&quot; unique_id=&quot;61569&quot;&gt;&lt;property id=&quot;20148&quot; value=&quot;5&quot;/&gt;&lt;property id=&quot;20300&quot; value=&quot;Slide 26 - &amp;quot;What could be your small step of discomfort?&amp;quot;&quot;/&gt;&lt;property id=&quot;20307&quot; value=&quot;303&quot;/&gt;&lt;/object&gt;&lt;object type=&quot;3&quot; unique_id=&quot;61738&quot;&gt;&lt;property id=&quot;20148&quot; value=&quot;5&quot;/&gt;&lt;property id=&quot;20300&quot; value=&quot;Slide 25 - &amp;quot;What could be your  small step of discomfort?&amp;quot;&quot;/&gt;&lt;property id=&quot;20307&quot; value=&quot;304&quot;/&gt;&lt;/object&gt;&lt;object type=&quot;3&quot; unique_id=&quot;62245&quot;&gt;&lt;property id=&quot;20148&quot; value=&quot;5&quot;/&gt;&lt;property id=&quot;20300&quot; value=&quot;Slide 27&quot;/&gt;&lt;property id=&quot;20307&quot; value=&quot;30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435</Words>
  <Application>Microsoft Office PowerPoint</Application>
  <PresentationFormat>Widescreen</PresentationFormat>
  <Paragraphs>61</Paragraphs>
  <Slides>27</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Aharoni</vt:lpstr>
      <vt:lpstr>Arial</vt:lpstr>
      <vt:lpstr>Calibri</vt:lpstr>
      <vt:lpstr>Calibri Light</vt:lpstr>
      <vt:lpstr>Elephant</vt:lpstr>
      <vt:lpstr>Office Theme</vt:lpstr>
      <vt:lpstr>Reaching Your Maximum Potential Through Discomfort</vt:lpstr>
      <vt:lpstr>Is the ultimate  goal comfort? </vt:lpstr>
      <vt:lpstr>PowerPoint Presentation</vt:lpstr>
      <vt:lpstr>PowerPoint Presentation</vt:lpstr>
      <vt:lpstr>PowerPoint Presentation</vt:lpstr>
      <vt:lpstr>Know Your Why</vt:lpstr>
      <vt:lpstr>PowerPoint Presentation</vt:lpstr>
      <vt:lpstr>Four Experiences of Discomfort in My Story</vt:lpstr>
      <vt:lpstr>Adoption</vt:lpstr>
      <vt:lpstr>PowerPoint Presentation</vt:lpstr>
      <vt:lpstr>PowerPoint Presentation</vt:lpstr>
      <vt:lpstr>Transition</vt:lpstr>
      <vt:lpstr>PowerPoint Presentation</vt:lpstr>
      <vt:lpstr>Adoption</vt:lpstr>
      <vt:lpstr>PowerPoint Presentation</vt:lpstr>
      <vt:lpstr>PowerPoint Presentation</vt:lpstr>
      <vt:lpstr>So what have I learned?</vt:lpstr>
      <vt:lpstr>PowerPoint Presentation</vt:lpstr>
      <vt:lpstr>Benefits of Discomfort  (and working through it)</vt:lpstr>
      <vt:lpstr>Six Cages that Hold Us Back</vt:lpstr>
      <vt:lpstr>What holds you back? What holds the students we work with back?</vt:lpstr>
      <vt:lpstr>Discomfort from Expected vs. Unexpected Circumstances</vt:lpstr>
      <vt:lpstr>Small Steps</vt:lpstr>
      <vt:lpstr>PowerPoint Presentation</vt:lpstr>
      <vt:lpstr>What could be your  small step of discomfort?</vt:lpstr>
      <vt:lpstr>What could be your small step of discomfort?</vt:lpstr>
      <vt:lpstr>PowerPoint Presentation</vt:lpstr>
    </vt:vector>
  </TitlesOfParts>
  <Company>SDES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Pleasure of Discomfort</dc:title>
  <dc:creator>Adam Meyer</dc:creator>
  <cp:lastModifiedBy>Adam Meyer</cp:lastModifiedBy>
  <cp:revision>54</cp:revision>
  <cp:lastPrinted>2019-02-15T21:29:33Z</cp:lastPrinted>
  <dcterms:created xsi:type="dcterms:W3CDTF">2018-07-24T13:06:15Z</dcterms:created>
  <dcterms:modified xsi:type="dcterms:W3CDTF">2019-06-14T20:57:24Z</dcterms:modified>
</cp:coreProperties>
</file>