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59" r:id="rId5"/>
    <p:sldId id="278" r:id="rId6"/>
    <p:sldId id="280" r:id="rId7"/>
    <p:sldId id="281" r:id="rId8"/>
    <p:sldId id="284" r:id="rId9"/>
    <p:sldId id="285" r:id="rId10"/>
    <p:sldId id="286" r:id="rId11"/>
    <p:sldId id="260" r:id="rId12"/>
    <p:sldId id="261" r:id="rId13"/>
    <p:sldId id="262" r:id="rId14"/>
    <p:sldId id="263" r:id="rId15"/>
    <p:sldId id="264" r:id="rId16"/>
    <p:sldId id="271" r:id="rId17"/>
    <p:sldId id="266" r:id="rId18"/>
    <p:sldId id="267" r:id="rId19"/>
    <p:sldId id="268" r:id="rId20"/>
    <p:sldId id="275" r:id="rId21"/>
    <p:sldId id="269" r:id="rId22"/>
    <p:sldId id="272" r:id="rId23"/>
    <p:sldId id="273" r:id="rId24"/>
    <p:sldId id="270" r:id="rId25"/>
    <p:sldId id="27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4" autoAdjust="0"/>
    <p:restoredTop sz="94656"/>
  </p:normalViewPr>
  <p:slideViewPr>
    <p:cSldViewPr snapToGrid="0">
      <p:cViewPr varScale="1">
        <p:scale>
          <a:sx n="84" d="100"/>
          <a:sy n="84" d="100"/>
        </p:scale>
        <p:origin x="653" y="8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FCA587-DD52-4FD5-A2B9-1BF1AFD57496}" type="datetimeFigureOut">
              <a:rPr lang="en-US" smtClean="0"/>
              <a:t>7/16/2018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C0F279-0102-4D6F-93C4-8311CE8FBB0C}" type="slidenum">
              <a:rPr lang="en-US" smtClean="0"/>
              <a:t>‹#›</a:t>
            </a:fld>
            <a:endParaRPr lang="en-US"/>
          </a:p>
        </p:txBody>
      </p:sp>
    </p:spTree>
    <p:extLst>
      <p:ext uri="{BB962C8B-B14F-4D97-AF65-F5344CB8AC3E}">
        <p14:creationId xmlns:p14="http://schemas.microsoft.com/office/powerpoint/2010/main" val="4293563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1CB405-F475-D844-96C5-145E980980B9}" type="slidenum">
              <a:rPr lang="en-US" smtClean="0"/>
              <a:t>2</a:t>
            </a:fld>
            <a:endParaRPr lang="en-US"/>
          </a:p>
        </p:txBody>
      </p:sp>
    </p:spTree>
    <p:extLst>
      <p:ext uri="{BB962C8B-B14F-4D97-AF65-F5344CB8AC3E}">
        <p14:creationId xmlns:p14="http://schemas.microsoft.com/office/powerpoint/2010/main" val="3125076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1CB405-F475-D844-96C5-145E980980B9}" type="slidenum">
              <a:rPr lang="en-US" smtClean="0"/>
              <a:t>3</a:t>
            </a:fld>
            <a:endParaRPr lang="en-US"/>
          </a:p>
        </p:txBody>
      </p:sp>
    </p:spTree>
    <p:extLst>
      <p:ext uri="{BB962C8B-B14F-4D97-AF65-F5344CB8AC3E}">
        <p14:creationId xmlns:p14="http://schemas.microsoft.com/office/powerpoint/2010/main" val="866359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1CB405-F475-D844-96C5-145E980980B9}" type="slidenum">
              <a:rPr lang="en-US" smtClean="0"/>
              <a:t>4</a:t>
            </a:fld>
            <a:endParaRPr lang="en-US"/>
          </a:p>
        </p:txBody>
      </p:sp>
    </p:spTree>
    <p:extLst>
      <p:ext uri="{BB962C8B-B14F-4D97-AF65-F5344CB8AC3E}">
        <p14:creationId xmlns:p14="http://schemas.microsoft.com/office/powerpoint/2010/main" val="2070973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1CB405-F475-D844-96C5-145E980980B9}" type="slidenum">
              <a:rPr lang="en-US" smtClean="0"/>
              <a:t>11</a:t>
            </a:fld>
            <a:endParaRPr lang="en-US"/>
          </a:p>
        </p:txBody>
      </p:sp>
    </p:spTree>
    <p:extLst>
      <p:ext uri="{BB962C8B-B14F-4D97-AF65-F5344CB8AC3E}">
        <p14:creationId xmlns:p14="http://schemas.microsoft.com/office/powerpoint/2010/main" val="422362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1CB405-F475-D844-96C5-145E980980B9}" type="slidenum">
              <a:rPr lang="en-US" smtClean="0"/>
              <a:t>12</a:t>
            </a:fld>
            <a:endParaRPr lang="en-US"/>
          </a:p>
        </p:txBody>
      </p:sp>
    </p:spTree>
    <p:extLst>
      <p:ext uri="{BB962C8B-B14F-4D97-AF65-F5344CB8AC3E}">
        <p14:creationId xmlns:p14="http://schemas.microsoft.com/office/powerpoint/2010/main" val="3892026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11394119-E72F-4957-BEC9-8D6C8B58D524}" type="datetimeFigureOut">
              <a:rPr lang="en-US" smtClean="0"/>
              <a:t>7/16/2018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0FF5E-3EE5-48BA-8946-FEBDBA71D371}"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39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394119-E72F-4957-BEC9-8D6C8B58D524}" type="datetimeFigureOut">
              <a:rPr lang="en-US" smtClean="0"/>
              <a:t>7/16/2018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0FF5E-3EE5-48BA-8946-FEBDBA71D371}" type="slidenum">
              <a:rPr lang="en-US" smtClean="0"/>
              <a:t>‹#›</a:t>
            </a:fld>
            <a:endParaRPr lang="en-US"/>
          </a:p>
        </p:txBody>
      </p:sp>
    </p:spTree>
    <p:extLst>
      <p:ext uri="{BB962C8B-B14F-4D97-AF65-F5344CB8AC3E}">
        <p14:creationId xmlns:p14="http://schemas.microsoft.com/office/powerpoint/2010/main" val="1630084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394119-E72F-4957-BEC9-8D6C8B58D524}" type="datetimeFigureOut">
              <a:rPr lang="en-US" smtClean="0"/>
              <a:t>7/16/2018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0FF5E-3EE5-48BA-8946-FEBDBA71D371}"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2492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1394119-E72F-4957-BEC9-8D6C8B58D524}" type="datetimeFigureOut">
              <a:rPr lang="en-US" smtClean="0"/>
              <a:t>7/16/2018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0FF5E-3EE5-48BA-8946-FEBDBA71D371}" type="slidenum">
              <a:rPr lang="en-US" smtClean="0"/>
              <a:t>‹#›</a:t>
            </a:fld>
            <a:endParaRPr lang="en-US"/>
          </a:p>
        </p:txBody>
      </p:sp>
    </p:spTree>
    <p:extLst>
      <p:ext uri="{BB962C8B-B14F-4D97-AF65-F5344CB8AC3E}">
        <p14:creationId xmlns:p14="http://schemas.microsoft.com/office/powerpoint/2010/main" val="4289128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394119-E72F-4957-BEC9-8D6C8B58D524}" type="datetimeFigureOut">
              <a:rPr lang="en-US" smtClean="0"/>
              <a:t>7/16/2018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0FF5E-3EE5-48BA-8946-FEBDBA71D371}"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5317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394119-E72F-4957-BEC9-8D6C8B58D524}" type="datetimeFigureOut">
              <a:rPr lang="en-US" smtClean="0"/>
              <a:t>7/16/2018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10FF5E-3EE5-48BA-8946-FEBDBA71D371}" type="slidenum">
              <a:rPr lang="en-US" smtClean="0"/>
              <a:t>‹#›</a:t>
            </a:fld>
            <a:endParaRPr lang="en-US"/>
          </a:p>
        </p:txBody>
      </p:sp>
    </p:spTree>
    <p:extLst>
      <p:ext uri="{BB962C8B-B14F-4D97-AF65-F5344CB8AC3E}">
        <p14:creationId xmlns:p14="http://schemas.microsoft.com/office/powerpoint/2010/main" val="3442870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394119-E72F-4957-BEC9-8D6C8B58D524}" type="datetimeFigureOut">
              <a:rPr lang="en-US" smtClean="0"/>
              <a:t>7/16/2018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10FF5E-3EE5-48BA-8946-FEBDBA71D371}" type="slidenum">
              <a:rPr lang="en-US" smtClean="0"/>
              <a:t>‹#›</a:t>
            </a:fld>
            <a:endParaRPr lang="en-US"/>
          </a:p>
        </p:txBody>
      </p:sp>
    </p:spTree>
    <p:extLst>
      <p:ext uri="{BB962C8B-B14F-4D97-AF65-F5344CB8AC3E}">
        <p14:creationId xmlns:p14="http://schemas.microsoft.com/office/powerpoint/2010/main" val="1168888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394119-E72F-4957-BEC9-8D6C8B58D524}" type="datetimeFigureOut">
              <a:rPr lang="en-US" smtClean="0"/>
              <a:t>7/16/2018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10FF5E-3EE5-48BA-8946-FEBDBA71D371}" type="slidenum">
              <a:rPr lang="en-US" smtClean="0"/>
              <a:t>‹#›</a:t>
            </a:fld>
            <a:endParaRPr lang="en-US"/>
          </a:p>
        </p:txBody>
      </p:sp>
    </p:spTree>
    <p:extLst>
      <p:ext uri="{BB962C8B-B14F-4D97-AF65-F5344CB8AC3E}">
        <p14:creationId xmlns:p14="http://schemas.microsoft.com/office/powerpoint/2010/main" val="286400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394119-E72F-4957-BEC9-8D6C8B58D524}" type="datetimeFigureOut">
              <a:rPr lang="en-US" smtClean="0"/>
              <a:t>7/16/2018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10FF5E-3EE5-48BA-8946-FEBDBA71D371}" type="slidenum">
              <a:rPr lang="en-US" smtClean="0"/>
              <a:t>‹#›</a:t>
            </a:fld>
            <a:endParaRPr lang="en-US"/>
          </a:p>
        </p:txBody>
      </p:sp>
    </p:spTree>
    <p:extLst>
      <p:ext uri="{BB962C8B-B14F-4D97-AF65-F5344CB8AC3E}">
        <p14:creationId xmlns:p14="http://schemas.microsoft.com/office/powerpoint/2010/main" val="2470519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394119-E72F-4957-BEC9-8D6C8B58D524}" type="datetimeFigureOut">
              <a:rPr lang="en-US" smtClean="0"/>
              <a:t>7/16/2018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10FF5E-3EE5-48BA-8946-FEBDBA71D371}" type="slidenum">
              <a:rPr lang="en-US" smtClean="0"/>
              <a:t>‹#›</a:t>
            </a:fld>
            <a:endParaRPr lang="en-US"/>
          </a:p>
        </p:txBody>
      </p:sp>
    </p:spTree>
    <p:extLst>
      <p:ext uri="{BB962C8B-B14F-4D97-AF65-F5344CB8AC3E}">
        <p14:creationId xmlns:p14="http://schemas.microsoft.com/office/powerpoint/2010/main" val="3917924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394119-E72F-4957-BEC9-8D6C8B58D524}" type="datetimeFigureOut">
              <a:rPr lang="en-US" smtClean="0"/>
              <a:t>7/16/2018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10FF5E-3EE5-48BA-8946-FEBDBA71D371}"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2412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1394119-E72F-4957-BEC9-8D6C8B58D524}" type="datetimeFigureOut">
              <a:rPr lang="en-US" smtClean="0"/>
              <a:t>7/16/2018</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F10FF5E-3EE5-48BA-8946-FEBDBA71D371}"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537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webaim.org/resources/contrastchecker/" TargetMode="External"/><Relationship Id="rId3" Type="http://schemas.openxmlformats.org/officeDocument/2006/relationships/hyperlink" Target="https://www.w3.org/WAI/managing" TargetMode="External"/><Relationship Id="rId7" Type="http://schemas.openxmlformats.org/officeDocument/2006/relationships/hyperlink" Target="http://ncdae.org/" TargetMode="External"/><Relationship Id="rId2" Type="http://schemas.openxmlformats.org/officeDocument/2006/relationships/hyperlink" Target="http://www.amacusg.gatech.edu/wag/Main_Page" TargetMode="External"/><Relationship Id="rId1" Type="http://schemas.openxmlformats.org/officeDocument/2006/relationships/slideLayout" Target="../slideLayouts/slideLayout4.xml"/><Relationship Id="rId6" Type="http://schemas.openxmlformats.org/officeDocument/2006/relationships/hyperlink" Target="https://webaim.org/" TargetMode="External"/><Relationship Id="rId11" Type="http://schemas.openxmlformats.org/officeDocument/2006/relationships/hyperlink" Target="https://www.ed.gov/ocr-search-resolutions-letters-and-agreements" TargetMode="External"/><Relationship Id="rId5" Type="http://schemas.openxmlformats.org/officeDocument/2006/relationships/hyperlink" Target="http://www.washington.edu/accessibility/requirements/example-policies/" TargetMode="External"/><Relationship Id="rId10" Type="http://schemas.openxmlformats.org/officeDocument/2006/relationships/hyperlink" Target="https://www.section508.gov/sell/vpat" TargetMode="External"/><Relationship Id="rId4" Type="http://schemas.openxmlformats.org/officeDocument/2006/relationships/hyperlink" Target="http://www.w3.org/TR/WCAG21/" TargetMode="External"/><Relationship Id="rId9" Type="http://schemas.openxmlformats.org/officeDocument/2006/relationships/hyperlink" Target="https://wave.webaim.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ncdae.org/goals/" TargetMode="External"/><Relationship Id="rId2" Type="http://schemas.openxmlformats.org/officeDocument/2006/relationships/hyperlink" Target="http://teachingcommons.cdl.edu/access/index.html" TargetMode="External"/><Relationship Id="rId1" Type="http://schemas.openxmlformats.org/officeDocument/2006/relationships/slideLayout" Target="../slideLayouts/slideLayout2.xml"/><Relationship Id="rId5" Type="http://schemas.openxmlformats.org/officeDocument/2006/relationships/hyperlink" Target="https://www.ed.gov/ocr-search-resolutions-letters-and-agreements?keywords=website+accessibility&amp;title=&amp;keywords_state=TX" TargetMode="External"/><Relationship Id="rId4" Type="http://schemas.openxmlformats.org/officeDocument/2006/relationships/hyperlink" Target="https://www.umt.edu/accessibility/implementation/timeline/cas.php"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wcetfrontiers.org/2017/11/15/steps-you-can-take-now-to-address-accessibility-at-your-institutio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cetfrontiers.org/2017/11/15/steps-you-can-take-now-to-address-accessibility-at-your-institutio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Recipe for Success: </a:t>
            </a:r>
            <a:br>
              <a:rPr lang="en-US" dirty="0"/>
            </a:br>
            <a:r>
              <a:rPr lang="en-US" dirty="0"/>
              <a:t>Baking Accessibility Into Your Online Learning Program</a:t>
            </a:r>
          </a:p>
        </p:txBody>
      </p:sp>
      <p:sp>
        <p:nvSpPr>
          <p:cNvPr id="3" name="Subtitle 2"/>
          <p:cNvSpPr>
            <a:spLocks noGrp="1"/>
          </p:cNvSpPr>
          <p:nvPr>
            <p:ph type="subTitle" idx="1"/>
          </p:nvPr>
        </p:nvSpPr>
        <p:spPr>
          <a:xfrm>
            <a:off x="8589033" y="4880774"/>
            <a:ext cx="3401684" cy="1742535"/>
          </a:xfrm>
        </p:spPr>
        <p:txBody>
          <a:bodyPr>
            <a:normAutofit/>
          </a:bodyPr>
          <a:lstStyle/>
          <a:p>
            <a:r>
              <a:rPr lang="en-US" dirty="0"/>
              <a:t>Cyndi Rowland, </a:t>
            </a:r>
            <a:r>
              <a:rPr lang="en-US" dirty="0" err="1"/>
              <a:t>Ph.D</a:t>
            </a:r>
            <a:r>
              <a:rPr lang="en-US" dirty="0"/>
              <a:t> </a:t>
            </a:r>
          </a:p>
          <a:p>
            <a:r>
              <a:rPr lang="en-US" sz="1400" dirty="0"/>
              <a:t>Executive Director, </a:t>
            </a:r>
            <a:r>
              <a:rPr lang="en-US" sz="1400" dirty="0" err="1"/>
              <a:t>WebAIM</a:t>
            </a:r>
            <a:r>
              <a:rPr lang="en-US" sz="1400" dirty="0"/>
              <a:t>, Utah State University</a:t>
            </a:r>
          </a:p>
          <a:p>
            <a:r>
              <a:rPr lang="en-US" dirty="0"/>
              <a:t>Kelly Hermann</a:t>
            </a:r>
          </a:p>
          <a:p>
            <a:r>
              <a:rPr lang="en-US" sz="1400" dirty="0"/>
              <a:t>VP, Accessibility Strategy, University of Phoenix</a:t>
            </a:r>
          </a:p>
        </p:txBody>
      </p:sp>
    </p:spTree>
    <p:extLst>
      <p:ext uri="{BB962C8B-B14F-4D97-AF65-F5344CB8AC3E}">
        <p14:creationId xmlns:p14="http://schemas.microsoft.com/office/powerpoint/2010/main" val="2799193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52F9F4-736C-0B4D-9C63-7043355C2978}"/>
              </a:ext>
            </a:extLst>
          </p:cNvPr>
          <p:cNvSpPr>
            <a:spLocks noGrp="1"/>
          </p:cNvSpPr>
          <p:nvPr>
            <p:ph type="title"/>
          </p:nvPr>
        </p:nvSpPr>
        <p:spPr>
          <a:xfrm>
            <a:off x="409699" y="4441186"/>
            <a:ext cx="7772400" cy="1463040"/>
          </a:xfrm>
        </p:spPr>
        <p:txBody>
          <a:bodyPr>
            <a:normAutofit/>
          </a:bodyPr>
          <a:lstStyle/>
          <a:p>
            <a:r>
              <a:rPr lang="en-US" sz="5400" dirty="0"/>
              <a:t>Let’s get started</a:t>
            </a:r>
          </a:p>
        </p:txBody>
      </p:sp>
      <p:sp>
        <p:nvSpPr>
          <p:cNvPr id="3" name="Text Placeholder 2">
            <a:extLst>
              <a:ext uri="{FF2B5EF4-FFF2-40B4-BE49-F238E27FC236}">
                <a16:creationId xmlns:a16="http://schemas.microsoft.com/office/drawing/2014/main" xmlns="" id="{F0B4BF66-4F96-F242-AEB0-233AA5017320}"/>
              </a:ext>
            </a:extLst>
          </p:cNvPr>
          <p:cNvSpPr>
            <a:spLocks noGrp="1"/>
          </p:cNvSpPr>
          <p:nvPr>
            <p:ph type="body" idx="1"/>
          </p:nvPr>
        </p:nvSpPr>
        <p:spPr>
          <a:xfrm>
            <a:off x="8563099" y="5904226"/>
            <a:ext cx="3200400" cy="953774"/>
          </a:xfrm>
        </p:spPr>
        <p:txBody>
          <a:bodyPr>
            <a:normAutofit/>
          </a:bodyPr>
          <a:lstStyle/>
          <a:p>
            <a:r>
              <a:rPr lang="en-US" sz="3600" dirty="0"/>
              <a:t>Your Action List</a:t>
            </a:r>
          </a:p>
        </p:txBody>
      </p:sp>
    </p:spTree>
    <p:extLst>
      <p:ext uri="{BB962C8B-B14F-4D97-AF65-F5344CB8AC3E}">
        <p14:creationId xmlns:p14="http://schemas.microsoft.com/office/powerpoint/2010/main" val="2346864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the culture</a:t>
            </a:r>
          </a:p>
        </p:txBody>
      </p:sp>
      <p:sp>
        <p:nvSpPr>
          <p:cNvPr id="3" name="Content Placeholder 2"/>
          <p:cNvSpPr>
            <a:spLocks noGrp="1"/>
          </p:cNvSpPr>
          <p:nvPr>
            <p:ph idx="1"/>
          </p:nvPr>
        </p:nvSpPr>
        <p:spPr>
          <a:xfrm>
            <a:off x="1024128" y="1769423"/>
            <a:ext cx="9720073" cy="4975761"/>
          </a:xfrm>
        </p:spPr>
        <p:txBody>
          <a:bodyPr>
            <a:normAutofit/>
          </a:bodyPr>
          <a:lstStyle/>
          <a:p>
            <a:pPr>
              <a:spcBef>
                <a:spcPts val="2400"/>
              </a:spcBef>
              <a:buFont typeface="Arial" panose="020B0604020202020204" pitchFamily="34" charset="0"/>
              <a:buChar char="•"/>
            </a:pPr>
            <a:r>
              <a:rPr lang="en-US" sz="3200" dirty="0"/>
              <a:t>Starts first with understanding the current climate and culture of the institution</a:t>
            </a:r>
          </a:p>
          <a:p>
            <a:pPr>
              <a:spcBef>
                <a:spcPts val="2400"/>
              </a:spcBef>
              <a:buFont typeface="Arial" panose="020B0604020202020204" pitchFamily="34" charset="0"/>
              <a:buChar char="•"/>
            </a:pPr>
            <a:r>
              <a:rPr lang="en-US" sz="3200" dirty="0"/>
              <a:t>Campus-wide approach – finding your new champions</a:t>
            </a:r>
          </a:p>
          <a:p>
            <a:pPr>
              <a:spcBef>
                <a:spcPts val="2400"/>
              </a:spcBef>
              <a:buFont typeface="Arial" panose="020B0604020202020204" pitchFamily="34" charset="0"/>
              <a:buChar char="•"/>
            </a:pPr>
            <a:r>
              <a:rPr lang="en-US" sz="3200" dirty="0"/>
              <a:t>“What’s in it for me?”</a:t>
            </a:r>
          </a:p>
          <a:p>
            <a:pPr>
              <a:spcBef>
                <a:spcPts val="2400"/>
              </a:spcBef>
              <a:buFont typeface="Arial" panose="020B0604020202020204" pitchFamily="34" charset="0"/>
              <a:buChar char="•"/>
            </a:pPr>
            <a:r>
              <a:rPr lang="en-US" sz="3200" dirty="0"/>
              <a:t>Professional development opportunities</a:t>
            </a:r>
          </a:p>
          <a:p>
            <a:pPr>
              <a:spcBef>
                <a:spcPts val="2400"/>
              </a:spcBef>
              <a:buFont typeface="Arial" panose="020B0604020202020204" pitchFamily="34" charset="0"/>
              <a:buChar char="•"/>
            </a:pPr>
            <a:r>
              <a:rPr lang="en-US" sz="3200" dirty="0"/>
              <a:t>Policies and procedures</a:t>
            </a:r>
          </a:p>
          <a:p>
            <a:pPr>
              <a:spcBef>
                <a:spcPts val="2400"/>
              </a:spcBef>
              <a:buFont typeface="Arial" panose="020B0604020202020204" pitchFamily="34" charset="0"/>
              <a:buChar char="•"/>
            </a:pPr>
            <a:r>
              <a:rPr lang="en-US" sz="3200" dirty="0"/>
              <a:t>Understanding the technology</a:t>
            </a:r>
          </a:p>
        </p:txBody>
      </p:sp>
    </p:spTree>
    <p:extLst>
      <p:ext uri="{BB962C8B-B14F-4D97-AF65-F5344CB8AC3E}">
        <p14:creationId xmlns:p14="http://schemas.microsoft.com/office/powerpoint/2010/main" val="183046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Culture 101</a:t>
            </a:r>
          </a:p>
        </p:txBody>
      </p:sp>
      <p:sp>
        <p:nvSpPr>
          <p:cNvPr id="3" name="Content Placeholder 2"/>
          <p:cNvSpPr>
            <a:spLocks noGrp="1"/>
          </p:cNvSpPr>
          <p:nvPr>
            <p:ph idx="1"/>
          </p:nvPr>
        </p:nvSpPr>
        <p:spPr>
          <a:xfrm>
            <a:off x="819509" y="1745673"/>
            <a:ext cx="11084943" cy="5112327"/>
          </a:xfrm>
        </p:spPr>
        <p:txBody>
          <a:bodyPr>
            <a:noAutofit/>
          </a:bodyPr>
          <a:lstStyle/>
          <a:p>
            <a:pPr>
              <a:spcBef>
                <a:spcPts val="2400"/>
              </a:spcBef>
              <a:spcAft>
                <a:spcPts val="0"/>
              </a:spcAft>
            </a:pPr>
            <a:r>
              <a:rPr lang="en-US" sz="2400" dirty="0"/>
              <a:t>AKA, what will fly on your campus and what is a hard “no” regardless of how it is pitched?</a:t>
            </a:r>
          </a:p>
          <a:p>
            <a:pPr>
              <a:spcBef>
                <a:spcPts val="2400"/>
              </a:spcBef>
              <a:spcAft>
                <a:spcPts val="0"/>
              </a:spcAft>
            </a:pPr>
            <a:r>
              <a:rPr lang="en-US" sz="2400" dirty="0"/>
              <a:t>Critically important to understand the unwritten rules of how things get done on campus.</a:t>
            </a:r>
          </a:p>
          <a:p>
            <a:pPr lvl="1">
              <a:spcBef>
                <a:spcPts val="1800"/>
              </a:spcBef>
              <a:spcAft>
                <a:spcPts val="0"/>
              </a:spcAft>
            </a:pPr>
            <a:r>
              <a:rPr lang="en-US" sz="2400" dirty="0"/>
              <a:t>Who are the power brokers on campus?  </a:t>
            </a:r>
          </a:p>
          <a:p>
            <a:pPr lvl="1">
              <a:spcBef>
                <a:spcPts val="1800"/>
              </a:spcBef>
              <a:spcAft>
                <a:spcPts val="0"/>
              </a:spcAft>
            </a:pPr>
            <a:r>
              <a:rPr lang="en-US" sz="2400" dirty="0"/>
              <a:t>How does the campus react to external demands and regulations?</a:t>
            </a:r>
          </a:p>
          <a:p>
            <a:pPr lvl="1">
              <a:spcBef>
                <a:spcPts val="1800"/>
              </a:spcBef>
              <a:spcAft>
                <a:spcPts val="0"/>
              </a:spcAft>
            </a:pPr>
            <a:r>
              <a:rPr lang="en-US" sz="2400" dirty="0"/>
              <a:t>What population has the most influence?  Are issues pushed from a student-centric perspective?  Do folks say that everything is student-centric and –focused but their arguments are typically faculty, administrative or staff focused?</a:t>
            </a:r>
          </a:p>
          <a:p>
            <a:pPr lvl="1">
              <a:spcBef>
                <a:spcPts val="1800"/>
              </a:spcBef>
              <a:spcAft>
                <a:spcPts val="0"/>
              </a:spcAft>
            </a:pPr>
            <a:r>
              <a:rPr lang="en-US" sz="2400" dirty="0"/>
              <a:t>What is the governance structure like?</a:t>
            </a:r>
          </a:p>
          <a:p>
            <a:pPr lvl="1">
              <a:spcBef>
                <a:spcPts val="1800"/>
              </a:spcBef>
              <a:spcAft>
                <a:spcPts val="0"/>
              </a:spcAft>
            </a:pPr>
            <a:r>
              <a:rPr lang="en-US" sz="2400" dirty="0"/>
              <a:t>How often do you hear arguments about academic freedom from your faculty?</a:t>
            </a:r>
          </a:p>
        </p:txBody>
      </p:sp>
    </p:spTree>
    <p:extLst>
      <p:ext uri="{BB962C8B-B14F-4D97-AF65-F5344CB8AC3E}">
        <p14:creationId xmlns:p14="http://schemas.microsoft.com/office/powerpoint/2010/main" val="1749557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6542" y="609600"/>
            <a:ext cx="10032522" cy="1320800"/>
          </a:xfrm>
        </p:spPr>
        <p:txBody>
          <a:bodyPr/>
          <a:lstStyle/>
          <a:p>
            <a:r>
              <a:rPr lang="en-US" dirty="0"/>
              <a:t>What is policy?  And why do you need one</a:t>
            </a:r>
          </a:p>
        </p:txBody>
      </p:sp>
      <p:sp>
        <p:nvSpPr>
          <p:cNvPr id="3" name="Content Placeholder 2"/>
          <p:cNvSpPr>
            <a:spLocks noGrp="1"/>
          </p:cNvSpPr>
          <p:nvPr>
            <p:ph idx="1"/>
          </p:nvPr>
        </p:nvSpPr>
        <p:spPr>
          <a:xfrm>
            <a:off x="838200" y="1930400"/>
            <a:ext cx="10515600" cy="4927599"/>
          </a:xfrm>
        </p:spPr>
        <p:txBody>
          <a:bodyPr>
            <a:normAutofit/>
          </a:bodyPr>
          <a:lstStyle/>
          <a:p>
            <a:pPr>
              <a:spcBef>
                <a:spcPts val="2400"/>
              </a:spcBef>
            </a:pPr>
            <a:r>
              <a:rPr lang="en-US" sz="2400" dirty="0"/>
              <a:t>“A definite course or method of action selected from among alternatives and in light of given conditions to guide and determine present and future decisions.” (Merriam Webster dictionary)</a:t>
            </a:r>
          </a:p>
          <a:p>
            <a:pPr>
              <a:spcBef>
                <a:spcPts val="2400"/>
              </a:spcBef>
            </a:pPr>
            <a:r>
              <a:rPr lang="en-US" sz="2400" dirty="0"/>
              <a:t>A policy is a statement of institutional commitment as it provides guidance and direction.</a:t>
            </a:r>
          </a:p>
          <a:p>
            <a:pPr lvl="1">
              <a:spcBef>
                <a:spcPts val="1800"/>
              </a:spcBef>
            </a:pPr>
            <a:r>
              <a:rPr lang="en-US" sz="2400" dirty="0"/>
              <a:t>Vehicle for broad based support and buy in</a:t>
            </a:r>
          </a:p>
          <a:p>
            <a:pPr lvl="1">
              <a:spcBef>
                <a:spcPts val="1800"/>
              </a:spcBef>
            </a:pPr>
            <a:r>
              <a:rPr lang="en-US" sz="2400" dirty="0"/>
              <a:t>Clarifies positions and actions</a:t>
            </a:r>
          </a:p>
          <a:p>
            <a:pPr lvl="1">
              <a:spcBef>
                <a:spcPts val="1800"/>
              </a:spcBef>
            </a:pPr>
            <a:r>
              <a:rPr lang="en-US" sz="2400" dirty="0"/>
              <a:t>Only as effective as its implementation</a:t>
            </a:r>
          </a:p>
          <a:p>
            <a:pPr lvl="1">
              <a:spcBef>
                <a:spcPts val="1800"/>
              </a:spcBef>
            </a:pPr>
            <a:r>
              <a:rPr lang="en-US" sz="2400" dirty="0"/>
              <a:t>Demonstrates good faith effort of the institution</a:t>
            </a:r>
          </a:p>
        </p:txBody>
      </p:sp>
    </p:spTree>
    <p:extLst>
      <p:ext uri="{BB962C8B-B14F-4D97-AF65-F5344CB8AC3E}">
        <p14:creationId xmlns:p14="http://schemas.microsoft.com/office/powerpoint/2010/main" val="666648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Policy and campus culture</a:t>
            </a:r>
          </a:p>
        </p:txBody>
      </p:sp>
      <p:sp>
        <p:nvSpPr>
          <p:cNvPr id="3" name="Content Placeholder 2"/>
          <p:cNvSpPr>
            <a:spLocks noGrp="1"/>
          </p:cNvSpPr>
          <p:nvPr>
            <p:ph idx="1"/>
          </p:nvPr>
        </p:nvSpPr>
        <p:spPr>
          <a:xfrm>
            <a:off x="1024128" y="1959429"/>
            <a:ext cx="9720073" cy="4560124"/>
          </a:xfrm>
        </p:spPr>
        <p:txBody>
          <a:bodyPr>
            <a:normAutofit/>
          </a:bodyPr>
          <a:lstStyle/>
          <a:p>
            <a:pPr>
              <a:spcBef>
                <a:spcPts val="2400"/>
              </a:spcBef>
              <a:buFont typeface="Arial" panose="020B0604020202020204" pitchFamily="34" charset="0"/>
              <a:buChar char="•"/>
            </a:pPr>
            <a:r>
              <a:rPr lang="en-US" sz="2800" dirty="0"/>
              <a:t>How are policies and procedures developed on your campus?</a:t>
            </a:r>
          </a:p>
          <a:p>
            <a:pPr>
              <a:spcBef>
                <a:spcPts val="2400"/>
              </a:spcBef>
              <a:buFont typeface="Arial" panose="020B0604020202020204" pitchFamily="34" charset="0"/>
              <a:buChar char="•"/>
            </a:pPr>
            <a:r>
              <a:rPr lang="en-US" sz="2800" dirty="0"/>
              <a:t>Are policies referred to often?  Or are they written and then never looked at again? </a:t>
            </a:r>
          </a:p>
          <a:p>
            <a:pPr lvl="1">
              <a:spcBef>
                <a:spcPts val="2400"/>
              </a:spcBef>
              <a:buFont typeface="Arial" panose="020B0604020202020204" pitchFamily="34" charset="0"/>
              <a:buChar char="•"/>
            </a:pPr>
            <a:r>
              <a:rPr lang="en-US" sz="2400" dirty="0"/>
              <a:t>If so, don’t forget the power of the procedural implementation plan</a:t>
            </a:r>
          </a:p>
          <a:p>
            <a:pPr>
              <a:spcBef>
                <a:spcPts val="2400"/>
              </a:spcBef>
              <a:buFont typeface="Arial" panose="020B0604020202020204" pitchFamily="34" charset="0"/>
              <a:buChar char="•"/>
            </a:pPr>
            <a:r>
              <a:rPr lang="en-US" sz="2800" dirty="0"/>
              <a:t>What formal governance structures are in place to address policy changes and updates?</a:t>
            </a:r>
          </a:p>
          <a:p>
            <a:pPr>
              <a:spcBef>
                <a:spcPts val="2400"/>
              </a:spcBef>
              <a:buFont typeface="Arial" panose="020B0604020202020204" pitchFamily="34" charset="0"/>
              <a:buChar char="•"/>
            </a:pPr>
            <a:r>
              <a:rPr lang="en-US" sz="2800" dirty="0"/>
              <a:t>Where does the institution look for guidance when making decisions?</a:t>
            </a:r>
          </a:p>
        </p:txBody>
      </p:sp>
    </p:spTree>
    <p:extLst>
      <p:ext uri="{BB962C8B-B14F-4D97-AF65-F5344CB8AC3E}">
        <p14:creationId xmlns:p14="http://schemas.microsoft.com/office/powerpoint/2010/main" val="2126678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policy – who is at the table?</a:t>
            </a:r>
          </a:p>
        </p:txBody>
      </p:sp>
      <p:sp>
        <p:nvSpPr>
          <p:cNvPr id="3" name="Content Placeholder 2"/>
          <p:cNvSpPr>
            <a:spLocks noGrp="1"/>
          </p:cNvSpPr>
          <p:nvPr>
            <p:ph sz="half" idx="1"/>
          </p:nvPr>
        </p:nvSpPr>
        <p:spPr>
          <a:xfrm>
            <a:off x="1024127" y="1923803"/>
            <a:ext cx="4754880" cy="4809505"/>
          </a:xfrm>
        </p:spPr>
        <p:txBody>
          <a:bodyPr>
            <a:normAutofit/>
          </a:bodyPr>
          <a:lstStyle/>
          <a:p>
            <a:r>
              <a:rPr lang="en-US" sz="2400" dirty="0"/>
              <a:t>Accessibility committee – do you have one?</a:t>
            </a:r>
          </a:p>
          <a:p>
            <a:r>
              <a:rPr lang="en-US" sz="2400" dirty="0"/>
              <a:t>Membership:</a:t>
            </a:r>
          </a:p>
          <a:p>
            <a:pPr lvl="1">
              <a:spcBef>
                <a:spcPts val="1200"/>
              </a:spcBef>
              <a:buFont typeface="Arial" panose="020B0604020202020204" pitchFamily="34" charset="0"/>
              <a:buChar char="•"/>
            </a:pPr>
            <a:r>
              <a:rPr lang="en-US" sz="2200" dirty="0"/>
              <a:t>Academics</a:t>
            </a:r>
          </a:p>
          <a:p>
            <a:pPr lvl="1">
              <a:spcBef>
                <a:spcPts val="1200"/>
              </a:spcBef>
              <a:buFont typeface="Arial" panose="020B0604020202020204" pitchFamily="34" charset="0"/>
              <a:buChar char="•"/>
            </a:pPr>
            <a:r>
              <a:rPr lang="en-US" sz="2200" dirty="0"/>
              <a:t>Information Technology – infrastructure/hardware</a:t>
            </a:r>
          </a:p>
          <a:p>
            <a:pPr lvl="1">
              <a:spcBef>
                <a:spcPts val="1200"/>
              </a:spcBef>
              <a:buFont typeface="Arial" panose="020B0604020202020204" pitchFamily="34" charset="0"/>
              <a:buChar char="•"/>
            </a:pPr>
            <a:r>
              <a:rPr lang="en-US" sz="2200" dirty="0"/>
              <a:t>Educational technology – course design/tools</a:t>
            </a:r>
          </a:p>
        </p:txBody>
      </p:sp>
      <p:sp>
        <p:nvSpPr>
          <p:cNvPr id="8" name="Content Placeholder 7"/>
          <p:cNvSpPr>
            <a:spLocks noGrp="1"/>
          </p:cNvSpPr>
          <p:nvPr>
            <p:ph sz="half" idx="2"/>
          </p:nvPr>
        </p:nvSpPr>
        <p:spPr>
          <a:xfrm>
            <a:off x="5989320" y="1923803"/>
            <a:ext cx="4754880" cy="4809505"/>
          </a:xfrm>
        </p:spPr>
        <p:txBody>
          <a:bodyPr>
            <a:noAutofit/>
          </a:bodyPr>
          <a:lstStyle/>
          <a:p>
            <a:pPr>
              <a:buFont typeface="Arial" panose="020B0604020202020204" pitchFamily="34" charset="0"/>
              <a:buChar char="•"/>
            </a:pPr>
            <a:r>
              <a:rPr lang="en-US" dirty="0"/>
              <a:t>Procurement</a:t>
            </a:r>
          </a:p>
          <a:p>
            <a:pPr>
              <a:buFont typeface="Arial" panose="020B0604020202020204" pitchFamily="34" charset="0"/>
              <a:buChar char="•"/>
            </a:pPr>
            <a:r>
              <a:rPr lang="en-US" dirty="0"/>
              <a:t>Student Services</a:t>
            </a:r>
          </a:p>
          <a:p>
            <a:pPr>
              <a:buFont typeface="Arial" panose="020B0604020202020204" pitchFamily="34" charset="0"/>
              <a:buChar char="•"/>
            </a:pPr>
            <a:r>
              <a:rPr lang="en-US" dirty="0"/>
              <a:t>Disability Services</a:t>
            </a:r>
          </a:p>
          <a:p>
            <a:pPr>
              <a:buFont typeface="Arial" panose="020B0604020202020204" pitchFamily="34" charset="0"/>
              <a:buChar char="•"/>
            </a:pPr>
            <a:r>
              <a:rPr lang="en-US" dirty="0"/>
              <a:t>Financial aid &amp; business office</a:t>
            </a:r>
          </a:p>
          <a:p>
            <a:pPr>
              <a:buFont typeface="Arial" panose="020B0604020202020204" pitchFamily="34" charset="0"/>
              <a:buChar char="•"/>
            </a:pPr>
            <a:r>
              <a:rPr lang="en-US" dirty="0"/>
              <a:t>Marketing</a:t>
            </a:r>
          </a:p>
          <a:p>
            <a:pPr>
              <a:buFont typeface="Arial" panose="020B0604020202020204" pitchFamily="34" charset="0"/>
              <a:buChar char="•"/>
            </a:pPr>
            <a:r>
              <a:rPr lang="en-US" dirty="0"/>
              <a:t>Enrollment/Admissions</a:t>
            </a:r>
          </a:p>
          <a:p>
            <a:pPr>
              <a:buFont typeface="Arial" panose="020B0604020202020204" pitchFamily="34" charset="0"/>
              <a:buChar char="•"/>
            </a:pPr>
            <a:r>
              <a:rPr lang="en-US" dirty="0"/>
              <a:t>Legal &amp; ethics/compliance</a:t>
            </a:r>
          </a:p>
          <a:p>
            <a:pPr>
              <a:buFont typeface="Arial" panose="020B0604020202020204" pitchFamily="34" charset="0"/>
              <a:buChar char="•"/>
            </a:pPr>
            <a:r>
              <a:rPr lang="en-US" dirty="0"/>
              <a:t>Veteran’s affairs/services</a:t>
            </a:r>
          </a:p>
          <a:p>
            <a:pPr>
              <a:buFont typeface="Arial" panose="020B0604020202020204" pitchFamily="34" charset="0"/>
              <a:buChar char="•"/>
            </a:pPr>
            <a:r>
              <a:rPr lang="en-US" dirty="0"/>
              <a:t>Student and community stakeholders</a:t>
            </a:r>
          </a:p>
          <a:p>
            <a:endParaRPr lang="en-US" dirty="0"/>
          </a:p>
        </p:txBody>
      </p:sp>
    </p:spTree>
    <p:extLst>
      <p:ext uri="{BB962C8B-B14F-4D97-AF65-F5344CB8AC3E}">
        <p14:creationId xmlns:p14="http://schemas.microsoft.com/office/powerpoint/2010/main" val="1469401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applications</a:t>
            </a:r>
          </a:p>
        </p:txBody>
      </p:sp>
      <p:sp>
        <p:nvSpPr>
          <p:cNvPr id="3" name="Content Placeholder 2"/>
          <p:cNvSpPr>
            <a:spLocks noGrp="1"/>
          </p:cNvSpPr>
          <p:nvPr>
            <p:ph idx="1"/>
          </p:nvPr>
        </p:nvSpPr>
        <p:spPr>
          <a:xfrm>
            <a:off x="1118897" y="1992702"/>
            <a:ext cx="10157354" cy="4560498"/>
          </a:xfrm>
        </p:spPr>
        <p:txBody>
          <a:bodyPr>
            <a:normAutofit/>
          </a:bodyPr>
          <a:lstStyle/>
          <a:p>
            <a:pPr>
              <a:spcBef>
                <a:spcPts val="2400"/>
              </a:spcBef>
            </a:pPr>
            <a:r>
              <a:rPr lang="en-US" sz="2400" dirty="0"/>
              <a:t>For higher education, the teeth are in Section 504 of the Rehabilitation Act of 1973.</a:t>
            </a:r>
          </a:p>
          <a:p>
            <a:pPr>
              <a:spcBef>
                <a:spcPts val="2400"/>
              </a:spcBef>
            </a:pPr>
            <a:r>
              <a:rPr lang="en-US" sz="2400" dirty="0"/>
              <a:t>Requirement is for all programs, activities, courses and services of the university to be accessible to all students.</a:t>
            </a:r>
          </a:p>
          <a:p>
            <a:pPr>
              <a:spcBef>
                <a:spcPts val="2400"/>
              </a:spcBef>
            </a:pPr>
            <a:r>
              <a:rPr lang="en-US" sz="2400" dirty="0"/>
              <a:t>Multiple lawsuits and resolution agreements from the Office for Civil Rights and the Department of Justice.</a:t>
            </a:r>
          </a:p>
          <a:p>
            <a:pPr lvl="1">
              <a:spcBef>
                <a:spcPts val="2400"/>
              </a:spcBef>
            </a:pPr>
            <a:r>
              <a:rPr lang="en-US" sz="2400" dirty="0"/>
              <a:t>Most have named the WCAG 2.0 AA specification as the benchmark standard to follow.</a:t>
            </a:r>
          </a:p>
        </p:txBody>
      </p:sp>
      <p:sp>
        <p:nvSpPr>
          <p:cNvPr id="4" name="Date Placeholder 3"/>
          <p:cNvSpPr>
            <a:spLocks noGrp="1"/>
          </p:cNvSpPr>
          <p:nvPr>
            <p:ph type="dt" sz="half" idx="10"/>
          </p:nvPr>
        </p:nvSpPr>
        <p:spPr/>
        <p:txBody>
          <a:bodyPr/>
          <a:lstStyle/>
          <a:p>
            <a:fld id="{B43BBB81-C700-4083-8127-E310BD1DC13C}" type="datetime1">
              <a:rPr lang="en-GB" noProof="0" smtClean="0"/>
              <a:pPr/>
              <a:t>16/07/2018</a:t>
            </a:fld>
            <a:endParaRPr lang="en-GB" noProof="0" dirty="0"/>
          </a:p>
        </p:txBody>
      </p:sp>
    </p:spTree>
    <p:extLst>
      <p:ext uri="{BB962C8B-B14F-4D97-AF65-F5344CB8AC3E}">
        <p14:creationId xmlns:p14="http://schemas.microsoft.com/office/powerpoint/2010/main" val="314648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setting a standard important?</a:t>
            </a:r>
          </a:p>
        </p:txBody>
      </p:sp>
      <p:sp>
        <p:nvSpPr>
          <p:cNvPr id="3" name="Content Placeholder 2"/>
          <p:cNvSpPr>
            <a:spLocks noGrp="1"/>
          </p:cNvSpPr>
          <p:nvPr>
            <p:ph idx="1"/>
          </p:nvPr>
        </p:nvSpPr>
        <p:spPr>
          <a:xfrm>
            <a:off x="1024127" y="2160589"/>
            <a:ext cx="10500763" cy="4240211"/>
          </a:xfrm>
        </p:spPr>
        <p:txBody>
          <a:bodyPr>
            <a:normAutofit/>
          </a:bodyPr>
          <a:lstStyle/>
          <a:p>
            <a:pPr>
              <a:spcBef>
                <a:spcPts val="2400"/>
              </a:spcBef>
            </a:pPr>
            <a:r>
              <a:rPr lang="en-US" sz="2400" dirty="0"/>
              <a:t>Establishes a benchmark level of accessibility</a:t>
            </a:r>
          </a:p>
          <a:p>
            <a:pPr>
              <a:spcBef>
                <a:spcPts val="2400"/>
              </a:spcBef>
            </a:pPr>
            <a:r>
              <a:rPr lang="en-US" sz="2400" dirty="0"/>
              <a:t>Provides information and guidance for what to do if a tool, site or resource is not accessible</a:t>
            </a:r>
          </a:p>
          <a:p>
            <a:pPr>
              <a:spcBef>
                <a:spcPts val="2400"/>
              </a:spcBef>
            </a:pPr>
            <a:r>
              <a:rPr lang="en-US" sz="2400" dirty="0"/>
              <a:t>Consistency</a:t>
            </a:r>
          </a:p>
          <a:p>
            <a:pPr>
              <a:spcBef>
                <a:spcPts val="2400"/>
              </a:spcBef>
            </a:pPr>
            <a:r>
              <a:rPr lang="en-US" sz="2400" dirty="0"/>
              <a:t>Proactive – gives a baseline level of accessibility that is baked in during development rather than bolted on after the fact</a:t>
            </a:r>
          </a:p>
          <a:p>
            <a:pPr>
              <a:spcBef>
                <a:spcPts val="2400"/>
              </a:spcBef>
            </a:pPr>
            <a:r>
              <a:rPr lang="en-US" sz="2400" dirty="0"/>
              <a:t>Allows you and your partners to know what you are asking for, especially from vendors and outside partners.</a:t>
            </a:r>
          </a:p>
        </p:txBody>
      </p:sp>
    </p:spTree>
    <p:extLst>
      <p:ext uri="{BB962C8B-B14F-4D97-AF65-F5344CB8AC3E}">
        <p14:creationId xmlns:p14="http://schemas.microsoft.com/office/powerpoint/2010/main" val="298647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Procurement</a:t>
            </a:r>
          </a:p>
        </p:txBody>
      </p:sp>
      <p:sp>
        <p:nvSpPr>
          <p:cNvPr id="3" name="Content Placeholder 2"/>
          <p:cNvSpPr>
            <a:spLocks noGrp="1"/>
          </p:cNvSpPr>
          <p:nvPr>
            <p:ph idx="1"/>
          </p:nvPr>
        </p:nvSpPr>
        <p:spPr>
          <a:xfrm>
            <a:off x="1024127" y="1923691"/>
            <a:ext cx="10379993" cy="4785867"/>
          </a:xfrm>
        </p:spPr>
        <p:txBody>
          <a:bodyPr>
            <a:normAutofit fontScale="92500"/>
          </a:bodyPr>
          <a:lstStyle/>
          <a:p>
            <a:pPr>
              <a:spcBef>
                <a:spcPts val="2400"/>
              </a:spcBef>
            </a:pPr>
            <a:r>
              <a:rPr lang="en-US" sz="2800" dirty="0"/>
              <a:t>Standard policy component imposed by OCR in recent resolution agreements.</a:t>
            </a:r>
          </a:p>
          <a:p>
            <a:pPr>
              <a:spcBef>
                <a:spcPts val="2400"/>
              </a:spcBef>
            </a:pPr>
            <a:r>
              <a:rPr lang="en-US" sz="2800" dirty="0"/>
              <a:t>Intent is to install a fail safe mechanism to ensure that all tools purchased by the institution meets the accessibility criteria</a:t>
            </a:r>
          </a:p>
          <a:p>
            <a:pPr>
              <a:spcBef>
                <a:spcPts val="2400"/>
              </a:spcBef>
            </a:pPr>
            <a:r>
              <a:rPr lang="en-US" sz="2800" dirty="0"/>
              <a:t>What should it include?</a:t>
            </a:r>
          </a:p>
          <a:p>
            <a:pPr lvl="1">
              <a:spcBef>
                <a:spcPts val="2400"/>
              </a:spcBef>
            </a:pPr>
            <a:r>
              <a:rPr lang="en-US" sz="2400" dirty="0"/>
              <a:t>Statement of standards</a:t>
            </a:r>
          </a:p>
          <a:p>
            <a:pPr lvl="1">
              <a:spcBef>
                <a:spcPts val="2400"/>
              </a:spcBef>
            </a:pPr>
            <a:r>
              <a:rPr lang="en-US" sz="2400" dirty="0"/>
              <a:t>Evaluation process – how will you know if a tool meets the standards?</a:t>
            </a:r>
          </a:p>
          <a:p>
            <a:pPr lvl="1">
              <a:spcBef>
                <a:spcPts val="2400"/>
              </a:spcBef>
            </a:pPr>
            <a:r>
              <a:rPr lang="en-US" sz="2400" dirty="0"/>
              <a:t>Required information from the vendor – VPAT, accessibility road map.</a:t>
            </a:r>
          </a:p>
          <a:p>
            <a:pPr lvl="1">
              <a:spcBef>
                <a:spcPts val="2400"/>
              </a:spcBef>
            </a:pPr>
            <a:r>
              <a:rPr lang="en-US" sz="2400" dirty="0"/>
              <a:t>Contract language – who is responsible for what, etc.</a:t>
            </a:r>
          </a:p>
        </p:txBody>
      </p:sp>
    </p:spTree>
    <p:extLst>
      <p:ext uri="{BB962C8B-B14F-4D97-AF65-F5344CB8AC3E}">
        <p14:creationId xmlns:p14="http://schemas.microsoft.com/office/powerpoint/2010/main" val="1288751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review and revision</a:t>
            </a:r>
          </a:p>
        </p:txBody>
      </p:sp>
      <p:sp>
        <p:nvSpPr>
          <p:cNvPr id="3" name="Content Placeholder 2"/>
          <p:cNvSpPr>
            <a:spLocks noGrp="1"/>
          </p:cNvSpPr>
          <p:nvPr>
            <p:ph idx="1"/>
          </p:nvPr>
        </p:nvSpPr>
        <p:spPr>
          <a:xfrm>
            <a:off x="1024128" y="2285999"/>
            <a:ext cx="9720073" cy="4376057"/>
          </a:xfrm>
        </p:spPr>
        <p:txBody>
          <a:bodyPr>
            <a:normAutofit/>
          </a:bodyPr>
          <a:lstStyle/>
          <a:p>
            <a:pPr>
              <a:spcBef>
                <a:spcPts val="2400"/>
              </a:spcBef>
            </a:pPr>
            <a:r>
              <a:rPr lang="en-US" sz="2400" dirty="0"/>
              <a:t>First, how are your courses designed?  Master course model or do faculty have the ability to design and offer their own courses?</a:t>
            </a:r>
          </a:p>
          <a:p>
            <a:pPr>
              <a:spcBef>
                <a:spcPts val="2400"/>
              </a:spcBef>
            </a:pPr>
            <a:r>
              <a:rPr lang="en-US" sz="2400" dirty="0"/>
              <a:t>When does it make sense to review course components in your process?  Insert accessibility at that point.</a:t>
            </a:r>
          </a:p>
          <a:p>
            <a:pPr>
              <a:spcBef>
                <a:spcPts val="2400"/>
              </a:spcBef>
            </a:pPr>
            <a:r>
              <a:rPr lang="en-US" sz="2400" dirty="0"/>
              <a:t>What resources do you have to conduct accessibility evaluations?  Who has the requisite knowledge and ability?</a:t>
            </a:r>
          </a:p>
          <a:p>
            <a:pPr>
              <a:spcBef>
                <a:spcPts val="2400"/>
              </a:spcBef>
            </a:pPr>
            <a:r>
              <a:rPr lang="en-US" sz="2400" dirty="0"/>
              <a:t>See WCAG Quick checklist template – separate handout</a:t>
            </a:r>
          </a:p>
        </p:txBody>
      </p:sp>
    </p:spTree>
    <p:extLst>
      <p:ext uri="{BB962C8B-B14F-4D97-AF65-F5344CB8AC3E}">
        <p14:creationId xmlns:p14="http://schemas.microsoft.com/office/powerpoint/2010/main" val="1555282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Sound Familiar?</a:t>
            </a:r>
          </a:p>
        </p:txBody>
      </p:sp>
      <p:sp>
        <p:nvSpPr>
          <p:cNvPr id="3" name="Content Placeholder 2"/>
          <p:cNvSpPr>
            <a:spLocks noGrp="1"/>
          </p:cNvSpPr>
          <p:nvPr>
            <p:ph idx="1"/>
          </p:nvPr>
        </p:nvSpPr>
        <p:spPr>
          <a:xfrm>
            <a:off x="798102" y="1846053"/>
            <a:ext cx="9946097" cy="4922882"/>
          </a:xfrm>
        </p:spPr>
        <p:txBody>
          <a:bodyPr>
            <a:noAutofit/>
          </a:bodyPr>
          <a:lstStyle/>
          <a:p>
            <a:pPr>
              <a:spcBef>
                <a:spcPts val="2400"/>
              </a:spcBef>
            </a:pPr>
            <a:r>
              <a:rPr lang="en-US" sz="2800" dirty="0"/>
              <a:t>“I have never had a student with a disability in my class, why do I have to do this?”</a:t>
            </a:r>
          </a:p>
          <a:p>
            <a:pPr>
              <a:spcBef>
                <a:spcPts val="2400"/>
              </a:spcBef>
            </a:pPr>
            <a:r>
              <a:rPr lang="en-US" sz="2800" dirty="0"/>
              <a:t>“Aren’t there special sections of the course that can be designed to meet these students’ needs?”</a:t>
            </a:r>
          </a:p>
          <a:p>
            <a:pPr>
              <a:spcBef>
                <a:spcPts val="2400"/>
              </a:spcBef>
            </a:pPr>
            <a:r>
              <a:rPr lang="en-US" sz="2800" dirty="0"/>
              <a:t>“Why are we prioritizing the needs of a few students at the expense of the many?”</a:t>
            </a:r>
          </a:p>
          <a:p>
            <a:pPr>
              <a:spcBef>
                <a:spcPts val="2400"/>
              </a:spcBef>
            </a:pPr>
            <a:r>
              <a:rPr lang="en-US" sz="2800" dirty="0"/>
              <a:t>“Fine.  Then I just won’t share anything with my students ever.  This is too much work.”</a:t>
            </a:r>
          </a:p>
          <a:p>
            <a:pPr>
              <a:spcBef>
                <a:spcPts val="2400"/>
              </a:spcBef>
            </a:pPr>
            <a:r>
              <a:rPr lang="en-US" sz="2800" dirty="0"/>
              <a:t>“Isn’t there an office that deals with that?”</a:t>
            </a:r>
          </a:p>
        </p:txBody>
      </p:sp>
    </p:spTree>
    <p:extLst>
      <p:ext uri="{BB962C8B-B14F-4D97-AF65-F5344CB8AC3E}">
        <p14:creationId xmlns:p14="http://schemas.microsoft.com/office/powerpoint/2010/main" val="267819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Accessibility evaluations</a:t>
            </a:r>
          </a:p>
        </p:txBody>
      </p:sp>
      <p:sp>
        <p:nvSpPr>
          <p:cNvPr id="3" name="Content Placeholder 2"/>
          <p:cNvSpPr>
            <a:spLocks noGrp="1"/>
          </p:cNvSpPr>
          <p:nvPr>
            <p:ph idx="1"/>
          </p:nvPr>
        </p:nvSpPr>
        <p:spPr>
          <a:xfrm>
            <a:off x="1024128" y="1889185"/>
            <a:ext cx="9720073" cy="4855839"/>
          </a:xfrm>
        </p:spPr>
        <p:txBody>
          <a:bodyPr>
            <a:normAutofit fontScale="92500" lnSpcReduction="10000"/>
          </a:bodyPr>
          <a:lstStyle/>
          <a:p>
            <a:pPr>
              <a:spcBef>
                <a:spcPts val="2400"/>
              </a:spcBef>
            </a:pPr>
            <a:r>
              <a:rPr lang="en-US" sz="2800" dirty="0"/>
              <a:t>Several components (this is not an exhaustive list):</a:t>
            </a:r>
          </a:p>
          <a:p>
            <a:pPr lvl="1">
              <a:spcBef>
                <a:spcPts val="2400"/>
              </a:spcBef>
            </a:pPr>
            <a:r>
              <a:rPr lang="en-US" sz="2400" dirty="0"/>
              <a:t>Review of the VPAT and any other documentation provided by the vendor.</a:t>
            </a:r>
          </a:p>
          <a:p>
            <a:pPr lvl="1">
              <a:spcBef>
                <a:spcPts val="2400"/>
              </a:spcBef>
            </a:pPr>
            <a:r>
              <a:rPr lang="en-US" sz="2400" dirty="0"/>
              <a:t>Interaction with a screen reader – how does the tool behave?  Can the user understand where he/she is and select menu options?</a:t>
            </a:r>
          </a:p>
          <a:p>
            <a:pPr lvl="1">
              <a:spcBef>
                <a:spcPts val="2400"/>
              </a:spcBef>
            </a:pPr>
            <a:r>
              <a:rPr lang="en-US" sz="2400" dirty="0"/>
              <a:t>Multiple inputs – can we move around the tool using a keyboard as well as we can with a mouse?</a:t>
            </a:r>
          </a:p>
          <a:p>
            <a:pPr lvl="1">
              <a:spcBef>
                <a:spcPts val="2400"/>
              </a:spcBef>
            </a:pPr>
            <a:r>
              <a:rPr lang="en-US" sz="2400" dirty="0"/>
              <a:t>Do we have time to navigate all elements before inactivity triggers an action?</a:t>
            </a:r>
          </a:p>
          <a:p>
            <a:pPr lvl="1">
              <a:spcBef>
                <a:spcPts val="2400"/>
              </a:spcBef>
            </a:pPr>
            <a:r>
              <a:rPr lang="en-US" sz="2400" dirty="0"/>
              <a:t>Are there alternatives for any non-text content?  Captions?  Alternative text?</a:t>
            </a:r>
          </a:p>
          <a:p>
            <a:pPr lvl="1">
              <a:spcBef>
                <a:spcPts val="2400"/>
              </a:spcBef>
            </a:pPr>
            <a:r>
              <a:rPr lang="en-US" sz="2400" dirty="0"/>
              <a:t>What is the color contrast and display like?</a:t>
            </a:r>
          </a:p>
        </p:txBody>
      </p:sp>
      <p:sp>
        <p:nvSpPr>
          <p:cNvPr id="4" name="Date Placeholder 3"/>
          <p:cNvSpPr>
            <a:spLocks noGrp="1"/>
          </p:cNvSpPr>
          <p:nvPr>
            <p:ph type="dt" sz="half" idx="10"/>
          </p:nvPr>
        </p:nvSpPr>
        <p:spPr/>
        <p:txBody>
          <a:bodyPr/>
          <a:lstStyle/>
          <a:p>
            <a:fld id="{B43BBB81-C700-4083-8127-E310BD1DC13C}" type="datetime1">
              <a:rPr lang="en-GB" noProof="0" smtClean="0"/>
              <a:pPr/>
              <a:t>16/07/2018</a:t>
            </a:fld>
            <a:endParaRPr lang="en-GB" noProof="0" dirty="0"/>
          </a:p>
        </p:txBody>
      </p:sp>
    </p:spTree>
    <p:extLst>
      <p:ext uri="{BB962C8B-B14F-4D97-AF65-F5344CB8AC3E}">
        <p14:creationId xmlns:p14="http://schemas.microsoft.com/office/powerpoint/2010/main" val="898719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gets reviewed?</a:t>
            </a:r>
          </a:p>
        </p:txBody>
      </p:sp>
      <p:sp>
        <p:nvSpPr>
          <p:cNvPr id="3" name="Content Placeholder 2"/>
          <p:cNvSpPr>
            <a:spLocks noGrp="1"/>
          </p:cNvSpPr>
          <p:nvPr>
            <p:ph idx="1"/>
          </p:nvPr>
        </p:nvSpPr>
        <p:spPr>
          <a:xfrm>
            <a:off x="1024128" y="2286000"/>
            <a:ext cx="9720073" cy="4423558"/>
          </a:xfrm>
        </p:spPr>
        <p:txBody>
          <a:bodyPr>
            <a:normAutofit/>
          </a:bodyPr>
          <a:lstStyle/>
          <a:p>
            <a:pPr>
              <a:spcBef>
                <a:spcPts val="2400"/>
              </a:spcBef>
            </a:pPr>
            <a:r>
              <a:rPr lang="en-US" sz="2400" dirty="0"/>
              <a:t>Need to understand how your learning management system works – what will students and faculty experience?</a:t>
            </a:r>
          </a:p>
          <a:p>
            <a:pPr>
              <a:spcBef>
                <a:spcPts val="2400"/>
              </a:spcBef>
            </a:pPr>
            <a:r>
              <a:rPr lang="en-US" sz="2400" dirty="0"/>
              <a:t>Third party content – from My “insert your subject here” lab and textbook resources to general websites linked in the course.</a:t>
            </a:r>
          </a:p>
          <a:p>
            <a:pPr>
              <a:spcBef>
                <a:spcPts val="2400"/>
              </a:spcBef>
            </a:pPr>
            <a:r>
              <a:rPr lang="en-US" sz="2400" dirty="0"/>
              <a:t>Documents</a:t>
            </a:r>
          </a:p>
          <a:p>
            <a:pPr>
              <a:spcBef>
                <a:spcPts val="2400"/>
              </a:spcBef>
            </a:pPr>
            <a:r>
              <a:rPr lang="en-US" sz="2400" dirty="0"/>
              <a:t>Video and audio content</a:t>
            </a:r>
          </a:p>
          <a:p>
            <a:pPr>
              <a:spcBef>
                <a:spcPts val="2400"/>
              </a:spcBef>
            </a:pPr>
            <a:r>
              <a:rPr lang="en-US" sz="2400" dirty="0"/>
              <a:t>Tools like Tableau, QuickBooks, </a:t>
            </a:r>
            <a:r>
              <a:rPr lang="en-US" sz="2400" dirty="0" err="1"/>
              <a:t>Toolwire</a:t>
            </a:r>
            <a:r>
              <a:rPr lang="en-US" sz="2400" dirty="0"/>
              <a:t>, etc.</a:t>
            </a:r>
          </a:p>
        </p:txBody>
      </p:sp>
    </p:spTree>
    <p:extLst>
      <p:ext uri="{BB962C8B-B14F-4D97-AF65-F5344CB8AC3E}">
        <p14:creationId xmlns:p14="http://schemas.microsoft.com/office/powerpoint/2010/main" val="3402768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to ask internally</a:t>
            </a:r>
          </a:p>
        </p:txBody>
      </p:sp>
      <p:sp>
        <p:nvSpPr>
          <p:cNvPr id="3" name="Content Placeholder 2"/>
          <p:cNvSpPr>
            <a:spLocks noGrp="1"/>
          </p:cNvSpPr>
          <p:nvPr>
            <p:ph idx="1"/>
          </p:nvPr>
        </p:nvSpPr>
        <p:spPr>
          <a:xfrm>
            <a:off x="1024128" y="1876301"/>
            <a:ext cx="9720073" cy="4868723"/>
          </a:xfrm>
        </p:spPr>
        <p:txBody>
          <a:bodyPr>
            <a:normAutofit/>
          </a:bodyPr>
          <a:lstStyle/>
          <a:p>
            <a:pPr>
              <a:spcBef>
                <a:spcPts val="2400"/>
              </a:spcBef>
            </a:pPr>
            <a:r>
              <a:rPr lang="en-US" dirty="0"/>
              <a:t>What is this tool, product, or website going to be used for?</a:t>
            </a:r>
          </a:p>
          <a:p>
            <a:pPr lvl="1">
              <a:spcBef>
                <a:spcPts val="2400"/>
              </a:spcBef>
            </a:pPr>
            <a:r>
              <a:rPr lang="en-US" dirty="0"/>
              <a:t>Learning objectives are at the heart of the fundamental alteration and undue burden analyses we must do in accessibility and disability services. </a:t>
            </a:r>
          </a:p>
          <a:p>
            <a:pPr>
              <a:spcBef>
                <a:spcPts val="2400"/>
              </a:spcBef>
            </a:pPr>
            <a:r>
              <a:rPr lang="en-US" dirty="0"/>
              <a:t>Are there alternative means to teach this content to students?</a:t>
            </a:r>
          </a:p>
          <a:p>
            <a:pPr lvl="1">
              <a:spcBef>
                <a:spcPts val="2400"/>
              </a:spcBef>
            </a:pPr>
            <a:r>
              <a:rPr lang="en-US" dirty="0"/>
              <a:t>We frequently remind folks that we have been teaching math in the university setting long before any of the publishers came up with their companion sites and tools.  Go back to the basics to find your alternatives.</a:t>
            </a:r>
          </a:p>
          <a:p>
            <a:pPr>
              <a:spcBef>
                <a:spcPts val="2400"/>
              </a:spcBef>
            </a:pPr>
            <a:r>
              <a:rPr lang="en-US" dirty="0"/>
              <a:t>Who are our students?</a:t>
            </a:r>
          </a:p>
          <a:p>
            <a:pPr lvl="1">
              <a:spcBef>
                <a:spcPts val="2400"/>
              </a:spcBef>
            </a:pPr>
            <a:r>
              <a:rPr lang="en-US" dirty="0"/>
              <a:t>At UOP, I work with adult students.  I know this means they tend to have older assistive technology or may have acquired their diagnosis after their last formal schooling.  This has an impact on how I can accommodate and ensure accessibility.</a:t>
            </a:r>
          </a:p>
        </p:txBody>
      </p:sp>
      <p:sp>
        <p:nvSpPr>
          <p:cNvPr id="4" name="Date Placeholder 3"/>
          <p:cNvSpPr>
            <a:spLocks noGrp="1"/>
          </p:cNvSpPr>
          <p:nvPr>
            <p:ph type="dt" sz="half" idx="10"/>
          </p:nvPr>
        </p:nvSpPr>
        <p:spPr/>
        <p:txBody>
          <a:bodyPr/>
          <a:lstStyle/>
          <a:p>
            <a:fld id="{B43BBB81-C700-4083-8127-E310BD1DC13C}" type="datetime1">
              <a:rPr lang="en-GB" noProof="0" smtClean="0"/>
              <a:pPr/>
              <a:t>16/07/2018</a:t>
            </a:fld>
            <a:endParaRPr lang="en-GB" noProof="0" dirty="0"/>
          </a:p>
        </p:txBody>
      </p:sp>
    </p:spTree>
    <p:extLst>
      <p:ext uri="{BB962C8B-B14F-4D97-AF65-F5344CB8AC3E}">
        <p14:creationId xmlns:p14="http://schemas.microsoft.com/office/powerpoint/2010/main" val="3411406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645544"/>
            <a:ext cx="10692104" cy="1397000"/>
          </a:xfrm>
        </p:spPr>
        <p:txBody>
          <a:bodyPr/>
          <a:lstStyle/>
          <a:p>
            <a:r>
              <a:rPr lang="en-US" dirty="0"/>
              <a:t>Questions to ask vendors and partners</a:t>
            </a:r>
          </a:p>
        </p:txBody>
      </p:sp>
      <p:sp>
        <p:nvSpPr>
          <p:cNvPr id="3" name="Content Placeholder 2"/>
          <p:cNvSpPr>
            <a:spLocks noGrp="1"/>
          </p:cNvSpPr>
          <p:nvPr>
            <p:ph idx="1"/>
          </p:nvPr>
        </p:nvSpPr>
        <p:spPr>
          <a:xfrm>
            <a:off x="1024127" y="1900052"/>
            <a:ext cx="10692105" cy="4738254"/>
          </a:xfrm>
        </p:spPr>
        <p:txBody>
          <a:bodyPr>
            <a:noAutofit/>
          </a:bodyPr>
          <a:lstStyle/>
          <a:p>
            <a:pPr>
              <a:spcBef>
                <a:spcPts val="2400"/>
              </a:spcBef>
            </a:pPr>
            <a:r>
              <a:rPr lang="en-US" sz="2400" dirty="0"/>
              <a:t>What accessibility standards do you follow during planning, development and QA or testing?</a:t>
            </a:r>
          </a:p>
          <a:p>
            <a:pPr lvl="1">
              <a:spcBef>
                <a:spcPts val="2400"/>
              </a:spcBef>
            </a:pPr>
            <a:r>
              <a:rPr lang="en-US" sz="2400" dirty="0"/>
              <a:t>How is this addressed with new releases after product launch?</a:t>
            </a:r>
          </a:p>
          <a:p>
            <a:pPr>
              <a:spcBef>
                <a:spcPts val="2400"/>
              </a:spcBef>
            </a:pPr>
            <a:r>
              <a:rPr lang="en-US" sz="2400" dirty="0"/>
              <a:t>How do you evaluate your product for accessibility?</a:t>
            </a:r>
          </a:p>
          <a:p>
            <a:pPr>
              <a:spcBef>
                <a:spcPts val="2400"/>
              </a:spcBef>
            </a:pPr>
            <a:r>
              <a:rPr lang="en-US" sz="2400" dirty="0"/>
              <a:t>Do you conduct any user testing with screen readers?</a:t>
            </a:r>
          </a:p>
          <a:p>
            <a:pPr lvl="1">
              <a:spcBef>
                <a:spcPts val="2400"/>
              </a:spcBef>
            </a:pPr>
            <a:r>
              <a:rPr lang="en-US" sz="2400" dirty="0"/>
              <a:t>Are you aware of any known compatibility issues with common screen readers?</a:t>
            </a:r>
          </a:p>
          <a:p>
            <a:pPr>
              <a:spcBef>
                <a:spcPts val="2400"/>
              </a:spcBef>
            </a:pPr>
            <a:r>
              <a:rPr lang="en-US" sz="2400" dirty="0"/>
              <a:t>Does your company have an accessibility road map?</a:t>
            </a:r>
          </a:p>
          <a:p>
            <a:pPr>
              <a:spcBef>
                <a:spcPts val="2400"/>
              </a:spcBef>
            </a:pPr>
            <a:r>
              <a:rPr lang="en-US" sz="2400" dirty="0"/>
              <a:t>What feedback mechanism do you have in place for us to share accessibility concerns?</a:t>
            </a:r>
          </a:p>
        </p:txBody>
      </p:sp>
    </p:spTree>
    <p:extLst>
      <p:ext uri="{BB962C8B-B14F-4D97-AF65-F5344CB8AC3E}">
        <p14:creationId xmlns:p14="http://schemas.microsoft.com/office/powerpoint/2010/main" val="3358026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happens when something is not accessible?</a:t>
            </a:r>
          </a:p>
        </p:txBody>
      </p:sp>
      <p:sp>
        <p:nvSpPr>
          <p:cNvPr id="3" name="Content Placeholder 2"/>
          <p:cNvSpPr>
            <a:spLocks noGrp="1"/>
          </p:cNvSpPr>
          <p:nvPr>
            <p:ph idx="1"/>
          </p:nvPr>
        </p:nvSpPr>
        <p:spPr>
          <a:xfrm>
            <a:off x="1024128" y="2286000"/>
            <a:ext cx="9720073" cy="4411683"/>
          </a:xfrm>
        </p:spPr>
        <p:txBody>
          <a:bodyPr>
            <a:normAutofit/>
          </a:bodyPr>
          <a:lstStyle/>
          <a:p>
            <a:pPr>
              <a:spcBef>
                <a:spcPts val="2400"/>
              </a:spcBef>
            </a:pPr>
            <a:r>
              <a:rPr lang="en-US" sz="2400" dirty="0"/>
              <a:t>Is it a fundamental alteration to remove the content or tool?</a:t>
            </a:r>
            <a:endParaRPr lang="en-US" sz="2800" dirty="0"/>
          </a:p>
          <a:p>
            <a:pPr lvl="1">
              <a:spcBef>
                <a:spcPts val="2400"/>
              </a:spcBef>
            </a:pPr>
            <a:r>
              <a:rPr lang="en-US" sz="2400" dirty="0"/>
              <a:t>Go back to the learning objectives of the course</a:t>
            </a:r>
          </a:p>
          <a:p>
            <a:pPr lvl="1">
              <a:spcBef>
                <a:spcPts val="2400"/>
              </a:spcBef>
            </a:pPr>
            <a:r>
              <a:rPr lang="en-US" sz="2400" dirty="0"/>
              <a:t>Guide for essential elements</a:t>
            </a:r>
          </a:p>
          <a:p>
            <a:pPr>
              <a:spcBef>
                <a:spcPts val="2400"/>
              </a:spcBef>
            </a:pPr>
            <a:r>
              <a:rPr lang="en-US" sz="2400" dirty="0"/>
              <a:t>What alternatives exist?  Do they allow the student to access the content independently?  </a:t>
            </a:r>
          </a:p>
          <a:p>
            <a:pPr>
              <a:spcBef>
                <a:spcPts val="2400"/>
              </a:spcBef>
            </a:pPr>
            <a:r>
              <a:rPr lang="en-US" sz="2400" dirty="0"/>
              <a:t>Develop the plan before a student enters the course</a:t>
            </a:r>
          </a:p>
          <a:p>
            <a:pPr>
              <a:spcBef>
                <a:spcPts val="2400"/>
              </a:spcBef>
            </a:pPr>
            <a:r>
              <a:rPr lang="en-US" sz="2400" dirty="0"/>
              <a:t>See Exception Request Template</a:t>
            </a:r>
          </a:p>
        </p:txBody>
      </p:sp>
    </p:spTree>
    <p:extLst>
      <p:ext uri="{BB962C8B-B14F-4D97-AF65-F5344CB8AC3E}">
        <p14:creationId xmlns:p14="http://schemas.microsoft.com/office/powerpoint/2010/main" val="776428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sz="half" idx="1"/>
          </p:nvPr>
        </p:nvSpPr>
        <p:spPr/>
        <p:txBody>
          <a:bodyPr/>
          <a:lstStyle/>
          <a:p>
            <a:r>
              <a:rPr lang="en-US" dirty="0">
                <a:hlinkClick r:id="rId2"/>
              </a:rPr>
              <a:t>Web Accessibility Group (WAG)</a:t>
            </a:r>
            <a:endParaRPr lang="en-US" dirty="0"/>
          </a:p>
          <a:p>
            <a:r>
              <a:rPr lang="en-US" dirty="0">
                <a:hlinkClick r:id="rId3"/>
              </a:rPr>
              <a:t>Web Accessibility Initiative </a:t>
            </a:r>
            <a:r>
              <a:rPr lang="en-US" dirty="0"/>
              <a:t>of the W3C</a:t>
            </a:r>
          </a:p>
          <a:p>
            <a:r>
              <a:rPr lang="en-US" dirty="0">
                <a:hlinkClick r:id="rId4"/>
              </a:rPr>
              <a:t>Web Content Accessibility Guidelines 2.1</a:t>
            </a:r>
            <a:endParaRPr lang="en-US" dirty="0"/>
          </a:p>
          <a:p>
            <a:r>
              <a:rPr lang="en-US" dirty="0">
                <a:hlinkClick r:id="rId5"/>
              </a:rPr>
              <a:t>Example accessibility policies in higher education</a:t>
            </a:r>
            <a:endParaRPr lang="en-US" dirty="0"/>
          </a:p>
          <a:p>
            <a:r>
              <a:rPr lang="en-US" dirty="0">
                <a:hlinkClick r:id="rId6"/>
              </a:rPr>
              <a:t>WebAIM</a:t>
            </a:r>
            <a:endParaRPr lang="en-US" dirty="0"/>
          </a:p>
          <a:p>
            <a:r>
              <a:rPr lang="en-US" dirty="0">
                <a:hlinkClick r:id="rId7"/>
              </a:rPr>
              <a:t>National Center on Disability and Access to Education (NCDAE)</a:t>
            </a:r>
            <a:endParaRPr lang="en-US" dirty="0"/>
          </a:p>
        </p:txBody>
      </p:sp>
      <p:sp>
        <p:nvSpPr>
          <p:cNvPr id="4" name="Content Placeholder 3"/>
          <p:cNvSpPr>
            <a:spLocks noGrp="1"/>
          </p:cNvSpPr>
          <p:nvPr>
            <p:ph sz="half" idx="2"/>
          </p:nvPr>
        </p:nvSpPr>
        <p:spPr/>
        <p:txBody>
          <a:bodyPr/>
          <a:lstStyle/>
          <a:p>
            <a:r>
              <a:rPr lang="en-US" dirty="0">
                <a:hlinkClick r:id="rId8"/>
              </a:rPr>
              <a:t>Color contrast checker</a:t>
            </a:r>
            <a:endParaRPr lang="en-US" dirty="0"/>
          </a:p>
          <a:p>
            <a:r>
              <a:rPr lang="en-US" dirty="0">
                <a:hlinkClick r:id="rId9"/>
              </a:rPr>
              <a:t>WAVE Web Accessibility tool</a:t>
            </a:r>
            <a:endParaRPr lang="en-US" dirty="0"/>
          </a:p>
          <a:p>
            <a:r>
              <a:rPr lang="en-US" dirty="0">
                <a:hlinkClick r:id="rId10"/>
              </a:rPr>
              <a:t>Voluntary Product Accessibility Template (VPAT)</a:t>
            </a:r>
            <a:endParaRPr lang="en-US" dirty="0"/>
          </a:p>
          <a:p>
            <a:r>
              <a:rPr lang="en-US" dirty="0">
                <a:hlinkClick r:id="rId11"/>
              </a:rPr>
              <a:t>Search OCR’s database of recent resolution agreements</a:t>
            </a:r>
            <a:r>
              <a:rPr lang="en-US" dirty="0"/>
              <a:t>: enter keywords “web accessibility” and select Section 504 of the Rehabilitation Act of 1973</a:t>
            </a:r>
          </a:p>
          <a:p>
            <a:endParaRPr lang="en-US" dirty="0"/>
          </a:p>
        </p:txBody>
      </p:sp>
      <p:sp>
        <p:nvSpPr>
          <p:cNvPr id="5" name="Date Placeholder 4"/>
          <p:cNvSpPr>
            <a:spLocks noGrp="1"/>
          </p:cNvSpPr>
          <p:nvPr>
            <p:ph type="dt" sz="half" idx="10"/>
          </p:nvPr>
        </p:nvSpPr>
        <p:spPr/>
        <p:txBody>
          <a:bodyPr/>
          <a:lstStyle/>
          <a:p>
            <a:fld id="{47CAB8BD-5A87-4DB5-924A-8B2AB5CF8B74}" type="datetime1">
              <a:rPr lang="en-GB" noProof="0" smtClean="0"/>
              <a:pPr/>
              <a:t>16/07/2018</a:t>
            </a:fld>
            <a:endParaRPr lang="en-GB" noProof="0" dirty="0"/>
          </a:p>
        </p:txBody>
      </p:sp>
    </p:spTree>
    <p:extLst>
      <p:ext uri="{BB962C8B-B14F-4D97-AF65-F5344CB8AC3E}">
        <p14:creationId xmlns:p14="http://schemas.microsoft.com/office/powerpoint/2010/main" val="553046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430841"/>
            <a:ext cx="9720072" cy="1499616"/>
          </a:xfrm>
        </p:spPr>
        <p:txBody>
          <a:bodyPr/>
          <a:lstStyle/>
          <a:p>
            <a:r>
              <a:rPr lang="en-US" dirty="0"/>
              <a:t>Why are these things said?</a:t>
            </a:r>
          </a:p>
        </p:txBody>
      </p:sp>
      <p:sp>
        <p:nvSpPr>
          <p:cNvPr id="3" name="Content Placeholder 2"/>
          <p:cNvSpPr>
            <a:spLocks noGrp="1"/>
          </p:cNvSpPr>
          <p:nvPr>
            <p:ph idx="1"/>
          </p:nvPr>
        </p:nvSpPr>
        <p:spPr>
          <a:xfrm>
            <a:off x="793630" y="1712069"/>
            <a:ext cx="10986692" cy="4748114"/>
          </a:xfrm>
        </p:spPr>
        <p:txBody>
          <a:bodyPr>
            <a:noAutofit/>
          </a:bodyPr>
          <a:lstStyle/>
          <a:p>
            <a:pPr>
              <a:spcBef>
                <a:spcPts val="2400"/>
              </a:spcBef>
            </a:pPr>
            <a:r>
              <a:rPr lang="en-US" sz="2400" dirty="0"/>
              <a:t>Fearful of making a mistake and getting sued or looking bad in their peer group.</a:t>
            </a:r>
          </a:p>
          <a:p>
            <a:pPr>
              <a:spcBef>
                <a:spcPts val="2400"/>
              </a:spcBef>
            </a:pPr>
            <a:r>
              <a:rPr lang="en-US" sz="2400" dirty="0"/>
              <a:t>Unaware of the requirements and what they have to do.</a:t>
            </a:r>
          </a:p>
          <a:p>
            <a:pPr>
              <a:spcBef>
                <a:spcPts val="2400"/>
              </a:spcBef>
            </a:pPr>
            <a:r>
              <a:rPr lang="en-US" sz="2400" dirty="0"/>
              <a:t>Having a full plate. They may want to be a good institutional citizen but are squeezed to do more and more. </a:t>
            </a:r>
          </a:p>
          <a:p>
            <a:pPr>
              <a:spcBef>
                <a:spcPts val="2400"/>
              </a:spcBef>
            </a:pPr>
            <a:r>
              <a:rPr lang="en-US" sz="2400" dirty="0"/>
              <a:t>Trying to be helpful and feel they have the best interests of all students in mind.</a:t>
            </a:r>
          </a:p>
          <a:p>
            <a:pPr>
              <a:spcBef>
                <a:spcPts val="2400"/>
              </a:spcBef>
            </a:pPr>
            <a:r>
              <a:rPr lang="en-US" sz="2400" dirty="0"/>
              <a:t>Reacting to the feeling of not having a choice and feeling like accessibility is being shoved down their throats.</a:t>
            </a:r>
          </a:p>
          <a:p>
            <a:pPr>
              <a:spcBef>
                <a:spcPts val="2400"/>
              </a:spcBef>
            </a:pPr>
            <a:r>
              <a:rPr lang="en-US" sz="2400" dirty="0"/>
              <a:t>Concern that students are working the system and aren’t really entitled to the accommodations or accessibility we recommend.</a:t>
            </a:r>
          </a:p>
        </p:txBody>
      </p:sp>
    </p:spTree>
    <p:extLst>
      <p:ext uri="{BB962C8B-B14F-4D97-AF65-F5344CB8AC3E}">
        <p14:creationId xmlns:p14="http://schemas.microsoft.com/office/powerpoint/2010/main" val="2309302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online twist</a:t>
            </a:r>
          </a:p>
        </p:txBody>
      </p:sp>
      <p:sp>
        <p:nvSpPr>
          <p:cNvPr id="3" name="Content Placeholder 2"/>
          <p:cNvSpPr>
            <a:spLocks noGrp="1"/>
          </p:cNvSpPr>
          <p:nvPr>
            <p:ph idx="1"/>
          </p:nvPr>
        </p:nvSpPr>
        <p:spPr>
          <a:xfrm>
            <a:off x="810883" y="1871931"/>
            <a:ext cx="10722633" cy="4813877"/>
          </a:xfrm>
        </p:spPr>
        <p:txBody>
          <a:bodyPr>
            <a:noAutofit/>
          </a:bodyPr>
          <a:lstStyle/>
          <a:p>
            <a:pPr>
              <a:spcBef>
                <a:spcPts val="2400"/>
              </a:spcBef>
            </a:pPr>
            <a:r>
              <a:rPr lang="en-US" sz="2400" dirty="0"/>
              <a:t>Students with disabilities in online courses are often invisible to their peers and their faculty.</a:t>
            </a:r>
          </a:p>
          <a:p>
            <a:pPr>
              <a:spcBef>
                <a:spcPts val="2400"/>
              </a:spcBef>
            </a:pPr>
            <a:r>
              <a:rPr lang="en-US" sz="2400" dirty="0"/>
              <a:t>Perception that once a course is online, it should just work with the student’s technology since it’s all on the computer.</a:t>
            </a:r>
          </a:p>
          <a:p>
            <a:pPr>
              <a:spcBef>
                <a:spcPts val="2400"/>
              </a:spcBef>
            </a:pPr>
            <a:r>
              <a:rPr lang="en-US" sz="2400" dirty="0"/>
              <a:t>Lack of awareness during course development that accessibility is most effective when it is baked in during the process and not bolted on as an afterthought.</a:t>
            </a:r>
          </a:p>
          <a:p>
            <a:pPr>
              <a:spcBef>
                <a:spcPts val="2400"/>
              </a:spcBef>
            </a:pPr>
            <a:r>
              <a:rPr lang="en-US" sz="2400" dirty="0"/>
              <a:t>Fear of being sued and the resentment that creates.</a:t>
            </a:r>
          </a:p>
          <a:p>
            <a:pPr>
              <a:spcBef>
                <a:spcPts val="2400"/>
              </a:spcBef>
            </a:pPr>
            <a:r>
              <a:rPr lang="en-US" sz="2400" dirty="0"/>
              <a:t>Variety of approaches to online course development ranging from taking a lecture- based course and putting it online through developing a course by following principles of online course design and pedagogy.</a:t>
            </a:r>
          </a:p>
        </p:txBody>
      </p:sp>
    </p:spTree>
    <p:extLst>
      <p:ext uri="{BB962C8B-B14F-4D97-AF65-F5344CB8AC3E}">
        <p14:creationId xmlns:p14="http://schemas.microsoft.com/office/powerpoint/2010/main" val="1362989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B973AD-CE67-2744-9ABF-8E6A0B429D75}"/>
              </a:ext>
            </a:extLst>
          </p:cNvPr>
          <p:cNvSpPr>
            <a:spLocks noGrp="1"/>
          </p:cNvSpPr>
          <p:nvPr>
            <p:ph type="title"/>
          </p:nvPr>
        </p:nvSpPr>
        <p:spPr>
          <a:xfrm>
            <a:off x="184067" y="4473248"/>
            <a:ext cx="7772400" cy="1463040"/>
          </a:xfrm>
        </p:spPr>
        <p:txBody>
          <a:bodyPr>
            <a:normAutofit/>
          </a:bodyPr>
          <a:lstStyle/>
          <a:p>
            <a:r>
              <a:rPr lang="en-US" sz="5400" dirty="0"/>
              <a:t>we keep getting complaints</a:t>
            </a:r>
          </a:p>
        </p:txBody>
      </p:sp>
      <p:sp>
        <p:nvSpPr>
          <p:cNvPr id="3" name="Text Placeholder 2">
            <a:extLst>
              <a:ext uri="{FF2B5EF4-FFF2-40B4-BE49-F238E27FC236}">
                <a16:creationId xmlns:a16="http://schemas.microsoft.com/office/drawing/2014/main" xmlns="" id="{589A4052-3098-004E-9E7E-866D5DF00DAD}"/>
              </a:ext>
            </a:extLst>
          </p:cNvPr>
          <p:cNvSpPr>
            <a:spLocks noGrp="1"/>
          </p:cNvSpPr>
          <p:nvPr>
            <p:ph type="body" idx="1"/>
          </p:nvPr>
        </p:nvSpPr>
        <p:spPr>
          <a:xfrm>
            <a:off x="8205849" y="5394960"/>
            <a:ext cx="4168239" cy="1463040"/>
          </a:xfrm>
        </p:spPr>
        <p:txBody>
          <a:bodyPr>
            <a:normAutofit/>
          </a:bodyPr>
          <a:lstStyle/>
          <a:p>
            <a:pPr algn="ctr"/>
            <a:r>
              <a:rPr lang="en-US" sz="3500" dirty="0"/>
              <a:t>What should we do?</a:t>
            </a:r>
          </a:p>
        </p:txBody>
      </p:sp>
    </p:spTree>
    <p:extLst>
      <p:ext uri="{BB962C8B-B14F-4D97-AF65-F5344CB8AC3E}">
        <p14:creationId xmlns:p14="http://schemas.microsoft.com/office/powerpoint/2010/main" val="3436022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B973AD-CE67-2744-9ABF-8E6A0B429D75}"/>
              </a:ext>
            </a:extLst>
          </p:cNvPr>
          <p:cNvSpPr>
            <a:spLocks noGrp="1"/>
          </p:cNvSpPr>
          <p:nvPr>
            <p:ph type="title"/>
          </p:nvPr>
        </p:nvSpPr>
        <p:spPr>
          <a:xfrm>
            <a:off x="-344385" y="4508874"/>
            <a:ext cx="8668986" cy="1463040"/>
          </a:xfrm>
        </p:spPr>
        <p:txBody>
          <a:bodyPr>
            <a:normAutofit/>
          </a:bodyPr>
          <a:lstStyle/>
          <a:p>
            <a:r>
              <a:rPr lang="en-US" sz="4800" dirty="0"/>
              <a:t>Bake Accessibility into your system</a:t>
            </a:r>
          </a:p>
        </p:txBody>
      </p:sp>
      <p:sp>
        <p:nvSpPr>
          <p:cNvPr id="3" name="Text Placeholder 2">
            <a:extLst>
              <a:ext uri="{FF2B5EF4-FFF2-40B4-BE49-F238E27FC236}">
                <a16:creationId xmlns:a16="http://schemas.microsoft.com/office/drawing/2014/main" xmlns="" id="{589A4052-3098-004E-9E7E-866D5DF00DAD}"/>
              </a:ext>
            </a:extLst>
          </p:cNvPr>
          <p:cNvSpPr>
            <a:spLocks noGrp="1"/>
          </p:cNvSpPr>
          <p:nvPr>
            <p:ph type="body" idx="1"/>
          </p:nvPr>
        </p:nvSpPr>
        <p:spPr>
          <a:xfrm>
            <a:off x="8205849" y="5394960"/>
            <a:ext cx="4168239" cy="1463040"/>
          </a:xfrm>
        </p:spPr>
        <p:txBody>
          <a:bodyPr>
            <a:normAutofit/>
          </a:bodyPr>
          <a:lstStyle/>
          <a:p>
            <a:pPr algn="ctr"/>
            <a:r>
              <a:rPr lang="en-US" sz="3500" dirty="0"/>
              <a:t>Learn from others</a:t>
            </a:r>
          </a:p>
        </p:txBody>
      </p:sp>
    </p:spTree>
    <p:extLst>
      <p:ext uri="{BB962C8B-B14F-4D97-AF65-F5344CB8AC3E}">
        <p14:creationId xmlns:p14="http://schemas.microsoft.com/office/powerpoint/2010/main" val="3760760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BEE153-5EEC-CA4B-B763-EDEA056BD1D2}"/>
              </a:ext>
            </a:extLst>
          </p:cNvPr>
          <p:cNvSpPr>
            <a:spLocks noGrp="1"/>
          </p:cNvSpPr>
          <p:nvPr>
            <p:ph type="title"/>
          </p:nvPr>
        </p:nvSpPr>
        <p:spPr/>
        <p:txBody>
          <a:bodyPr/>
          <a:lstStyle/>
          <a:p>
            <a:r>
              <a:rPr lang="en-US" dirty="0"/>
              <a:t>Learning from others</a:t>
            </a:r>
          </a:p>
        </p:txBody>
      </p:sp>
      <p:sp>
        <p:nvSpPr>
          <p:cNvPr id="3" name="Content Placeholder 2">
            <a:extLst>
              <a:ext uri="{FF2B5EF4-FFF2-40B4-BE49-F238E27FC236}">
                <a16:creationId xmlns:a16="http://schemas.microsoft.com/office/drawing/2014/main" xmlns="" id="{5D400451-89F4-AB4B-879B-13202BAA8947}"/>
              </a:ext>
            </a:extLst>
          </p:cNvPr>
          <p:cNvSpPr>
            <a:spLocks noGrp="1"/>
          </p:cNvSpPr>
          <p:nvPr>
            <p:ph idx="1"/>
          </p:nvPr>
        </p:nvSpPr>
        <p:spPr>
          <a:xfrm>
            <a:off x="834123" y="2101933"/>
            <a:ext cx="9720073" cy="4756067"/>
          </a:xfrm>
        </p:spPr>
        <p:txBody>
          <a:bodyPr lIns="0">
            <a:normAutofit fontScale="92500" lnSpcReduction="10000"/>
          </a:bodyPr>
          <a:lstStyle/>
          <a:p>
            <a:r>
              <a:rPr lang="en-US" sz="3600" dirty="0"/>
              <a:t>Overarching strategy can come from many places</a:t>
            </a:r>
          </a:p>
          <a:p>
            <a:pPr lvl="1"/>
            <a:r>
              <a:rPr lang="en-US" sz="3200" dirty="0"/>
              <a:t>Other’s efforts</a:t>
            </a:r>
          </a:p>
          <a:p>
            <a:pPr lvl="2"/>
            <a:r>
              <a:rPr lang="en-US" sz="2400" dirty="0"/>
              <a:t>Systems. For example, CSU </a:t>
            </a:r>
            <a:r>
              <a:rPr lang="en-US" sz="2400" dirty="0">
                <a:hlinkClick r:id="rId2"/>
              </a:rPr>
              <a:t>Accessible Technology Initiative</a:t>
            </a:r>
            <a:endParaRPr lang="en-US" sz="2400" dirty="0"/>
          </a:p>
          <a:p>
            <a:pPr lvl="2"/>
            <a:r>
              <a:rPr lang="en-US" sz="2400" dirty="0"/>
              <a:t>Accessibility groups. For example, National Center on Disability and Access to Education </a:t>
            </a:r>
            <a:r>
              <a:rPr lang="en-US" sz="2400" dirty="0">
                <a:hlinkClick r:id="rId3"/>
              </a:rPr>
              <a:t>Project GOALS</a:t>
            </a:r>
            <a:endParaRPr lang="en-US" sz="2400" dirty="0"/>
          </a:p>
          <a:p>
            <a:pPr lvl="2"/>
            <a:r>
              <a:rPr lang="en-US" sz="2400" dirty="0"/>
              <a:t>Individual institutions. For example,  </a:t>
            </a:r>
            <a:r>
              <a:rPr lang="en-US" sz="2400" dirty="0">
                <a:hlinkClick r:id="rId4"/>
              </a:rPr>
              <a:t>University of Montana</a:t>
            </a:r>
            <a:endParaRPr lang="en-US" sz="2400" dirty="0"/>
          </a:p>
          <a:p>
            <a:pPr marL="310896" lvl="2" indent="0">
              <a:buNone/>
            </a:pPr>
            <a:endParaRPr lang="en-US" sz="2400" dirty="0"/>
          </a:p>
          <a:p>
            <a:pPr lvl="1"/>
            <a:r>
              <a:rPr lang="en-US" sz="3200" dirty="0"/>
              <a:t>Past OCR </a:t>
            </a:r>
            <a:r>
              <a:rPr lang="en-US" sz="3200" dirty="0">
                <a:hlinkClick r:id="rId5"/>
              </a:rPr>
              <a:t>Resolution Agreements</a:t>
            </a:r>
            <a:endParaRPr lang="en-US" sz="3200" dirty="0"/>
          </a:p>
          <a:p>
            <a:pPr lvl="2"/>
            <a:r>
              <a:rPr lang="en-US" sz="2800" dirty="0"/>
              <a:t>A note about the March 2018 changes in resolution agreements</a:t>
            </a:r>
          </a:p>
          <a:p>
            <a:pPr lvl="3"/>
            <a:r>
              <a:rPr lang="en-US" sz="2800" dirty="0"/>
              <a:t>“Be Accessible” by date – “just do it mentality”</a:t>
            </a:r>
          </a:p>
          <a:p>
            <a:pPr lvl="3"/>
            <a:r>
              <a:rPr lang="en-US" sz="2800" dirty="0"/>
              <a:t>Old agreements acted as a scaffold for entities</a:t>
            </a:r>
          </a:p>
          <a:p>
            <a:pPr lvl="3"/>
            <a:r>
              <a:rPr lang="en-US" sz="2800" dirty="0"/>
              <a:t>TA is now a feature, but you have to ask.</a:t>
            </a:r>
          </a:p>
        </p:txBody>
      </p:sp>
    </p:spTree>
    <p:extLst>
      <p:ext uri="{BB962C8B-B14F-4D97-AF65-F5344CB8AC3E}">
        <p14:creationId xmlns:p14="http://schemas.microsoft.com/office/powerpoint/2010/main" val="3398114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BEE153-5EEC-CA4B-B763-EDEA056BD1D2}"/>
              </a:ext>
            </a:extLst>
          </p:cNvPr>
          <p:cNvSpPr>
            <a:spLocks noGrp="1"/>
          </p:cNvSpPr>
          <p:nvPr>
            <p:ph type="title"/>
          </p:nvPr>
        </p:nvSpPr>
        <p:spPr>
          <a:xfrm>
            <a:off x="964753" y="922951"/>
            <a:ext cx="9720072" cy="1499616"/>
          </a:xfrm>
        </p:spPr>
        <p:txBody>
          <a:bodyPr>
            <a:normAutofit fontScale="90000"/>
          </a:bodyPr>
          <a:lstStyle/>
          <a:p>
            <a:r>
              <a:rPr lang="en-US" dirty="0"/>
              <a:t>Learning from Old OCR structure</a:t>
            </a:r>
            <a:br>
              <a:rPr lang="en-US" dirty="0"/>
            </a:br>
            <a:r>
              <a:rPr lang="en-US" sz="2700" dirty="0">
                <a:hlinkClick r:id="rId2"/>
              </a:rPr>
              <a:t>Steps you can take now to address accessibility at your institution</a:t>
            </a:r>
            <a:r>
              <a:rPr lang="en-US" sz="5400" dirty="0"/>
              <a:t/>
            </a:r>
            <a:br>
              <a:rPr lang="en-US" sz="5400" dirty="0"/>
            </a:br>
            <a:endParaRPr lang="en-US" dirty="0"/>
          </a:p>
        </p:txBody>
      </p:sp>
      <p:sp>
        <p:nvSpPr>
          <p:cNvPr id="3" name="Content Placeholder 2">
            <a:extLst>
              <a:ext uri="{FF2B5EF4-FFF2-40B4-BE49-F238E27FC236}">
                <a16:creationId xmlns:a16="http://schemas.microsoft.com/office/drawing/2014/main" xmlns="" id="{5D400451-89F4-AB4B-879B-13202BAA8947}"/>
              </a:ext>
            </a:extLst>
          </p:cNvPr>
          <p:cNvSpPr>
            <a:spLocks noGrp="1"/>
          </p:cNvSpPr>
          <p:nvPr>
            <p:ph idx="1"/>
          </p:nvPr>
        </p:nvSpPr>
        <p:spPr>
          <a:xfrm>
            <a:off x="964752" y="2529445"/>
            <a:ext cx="9720073" cy="4037610"/>
          </a:xfrm>
        </p:spPr>
        <p:txBody>
          <a:bodyPr lIns="0">
            <a:normAutofit/>
          </a:bodyPr>
          <a:lstStyle/>
          <a:p>
            <a:r>
              <a:rPr lang="en-US" sz="2800" dirty="0"/>
              <a:t>NINE items routinely seen in old OCR Resolution Agreements</a:t>
            </a:r>
          </a:p>
          <a:p>
            <a:pPr marL="514350" indent="-514350">
              <a:buClr>
                <a:schemeClr val="accent2"/>
              </a:buClr>
              <a:buFont typeface="+mj-lt"/>
              <a:buAutoNum type="arabicPeriod"/>
            </a:pPr>
            <a:r>
              <a:rPr lang="en-US" sz="2800" dirty="0"/>
              <a:t>Designate a person to coordinate IT accessibility</a:t>
            </a:r>
          </a:p>
          <a:p>
            <a:pPr marL="514350" indent="-514350">
              <a:buClr>
                <a:schemeClr val="accent2"/>
              </a:buClr>
              <a:buFont typeface="+mj-lt"/>
              <a:buAutoNum type="arabicPeriod"/>
            </a:pPr>
            <a:r>
              <a:rPr lang="en-US" sz="2800" dirty="0"/>
              <a:t>Define a policy specific to IT accessibility</a:t>
            </a:r>
          </a:p>
          <a:p>
            <a:pPr marL="514350" indent="-514350">
              <a:buClr>
                <a:schemeClr val="accent2"/>
              </a:buClr>
              <a:buFont typeface="+mj-lt"/>
              <a:buAutoNum type="arabicPeriod"/>
            </a:pPr>
            <a:r>
              <a:rPr lang="en-US" sz="2800" dirty="0"/>
              <a:t>Provide a public link to an accessibility page and describe the process for submitting complaints and feedback</a:t>
            </a:r>
          </a:p>
          <a:p>
            <a:pPr marL="514350" indent="-514350">
              <a:buClr>
                <a:schemeClr val="accent2"/>
              </a:buClr>
              <a:buFont typeface="+mj-lt"/>
              <a:buAutoNum type="arabicPeriod"/>
            </a:pPr>
            <a:r>
              <a:rPr lang="en-US" sz="2800" dirty="0"/>
              <a:t>Develop a Plan for New Content (broad implementation plan)</a:t>
            </a:r>
          </a:p>
          <a:p>
            <a:endParaRPr lang="en-US" sz="2800" dirty="0"/>
          </a:p>
        </p:txBody>
      </p:sp>
    </p:spTree>
    <p:extLst>
      <p:ext uri="{BB962C8B-B14F-4D97-AF65-F5344CB8AC3E}">
        <p14:creationId xmlns:p14="http://schemas.microsoft.com/office/powerpoint/2010/main" val="892116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BEE153-5EEC-CA4B-B763-EDEA056BD1D2}"/>
              </a:ext>
            </a:extLst>
          </p:cNvPr>
          <p:cNvSpPr>
            <a:spLocks noGrp="1"/>
          </p:cNvSpPr>
          <p:nvPr>
            <p:ph type="title"/>
          </p:nvPr>
        </p:nvSpPr>
        <p:spPr>
          <a:xfrm>
            <a:off x="1000378" y="887326"/>
            <a:ext cx="9720072" cy="1499616"/>
          </a:xfrm>
        </p:spPr>
        <p:txBody>
          <a:bodyPr>
            <a:normAutofit fontScale="90000"/>
          </a:bodyPr>
          <a:lstStyle/>
          <a:p>
            <a:r>
              <a:rPr lang="en-US" dirty="0"/>
              <a:t>Learning from Old OCR structure continued</a:t>
            </a:r>
            <a:br>
              <a:rPr lang="en-US" dirty="0"/>
            </a:br>
            <a:r>
              <a:rPr lang="en-US" sz="2700" dirty="0">
                <a:hlinkClick r:id="rId2"/>
              </a:rPr>
              <a:t>Steps you can take now to address accessibility at your institution</a:t>
            </a:r>
            <a:r>
              <a:rPr lang="en-US" sz="5400" dirty="0"/>
              <a:t/>
            </a:r>
            <a:br>
              <a:rPr lang="en-US" sz="5400" dirty="0"/>
            </a:br>
            <a:endParaRPr lang="en-US" dirty="0"/>
          </a:p>
        </p:txBody>
      </p:sp>
      <p:sp>
        <p:nvSpPr>
          <p:cNvPr id="3" name="Content Placeholder 2">
            <a:extLst>
              <a:ext uri="{FF2B5EF4-FFF2-40B4-BE49-F238E27FC236}">
                <a16:creationId xmlns:a16="http://schemas.microsoft.com/office/drawing/2014/main" xmlns="" id="{5D400451-89F4-AB4B-879B-13202BAA8947}"/>
              </a:ext>
            </a:extLst>
          </p:cNvPr>
          <p:cNvSpPr>
            <a:spLocks noGrp="1"/>
          </p:cNvSpPr>
          <p:nvPr>
            <p:ph idx="1"/>
          </p:nvPr>
        </p:nvSpPr>
        <p:spPr>
          <a:xfrm>
            <a:off x="881624" y="2386942"/>
            <a:ext cx="9720073" cy="4471058"/>
          </a:xfrm>
        </p:spPr>
        <p:txBody>
          <a:bodyPr lIns="0">
            <a:normAutofit/>
          </a:bodyPr>
          <a:lstStyle/>
          <a:p>
            <a:r>
              <a:rPr lang="en-US" sz="2800" dirty="0"/>
              <a:t>NINE items routinely seen in old OCR Resolution Agreements</a:t>
            </a:r>
          </a:p>
          <a:p>
            <a:pPr marL="514350" indent="-514350">
              <a:buClr>
                <a:schemeClr val="accent2"/>
              </a:buClr>
              <a:buFont typeface="+mj-lt"/>
              <a:buAutoNum type="arabicPeriod" startAt="5"/>
            </a:pPr>
            <a:r>
              <a:rPr lang="en-US" sz="2800" dirty="0"/>
              <a:t>Develop a Corrective Action Plan for Existing Content</a:t>
            </a:r>
          </a:p>
          <a:p>
            <a:pPr marL="514350" indent="-514350">
              <a:buClr>
                <a:schemeClr val="accent2"/>
              </a:buClr>
              <a:buFont typeface="+mj-lt"/>
              <a:buAutoNum type="arabicPeriod" startAt="5"/>
            </a:pPr>
            <a:r>
              <a:rPr lang="en-US" sz="2800" dirty="0"/>
              <a:t>Define a process for Evaluating Accessibility as part of Procurement</a:t>
            </a:r>
          </a:p>
          <a:p>
            <a:pPr marL="514350" indent="-514350">
              <a:buClr>
                <a:schemeClr val="accent2"/>
              </a:buClr>
              <a:buFont typeface="+mj-lt"/>
              <a:buAutoNum type="arabicPeriod" startAt="5"/>
            </a:pPr>
            <a:r>
              <a:rPr lang="en-US" sz="2800" dirty="0"/>
              <a:t>Perform a technology audit on accessibility</a:t>
            </a:r>
          </a:p>
          <a:p>
            <a:pPr marL="514350" indent="-514350">
              <a:buClr>
                <a:schemeClr val="accent2"/>
              </a:buClr>
              <a:buFont typeface="+mj-lt"/>
              <a:buAutoNum type="arabicPeriod" startAt="5"/>
            </a:pPr>
            <a:r>
              <a:rPr lang="en-US" sz="2800" dirty="0"/>
              <a:t>Specifically seek out feedback from those with disabilities</a:t>
            </a:r>
          </a:p>
          <a:p>
            <a:pPr marL="514350" indent="-514350">
              <a:buClr>
                <a:schemeClr val="accent2"/>
              </a:buClr>
              <a:buFont typeface="+mj-lt"/>
              <a:buAutoNum type="arabicPeriod" startAt="5"/>
            </a:pPr>
            <a:r>
              <a:rPr lang="en-US" sz="2800" dirty="0"/>
              <a:t>Provide training to individuals consistent with their role as they create digital materials or web pages</a:t>
            </a:r>
          </a:p>
          <a:p>
            <a:pPr marL="514350" indent="-514350">
              <a:buClr>
                <a:schemeClr val="accent2"/>
              </a:buClr>
              <a:buFont typeface="+mj-lt"/>
              <a:buAutoNum type="arabicPeriod" startAt="5"/>
            </a:pPr>
            <a:endParaRPr lang="en-US" sz="2800" dirty="0"/>
          </a:p>
          <a:p>
            <a:endParaRPr lang="en-US" sz="2800" dirty="0"/>
          </a:p>
        </p:txBody>
      </p:sp>
    </p:spTree>
    <p:extLst>
      <p:ext uri="{BB962C8B-B14F-4D97-AF65-F5344CB8AC3E}">
        <p14:creationId xmlns:p14="http://schemas.microsoft.com/office/powerpoint/2010/main" val="41850563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204</TotalTime>
  <Words>1767</Words>
  <Application>Microsoft Office PowerPoint</Application>
  <PresentationFormat>Widescreen</PresentationFormat>
  <Paragraphs>178</Paragraphs>
  <Slides>25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Tw Cen MT</vt:lpstr>
      <vt:lpstr>Tw Cen MT Condensed</vt:lpstr>
      <vt:lpstr>Wingdings 3</vt:lpstr>
      <vt:lpstr>Integral</vt:lpstr>
      <vt:lpstr>Recipe for Success:  Baking Accessibility Into Your Online Learning Program</vt:lpstr>
      <vt:lpstr>Sound Familiar?</vt:lpstr>
      <vt:lpstr>Why are these things said?</vt:lpstr>
      <vt:lpstr>The online twist</vt:lpstr>
      <vt:lpstr>we keep getting complaints</vt:lpstr>
      <vt:lpstr>Bake Accessibility into your system</vt:lpstr>
      <vt:lpstr>Learning from others</vt:lpstr>
      <vt:lpstr>Learning from Old OCR structure Steps you can take now to address accessibility at your institution </vt:lpstr>
      <vt:lpstr>Learning from Old OCR structure continued Steps you can take now to address accessibility at your institution </vt:lpstr>
      <vt:lpstr>Let’s get started</vt:lpstr>
      <vt:lpstr>Building the culture</vt:lpstr>
      <vt:lpstr>Culture 101</vt:lpstr>
      <vt:lpstr>What is policy?  And why do you need one</vt:lpstr>
      <vt:lpstr>Policy and campus culture</vt:lpstr>
      <vt:lpstr>Developing policy – who is at the table?</vt:lpstr>
      <vt:lpstr>Legal applications</vt:lpstr>
      <vt:lpstr>Why is setting a standard important?</vt:lpstr>
      <vt:lpstr>Procurement</vt:lpstr>
      <vt:lpstr>Course review and revision</vt:lpstr>
      <vt:lpstr>Accessibility evaluations</vt:lpstr>
      <vt:lpstr>What gets reviewed?</vt:lpstr>
      <vt:lpstr>Questions to ask internally</vt:lpstr>
      <vt:lpstr>Questions to ask vendors and partners</vt:lpstr>
      <vt:lpstr>What happens when something is not accessible?</vt:lpstr>
      <vt:lpstr>Resources</vt:lpstr>
    </vt:vector>
  </TitlesOfParts>
  <Company>Apollo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Recipe for Success:  Baking Accessibility Into Your Online Learning Program</dc:title>
  <dc:creator>Kelly Hermann</dc:creator>
  <cp:lastModifiedBy>Kelly Hermann</cp:lastModifiedBy>
  <cp:revision>23</cp:revision>
  <dcterms:created xsi:type="dcterms:W3CDTF">2018-06-25T23:46:11Z</dcterms:created>
  <dcterms:modified xsi:type="dcterms:W3CDTF">2018-07-16T16:14:19Z</dcterms:modified>
</cp:coreProperties>
</file>