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777" r:id="rId2"/>
  </p:sldMasterIdLst>
  <p:notesMasterIdLst>
    <p:notesMasterId r:id="rId31"/>
  </p:notesMasterIdLst>
  <p:handoutMasterIdLst>
    <p:handoutMasterId r:id="rId32"/>
  </p:handoutMasterIdLst>
  <p:sldIdLst>
    <p:sldId id="257" r:id="rId3"/>
    <p:sldId id="289" r:id="rId4"/>
    <p:sldId id="290" r:id="rId5"/>
    <p:sldId id="259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7" r:id="rId15"/>
    <p:sldId id="278" r:id="rId16"/>
    <p:sldId id="279" r:id="rId17"/>
    <p:sldId id="280" r:id="rId18"/>
    <p:sldId id="272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73" r:id="rId27"/>
    <p:sldId id="288" r:id="rId28"/>
    <p:sldId id="276" r:id="rId29"/>
    <p:sldId id="291" r:id="rId30"/>
  </p:sldIdLst>
  <p:sldSz cx="9144000" cy="5143500" type="screen16x9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64"/>
    <a:srgbClr val="FBCE20"/>
    <a:srgbClr val="003D7C"/>
    <a:srgbClr val="010000"/>
    <a:srgbClr val="619080"/>
    <a:srgbClr val="99CCCC"/>
    <a:srgbClr val="6699CC"/>
    <a:srgbClr val="FFFFCC"/>
    <a:srgbClr val="E66B5B"/>
    <a:srgbClr val="E5B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21" autoAdjust="0"/>
    <p:restoredTop sz="94798" autoAdjust="0"/>
  </p:normalViewPr>
  <p:slideViewPr>
    <p:cSldViewPr snapToGrid="0">
      <p:cViewPr varScale="1">
        <p:scale>
          <a:sx n="90" d="100"/>
          <a:sy n="90" d="100"/>
        </p:scale>
        <p:origin x="1158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64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0" tIns="44755" rIns="89510" bIns="44755" numCol="1" anchor="t" anchorCtr="0" compatLnSpc="1">
            <a:prstTxWarp prst="textNoShape">
              <a:avLst/>
            </a:prstTxWarp>
          </a:bodyPr>
          <a:lstStyle>
            <a:lvl1pPr defTabSz="894378" eaLnBrk="0" hangingPunct="0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0" tIns="44755" rIns="89510" bIns="44755" numCol="1" anchor="t" anchorCtr="0" compatLnSpc="1">
            <a:prstTxWarp prst="textNoShape">
              <a:avLst/>
            </a:prstTxWarp>
          </a:bodyPr>
          <a:lstStyle>
            <a:lvl1pPr algn="r" defTabSz="894378" eaLnBrk="0" hangingPunct="0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0" tIns="44755" rIns="89510" bIns="44755" numCol="1" anchor="b" anchorCtr="0" compatLnSpc="1">
            <a:prstTxWarp prst="textNoShape">
              <a:avLst/>
            </a:prstTxWarp>
          </a:bodyPr>
          <a:lstStyle>
            <a:lvl1pPr defTabSz="894378" eaLnBrk="0" hangingPunct="0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10" tIns="44755" rIns="89510" bIns="44755" numCol="1" anchor="b" anchorCtr="0" compatLnSpc="1">
            <a:prstTxWarp prst="textNoShape">
              <a:avLst/>
            </a:prstTxWarp>
          </a:bodyPr>
          <a:lstStyle>
            <a:lvl1pPr algn="r" defTabSz="894378" eaLnBrk="0" hangingPunct="0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E4E61F8C-8B83-46FD-924E-318F610A7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45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5" tIns="46139" rIns="92275" bIns="46139" numCol="1" anchor="t" anchorCtr="0" compatLnSpc="1">
            <a:prstTxWarp prst="textNoShape">
              <a:avLst/>
            </a:prstTxWarp>
          </a:bodyPr>
          <a:lstStyle>
            <a:lvl1pPr defTabSz="924192" eaLnBrk="0" hangingPunct="0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5" tIns="46139" rIns="92275" bIns="46139" numCol="1" anchor="t" anchorCtr="0" compatLnSpc="1">
            <a:prstTxWarp prst="textNoShape">
              <a:avLst/>
            </a:prstTxWarp>
          </a:bodyPr>
          <a:lstStyle>
            <a:lvl1pPr algn="r" defTabSz="924192" eaLnBrk="0" hangingPunct="0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8013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5" tIns="46139" rIns="92275" bIns="461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5" tIns="46139" rIns="92275" bIns="46139" numCol="1" anchor="b" anchorCtr="0" compatLnSpc="1">
            <a:prstTxWarp prst="textNoShape">
              <a:avLst/>
            </a:prstTxWarp>
          </a:bodyPr>
          <a:lstStyle>
            <a:lvl1pPr defTabSz="924192" eaLnBrk="0" hangingPunct="0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5" tIns="46139" rIns="92275" bIns="46139" numCol="1" anchor="b" anchorCtr="0" compatLnSpc="1">
            <a:prstTxWarp prst="textNoShape">
              <a:avLst/>
            </a:prstTxWarp>
          </a:bodyPr>
          <a:lstStyle>
            <a:lvl1pPr algn="r" defTabSz="924192" eaLnBrk="0" hangingPunct="0">
              <a:spcBef>
                <a:spcPct val="0"/>
              </a:spcBef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DB9721C8-080E-4AE7-89F7-9151732499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688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9721C8-080E-4AE7-89F7-91517324994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00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9721C8-080E-4AE7-89F7-91517324994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9721C8-080E-4AE7-89F7-91517324994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01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9721C8-080E-4AE7-89F7-91517324994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53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9721C8-080E-4AE7-89F7-91517324994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00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9721C8-080E-4AE7-89F7-91517324994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1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9721C8-080E-4AE7-89F7-91517324994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2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/>
        </p:nvSpPr>
        <p:spPr bwMode="auto">
          <a:xfrm rot="5400000">
            <a:off x="3861097" y="-3858141"/>
            <a:ext cx="1424763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768061" y="4563988"/>
            <a:ext cx="1610832" cy="228600"/>
          </a:xfrm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46688" y="3496194"/>
            <a:ext cx="7239000" cy="814530"/>
          </a:xfrm>
        </p:spPr>
        <p:txBody>
          <a:bodyPr anchor="t"/>
          <a:lstStyle>
            <a:lvl1pPr marL="0" indent="0" algn="ctr">
              <a:buFontTx/>
              <a:buNone/>
              <a:defRPr sz="1350" b="0" i="0" spc="75">
                <a:solidFill>
                  <a:srgbClr val="00326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881963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b="1">
                <a:solidFill>
                  <a:srgbClr val="00326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4459179" y="458677"/>
            <a:ext cx="22860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94" y="383209"/>
            <a:ext cx="2035968" cy="74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40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0465"/>
            <a:ext cx="8305800" cy="742950"/>
          </a:xfrm>
        </p:spPr>
        <p:txBody>
          <a:bodyPr anchor="ctr"/>
          <a:lstStyle>
            <a:lvl1pPr>
              <a:defRPr sz="2100" cap="sm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8916"/>
            <a:ext cx="8305800" cy="3750796"/>
          </a:xfrm>
        </p:spPr>
        <p:txBody>
          <a:bodyPr/>
          <a:lstStyle>
            <a:lvl1pPr>
              <a:buClr>
                <a:srgbClr val="003264"/>
              </a:buClr>
              <a:buFont typeface="Arial"/>
              <a:buChar char="•"/>
              <a:defRPr baseline="0">
                <a:solidFill>
                  <a:srgbClr val="003D7C"/>
                </a:solidFill>
              </a:defRPr>
            </a:lvl1pPr>
            <a:lvl2pPr>
              <a:defRPr baseline="0"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 baseline="0"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latin typeface="Arial Hebrew Scholar" charset="-79"/>
                <a:ea typeface="Arial Hebrew Scholar" charset="-79"/>
                <a:cs typeface="Arial Hebrew Scholar" charset="-79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4530E-D695-45C9-AFB6-E411BBE09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63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100"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18917"/>
            <a:ext cx="4081571" cy="3750796"/>
          </a:xfrm>
        </p:spPr>
        <p:txBody>
          <a:bodyPr anchor="t"/>
          <a:lstStyle>
            <a:lvl1pPr>
              <a:buClr>
                <a:srgbClr val="003264"/>
              </a:buClr>
              <a:buFont typeface="Arial"/>
              <a:buChar char="•"/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18917"/>
            <a:ext cx="4114800" cy="3750796"/>
          </a:xfrm>
        </p:spPr>
        <p:txBody>
          <a:bodyPr anchor="t"/>
          <a:lstStyle>
            <a:lvl1pPr>
              <a:buClr>
                <a:srgbClr val="003264"/>
              </a:buClr>
              <a:buFont typeface="Arial"/>
              <a:buChar char="•"/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C9D31-C077-4F1D-9A24-5EC35A00F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67914" y="4914900"/>
            <a:ext cx="2893856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7848"/>
            <a:ext cx="8305800" cy="742950"/>
          </a:xfrm>
        </p:spPr>
        <p:txBody>
          <a:bodyPr/>
          <a:lstStyle>
            <a:lvl1pPr>
              <a:defRPr sz="2100"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4125260" cy="3756354"/>
          </a:xfrm>
        </p:spPr>
        <p:txBody>
          <a:bodyPr/>
          <a:lstStyle>
            <a:lvl1pPr>
              <a:buFont typeface="Arial"/>
              <a:buChar char="•"/>
              <a:defRPr sz="1500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13358"/>
            <a:ext cx="4114287" cy="1829272"/>
          </a:xfrm>
        </p:spPr>
        <p:txBody>
          <a:bodyPr/>
          <a:lstStyle>
            <a:lvl1pPr>
              <a:buFont typeface="Arial"/>
              <a:buChar char="•"/>
              <a:defRPr sz="1500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01699"/>
            <a:ext cx="4114287" cy="1868014"/>
          </a:xfrm>
        </p:spPr>
        <p:txBody>
          <a:bodyPr/>
          <a:lstStyle>
            <a:lvl1pPr>
              <a:buFont typeface="Arial"/>
              <a:buChar char="•"/>
              <a:defRPr sz="1500"/>
            </a:lvl1pPr>
            <a:lvl2pPr>
              <a:defRPr sz="1425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02BB6-1A9C-452C-B494-FBD8DDFC7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67914" y="4914900"/>
            <a:ext cx="2893856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2894" y="976441"/>
            <a:ext cx="4076033" cy="1858805"/>
          </a:xfrm>
        </p:spPr>
        <p:txBody>
          <a:bodyPr/>
          <a:lstStyle>
            <a:lvl1pPr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76441"/>
            <a:ext cx="4114287" cy="1858805"/>
          </a:xfrm>
        </p:spPr>
        <p:txBody>
          <a:bodyPr/>
          <a:lstStyle>
            <a:lvl1pPr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2894" y="2953383"/>
            <a:ext cx="4076033" cy="1845863"/>
          </a:xfrm>
        </p:spPr>
        <p:txBody>
          <a:bodyPr/>
          <a:lstStyle>
            <a:lvl1pPr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383"/>
            <a:ext cx="4114287" cy="1845863"/>
          </a:xfrm>
        </p:spPr>
        <p:txBody>
          <a:bodyPr/>
          <a:lstStyle>
            <a:lvl1pPr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6E62A-80FB-44D8-8A0D-CECAD572AF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7848"/>
            <a:ext cx="8305800" cy="742950"/>
          </a:xfrm>
        </p:spPr>
        <p:txBody>
          <a:bodyPr/>
          <a:lstStyle>
            <a:lvl1pPr>
              <a:defRPr sz="2100"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able Placeholder 2"/>
          <p:cNvSpPr>
            <a:spLocks noGrp="1"/>
          </p:cNvSpPr>
          <p:nvPr>
            <p:ph type="tbl" idx="1" hasCustomPrompt="1"/>
          </p:nvPr>
        </p:nvSpPr>
        <p:spPr>
          <a:xfrm>
            <a:off x="452894" y="1011533"/>
            <a:ext cx="8309593" cy="375818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Table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180C0-0ACE-425D-849B-9C4339D94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7848"/>
            <a:ext cx="8305800" cy="742950"/>
          </a:xfrm>
        </p:spPr>
        <p:txBody>
          <a:bodyPr/>
          <a:lstStyle>
            <a:lvl1pPr>
              <a:defRPr sz="2100"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67914" y="4914900"/>
            <a:ext cx="2893856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995" y="3600450"/>
            <a:ext cx="6685089" cy="425054"/>
          </a:xfrm>
        </p:spPr>
        <p:txBody>
          <a:bodyPr anchor="ctr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0996" y="459581"/>
            <a:ext cx="6685089" cy="30861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0995" y="4025503"/>
            <a:ext cx="6685089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716E3-BCC5-4306-8204-3518F1026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67914" y="4914900"/>
            <a:ext cx="2893856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/>
        </p:nvSpPr>
        <p:spPr bwMode="auto">
          <a:xfrm rot="5400000">
            <a:off x="2693341" y="-1307158"/>
            <a:ext cx="3760275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768061" y="4563988"/>
            <a:ext cx="1610832" cy="228600"/>
          </a:xfrm>
        </p:spPr>
        <p:txBody>
          <a:bodyPr anchor="ctr"/>
          <a:lstStyle>
            <a:lvl1pPr algn="ctr">
              <a:defRPr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46688" y="3382486"/>
            <a:ext cx="7239000" cy="814530"/>
          </a:xfrm>
        </p:spPr>
        <p:txBody>
          <a:bodyPr anchor="t"/>
          <a:lstStyle>
            <a:lvl1pPr marL="0" indent="0" algn="ctr">
              <a:buFontTx/>
              <a:buNone/>
              <a:defRPr sz="1350" b="0" i="0" spc="75">
                <a:solidFill>
                  <a:srgbClr val="FFFFCC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768255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4459179" y="458677"/>
            <a:ext cx="22860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 rot="5400000">
            <a:off x="3874769" y="-3878717"/>
            <a:ext cx="138284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67" y="383209"/>
            <a:ext cx="2034221" cy="74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7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4459179" y="458677"/>
            <a:ext cx="228600" cy="9141046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 rot="5400000">
            <a:off x="3874769" y="-3878717"/>
            <a:ext cx="138284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sp>
        <p:nvSpPr>
          <p:cNvPr id="1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768061" y="4563988"/>
            <a:ext cx="1610832" cy="228600"/>
          </a:xfrm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46688" y="3496194"/>
            <a:ext cx="7239000" cy="814530"/>
          </a:xfrm>
        </p:spPr>
        <p:txBody>
          <a:bodyPr anchor="t"/>
          <a:lstStyle>
            <a:lvl1pPr marL="0" indent="0" algn="ctr">
              <a:buFontTx/>
              <a:buNone/>
              <a:defRPr sz="1350" b="0" i="0" spc="75">
                <a:solidFill>
                  <a:srgbClr val="00326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881963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b="1">
                <a:solidFill>
                  <a:srgbClr val="00326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67" y="383209"/>
            <a:ext cx="2034221" cy="74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15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/>
        </p:nvSpPr>
        <p:spPr bwMode="auto">
          <a:xfrm rot="5400000">
            <a:off x="2001728" y="-1998771"/>
            <a:ext cx="5143500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494978"/>
            <a:ext cx="7239000" cy="2114550"/>
          </a:xfrm>
        </p:spPr>
        <p:txBody>
          <a:bodyPr anchor="b"/>
          <a:lstStyle>
            <a:lvl1pPr algn="ctr">
              <a:spcAft>
                <a:spcPts val="0"/>
              </a:spcAft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46688" y="2780977"/>
            <a:ext cx="7239000" cy="1028700"/>
          </a:xfrm>
        </p:spPr>
        <p:txBody>
          <a:bodyPr anchor="t"/>
          <a:lstStyle>
            <a:lvl1pPr marL="0" indent="0" algn="ctr">
              <a:buFontTx/>
              <a:buNone/>
              <a:defRPr sz="1350" b="0" i="0" spc="75">
                <a:solidFill>
                  <a:srgbClr val="FFFFCC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 rot="5400000">
            <a:off x="3874770" y="-118443"/>
            <a:ext cx="138284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sp>
        <p:nvSpPr>
          <p:cNvPr id="1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4800600"/>
            <a:ext cx="1905000" cy="228600"/>
          </a:xfrm>
        </p:spPr>
        <p:txBody>
          <a:bodyPr anchor="ctr"/>
          <a:lstStyle>
            <a:lvl1pPr algn="r">
              <a:defRPr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67" y="4106801"/>
            <a:ext cx="2034221" cy="74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89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 rot="5400000">
            <a:off x="3874770" y="-118443"/>
            <a:ext cx="138284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sp>
        <p:nvSpPr>
          <p:cNvPr id="1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4800600"/>
            <a:ext cx="1905000" cy="228600"/>
          </a:xfrm>
        </p:spPr>
        <p:txBody>
          <a:bodyPr anchor="ctr"/>
          <a:lstStyle>
            <a:lvl1pPr algn="r">
              <a:defRPr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494978"/>
            <a:ext cx="7239000" cy="1936558"/>
          </a:xfrm>
        </p:spPr>
        <p:txBody>
          <a:bodyPr anchor="b"/>
          <a:lstStyle>
            <a:lvl1pPr algn="ctr">
              <a:spcAft>
                <a:spcPts val="0"/>
              </a:spcAft>
              <a:defRPr b="1">
                <a:solidFill>
                  <a:srgbClr val="00326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46688" y="2521616"/>
            <a:ext cx="7239000" cy="1028700"/>
          </a:xfrm>
        </p:spPr>
        <p:txBody>
          <a:bodyPr anchor="t"/>
          <a:lstStyle>
            <a:lvl1pPr marL="0" indent="0" algn="ctr">
              <a:buFontTx/>
              <a:buNone/>
              <a:defRPr sz="1350" b="0" i="0" spc="75">
                <a:solidFill>
                  <a:srgbClr val="00326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 rot="5400000">
            <a:off x="4530474" y="-800840"/>
            <a:ext cx="86010" cy="9141046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67" y="4145689"/>
            <a:ext cx="2034221" cy="74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1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/>
        </p:nvSpPr>
        <p:spPr bwMode="auto">
          <a:xfrm rot="5400000">
            <a:off x="3906566" y="-93933"/>
            <a:ext cx="1333824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494978"/>
            <a:ext cx="7239000" cy="1936558"/>
          </a:xfrm>
        </p:spPr>
        <p:txBody>
          <a:bodyPr anchor="b"/>
          <a:lstStyle>
            <a:lvl1pPr algn="ctr">
              <a:spcAft>
                <a:spcPts val="0"/>
              </a:spcAft>
              <a:defRPr b="1">
                <a:solidFill>
                  <a:srgbClr val="00326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46688" y="2521616"/>
            <a:ext cx="7239000" cy="1028700"/>
          </a:xfrm>
        </p:spPr>
        <p:txBody>
          <a:bodyPr anchor="t"/>
          <a:lstStyle>
            <a:lvl1pPr marL="0" indent="0" algn="ctr">
              <a:buFontTx/>
              <a:buNone/>
              <a:defRPr sz="1350" b="0" i="0" spc="75">
                <a:solidFill>
                  <a:srgbClr val="00326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4800600"/>
            <a:ext cx="1905000" cy="228600"/>
          </a:xfrm>
        </p:spPr>
        <p:txBody>
          <a:bodyPr anchor="ctr"/>
          <a:lstStyle>
            <a:lvl1pPr algn="r">
              <a:defRPr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 rot="5400000">
            <a:off x="4530474" y="-800840"/>
            <a:ext cx="8601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94" y="4052317"/>
            <a:ext cx="2035968" cy="74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7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 rot="5400000">
            <a:off x="2001728" y="-1998771"/>
            <a:ext cx="5143500" cy="91410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441092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sz="1575" b="1">
                <a:solidFill>
                  <a:srgbClr val="00326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4165454" y="164955"/>
            <a:ext cx="81605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466" y="4528747"/>
            <a:ext cx="4141320" cy="34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88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ChangeArrowheads="1"/>
          </p:cNvSpPr>
          <p:nvPr userDrawn="1"/>
        </p:nvSpPr>
        <p:spPr bwMode="auto">
          <a:xfrm rot="5400000">
            <a:off x="2001728" y="-1998772"/>
            <a:ext cx="5143500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441092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sz="1575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303" y="4528747"/>
            <a:ext cx="4141646" cy="34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79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2001728" y="-1998771"/>
            <a:ext cx="5143500" cy="91410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>
              <a:solidFill>
                <a:schemeClr val="bg1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9144000" cy="4327447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10" name="Rectangle 13"/>
          <p:cNvSpPr>
            <a:spLocks noChangeArrowheads="1"/>
          </p:cNvSpPr>
          <p:nvPr userDrawn="1"/>
        </p:nvSpPr>
        <p:spPr bwMode="auto">
          <a:xfrm rot="5400000">
            <a:off x="4165454" y="164955"/>
            <a:ext cx="81605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466" y="4528747"/>
            <a:ext cx="4141320" cy="34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74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6569" y="110465"/>
            <a:ext cx="8315201" cy="742950"/>
          </a:xfrm>
        </p:spPr>
        <p:txBody>
          <a:bodyPr anchor="ctr"/>
          <a:lstStyle>
            <a:lvl1pPr>
              <a:defRPr sz="2100" cap="small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568" y="1018916"/>
            <a:ext cx="8315202" cy="3750796"/>
          </a:xfrm>
        </p:spPr>
        <p:txBody>
          <a:bodyPr/>
          <a:lstStyle>
            <a:lvl1pPr>
              <a:buClr>
                <a:srgbClr val="003264"/>
              </a:buClr>
              <a:buFont typeface="Arial"/>
              <a:buChar char="•"/>
              <a:defRPr baseline="0">
                <a:solidFill>
                  <a:srgbClr val="003D7C"/>
                </a:solidFill>
              </a:defRPr>
            </a:lvl1pPr>
            <a:lvl2pPr>
              <a:defRPr baseline="0"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 baseline="0"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766512" y="4914900"/>
            <a:ext cx="1995258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46568" y="4914900"/>
            <a:ext cx="4927869" cy="2286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549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0465"/>
            <a:ext cx="8305800" cy="742950"/>
          </a:xfrm>
        </p:spPr>
        <p:txBody>
          <a:bodyPr anchor="ctr"/>
          <a:lstStyle>
            <a:lvl1pPr>
              <a:defRPr sz="2100" cap="small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8916"/>
            <a:ext cx="8305800" cy="3750796"/>
          </a:xfrm>
        </p:spPr>
        <p:txBody>
          <a:bodyPr/>
          <a:lstStyle>
            <a:lvl1pPr>
              <a:buClr>
                <a:srgbClr val="003264"/>
              </a:buClr>
              <a:buFont typeface="Arial"/>
              <a:buChar char="•"/>
              <a:defRPr baseline="0">
                <a:solidFill>
                  <a:srgbClr val="003D7C"/>
                </a:solidFill>
              </a:defRPr>
            </a:lvl1pPr>
            <a:lvl2pPr>
              <a:defRPr baseline="0"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 baseline="0"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latin typeface="Arial Hebrew Scholar" charset="-79"/>
                <a:ea typeface="Arial Hebrew Scholar" charset="-79"/>
                <a:cs typeface="Arial Hebrew Scholar" charset="-79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4530E-D695-45C9-AFB6-E411BBE09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3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100"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18917"/>
            <a:ext cx="4081571" cy="3750796"/>
          </a:xfrm>
        </p:spPr>
        <p:txBody>
          <a:bodyPr anchor="t"/>
          <a:lstStyle>
            <a:lvl1pPr>
              <a:buClr>
                <a:srgbClr val="003264"/>
              </a:buClr>
              <a:buFont typeface="Arial"/>
              <a:buChar char="•"/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18917"/>
            <a:ext cx="4114800" cy="3750796"/>
          </a:xfrm>
        </p:spPr>
        <p:txBody>
          <a:bodyPr anchor="t"/>
          <a:lstStyle>
            <a:lvl1pPr>
              <a:buClr>
                <a:srgbClr val="003264"/>
              </a:buClr>
              <a:buFont typeface="Arial"/>
              <a:buChar char="•"/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C9D31-C077-4F1D-9A24-5EC35A00F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67914" y="4914900"/>
            <a:ext cx="2893856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1595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7848"/>
            <a:ext cx="8305800" cy="742950"/>
          </a:xfrm>
        </p:spPr>
        <p:txBody>
          <a:bodyPr/>
          <a:lstStyle>
            <a:lvl1pPr>
              <a:defRPr sz="2100"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4125260" cy="3756354"/>
          </a:xfrm>
        </p:spPr>
        <p:txBody>
          <a:bodyPr/>
          <a:lstStyle>
            <a:lvl1pPr>
              <a:buFont typeface="Arial"/>
              <a:buChar char="•"/>
              <a:defRPr sz="1500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013358"/>
            <a:ext cx="4114287" cy="1829272"/>
          </a:xfrm>
        </p:spPr>
        <p:txBody>
          <a:bodyPr/>
          <a:lstStyle>
            <a:lvl1pPr>
              <a:buFont typeface="Arial"/>
              <a:buChar char="•"/>
              <a:defRPr sz="1500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01699"/>
            <a:ext cx="4114287" cy="1868014"/>
          </a:xfrm>
        </p:spPr>
        <p:txBody>
          <a:bodyPr/>
          <a:lstStyle>
            <a:lvl1pPr>
              <a:buFont typeface="Arial"/>
              <a:buChar char="•"/>
              <a:defRPr sz="1500"/>
            </a:lvl1pPr>
            <a:lvl2pPr>
              <a:defRPr sz="1425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02BB6-1A9C-452C-B494-FBD8DDFC7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67914" y="4914900"/>
            <a:ext cx="2893856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329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2894" y="976441"/>
            <a:ext cx="4076033" cy="1858805"/>
          </a:xfrm>
        </p:spPr>
        <p:txBody>
          <a:bodyPr/>
          <a:lstStyle>
            <a:lvl1pPr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76441"/>
            <a:ext cx="4114287" cy="1858805"/>
          </a:xfrm>
        </p:spPr>
        <p:txBody>
          <a:bodyPr/>
          <a:lstStyle>
            <a:lvl1pPr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2894" y="2953383"/>
            <a:ext cx="4076033" cy="1845863"/>
          </a:xfrm>
        </p:spPr>
        <p:txBody>
          <a:bodyPr/>
          <a:lstStyle>
            <a:lvl1pPr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383"/>
            <a:ext cx="4114287" cy="1845863"/>
          </a:xfrm>
        </p:spPr>
        <p:txBody>
          <a:bodyPr/>
          <a:lstStyle>
            <a:lvl1pPr>
              <a:defRPr sz="1575"/>
            </a:lvl1pPr>
            <a:lvl2pPr>
              <a:defRPr sz="1350">
                <a:solidFill>
                  <a:srgbClr val="0070C0"/>
                </a:solidFill>
              </a:defRPr>
            </a:lvl2pPr>
            <a:lvl3pPr>
              <a:defRPr sz="1350">
                <a:solidFill>
                  <a:srgbClr val="0070C0"/>
                </a:solidFill>
              </a:defRPr>
            </a:lvl3pPr>
            <a:lvl4pPr>
              <a:defRPr sz="1200">
                <a:solidFill>
                  <a:srgbClr val="0070C0"/>
                </a:solidFill>
              </a:defRPr>
            </a:lvl4pPr>
            <a:lvl5pPr>
              <a:defRPr sz="105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6E62A-80FB-44D8-8A0D-CECAD572AF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7848"/>
            <a:ext cx="8305800" cy="742950"/>
          </a:xfrm>
        </p:spPr>
        <p:txBody>
          <a:bodyPr/>
          <a:lstStyle>
            <a:lvl1pPr>
              <a:defRPr sz="2100"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543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able Placeholder 2"/>
          <p:cNvSpPr>
            <a:spLocks noGrp="1"/>
          </p:cNvSpPr>
          <p:nvPr>
            <p:ph type="tbl" idx="1" hasCustomPrompt="1"/>
          </p:nvPr>
        </p:nvSpPr>
        <p:spPr>
          <a:xfrm>
            <a:off x="452894" y="1011533"/>
            <a:ext cx="8309593" cy="375818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Table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180C0-0ACE-425D-849B-9C4339D94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7848"/>
            <a:ext cx="8305800" cy="742950"/>
          </a:xfrm>
        </p:spPr>
        <p:txBody>
          <a:bodyPr/>
          <a:lstStyle>
            <a:lvl1pPr>
              <a:defRPr sz="2100"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67914" y="4914900"/>
            <a:ext cx="2893856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280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995" y="3600450"/>
            <a:ext cx="6685089" cy="425054"/>
          </a:xfrm>
        </p:spPr>
        <p:txBody>
          <a:bodyPr anchor="ctr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0996" y="459581"/>
            <a:ext cx="6685089" cy="30861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0995" y="4025503"/>
            <a:ext cx="6685089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716E3-BCC5-4306-8204-3518F1026F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867914" y="4914900"/>
            <a:ext cx="2893856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51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3"/>
          <p:cNvSpPr>
            <a:spLocks noChangeArrowheads="1"/>
          </p:cNvSpPr>
          <p:nvPr userDrawn="1"/>
        </p:nvSpPr>
        <p:spPr bwMode="auto">
          <a:xfrm rot="5400000">
            <a:off x="2001728" y="-1998771"/>
            <a:ext cx="5143500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1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768061" y="4309315"/>
            <a:ext cx="1610832" cy="228600"/>
          </a:xfrm>
        </p:spPr>
        <p:txBody>
          <a:bodyPr anchor="ctr"/>
          <a:lstStyle>
            <a:lvl1pPr algn="ctr">
              <a:defRPr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46688" y="3346399"/>
            <a:ext cx="7239000" cy="814530"/>
          </a:xfrm>
        </p:spPr>
        <p:txBody>
          <a:bodyPr anchor="t"/>
          <a:lstStyle>
            <a:lvl1pPr marL="0" indent="0" algn="ctr">
              <a:buFontTx/>
              <a:buNone/>
              <a:defRPr sz="1350" b="0" i="0" spc="75">
                <a:solidFill>
                  <a:srgbClr val="FFFFCC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732168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94" y="491943"/>
            <a:ext cx="2035968" cy="74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71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 rot="5400000">
            <a:off x="2001728" y="-1998771"/>
            <a:ext cx="5143500" cy="91410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" name="Rectangle 13"/>
          <p:cNvSpPr>
            <a:spLocks noChangeArrowheads="1"/>
          </p:cNvSpPr>
          <p:nvPr userDrawn="1"/>
        </p:nvSpPr>
        <p:spPr bwMode="auto">
          <a:xfrm rot="5400000">
            <a:off x="4165453" y="164953"/>
            <a:ext cx="816051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441092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sz="1575" b="1">
                <a:solidFill>
                  <a:srgbClr val="00326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303" y="4528747"/>
            <a:ext cx="4141646" cy="349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 rot="5400000">
            <a:off x="2001728" y="-1998771"/>
            <a:ext cx="5143500" cy="91410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441092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sz="1575" b="1">
                <a:solidFill>
                  <a:srgbClr val="00326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4165454" y="164955"/>
            <a:ext cx="81605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466" y="4528747"/>
            <a:ext cx="4141320" cy="34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71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ChangeArrowheads="1"/>
          </p:cNvSpPr>
          <p:nvPr userDrawn="1"/>
        </p:nvSpPr>
        <p:spPr bwMode="auto">
          <a:xfrm rot="5400000">
            <a:off x="2001728" y="-1998772"/>
            <a:ext cx="5143500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441092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sz="1575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303" y="4528747"/>
            <a:ext cx="4141646" cy="34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ChangeArrowheads="1"/>
          </p:cNvSpPr>
          <p:nvPr userDrawn="1"/>
        </p:nvSpPr>
        <p:spPr bwMode="auto">
          <a:xfrm rot="5400000">
            <a:off x="2001728" y="-1998772"/>
            <a:ext cx="5143500" cy="9141044"/>
          </a:xfrm>
          <a:prstGeom prst="rect">
            <a:avLst/>
          </a:prstGeom>
          <a:solidFill>
            <a:srgbClr val="FBCE2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46688" y="1441092"/>
            <a:ext cx="7239000" cy="1536405"/>
          </a:xfrm>
        </p:spPr>
        <p:txBody>
          <a:bodyPr anchor="ctr"/>
          <a:lstStyle>
            <a:lvl1pPr algn="ctr">
              <a:spcAft>
                <a:spcPts val="0"/>
              </a:spcAft>
              <a:defRPr sz="1575" b="1">
                <a:solidFill>
                  <a:srgbClr val="00326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466" y="4528747"/>
            <a:ext cx="4141320" cy="34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16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 rot="5400000">
            <a:off x="2001728" y="-1998771"/>
            <a:ext cx="5143500" cy="91410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>
              <a:solidFill>
                <a:schemeClr val="bg1"/>
              </a:solidFill>
            </a:endParaRPr>
          </a:p>
        </p:txBody>
      </p:sp>
      <p:sp>
        <p:nvSpPr>
          <p:cNvPr id="5" name="Rectangle 13"/>
          <p:cNvSpPr>
            <a:spLocks noChangeArrowheads="1"/>
          </p:cNvSpPr>
          <p:nvPr userDrawn="1"/>
        </p:nvSpPr>
        <p:spPr bwMode="auto">
          <a:xfrm rot="5400000">
            <a:off x="4165453" y="164953"/>
            <a:ext cx="816051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9144000" cy="4327447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303" y="4528747"/>
            <a:ext cx="4141646" cy="34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42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863864"/>
            <a:ext cx="9144000" cy="30008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6569" y="110465"/>
            <a:ext cx="8315201" cy="742950"/>
          </a:xfrm>
        </p:spPr>
        <p:txBody>
          <a:bodyPr anchor="ctr"/>
          <a:lstStyle>
            <a:lvl1pPr>
              <a:defRPr sz="2100" cap="sm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568" y="1018916"/>
            <a:ext cx="8315202" cy="3750796"/>
          </a:xfrm>
        </p:spPr>
        <p:txBody>
          <a:bodyPr/>
          <a:lstStyle>
            <a:lvl1pPr>
              <a:buClr>
                <a:srgbClr val="003264"/>
              </a:buClr>
              <a:buFont typeface="Arial"/>
              <a:buChar char="•"/>
              <a:defRPr baseline="0">
                <a:solidFill>
                  <a:srgbClr val="003D7C"/>
                </a:solidFill>
              </a:defRPr>
            </a:lvl1pPr>
            <a:lvl2pPr>
              <a:defRPr baseline="0"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 baseline="0"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766512" y="4914900"/>
            <a:ext cx="1995258" cy="228600"/>
          </a:xfrm>
          <a:ln/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46568" y="4914900"/>
            <a:ext cx="4927869" cy="2286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 rot="5400000">
            <a:off x="4373454" y="372952"/>
            <a:ext cx="400050" cy="914104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sp>
        <p:nvSpPr>
          <p:cNvPr id="11" name="Rectangle 13"/>
          <p:cNvSpPr>
            <a:spLocks noChangeArrowheads="1"/>
          </p:cNvSpPr>
          <p:nvPr userDrawn="1"/>
        </p:nvSpPr>
        <p:spPr bwMode="auto">
          <a:xfrm rot="5400000">
            <a:off x="4146772" y="-4143816"/>
            <a:ext cx="853413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0463"/>
            <a:ext cx="83058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26301"/>
            <a:ext cx="8305800" cy="371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848222" y="4914900"/>
            <a:ext cx="291354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600" b="1" i="0" u="none" kern="1500" cap="all" spc="1125">
                <a:solidFill>
                  <a:srgbClr val="00326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380" y="49149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600" b="1" i="0" u="none" kern="1500" cap="all" spc="1125">
                <a:solidFill>
                  <a:srgbClr val="00326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5447" y="49149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675" b="1" i="0" u="none" cap="all">
                <a:solidFill>
                  <a:srgbClr val="003264"/>
                </a:solidFill>
                <a:latin typeface="Rial"/>
                <a:cs typeface="Rial"/>
              </a:defRPr>
            </a:lvl1pPr>
          </a:lstStyle>
          <a:p>
            <a:pPr>
              <a:defRPr/>
            </a:pPr>
            <a:fld id="{1BD493C5-18C0-4657-ABB8-57661F65AE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4106" name="Straight Connector 11"/>
          <p:cNvCxnSpPr>
            <a:cxnSpLocks noChangeShapeType="1"/>
          </p:cNvCxnSpPr>
          <p:nvPr/>
        </p:nvCxnSpPr>
        <p:spPr bwMode="auto">
          <a:xfrm>
            <a:off x="1074058" y="853413"/>
            <a:ext cx="7765143" cy="119328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cxnSp>
        <p:nvCxnSpPr>
          <p:cNvPr id="4107" name="Straight Connector 20"/>
          <p:cNvCxnSpPr>
            <a:cxnSpLocks noChangeShapeType="1"/>
          </p:cNvCxnSpPr>
          <p:nvPr/>
        </p:nvCxnSpPr>
        <p:spPr bwMode="auto">
          <a:xfrm rot="5400000" flipH="1" flipV="1">
            <a:off x="8580637" y="542727"/>
            <a:ext cx="58341" cy="1587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768" r:id="rId2"/>
    <p:sldLayoutId id="2147483796" r:id="rId3"/>
    <p:sldLayoutId id="2147483745" r:id="rId4"/>
    <p:sldLayoutId id="2147483774" r:id="rId5"/>
    <p:sldLayoutId id="2147483771" r:id="rId6"/>
    <p:sldLayoutId id="2147483798" r:id="rId7"/>
    <p:sldLayoutId id="2147483770" r:id="rId8"/>
    <p:sldLayoutId id="2147483740" r:id="rId9"/>
    <p:sldLayoutId id="2147483763" r:id="rId10"/>
    <p:sldLayoutId id="2147483742" r:id="rId11"/>
    <p:sldLayoutId id="2147483752" r:id="rId12"/>
    <p:sldLayoutId id="2147483750" r:id="rId13"/>
    <p:sldLayoutId id="2147483751" r:id="rId14"/>
    <p:sldLayoutId id="2147483747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100" b="1" cap="all">
          <a:solidFill>
            <a:schemeClr val="bg1"/>
          </a:solidFill>
          <a:latin typeface="Arial"/>
          <a:ea typeface="+mj-ea"/>
          <a:cs typeface="Arial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Calibri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003264"/>
        </a:buClr>
        <a:buChar char="•"/>
        <a:defRPr sz="1575">
          <a:solidFill>
            <a:srgbClr val="003264"/>
          </a:solidFill>
          <a:latin typeface="Arial"/>
          <a:ea typeface="+mn-ea"/>
          <a:cs typeface="Arial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1350" b="1">
          <a:solidFill>
            <a:srgbClr val="003264"/>
          </a:solidFill>
          <a:latin typeface="Arial"/>
          <a:cs typeface="Arial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350" i="0">
          <a:solidFill>
            <a:srgbClr val="003264"/>
          </a:solidFill>
          <a:latin typeface="Arial"/>
          <a:cs typeface="Arial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rgbClr val="003264"/>
          </a:solidFill>
          <a:latin typeface="Arial"/>
          <a:cs typeface="Arial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050">
          <a:solidFill>
            <a:srgbClr val="003264"/>
          </a:solidFill>
          <a:latin typeface="Arial"/>
          <a:cs typeface="Arial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rgbClr val="003D7C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rgbClr val="003D7C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rgbClr val="003D7C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rgbClr val="003D7C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3"/>
          <p:cNvSpPr>
            <a:spLocks noChangeArrowheads="1"/>
          </p:cNvSpPr>
          <p:nvPr userDrawn="1"/>
        </p:nvSpPr>
        <p:spPr bwMode="auto">
          <a:xfrm rot="5400000">
            <a:off x="4370497" y="372953"/>
            <a:ext cx="400050" cy="9141044"/>
          </a:xfrm>
          <a:prstGeom prst="rect">
            <a:avLst/>
          </a:prstGeom>
          <a:solidFill>
            <a:srgbClr val="0032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11" name="Rectangle 13"/>
          <p:cNvSpPr>
            <a:spLocks noChangeArrowheads="1"/>
          </p:cNvSpPr>
          <p:nvPr userDrawn="1"/>
        </p:nvSpPr>
        <p:spPr bwMode="auto">
          <a:xfrm rot="5400000">
            <a:off x="4146772" y="-4143816"/>
            <a:ext cx="853413" cy="9141044"/>
          </a:xfrm>
          <a:prstGeom prst="rect">
            <a:avLst/>
          </a:prstGeom>
          <a:solidFill>
            <a:srgbClr val="FBCE2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0463"/>
            <a:ext cx="83058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26301"/>
            <a:ext cx="8305800" cy="371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848222" y="4914900"/>
            <a:ext cx="291354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600" b="1" i="0" u="none" kern="1500" cap="all" spc="1125">
                <a:solidFill>
                  <a:schemeClr val="bg1"/>
                </a:solidFill>
                <a:latin typeface="Rial"/>
                <a:cs typeface="Rial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2380" y="49149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600" b="1" i="0" u="none" kern="1500" cap="all" spc="1125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5447" y="49149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675" b="1" i="0" u="none" cap="all">
                <a:solidFill>
                  <a:schemeClr val="bg1"/>
                </a:solidFill>
                <a:latin typeface="Rial"/>
                <a:cs typeface="Rial"/>
              </a:defRPr>
            </a:lvl1pPr>
          </a:lstStyle>
          <a:p>
            <a:pPr>
              <a:defRPr/>
            </a:pPr>
            <a:fld id="{1BD493C5-18C0-4657-ABB8-57661F65AE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4106" name="Straight Connector 11"/>
          <p:cNvCxnSpPr>
            <a:cxnSpLocks noChangeShapeType="1"/>
          </p:cNvCxnSpPr>
          <p:nvPr/>
        </p:nvCxnSpPr>
        <p:spPr bwMode="auto">
          <a:xfrm>
            <a:off x="1074058" y="853413"/>
            <a:ext cx="7765143" cy="119328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cxnSp>
        <p:nvCxnSpPr>
          <p:cNvPr id="4107" name="Straight Connector 20"/>
          <p:cNvCxnSpPr>
            <a:cxnSpLocks noChangeShapeType="1"/>
          </p:cNvCxnSpPr>
          <p:nvPr/>
        </p:nvCxnSpPr>
        <p:spPr bwMode="auto">
          <a:xfrm rot="5400000" flipH="1" flipV="1">
            <a:off x="8580637" y="542727"/>
            <a:ext cx="58341" cy="1587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255735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9" r:id="rId2"/>
    <p:sldLayoutId id="2147483782" r:id="rId3"/>
    <p:sldLayoutId id="2147483797" r:id="rId4"/>
    <p:sldLayoutId id="2147483784" r:id="rId5"/>
    <p:sldLayoutId id="2147483785" r:id="rId6"/>
    <p:sldLayoutId id="2147483799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100" b="1" cap="all">
          <a:solidFill>
            <a:schemeClr val="tx1"/>
          </a:solidFill>
          <a:latin typeface="Arial"/>
          <a:ea typeface="+mj-ea"/>
          <a:cs typeface="Arial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Calibri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003D7C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003264"/>
        </a:buClr>
        <a:buChar char="•"/>
        <a:defRPr sz="1575">
          <a:solidFill>
            <a:srgbClr val="003264"/>
          </a:solidFill>
          <a:latin typeface="Arial"/>
          <a:ea typeface="+mn-ea"/>
          <a:cs typeface="Arial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1350" b="1">
          <a:solidFill>
            <a:srgbClr val="003264"/>
          </a:solidFill>
          <a:latin typeface="Arial"/>
          <a:cs typeface="Arial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350" i="0">
          <a:solidFill>
            <a:srgbClr val="003264"/>
          </a:solidFill>
          <a:latin typeface="Arial"/>
          <a:cs typeface="Arial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rgbClr val="003264"/>
          </a:solidFill>
          <a:latin typeface="Arial"/>
          <a:cs typeface="Arial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050">
          <a:solidFill>
            <a:srgbClr val="003264"/>
          </a:solidFill>
          <a:latin typeface="Arial"/>
          <a:cs typeface="Arial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rgbClr val="003D7C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rgbClr val="003D7C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rgbClr val="003D7C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rgbClr val="003D7C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000" dirty="0"/>
              <a:t>The Accessibility Scavenger Hunt: Empowering Students to Advocate for Campus Change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2322" y="2888309"/>
            <a:ext cx="2667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Chris Lanterman</a:t>
            </a:r>
          </a:p>
          <a:p>
            <a:pPr algn="ctr"/>
            <a:r>
              <a:rPr lang="en-US" sz="1600" dirty="0" smtClean="0"/>
              <a:t>Lauren Copeland-Glenn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AHEAD 2018 conference</a:t>
            </a:r>
          </a:p>
          <a:p>
            <a:pPr algn="ctr"/>
            <a:r>
              <a:rPr lang="en-US" sz="1600" dirty="0" smtClean="0"/>
              <a:t>July 20, 2018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4092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5771800" cy="3756354"/>
          </a:xfrm>
        </p:spPr>
        <p:txBody>
          <a:bodyPr/>
          <a:lstStyle/>
          <a:p>
            <a:pPr lvl="0"/>
            <a:r>
              <a:rPr lang="en-US" dirty="0"/>
              <a:t>NO stairs</a:t>
            </a:r>
          </a:p>
          <a:p>
            <a:pPr lvl="0"/>
            <a:r>
              <a:rPr lang="en-US" dirty="0"/>
              <a:t>NO stepping off of or onto curbs </a:t>
            </a:r>
          </a:p>
          <a:p>
            <a:pPr lvl="0"/>
            <a:r>
              <a:rPr lang="en-US" dirty="0"/>
              <a:t>Everyone must get to the destination in the same way</a:t>
            </a:r>
          </a:p>
          <a:p>
            <a:pPr lvl="0"/>
            <a:r>
              <a:rPr lang="en-US" dirty="0"/>
              <a:t>All groups must follow stated campus rules (i.e. use crosswalks)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77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6449134" cy="3756354"/>
          </a:xfrm>
        </p:spPr>
        <p:txBody>
          <a:bodyPr/>
          <a:lstStyle/>
          <a:p>
            <a:pPr lvl="0"/>
            <a:r>
              <a:rPr lang="en-US" dirty="0"/>
              <a:t>Who is, and who is not, able to use this? Why?</a:t>
            </a:r>
          </a:p>
          <a:p>
            <a:pPr lvl="0"/>
            <a:r>
              <a:rPr lang="en-US" dirty="0"/>
              <a:t>Who is, and who may not be, considered in this design? Why?</a:t>
            </a:r>
          </a:p>
          <a:p>
            <a:pPr lvl="0"/>
            <a:r>
              <a:rPr lang="en-US" dirty="0"/>
              <a:t>Who is, and who is not, able to participate in an activity here? Why?</a:t>
            </a:r>
          </a:p>
          <a:p>
            <a:pPr lvl="0"/>
            <a:r>
              <a:rPr lang="en-US" dirty="0"/>
              <a:t>Who do you think was involved in the design decision here and who might not have been? What makes you think this?</a:t>
            </a:r>
          </a:p>
          <a:p>
            <a:pPr lvl="0"/>
            <a:r>
              <a:rPr lang="en-US" dirty="0"/>
              <a:t>What does this design enable and what does it constrain? Why?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522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8309594" cy="37563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Group 1: Task 1</a:t>
            </a:r>
            <a:endParaRPr lang="en-US" sz="1600" dirty="0"/>
          </a:p>
          <a:p>
            <a:pPr marL="0" indent="0">
              <a:buNone/>
            </a:pPr>
            <a:r>
              <a:rPr lang="en-US" dirty="0"/>
              <a:t>(Text pictures to: 999-999-9999)</a:t>
            </a:r>
            <a:endParaRPr lang="en-US" sz="2000" dirty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/>
              <a:t>Start at the French Fries</a:t>
            </a:r>
            <a:endParaRPr lang="en-US" sz="2400" dirty="0"/>
          </a:p>
          <a:p>
            <a:pPr marL="514350" lvl="0" indent="-514350">
              <a:buFont typeface="+mj-lt"/>
              <a:buAutoNum type="arabicPeriod"/>
            </a:pPr>
            <a:r>
              <a:rPr lang="en-US" b="1" dirty="0"/>
              <a:t>Go to the Learning Resource Center (LRC) </a:t>
            </a:r>
            <a:r>
              <a:rPr lang="en-US" dirty="0"/>
              <a:t>(15 minutes)</a:t>
            </a:r>
            <a:endParaRPr lang="en-US" sz="2400" dirty="0"/>
          </a:p>
          <a:p>
            <a:pPr lvl="1"/>
            <a:r>
              <a:rPr lang="en-US" dirty="0"/>
              <a:t>How did you get there? Describe the path of travel and entrance. Can everyone travel together?</a:t>
            </a:r>
            <a:endParaRPr lang="en-US" sz="2000" dirty="0"/>
          </a:p>
          <a:p>
            <a:pPr lvl="1"/>
            <a:r>
              <a:rPr lang="en-US" dirty="0"/>
              <a:t>Describe the ease of access.</a:t>
            </a:r>
            <a:endParaRPr lang="en-US" sz="2000" dirty="0"/>
          </a:p>
          <a:p>
            <a:pPr lvl="1"/>
            <a:r>
              <a:rPr lang="en-US" dirty="0"/>
              <a:t>How do you access the building if you drove?</a:t>
            </a:r>
            <a:endParaRPr lang="en-US" sz="2000" dirty="0"/>
          </a:p>
          <a:p>
            <a:pPr lvl="1"/>
            <a:r>
              <a:rPr lang="en-US" dirty="0"/>
              <a:t>Find the parking lot and your next task. Describe how you got here. What else do you notice about ADA access in this area?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177928" y="4278245"/>
            <a:ext cx="2382519" cy="3751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Proceed to your next task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7" name="Picture 6" descr="An envelope with the active ISA in blue as the seal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201" y="3504177"/>
            <a:ext cx="1216977" cy="66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86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eteriorating curb ramp with a smart level placed on top to determine slope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5135" cy="3983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eep cracks in a section of sidewalk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971" y="0"/>
            <a:ext cx="3058054" cy="3983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deteriorating curb ramp with truncated domes that are settling below the lip of the concrete surrounding them.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4"/>
          <a:stretch/>
        </p:blipFill>
        <p:spPr bwMode="auto">
          <a:xfrm>
            <a:off x="6372861" y="0"/>
            <a:ext cx="2771139" cy="3989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017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 outdoor seating area with three tables and benches but no access for anyone in a wheelchair or who may have other mobility issues. The surrounding access points include a set of concrete stairs or gravel landscaping.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19"/>
          <a:stretch/>
        </p:blipFill>
        <p:spPr bwMode="auto">
          <a:xfrm>
            <a:off x="6269349" y="0"/>
            <a:ext cx="2874651" cy="3918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bike locked at a bike rack protruding into the path of travel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491" y="0"/>
            <a:ext cx="2945728" cy="3923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deep and wide crack in a section of sidewalk near a garbage can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937164" cy="3918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6111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ng switchbacking ramp.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7502" r="1" b="78"/>
          <a:stretch/>
        </p:blipFill>
        <p:spPr bwMode="auto">
          <a:xfrm>
            <a:off x="0" y="0"/>
            <a:ext cx="9144000" cy="42807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15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push button for the automatic door opener is hiddend behind a table and stools.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86" b="37596"/>
          <a:stretch/>
        </p:blipFill>
        <p:spPr bwMode="auto">
          <a:xfrm>
            <a:off x="6374591" y="-1"/>
            <a:ext cx="2769409" cy="396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touchscreen drink station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377" y="0"/>
            <a:ext cx="2972040" cy="396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new vending maching with touchscreen interface but no earbud plug available. 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3493" cy="3967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7810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Outcomes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7404174" cy="3756354"/>
          </a:xfrm>
        </p:spPr>
        <p:txBody>
          <a:bodyPr/>
          <a:lstStyle/>
          <a:p>
            <a:r>
              <a:rPr lang="en-US" dirty="0" smtClean="0"/>
              <a:t>Universal Design incorporated into all new buildings and substantial remodels</a:t>
            </a:r>
          </a:p>
          <a:p>
            <a:r>
              <a:rPr lang="en-US" dirty="0" smtClean="0"/>
              <a:t>Campus is more welcoming to individuals with disabilities through better design</a:t>
            </a:r>
          </a:p>
          <a:p>
            <a:r>
              <a:rPr lang="en-US" dirty="0" smtClean="0"/>
              <a:t>Barriers are eliminated reducing the need for accommodations</a:t>
            </a:r>
          </a:p>
          <a:p>
            <a:r>
              <a:rPr lang="en-US" dirty="0" smtClean="0"/>
              <a:t>Innovative design and collaboration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22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AU's new pedway design with color contrasting concrete to indicate bike lane and pedestrian lane and tactile detectible barrier indicating where the transition from pedestrian lane to bike lane is.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9"/>
          <a:stretch/>
        </p:blipFill>
        <p:spPr>
          <a:xfrm>
            <a:off x="-6068" y="0"/>
            <a:ext cx="9150068" cy="529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42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Active ISA design used at the new Aquatics and Tennis Center to indicate accessible seating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6447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0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934" y="171013"/>
            <a:ext cx="8305800" cy="742950"/>
          </a:xfrm>
        </p:spPr>
        <p:txBody>
          <a:bodyPr/>
          <a:lstStyle/>
          <a:p>
            <a:r>
              <a:rPr lang="en-US" dirty="0"/>
              <a:t>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626" y="1077157"/>
            <a:ext cx="7309347" cy="3756354"/>
          </a:xfrm>
        </p:spPr>
        <p:txBody>
          <a:bodyPr/>
          <a:lstStyle/>
          <a:p>
            <a:r>
              <a:rPr lang="en-US" dirty="0" err="1"/>
              <a:t>Burgstahler</a:t>
            </a:r>
            <a:r>
              <a:rPr lang="en-US" dirty="0"/>
              <a:t> &amp; Doe (2014)</a:t>
            </a:r>
          </a:p>
          <a:p>
            <a:r>
              <a:rPr lang="en-US" dirty="0" smtClean="0"/>
              <a:t>Flower</a:t>
            </a:r>
            <a:r>
              <a:rPr lang="en-US" dirty="0"/>
              <a:t>, Burns, &amp; </a:t>
            </a:r>
            <a:r>
              <a:rPr lang="en-US" dirty="0" err="1"/>
              <a:t>Bottsford</a:t>
            </a:r>
            <a:r>
              <a:rPr lang="en-US" dirty="0"/>
              <a:t>-Miller (2007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Lalvani</a:t>
            </a:r>
            <a:r>
              <a:rPr lang="en-US" dirty="0" smtClean="0"/>
              <a:t> &amp; Broderick (2013)</a:t>
            </a:r>
            <a:endParaRPr lang="en-US" dirty="0"/>
          </a:p>
          <a:p>
            <a:r>
              <a:rPr lang="en-US" dirty="0" smtClean="0"/>
              <a:t>Silverman</a:t>
            </a:r>
            <a:r>
              <a:rPr lang="en-US" dirty="0"/>
              <a:t>, Gwinn, &amp; Van </a:t>
            </a:r>
            <a:r>
              <a:rPr lang="en-US" dirty="0" err="1"/>
              <a:t>Boven</a:t>
            </a:r>
            <a:r>
              <a:rPr lang="en-US" dirty="0"/>
              <a:t> (2015)</a:t>
            </a:r>
          </a:p>
          <a:p>
            <a:r>
              <a:rPr lang="en-US" dirty="0"/>
              <a:t>Leo &amp; Goodwin (2016)</a:t>
            </a:r>
          </a:p>
          <a:p>
            <a:r>
              <a:rPr lang="en-US" dirty="0"/>
              <a:t>Singer (2016)</a:t>
            </a:r>
          </a:p>
          <a:p>
            <a:r>
              <a:rPr lang="en-US" dirty="0" err="1"/>
              <a:t>Nario</a:t>
            </a:r>
            <a:r>
              <a:rPr lang="en-US" dirty="0"/>
              <a:t>-Redman, </a:t>
            </a:r>
            <a:r>
              <a:rPr lang="en-US" dirty="0" err="1"/>
              <a:t>Gospodinov</a:t>
            </a:r>
            <a:r>
              <a:rPr lang="en-US" dirty="0"/>
              <a:t>, &amp; Cobb (2017)</a:t>
            </a:r>
          </a:p>
          <a:p>
            <a:r>
              <a:rPr lang="en-US" dirty="0" err="1"/>
              <a:t>VanPuymbrouck</a:t>
            </a:r>
            <a:r>
              <a:rPr lang="en-US" dirty="0"/>
              <a:t>, </a:t>
            </a:r>
            <a:r>
              <a:rPr lang="en-US" dirty="0" err="1"/>
              <a:t>Heffron</a:t>
            </a:r>
            <a:r>
              <a:rPr lang="en-US" dirty="0"/>
              <a:t>, </a:t>
            </a:r>
            <a:r>
              <a:rPr lang="en-US" dirty="0" err="1"/>
              <a:t>Sheth</a:t>
            </a:r>
            <a:r>
              <a:rPr lang="en-US" dirty="0"/>
              <a:t>, The, &amp; Lee (2017)   </a:t>
            </a:r>
          </a:p>
          <a:p>
            <a:r>
              <a:rPr lang="en-US" dirty="0" smtClean="0"/>
              <a:t>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34181" y="4968065"/>
            <a:ext cx="1905000" cy="228600"/>
          </a:xfrm>
        </p:spPr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4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assroom in the the new chemistry building that has an access isle to the front of the room as well as access to each section of the tiered seating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1173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43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hot tub at the new Aquatic and Tennis Center is equiped with both a chair lift and grab bar handles to allow individuals with disabilities full access to the pool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3066"/>
            <a:ext cx="4572000" cy="6858000"/>
          </a:xfrm>
          <a:prstGeom prst="rect">
            <a:avLst/>
          </a:prstGeom>
        </p:spPr>
      </p:pic>
      <p:pic>
        <p:nvPicPr>
          <p:cNvPr id="4" name="Picture 3" descr="The Active ISA used to indicate the accessiblity of a lactation room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83"/>
          <a:stretch/>
        </p:blipFill>
        <p:spPr>
          <a:xfrm>
            <a:off x="4570866" y="-453813"/>
            <a:ext cx="4573134" cy="583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01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auditorium in the Student Academic Success building features dispersed wheelchair seating throughout the space as well as acoustics designed for individuals with hearing impairments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187" y="-554159"/>
            <a:ext cx="9198187" cy="613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49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 descr="A gently sloping sidewalk provides access to everyone entering the Student Academic Success building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44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43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ently sloping sidewalk from the pedway to the Science and Health Building provides access to everyone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34080" cy="5151595"/>
          </a:xfrm>
          <a:prstGeom prst="rect">
            <a:avLst/>
          </a:prstGeom>
        </p:spPr>
      </p:pic>
      <p:pic>
        <p:nvPicPr>
          <p:cNvPr id="4" name="Picture 3" descr="The new design of the campus pedway system features contrasting colors of concrete to distinguish the pedestrian path from the bike path as well as a tactile detectible barrier strip on the transition between the pedestrian area to the bike area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6" r="5340"/>
          <a:stretch/>
        </p:blipFill>
        <p:spPr>
          <a:xfrm>
            <a:off x="3434080" y="0"/>
            <a:ext cx="63800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44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Attitudinal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2" y="1013359"/>
            <a:ext cx="8310107" cy="3756354"/>
          </a:xfrm>
        </p:spPr>
        <p:txBody>
          <a:bodyPr/>
          <a:lstStyle/>
          <a:p>
            <a:r>
              <a:rPr lang="en-US" dirty="0"/>
              <a:t>Cultural shift within institutional stakeholders (e.g., Facility Services)</a:t>
            </a:r>
          </a:p>
          <a:p>
            <a:r>
              <a:rPr lang="en-US" dirty="0"/>
              <a:t>Attitudinal shifts among participants (e.g., global responsibility for addressing barriers)</a:t>
            </a:r>
          </a:p>
          <a:p>
            <a:r>
              <a:rPr lang="en-US" dirty="0"/>
              <a:t>Implications for future professional practices</a:t>
            </a:r>
          </a:p>
          <a:p>
            <a:r>
              <a:rPr lang="en-US" dirty="0"/>
              <a:t>Awareness, Empathy, and advocacy</a:t>
            </a:r>
          </a:p>
          <a:p>
            <a:r>
              <a:rPr lang="en-US" dirty="0"/>
              <a:t>From medical model to social model  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272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Brainstorming opportunities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1248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Let’s Give It A Go!</a:t>
            </a:r>
          </a:p>
        </p:txBody>
      </p:sp>
    </p:spTree>
    <p:extLst>
      <p:ext uri="{BB962C8B-B14F-4D97-AF65-F5344CB8AC3E}">
        <p14:creationId xmlns:p14="http://schemas.microsoft.com/office/powerpoint/2010/main" val="1346626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6567" y="121098"/>
            <a:ext cx="8305800" cy="742950"/>
          </a:xfrm>
        </p:spPr>
        <p:txBody>
          <a:bodyPr/>
          <a:lstStyle/>
          <a:p>
            <a:r>
              <a:rPr lang="en-US" dirty="0" smtClean="0"/>
              <a:t> References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6567" y="1008283"/>
            <a:ext cx="8305800" cy="3750796"/>
          </a:xfrm>
        </p:spPr>
        <p:txBody>
          <a:bodyPr/>
          <a:lstStyle/>
          <a:p>
            <a:r>
              <a:rPr lang="en-US" dirty="0" err="1"/>
              <a:t>Burgstahler</a:t>
            </a:r>
            <a:r>
              <a:rPr lang="en-US" dirty="0"/>
              <a:t>, S., &amp; Doe, T. (2004). Disability-related simulations: If, when, and how to use them. </a:t>
            </a:r>
            <a:r>
              <a:rPr lang="en-US" i="1" dirty="0"/>
              <a:t>Review of Disability Studies,</a:t>
            </a:r>
            <a:r>
              <a:rPr lang="en-US" dirty="0"/>
              <a:t> </a:t>
            </a:r>
            <a:r>
              <a:rPr lang="en-US" i="1" dirty="0"/>
              <a:t>1</a:t>
            </a:r>
            <a:r>
              <a:rPr lang="en-US" dirty="0"/>
              <a:t>, 4–17.</a:t>
            </a:r>
          </a:p>
          <a:p>
            <a:r>
              <a:rPr lang="en-US" dirty="0"/>
              <a:t>Flowers, A., Burns, M. K., &amp; </a:t>
            </a:r>
            <a:r>
              <a:rPr lang="en-US" dirty="0" err="1"/>
              <a:t>Bottsford</a:t>
            </a:r>
            <a:r>
              <a:rPr lang="en-US" dirty="0"/>
              <a:t>-Miller, N. A. (2007). Meta-analysis of disability simulation research. </a:t>
            </a:r>
            <a:r>
              <a:rPr lang="en-US" i="1" dirty="0"/>
              <a:t>Remedial and Special Education, 28</a:t>
            </a:r>
            <a:r>
              <a:rPr lang="en-US" dirty="0"/>
              <a:t>, 72–79.</a:t>
            </a:r>
          </a:p>
          <a:p>
            <a:r>
              <a:rPr lang="en-US" dirty="0" err="1"/>
              <a:t>Lalvani</a:t>
            </a:r>
            <a:r>
              <a:rPr lang="en-US" dirty="0"/>
              <a:t>, P., &amp; Broderick, A. (2013). Institutionalized ableism and the misguided disability awareness day. </a:t>
            </a:r>
            <a:r>
              <a:rPr lang="en-US" i="1" dirty="0"/>
              <a:t>Equity and Excellence in Education, 46</a:t>
            </a:r>
            <a:r>
              <a:rPr lang="en-US" dirty="0"/>
              <a:t>, 468-483.</a:t>
            </a:r>
          </a:p>
          <a:p>
            <a:r>
              <a:rPr lang="en-US" dirty="0"/>
              <a:t>Silverman, A. M., Gwinn, J. D. &amp; Van </a:t>
            </a:r>
            <a:r>
              <a:rPr lang="en-US" dirty="0" err="1"/>
              <a:t>Boven</a:t>
            </a:r>
            <a:r>
              <a:rPr lang="en-US" dirty="0"/>
              <a:t>, L. (2015). Stumbling in their shoes: Disability simulations reduce judged capacities of disabled people. </a:t>
            </a:r>
            <a:r>
              <a:rPr lang="en-US" i="1" dirty="0"/>
              <a:t>Social Psychological and Personality Science</a:t>
            </a:r>
            <a:r>
              <a:rPr lang="en-US" dirty="0"/>
              <a:t>, </a:t>
            </a:r>
            <a:r>
              <a:rPr lang="en-US" i="1" dirty="0"/>
              <a:t>6</a:t>
            </a:r>
            <a:r>
              <a:rPr lang="en-US" dirty="0"/>
              <a:t>, 464-471. </a:t>
            </a:r>
            <a:r>
              <a:rPr lang="en-US" dirty="0" err="1"/>
              <a:t>doi</a:t>
            </a:r>
            <a:r>
              <a:rPr lang="en-US" dirty="0"/>
              <a:t>: 10:1177/1948550614559650</a:t>
            </a:r>
          </a:p>
          <a:p>
            <a:r>
              <a:rPr lang="en-US" dirty="0"/>
              <a:t>Leo, J., &amp; Goodwin, D. (2016). Simulating others' realities: Insiders reflect on disability simulations. </a:t>
            </a:r>
            <a:r>
              <a:rPr lang="en-US" i="1" dirty="0"/>
              <a:t>Adapted Physical Activity Quarterly, 33</a:t>
            </a:r>
            <a:r>
              <a:rPr lang="en-US" dirty="0"/>
              <a:t>, 156-75.</a:t>
            </a:r>
          </a:p>
          <a:p>
            <a:r>
              <a:rPr lang="en-US" dirty="0"/>
              <a:t>Singer, S. (2016). Transforming transformative disability experiential learning. </a:t>
            </a:r>
            <a:r>
              <a:rPr lang="en-US" i="1" dirty="0"/>
              <a:t>Issues in Teacher Education</a:t>
            </a:r>
            <a:r>
              <a:rPr lang="en-US" dirty="0"/>
              <a:t>, </a:t>
            </a:r>
            <a:r>
              <a:rPr lang="en-US" i="1" dirty="0"/>
              <a:t>25, </a:t>
            </a:r>
            <a:r>
              <a:rPr lang="en-US" dirty="0"/>
              <a:t>23.</a:t>
            </a:r>
          </a:p>
          <a:p>
            <a:r>
              <a:rPr lang="en-US" i="1" dirty="0"/>
              <a:t>Nario-Redmond, M. R., </a:t>
            </a:r>
            <a:r>
              <a:rPr lang="en-US" i="1" dirty="0" err="1"/>
              <a:t>Gospodinov</a:t>
            </a:r>
            <a:r>
              <a:rPr lang="en-US" i="1" dirty="0"/>
              <a:t>, D., &amp; Cobb, A. (2017). Crip for a day: The unintended negative consequences of disability simulations. Rehabilitation Psychology (</a:t>
            </a:r>
            <a:r>
              <a:rPr lang="en-US" i="1" dirty="0" err="1"/>
              <a:t>Epub</a:t>
            </a:r>
            <a:r>
              <a:rPr lang="en-US" i="1" dirty="0"/>
              <a:t>), 62, 324-333. </a:t>
            </a:r>
            <a:r>
              <a:rPr lang="en-US" dirty="0" err="1"/>
              <a:t>Doi</a:t>
            </a:r>
            <a:r>
              <a:rPr lang="en-US" dirty="0"/>
              <a:t>: 10.1037/rep0000127 National ADAPT (2017). Category archives: I was </a:t>
            </a:r>
            <a:r>
              <a:rPr lang="en-US" i="1" dirty="0"/>
              <a:t>there. Retrieved from</a:t>
            </a:r>
            <a:endParaRPr lang="en-US" dirty="0"/>
          </a:p>
          <a:p>
            <a:r>
              <a:rPr lang="en-US" i="1" dirty="0"/>
              <a:t> 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388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Pros</a:t>
            </a:r>
          </a:p>
          <a:p>
            <a:r>
              <a:rPr lang="en-US" dirty="0"/>
              <a:t>Increase empathy</a:t>
            </a:r>
          </a:p>
          <a:p>
            <a:r>
              <a:rPr lang="en-US" dirty="0"/>
              <a:t>Demonstrate barriers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Cons</a:t>
            </a:r>
          </a:p>
          <a:p>
            <a:r>
              <a:rPr lang="en-US" dirty="0"/>
              <a:t>Perpetuate pity</a:t>
            </a:r>
          </a:p>
          <a:p>
            <a:r>
              <a:rPr lang="en-US" dirty="0"/>
              <a:t>Promotes distress</a:t>
            </a:r>
          </a:p>
          <a:p>
            <a:r>
              <a:rPr lang="en-US" dirty="0"/>
              <a:t>Fails to offer authenticity   </a:t>
            </a:r>
          </a:p>
          <a:p>
            <a:r>
              <a:rPr lang="en-US" dirty="0"/>
              <a:t>Identify barriers, not solutions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5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and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7322894" cy="3756354"/>
          </a:xfrm>
        </p:spPr>
        <p:txBody>
          <a:bodyPr/>
          <a:lstStyle/>
          <a:p>
            <a:r>
              <a:rPr lang="en-US" dirty="0"/>
              <a:t>Commission on Disability Access and Design (CDAD)</a:t>
            </a:r>
          </a:p>
          <a:p>
            <a:r>
              <a:rPr lang="en-US" dirty="0" smtClean="0"/>
              <a:t>Disability </a:t>
            </a:r>
            <a:r>
              <a:rPr lang="en-US" dirty="0"/>
              <a:t>advocacy</a:t>
            </a:r>
          </a:p>
          <a:p>
            <a:r>
              <a:rPr lang="en-US" dirty="0"/>
              <a:t>Intersectional representation</a:t>
            </a:r>
          </a:p>
          <a:p>
            <a:r>
              <a:rPr lang="en-US" dirty="0" smtClean="0"/>
              <a:t>Staff</a:t>
            </a:r>
            <a:r>
              <a:rPr lang="en-US" dirty="0"/>
              <a:t>, Students, and Faculty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2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NAU 4 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5859854" cy="3756354"/>
          </a:xfrm>
        </p:spPr>
        <p:txBody>
          <a:bodyPr/>
          <a:lstStyle/>
          <a:p>
            <a:r>
              <a:rPr lang="en-US" dirty="0"/>
              <a:t>Departure from “disabled students organization”</a:t>
            </a:r>
          </a:p>
          <a:p>
            <a:r>
              <a:rPr lang="en-US" dirty="0"/>
              <a:t>Advocates for institutional inclusion and universal design</a:t>
            </a:r>
          </a:p>
          <a:p>
            <a:r>
              <a:rPr lang="en-US" dirty="0"/>
              <a:t>Strong leadership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42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 of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5798894" cy="3756354"/>
          </a:xfrm>
        </p:spPr>
        <p:txBody>
          <a:bodyPr/>
          <a:lstStyle/>
          <a:p>
            <a:r>
              <a:rPr lang="en-US" dirty="0"/>
              <a:t>Evolution of </a:t>
            </a:r>
            <a:r>
              <a:rPr lang="en-US" dirty="0" smtClean="0"/>
              <a:t>our scavenger hunt</a:t>
            </a:r>
            <a:endParaRPr lang="en-US" dirty="0"/>
          </a:p>
          <a:p>
            <a:r>
              <a:rPr lang="en-US" dirty="0"/>
              <a:t>From small checkpoints to experiences</a:t>
            </a:r>
          </a:p>
          <a:p>
            <a:r>
              <a:rPr lang="en-US" dirty="0"/>
              <a:t>With a group of people with and without disabilities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5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Scavenger Hunt and Simulation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Empathy</a:t>
            </a:r>
          </a:p>
          <a:p>
            <a:r>
              <a:rPr lang="en-US" dirty="0" smtClean="0"/>
              <a:t>From </a:t>
            </a:r>
            <a:r>
              <a:rPr lang="en-US" dirty="0" smtClean="0"/>
              <a:t>pity </a:t>
            </a:r>
            <a:r>
              <a:rPr lang="en-US" dirty="0"/>
              <a:t>to power</a:t>
            </a:r>
          </a:p>
          <a:p>
            <a:r>
              <a:rPr lang="en-US" dirty="0" smtClean="0"/>
              <a:t>Advocacy 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Sympathy</a:t>
            </a:r>
          </a:p>
          <a:p>
            <a:r>
              <a:rPr lang="en-US" dirty="0" smtClean="0"/>
              <a:t>From power to pity</a:t>
            </a:r>
            <a:endParaRPr lang="en-US" dirty="0"/>
          </a:p>
          <a:p>
            <a:r>
              <a:rPr lang="en-US" dirty="0"/>
              <a:t>Awareness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79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Student-Focused to Facilities Focused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2" y="1013359"/>
            <a:ext cx="6029187" cy="3756354"/>
          </a:xfrm>
        </p:spPr>
        <p:txBody>
          <a:bodyPr/>
          <a:lstStyle/>
          <a:p>
            <a:r>
              <a:rPr lang="en-US" dirty="0"/>
              <a:t>Problem focused</a:t>
            </a:r>
          </a:p>
          <a:p>
            <a:r>
              <a:rPr lang="en-US" dirty="0"/>
              <a:t>Focused on accessibility (ADA)</a:t>
            </a:r>
          </a:p>
          <a:p>
            <a:r>
              <a:rPr lang="en-US" dirty="0"/>
              <a:t>More UD and highlighting both successes and opportunities</a:t>
            </a:r>
          </a:p>
          <a:p>
            <a:r>
              <a:rPr lang="en-US" dirty="0"/>
              <a:t>More of a scavenger hunt</a:t>
            </a:r>
          </a:p>
          <a:p>
            <a:r>
              <a:rPr lang="en-US" dirty="0"/>
              <a:t>Evolution of partnership between N4A and CDAD</a:t>
            </a:r>
          </a:p>
          <a:p>
            <a:r>
              <a:rPr lang="en-US" dirty="0"/>
              <a:t>The reality of personality and expertise</a:t>
            </a:r>
          </a:p>
          <a:p>
            <a:r>
              <a:rPr lang="en-US" dirty="0"/>
              <a:t>Facility Services 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223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of the Event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2893" y="1013359"/>
            <a:ext cx="6442360" cy="3756354"/>
          </a:xfrm>
        </p:spPr>
        <p:txBody>
          <a:bodyPr/>
          <a:lstStyle/>
          <a:p>
            <a:r>
              <a:rPr lang="en-US" dirty="0"/>
              <a:t>Student voice and passion</a:t>
            </a:r>
          </a:p>
          <a:p>
            <a:r>
              <a:rPr lang="en-US" dirty="0" smtClean="0"/>
              <a:t>Developing </a:t>
            </a:r>
            <a:r>
              <a:rPr lang="en-US" dirty="0"/>
              <a:t>a culture</a:t>
            </a:r>
          </a:p>
          <a:p>
            <a:r>
              <a:rPr lang="en-US" dirty="0"/>
              <a:t>Develop a team of staff, faculty, and empowered individuals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02BB6-1A9C-452C-B494-FBD8DDFC7C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48093"/>
      </p:ext>
    </p:extLst>
  </p:cSld>
  <p:clrMapOvr>
    <a:masterClrMapping/>
  </p:clrMapOvr>
</p:sld>
</file>

<file path=ppt/theme/theme1.xml><?xml version="1.0" encoding="utf-8"?>
<a:theme xmlns:a="http://schemas.openxmlformats.org/drawingml/2006/main" name="Dark-Blue-Vertical-PPT-Template">
  <a:themeElements>
    <a:clrScheme name="Custom 1">
      <a:dk1>
        <a:srgbClr val="003366"/>
      </a:dk1>
      <a:lt1>
        <a:srgbClr val="FFFFFF"/>
      </a:lt1>
      <a:dk2>
        <a:srgbClr val="0066B3"/>
      </a:dk2>
      <a:lt2>
        <a:srgbClr val="C3B8B2"/>
      </a:lt2>
      <a:accent1>
        <a:srgbClr val="FBB040"/>
      </a:accent1>
      <a:accent2>
        <a:srgbClr val="F07F09"/>
      </a:accent2>
      <a:accent3>
        <a:srgbClr val="B1541F"/>
      </a:accent3>
      <a:accent4>
        <a:srgbClr val="00ABA3"/>
      </a:accent4>
      <a:accent5>
        <a:srgbClr val="009DDC"/>
      </a:accent5>
      <a:accent6>
        <a:srgbClr val="0066B3"/>
      </a:accent6>
      <a:hlink>
        <a:srgbClr val="FFCC00"/>
      </a:hlink>
      <a:folHlink>
        <a:srgbClr val="00853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U_Presiden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ark-Blue-Vertical-PPT-Template">
  <a:themeElements>
    <a:clrScheme name="Custom 1">
      <a:dk1>
        <a:srgbClr val="003366"/>
      </a:dk1>
      <a:lt1>
        <a:srgbClr val="FFFFFF"/>
      </a:lt1>
      <a:dk2>
        <a:srgbClr val="0066B3"/>
      </a:dk2>
      <a:lt2>
        <a:srgbClr val="C3B8B2"/>
      </a:lt2>
      <a:accent1>
        <a:srgbClr val="FBB040"/>
      </a:accent1>
      <a:accent2>
        <a:srgbClr val="F07F09"/>
      </a:accent2>
      <a:accent3>
        <a:srgbClr val="B1541F"/>
      </a:accent3>
      <a:accent4>
        <a:srgbClr val="00ABA3"/>
      </a:accent4>
      <a:accent5>
        <a:srgbClr val="009DDC"/>
      </a:accent5>
      <a:accent6>
        <a:srgbClr val="0066B3"/>
      </a:accent6>
      <a:hlink>
        <a:srgbClr val="FFCC00"/>
      </a:hlink>
      <a:folHlink>
        <a:srgbClr val="00853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U_Presiden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U_Presiden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U_Presiden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8045</TotalTime>
  <Words>841</Words>
  <Application>Microsoft Office PowerPoint</Application>
  <PresentationFormat>On-screen Show (16:9)</PresentationFormat>
  <Paragraphs>123</Paragraphs>
  <Slides>28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Arial Hebrew Scholar</vt:lpstr>
      <vt:lpstr>Calibri</vt:lpstr>
      <vt:lpstr>Rial</vt:lpstr>
      <vt:lpstr>Times</vt:lpstr>
      <vt:lpstr>Dark-Blue-Vertical-PPT-Template</vt:lpstr>
      <vt:lpstr>1_Dark-Blue-Vertical-PPT-Template</vt:lpstr>
      <vt:lpstr>The Accessibility Scavenger Hunt: Empowering Students to Advocate for Campus Change</vt:lpstr>
      <vt:lpstr>Literature</vt:lpstr>
      <vt:lpstr>Simulations</vt:lpstr>
      <vt:lpstr>History and Context</vt:lpstr>
      <vt:lpstr>NAU 4 All</vt:lpstr>
      <vt:lpstr>Evolution of Strategies</vt:lpstr>
      <vt:lpstr>Comparison of Scavenger Hunt and Simulation</vt:lpstr>
      <vt:lpstr>From Student-Focused to Facilities Focused</vt:lpstr>
      <vt:lpstr>Sustainability of the Event</vt:lpstr>
      <vt:lpstr>The Rules</vt:lpstr>
      <vt:lpstr>Questions to Consider</vt:lpstr>
      <vt:lpstr>Tasks</vt:lpstr>
      <vt:lpstr>PowerPoint Presentation</vt:lpstr>
      <vt:lpstr>PowerPoint Presentation</vt:lpstr>
      <vt:lpstr>PowerPoint Presentation</vt:lpstr>
      <vt:lpstr>PowerPoint Presentation</vt:lpstr>
      <vt:lpstr>Environmental Outcomes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Attitudinal Outcomes</vt:lpstr>
      <vt:lpstr>Brainstorming opportunities</vt:lpstr>
      <vt:lpstr>Let’s Give It A Go!</vt:lpstr>
      <vt:lpstr>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New leader orientation!</dc:title>
  <dc:creator>Cassandra Anderson</dc:creator>
  <cp:lastModifiedBy>Chris Lanterman</cp:lastModifiedBy>
  <cp:revision>276</cp:revision>
  <cp:lastPrinted>2016-09-19T18:18:34Z</cp:lastPrinted>
  <dcterms:created xsi:type="dcterms:W3CDTF">2014-02-19T16:49:03Z</dcterms:created>
  <dcterms:modified xsi:type="dcterms:W3CDTF">2018-07-05T22:10:11Z</dcterms:modified>
</cp:coreProperties>
</file>