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7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E5470A9-CB61-4814-A64F-486C72F39AAE}">
  <a:tblStyle styleId="{EE5470A9-CB61-4814-A64F-486C72F39AAE}"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B5B5285-45E8-4294-94F6-12330AFEDD2D}"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6"/>
    <p:restoredTop sz="94599"/>
  </p:normalViewPr>
  <p:slideViewPr>
    <p:cSldViewPr snapToGrid="0" snapToObjects="1">
      <p:cViewPr varScale="1">
        <p:scale>
          <a:sx n="101" d="100"/>
          <a:sy n="101" d="100"/>
        </p:scale>
        <p:origin x="16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Shape 5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 name="Shape 5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8" name="Shape 11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Shape 12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5" name="Shape 12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9" name="Shape 1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4" name="Shape 1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Shape 14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0" name="Shape 1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Shape 16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8" name="Shape 16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Shape 1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4" name="Shape 1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6" name="Shape 1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2" name="Shape 1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Shape 19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8" name="Shape 19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4" name="Shape 2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Shape 20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0" name="Shape 2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Shape 21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6" name="Shape 2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Shape 22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2" name="Shape 2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Shape 22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7" name="Shape 22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 name="Shape 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3" name="Shape 23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39" name="Shape 2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Shape 24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5" name="Shape 24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1" name="Shape 25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Shape 25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57" name="Shape 25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3" name="Shape 26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Shape 26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9" name="Shape 2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75" name="Shape 2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Shape 2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1" name="Shape 2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Shape 28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86" name="Shape 2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Shape 7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5" name="Shape 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2" name="Shape 2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8" name="Shape 29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4" name="Shape 3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Shape 30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0" name="Shape 3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Shape 31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16" name="Shape 3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Shape 32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2" name="Shape 3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28" name="Shape 3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Shape 33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4" name="Shape 33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9" name="Shape 33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Shape 34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44" name="Shape 34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Shape 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1" name="Shape 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0" name="Shape 35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Shape 35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56" name="Shape 35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Shape 36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2" name="Shape 36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Shape 36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69" name="Shape 36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Shape 37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5" name="Shape 37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1" name="Shape 381"/>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Shape 38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6" name="Shape 38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2" name="Shape 39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8" name="Shape 39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4" name="Shape 40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Shape 86"/>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7" name="Shape 87"/>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Shape 40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0" name="Shape 41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6" name="Shape 41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2" name="Shape 42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8" name="Shape 42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Shape 43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4" name="Shape 43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Shape 439"/>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0" name="Shape 440"/>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Shape 445"/>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6" name="Shape 446"/>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Shape 451"/>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2" name="Shape 452"/>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Shape 457"/>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8" name="Shape 458"/>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Shape 46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5" name="Shape 46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 name="Shape 93"/>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lnSpc>
                <a:spcPct val="115000"/>
              </a:lnSpc>
              <a:spcBef>
                <a:spcPts val="0"/>
              </a:spcBef>
              <a:spcAft>
                <a:spcPts val="1600"/>
              </a:spcAft>
              <a:buNone/>
            </a:pPr>
            <a:r>
              <a:rPr lang="en" sz="2400">
                <a:solidFill>
                  <a:schemeClr val="dk1"/>
                </a:solidFill>
                <a:latin typeface="Calibri"/>
                <a:ea typeface="Calibri"/>
                <a:cs typeface="Calibri"/>
                <a:sym typeface="Calibri"/>
              </a:rPr>
              <a:t>Barnard-Brak, Sulak, Tate, and Lechtenberger (2010)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Shape 473"/>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4" name="Shape 474"/>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1143225" y="685800"/>
            <a:ext cx="45723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Shape 46"/>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blue">
  <p:cSld name="TITLE_1">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Shape 51"/>
          <p:cNvSpPr txBox="1">
            <a:spLocks noGrp="1"/>
          </p:cNvSpPr>
          <p:nvPr>
            <p:ph type="ctrTitle"/>
          </p:nvPr>
        </p:nvSpPr>
        <p:spPr>
          <a:xfrm>
            <a:off x="1295550" y="2655750"/>
            <a:ext cx="6552900" cy="1546500"/>
          </a:xfrm>
          <a:prstGeom prst="rect">
            <a:avLst/>
          </a:prstGeom>
        </p:spPr>
        <p:txBody>
          <a:bodyPr spcFirstLastPara="1" wrap="square" lIns="91425" tIns="91425" rIns="91425" bIns="91425" anchor="ctr" anchorCtr="0"/>
          <a:lstStyle>
            <a:lvl1pPr lvl="0" algn="ctr" rtl="0">
              <a:spcBef>
                <a:spcPts val="0"/>
              </a:spcBef>
              <a:spcAft>
                <a:spcPts val="0"/>
              </a:spcAft>
              <a:buClr>
                <a:srgbClr val="FFFFFF"/>
              </a:buClr>
              <a:buSzPts val="4800"/>
              <a:buNone/>
              <a:defRPr sz="4800">
                <a:solidFill>
                  <a:srgbClr val="FFFFFF"/>
                </a:solidFill>
              </a:defRPr>
            </a:lvl1pPr>
            <a:lvl2pPr lvl="1" algn="ctr" rtl="0">
              <a:spcBef>
                <a:spcPts val="0"/>
              </a:spcBef>
              <a:spcAft>
                <a:spcPts val="0"/>
              </a:spcAft>
              <a:buClr>
                <a:srgbClr val="FFFFFF"/>
              </a:buClr>
              <a:buSzPts val="4800"/>
              <a:buNone/>
              <a:defRPr sz="4800">
                <a:solidFill>
                  <a:srgbClr val="FFFFFF"/>
                </a:solidFill>
              </a:defRPr>
            </a:lvl2pPr>
            <a:lvl3pPr lvl="2" algn="ctr" rtl="0">
              <a:spcBef>
                <a:spcPts val="0"/>
              </a:spcBef>
              <a:spcAft>
                <a:spcPts val="0"/>
              </a:spcAft>
              <a:buClr>
                <a:srgbClr val="FFFFFF"/>
              </a:buClr>
              <a:buSzPts val="4800"/>
              <a:buNone/>
              <a:defRPr sz="4800">
                <a:solidFill>
                  <a:srgbClr val="FFFFFF"/>
                </a:solidFill>
              </a:defRPr>
            </a:lvl3pPr>
            <a:lvl4pPr lvl="3" algn="ctr" rtl="0">
              <a:spcBef>
                <a:spcPts val="0"/>
              </a:spcBef>
              <a:spcAft>
                <a:spcPts val="0"/>
              </a:spcAft>
              <a:buClr>
                <a:srgbClr val="FFFFFF"/>
              </a:buClr>
              <a:buSzPts val="4800"/>
              <a:buNone/>
              <a:defRPr sz="4800">
                <a:solidFill>
                  <a:srgbClr val="FFFFFF"/>
                </a:solidFill>
              </a:defRPr>
            </a:lvl4pPr>
            <a:lvl5pPr lvl="4" algn="ctr" rtl="0">
              <a:spcBef>
                <a:spcPts val="0"/>
              </a:spcBef>
              <a:spcAft>
                <a:spcPts val="0"/>
              </a:spcAft>
              <a:buClr>
                <a:srgbClr val="FFFFFF"/>
              </a:buClr>
              <a:buSzPts val="4800"/>
              <a:buNone/>
              <a:defRPr sz="4800">
                <a:solidFill>
                  <a:srgbClr val="FFFFFF"/>
                </a:solidFill>
              </a:defRPr>
            </a:lvl5pPr>
            <a:lvl6pPr lvl="5" algn="ctr" rtl="0">
              <a:spcBef>
                <a:spcPts val="0"/>
              </a:spcBef>
              <a:spcAft>
                <a:spcPts val="0"/>
              </a:spcAft>
              <a:buClr>
                <a:srgbClr val="FFFFFF"/>
              </a:buClr>
              <a:buSzPts val="4800"/>
              <a:buNone/>
              <a:defRPr sz="4800">
                <a:solidFill>
                  <a:srgbClr val="FFFFFF"/>
                </a:solidFill>
              </a:defRPr>
            </a:lvl6pPr>
            <a:lvl7pPr lvl="6" algn="ctr" rtl="0">
              <a:spcBef>
                <a:spcPts val="0"/>
              </a:spcBef>
              <a:spcAft>
                <a:spcPts val="0"/>
              </a:spcAft>
              <a:buClr>
                <a:srgbClr val="FFFFFF"/>
              </a:buClr>
              <a:buSzPts val="4800"/>
              <a:buNone/>
              <a:defRPr sz="4800">
                <a:solidFill>
                  <a:srgbClr val="FFFFFF"/>
                </a:solidFill>
              </a:defRPr>
            </a:lvl7pPr>
            <a:lvl8pPr lvl="7" algn="ctr" rtl="0">
              <a:spcBef>
                <a:spcPts val="0"/>
              </a:spcBef>
              <a:spcAft>
                <a:spcPts val="0"/>
              </a:spcAft>
              <a:buClr>
                <a:srgbClr val="FFFFFF"/>
              </a:buClr>
              <a:buSzPts val="4800"/>
              <a:buNone/>
              <a:defRPr sz="4800">
                <a:solidFill>
                  <a:srgbClr val="FFFFFF"/>
                </a:solidFill>
              </a:defRPr>
            </a:lvl8pPr>
            <a:lvl9pPr lvl="8" algn="ctr" rtl="0">
              <a:spcBef>
                <a:spcPts val="0"/>
              </a:spcBef>
              <a:spcAft>
                <a:spcPts val="0"/>
              </a:spcAft>
              <a:buClr>
                <a:srgbClr val="FFFFFF"/>
              </a:buClr>
              <a:buSzPts val="4800"/>
              <a:buNone/>
              <a:defRPr sz="4800">
                <a:solidFill>
                  <a:srgbClr val="FFFFFF"/>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hyperlink" Target="http://dholzberg.wixsite.com/sacrinstruction" TargetMode="External"/><Relationship Id="rId2" Type="http://schemas.openxmlformats.org/officeDocument/2006/relationships/notesSlide" Target="../notesSlides/notesSlide6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hyperlink" Target="mailto:latacha.hamilton@stjude.org" TargetMode="External"/><Relationship Id="rId7" Type="http://schemas.openxmlformats.org/officeDocument/2006/relationships/image" Target="../media/image2.png"/><Relationship Id="rId2" Type="http://schemas.openxmlformats.org/officeDocument/2006/relationships/notesSlide" Target="../notesSlides/notesSlide70.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dholzberg.wixsite.com/sacrinstruction" TargetMode="External"/><Relationship Id="rId4" Type="http://schemas.openxmlformats.org/officeDocument/2006/relationships/hyperlink" Target="mailto:dgholzbe@uncg.edu"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5"/>
        <p:cNvGrpSpPr/>
        <p:nvPr/>
      </p:nvGrpSpPr>
      <p:grpSpPr>
        <a:xfrm>
          <a:off x="0" y="0"/>
          <a:ext cx="0" cy="0"/>
          <a:chOff x="0" y="0"/>
          <a:chExt cx="0" cy="0"/>
        </a:xfrm>
      </p:grpSpPr>
      <p:sp>
        <p:nvSpPr>
          <p:cNvPr id="56" name="Shape 56"/>
          <p:cNvSpPr txBox="1">
            <a:spLocks noGrp="1"/>
          </p:cNvSpPr>
          <p:nvPr>
            <p:ph type="ctrTitle"/>
          </p:nvPr>
        </p:nvSpPr>
        <p:spPr>
          <a:xfrm>
            <a:off x="580200" y="798400"/>
            <a:ext cx="7983600" cy="29577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sz="5000" b="1">
                <a:solidFill>
                  <a:srgbClr val="000000"/>
                </a:solidFill>
                <a:latin typeface="Calibri"/>
                <a:ea typeface="Calibri"/>
                <a:cs typeface="Calibri"/>
                <a:sym typeface="Calibri"/>
              </a:rPr>
              <a:t>Self-Advocacy </a:t>
            </a:r>
            <a:endParaRPr sz="5000" b="1">
              <a:solidFill>
                <a:srgbClr val="000000"/>
              </a:solidFill>
              <a:latin typeface="Calibri"/>
              <a:ea typeface="Calibri"/>
              <a:cs typeface="Calibri"/>
              <a:sym typeface="Calibri"/>
            </a:endParaRPr>
          </a:p>
          <a:p>
            <a:pPr marL="0" lvl="0" indent="0">
              <a:spcBef>
                <a:spcPts val="0"/>
              </a:spcBef>
              <a:spcAft>
                <a:spcPts val="0"/>
              </a:spcAft>
              <a:buNone/>
            </a:pPr>
            <a:r>
              <a:rPr lang="en" sz="5000" b="1">
                <a:solidFill>
                  <a:srgbClr val="000000"/>
                </a:solidFill>
                <a:latin typeface="Calibri"/>
                <a:ea typeface="Calibri"/>
                <a:cs typeface="Calibri"/>
                <a:sym typeface="Calibri"/>
              </a:rPr>
              <a:t>for Individuals </a:t>
            </a:r>
            <a:endParaRPr sz="5000" b="1">
              <a:solidFill>
                <a:srgbClr val="000000"/>
              </a:solidFill>
              <a:latin typeface="Calibri"/>
              <a:ea typeface="Calibri"/>
              <a:cs typeface="Calibri"/>
              <a:sym typeface="Calibri"/>
            </a:endParaRPr>
          </a:p>
          <a:p>
            <a:pPr marL="0" lvl="0" indent="0" rtl="0">
              <a:spcBef>
                <a:spcPts val="0"/>
              </a:spcBef>
              <a:spcAft>
                <a:spcPts val="0"/>
              </a:spcAft>
              <a:buNone/>
            </a:pPr>
            <a:r>
              <a:rPr lang="en" sz="5000" b="1">
                <a:solidFill>
                  <a:srgbClr val="000000"/>
                </a:solidFill>
                <a:latin typeface="Calibri"/>
                <a:ea typeface="Calibri"/>
                <a:cs typeface="Calibri"/>
                <a:sym typeface="Calibri"/>
              </a:rPr>
              <a:t>with Hidden Disabilities</a:t>
            </a:r>
            <a:endParaRPr sz="5000" b="1">
              <a:solidFill>
                <a:srgbClr val="000000"/>
              </a:solidFill>
              <a:latin typeface="Calibri"/>
              <a:ea typeface="Calibri"/>
              <a:cs typeface="Calibri"/>
              <a:sym typeface="Calibri"/>
            </a:endParaRPr>
          </a:p>
        </p:txBody>
      </p:sp>
      <p:sp>
        <p:nvSpPr>
          <p:cNvPr id="57" name="Shape 57"/>
          <p:cNvSpPr txBox="1"/>
          <p:nvPr/>
        </p:nvSpPr>
        <p:spPr>
          <a:xfrm>
            <a:off x="0" y="4175100"/>
            <a:ext cx="9144000" cy="2473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2400">
                <a:latin typeface="Calibri"/>
                <a:ea typeface="Calibri"/>
                <a:cs typeface="Calibri"/>
                <a:sym typeface="Calibri"/>
              </a:rPr>
              <a:t>Debra G. Holzberg, Ph.D. </a:t>
            </a:r>
            <a:endParaRPr sz="2400">
              <a:latin typeface="Calibri"/>
              <a:ea typeface="Calibri"/>
              <a:cs typeface="Calibri"/>
              <a:sym typeface="Calibri"/>
            </a:endParaRPr>
          </a:p>
          <a:p>
            <a:pPr marL="0" lvl="0" indent="0" algn="ctr" rtl="0">
              <a:lnSpc>
                <a:spcPct val="115000"/>
              </a:lnSpc>
              <a:spcBef>
                <a:spcPts val="0"/>
              </a:spcBef>
              <a:spcAft>
                <a:spcPts val="0"/>
              </a:spcAft>
              <a:buNone/>
            </a:pPr>
            <a:r>
              <a:rPr lang="en" sz="2400">
                <a:latin typeface="Calibri"/>
                <a:ea typeface="Calibri"/>
                <a:cs typeface="Calibri"/>
                <a:sym typeface="Calibri"/>
              </a:rPr>
              <a:t>University of North Carolina at Greensboro</a:t>
            </a:r>
            <a:endParaRPr sz="2400">
              <a:latin typeface="Calibri"/>
              <a:ea typeface="Calibri"/>
              <a:cs typeface="Calibri"/>
              <a:sym typeface="Calibri"/>
            </a:endParaRPr>
          </a:p>
          <a:p>
            <a:pPr marL="0" lvl="0" indent="0" algn="ctr" rtl="0">
              <a:lnSpc>
                <a:spcPct val="115000"/>
              </a:lnSpc>
              <a:spcBef>
                <a:spcPts val="0"/>
              </a:spcBef>
              <a:spcAft>
                <a:spcPts val="0"/>
              </a:spcAft>
              <a:buNone/>
            </a:pPr>
            <a:endParaRPr sz="2400">
              <a:latin typeface="Calibri"/>
              <a:ea typeface="Calibri"/>
              <a:cs typeface="Calibri"/>
              <a:sym typeface="Calibri"/>
            </a:endParaRPr>
          </a:p>
          <a:p>
            <a:pPr marL="0" lvl="0" indent="0" algn="ctr" rtl="0">
              <a:lnSpc>
                <a:spcPct val="115000"/>
              </a:lnSpc>
              <a:spcBef>
                <a:spcPts val="0"/>
              </a:spcBef>
              <a:spcAft>
                <a:spcPts val="0"/>
              </a:spcAft>
              <a:buNone/>
            </a:pPr>
            <a:r>
              <a:rPr lang="en" sz="2400">
                <a:latin typeface="Calibri"/>
                <a:ea typeface="Calibri"/>
                <a:cs typeface="Calibri"/>
                <a:sym typeface="Calibri"/>
              </a:rPr>
              <a:t>Latacha Hamilton, Ph.D. </a:t>
            </a:r>
            <a:endParaRPr sz="2400">
              <a:latin typeface="Calibri"/>
              <a:ea typeface="Calibri"/>
              <a:cs typeface="Calibri"/>
              <a:sym typeface="Calibri"/>
            </a:endParaRPr>
          </a:p>
          <a:p>
            <a:pPr marL="0" lvl="0" indent="0" algn="ctr" rtl="0">
              <a:lnSpc>
                <a:spcPct val="115000"/>
              </a:lnSpc>
              <a:spcBef>
                <a:spcPts val="0"/>
              </a:spcBef>
              <a:spcAft>
                <a:spcPts val="0"/>
              </a:spcAft>
              <a:buNone/>
            </a:pPr>
            <a:r>
              <a:rPr lang="en" sz="2400">
                <a:latin typeface="Calibri"/>
                <a:ea typeface="Calibri"/>
                <a:cs typeface="Calibri"/>
                <a:sym typeface="Calibri"/>
              </a:rPr>
              <a:t>St. Jude Children’s Research Hospital </a:t>
            </a:r>
            <a:endParaRPr sz="2400">
              <a:latin typeface="Calibri"/>
              <a:ea typeface="Calibri"/>
              <a:cs typeface="Calibri"/>
              <a:sym typeface="Calibri"/>
            </a:endParaRPr>
          </a:p>
        </p:txBody>
      </p:sp>
      <p:pic>
        <p:nvPicPr>
          <p:cNvPr id="58" name="Shape 58"/>
          <p:cNvPicPr preferRelativeResize="0"/>
          <p:nvPr/>
        </p:nvPicPr>
        <p:blipFill>
          <a:blip r:embed="rId3">
            <a:alphaModFix/>
          </a:blip>
          <a:stretch>
            <a:fillRect/>
          </a:stretch>
        </p:blipFill>
        <p:spPr>
          <a:xfrm>
            <a:off x="7655175" y="5596340"/>
            <a:ext cx="1283776" cy="1199225"/>
          </a:xfrm>
          <a:prstGeom prst="rect">
            <a:avLst/>
          </a:prstGeom>
          <a:noFill/>
          <a:ln>
            <a:noFill/>
          </a:ln>
        </p:spPr>
      </p:pic>
      <p:cxnSp>
        <p:nvCxnSpPr>
          <p:cNvPr id="59" name="Shape 59"/>
          <p:cNvCxnSpPr/>
          <p:nvPr/>
        </p:nvCxnSpPr>
        <p:spPr>
          <a:xfrm>
            <a:off x="423150" y="3965600"/>
            <a:ext cx="8297700" cy="0"/>
          </a:xfrm>
          <a:prstGeom prst="straightConnector1">
            <a:avLst/>
          </a:prstGeom>
          <a:noFill/>
          <a:ln w="38100" cap="flat" cmpd="sng">
            <a:solidFill>
              <a:srgbClr val="000000"/>
            </a:solidFill>
            <a:prstDash val="dashDot"/>
            <a:round/>
            <a:headEnd type="none" w="med" len="med"/>
            <a:tailEnd type="none" w="med" len="med"/>
          </a:ln>
        </p:spPr>
      </p:cxnSp>
      <p:pic>
        <p:nvPicPr>
          <p:cNvPr id="60" name="Shape 60" descr="Image result for st jude children's research hospital"/>
          <p:cNvPicPr preferRelativeResize="0"/>
          <p:nvPr/>
        </p:nvPicPr>
        <p:blipFill>
          <a:blip r:embed="rId4">
            <a:alphaModFix/>
          </a:blip>
          <a:stretch>
            <a:fillRect/>
          </a:stretch>
        </p:blipFill>
        <p:spPr>
          <a:xfrm>
            <a:off x="161100" y="5389600"/>
            <a:ext cx="1468075" cy="135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311700" y="3647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Barriers to Accessing Accommodations </a:t>
            </a:r>
            <a:endParaRPr sz="4000" b="1">
              <a:latin typeface="Calibri"/>
              <a:ea typeface="Calibri"/>
              <a:cs typeface="Calibri"/>
              <a:sym typeface="Calibri"/>
            </a:endParaRPr>
          </a:p>
        </p:txBody>
      </p:sp>
      <p:sp>
        <p:nvSpPr>
          <p:cNvPr id="114" name="Shape 11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381000" rtl="0">
              <a:spcBef>
                <a:spcPts val="400"/>
              </a:spcBef>
              <a:spcAft>
                <a:spcPts val="0"/>
              </a:spcAft>
              <a:buClr>
                <a:srgbClr val="000000"/>
              </a:buClr>
              <a:buSzPts val="2400"/>
              <a:buFont typeface="Calibri"/>
              <a:buChar char="⇢"/>
            </a:pPr>
            <a:r>
              <a:rPr lang="en" sz="2900">
                <a:solidFill>
                  <a:srgbClr val="000000"/>
                </a:solidFill>
                <a:latin typeface="Calibri"/>
                <a:ea typeface="Calibri"/>
                <a:cs typeface="Calibri"/>
                <a:sym typeface="Calibri"/>
              </a:rPr>
              <a:t>Students may not be accessing available resources (Barnard-Brak, Lechtenberger, &amp; Lan, 2010)</a:t>
            </a:r>
            <a:endParaRPr sz="2900">
              <a:solidFill>
                <a:srgbClr val="000000"/>
              </a:solidFill>
              <a:latin typeface="Calibri"/>
              <a:ea typeface="Calibri"/>
              <a:cs typeface="Calibri"/>
              <a:sym typeface="Calibri"/>
            </a:endParaRPr>
          </a:p>
          <a:p>
            <a:pPr marL="457200" lvl="0" indent="-381000" rtl="0">
              <a:spcBef>
                <a:spcPts val="0"/>
              </a:spcBef>
              <a:spcAft>
                <a:spcPts val="0"/>
              </a:spcAft>
              <a:buClr>
                <a:srgbClr val="000000"/>
              </a:buClr>
              <a:buSzPts val="2400"/>
              <a:buFont typeface="Calibri"/>
              <a:buChar char="⇢"/>
            </a:pPr>
            <a:r>
              <a:rPr lang="en" sz="2900">
                <a:solidFill>
                  <a:srgbClr val="000000"/>
                </a:solidFill>
                <a:latin typeface="Calibri"/>
                <a:ea typeface="Calibri"/>
                <a:cs typeface="Calibri"/>
                <a:sym typeface="Calibri"/>
              </a:rPr>
              <a:t>Students registered with Disability Support at one university:</a:t>
            </a:r>
            <a:endParaRPr sz="29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900">
                <a:solidFill>
                  <a:srgbClr val="000000"/>
                </a:solidFill>
                <a:latin typeface="Calibri"/>
                <a:ea typeface="Calibri"/>
                <a:cs typeface="Calibri"/>
                <a:sym typeface="Calibri"/>
              </a:rPr>
              <a:t>7.9% were freshmen</a:t>
            </a:r>
            <a:endParaRPr sz="29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900">
                <a:solidFill>
                  <a:srgbClr val="000000"/>
                </a:solidFill>
                <a:latin typeface="Calibri"/>
                <a:ea typeface="Calibri"/>
                <a:cs typeface="Calibri"/>
                <a:sym typeface="Calibri"/>
              </a:rPr>
              <a:t>18.6% were sophomores</a:t>
            </a:r>
            <a:endParaRPr sz="29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900">
                <a:solidFill>
                  <a:srgbClr val="000000"/>
                </a:solidFill>
                <a:latin typeface="Calibri"/>
                <a:ea typeface="Calibri"/>
                <a:cs typeface="Calibri"/>
                <a:sym typeface="Calibri"/>
              </a:rPr>
              <a:t>24.6% were juniors</a:t>
            </a:r>
            <a:endParaRPr sz="2900">
              <a:solidFill>
                <a:srgbClr val="000000"/>
              </a:solidFill>
              <a:latin typeface="Calibri"/>
              <a:ea typeface="Calibri"/>
              <a:cs typeface="Calibri"/>
              <a:sym typeface="Calibri"/>
            </a:endParaRPr>
          </a:p>
          <a:p>
            <a:pPr marL="914400" lvl="1" indent="-381000" rtl="0">
              <a:lnSpc>
                <a:spcPct val="100000"/>
              </a:lnSpc>
              <a:spcBef>
                <a:spcPts val="0"/>
              </a:spcBef>
              <a:spcAft>
                <a:spcPts val="0"/>
              </a:spcAft>
              <a:buClr>
                <a:srgbClr val="000000"/>
              </a:buClr>
              <a:buSzPts val="2400"/>
              <a:buFont typeface="Calibri"/>
              <a:buChar char="⇢"/>
            </a:pPr>
            <a:r>
              <a:rPr lang="en" sz="2900">
                <a:solidFill>
                  <a:srgbClr val="000000"/>
                </a:solidFill>
                <a:latin typeface="Calibri"/>
                <a:ea typeface="Calibri"/>
                <a:cs typeface="Calibri"/>
                <a:sym typeface="Calibri"/>
              </a:rPr>
              <a:t>39% were seniors </a:t>
            </a:r>
            <a:endParaRPr sz="2400">
              <a:latin typeface="Calibri"/>
              <a:ea typeface="Calibri"/>
              <a:cs typeface="Calibri"/>
              <a:sym typeface="Calibri"/>
            </a:endParaRPr>
          </a:p>
        </p:txBody>
      </p:sp>
      <p:pic>
        <p:nvPicPr>
          <p:cNvPr id="115" name="Shape 115"/>
          <p:cNvPicPr preferRelativeResize="0"/>
          <p:nvPr/>
        </p:nvPicPr>
        <p:blipFill>
          <a:blip r:embed="rId3">
            <a:alphaModFix/>
          </a:blip>
          <a:stretch>
            <a:fillRect/>
          </a:stretch>
        </p:blipFill>
        <p:spPr>
          <a:xfrm>
            <a:off x="6491150" y="6396633"/>
            <a:ext cx="2652858" cy="46136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311700" y="2885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sz="4000" b="1">
                <a:latin typeface="Calibri"/>
                <a:ea typeface="Calibri"/>
                <a:cs typeface="Calibri"/>
                <a:sym typeface="Calibri"/>
              </a:rPr>
              <a:t>Barriers to Accessing Accommodations </a:t>
            </a:r>
            <a:endParaRPr sz="4000" b="1">
              <a:latin typeface="Calibri"/>
              <a:ea typeface="Calibri"/>
              <a:cs typeface="Calibri"/>
              <a:sym typeface="Calibri"/>
            </a:endParaRPr>
          </a:p>
          <a:p>
            <a:pPr marL="0" lvl="0" indent="0" rtl="0">
              <a:spcBef>
                <a:spcPts val="0"/>
              </a:spcBef>
              <a:spcAft>
                <a:spcPts val="0"/>
              </a:spcAft>
              <a:buNone/>
            </a:pPr>
            <a:endParaRPr sz="4000" b="1">
              <a:latin typeface="Calibri"/>
              <a:ea typeface="Calibri"/>
              <a:cs typeface="Calibri"/>
              <a:sym typeface="Calibri"/>
            </a:endParaRPr>
          </a:p>
        </p:txBody>
      </p:sp>
      <p:sp>
        <p:nvSpPr>
          <p:cNvPr id="121" name="Shape 121"/>
          <p:cNvSpPr txBox="1">
            <a:spLocks noGrp="1"/>
          </p:cNvSpPr>
          <p:nvPr>
            <p:ph type="body" idx="1"/>
          </p:nvPr>
        </p:nvSpPr>
        <p:spPr>
          <a:xfrm>
            <a:off x="311700" y="1151408"/>
            <a:ext cx="8520600" cy="4555200"/>
          </a:xfrm>
          <a:prstGeom prst="rect">
            <a:avLst/>
          </a:prstGeom>
        </p:spPr>
        <p:txBody>
          <a:bodyPr spcFirstLastPara="1" wrap="square" lIns="91425" tIns="91425" rIns="91425" bIns="91425" anchor="t" anchorCtr="0">
            <a:noAutofit/>
          </a:bodyPr>
          <a:lstStyle/>
          <a:p>
            <a:pPr marL="457200" lvl="0" indent="-393700" rtl="0">
              <a:lnSpc>
                <a:spcPct val="100000"/>
              </a:lnSpc>
              <a:spcBef>
                <a:spcPts val="100"/>
              </a:spcBef>
              <a:spcAft>
                <a:spcPts val="0"/>
              </a:spcAft>
              <a:buSzPts val="2600"/>
              <a:buFont typeface="Calibri"/>
              <a:buChar char="⇢"/>
            </a:pPr>
            <a:r>
              <a:rPr lang="en" sz="2600">
                <a:solidFill>
                  <a:srgbClr val="262626"/>
                </a:solidFill>
                <a:latin typeface="Calibri"/>
                <a:ea typeface="Calibri"/>
                <a:cs typeface="Calibri"/>
                <a:sym typeface="Calibri"/>
              </a:rPr>
              <a:t>Changes in the way students access accommodations</a:t>
            </a:r>
            <a:endParaRPr sz="2600">
              <a:solidFill>
                <a:srgbClr val="262626"/>
              </a:solidFill>
              <a:latin typeface="Calibri"/>
              <a:ea typeface="Calibri"/>
              <a:cs typeface="Calibri"/>
              <a:sym typeface="Calibri"/>
            </a:endParaRPr>
          </a:p>
          <a:p>
            <a:pPr marL="914400" lvl="1"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High school</a:t>
            </a:r>
            <a:endParaRPr sz="2600">
              <a:solidFill>
                <a:srgbClr val="262626"/>
              </a:solidFill>
              <a:latin typeface="Calibri"/>
              <a:ea typeface="Calibri"/>
              <a:cs typeface="Calibri"/>
              <a:sym typeface="Calibri"/>
            </a:endParaRPr>
          </a:p>
          <a:p>
            <a:pPr marL="914400" lvl="1"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Individuals with Disabilities Education Act (IDEA; 2004) and Section 504 of the Rehabilitation Act (1973)</a:t>
            </a:r>
            <a:endParaRPr sz="2600">
              <a:solidFill>
                <a:srgbClr val="262626"/>
              </a:solidFill>
              <a:latin typeface="Calibri"/>
              <a:ea typeface="Calibri"/>
              <a:cs typeface="Calibri"/>
              <a:sym typeface="Calibri"/>
            </a:endParaRPr>
          </a:p>
          <a:p>
            <a:pPr marL="457200" lvl="0"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College</a:t>
            </a:r>
            <a:endParaRPr sz="2600">
              <a:solidFill>
                <a:srgbClr val="262626"/>
              </a:solidFill>
              <a:latin typeface="Calibri"/>
              <a:ea typeface="Calibri"/>
              <a:cs typeface="Calibri"/>
              <a:sym typeface="Calibri"/>
            </a:endParaRPr>
          </a:p>
          <a:p>
            <a:pPr marL="914400" lvl="1"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Students must actively seek their accommodations</a:t>
            </a:r>
            <a:endParaRPr sz="2600">
              <a:solidFill>
                <a:srgbClr val="262626"/>
              </a:solidFill>
              <a:latin typeface="Calibri"/>
              <a:ea typeface="Calibri"/>
              <a:cs typeface="Calibri"/>
              <a:sym typeface="Calibri"/>
            </a:endParaRPr>
          </a:p>
          <a:p>
            <a:pPr marL="914400" lvl="1"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Must provide adequate documentation of need for services</a:t>
            </a:r>
            <a:endParaRPr sz="2600">
              <a:solidFill>
                <a:srgbClr val="262626"/>
              </a:solidFill>
              <a:latin typeface="Calibri"/>
              <a:ea typeface="Calibri"/>
              <a:cs typeface="Calibri"/>
              <a:sym typeface="Calibri"/>
            </a:endParaRPr>
          </a:p>
          <a:p>
            <a:pPr marL="914400" lvl="1"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Services are provided under the Americans with Disabilities Act (ADA) and Section 504</a:t>
            </a:r>
            <a:endParaRPr sz="2600">
              <a:solidFill>
                <a:srgbClr val="262626"/>
              </a:solidFill>
              <a:latin typeface="Calibri"/>
              <a:ea typeface="Calibri"/>
              <a:cs typeface="Calibri"/>
              <a:sym typeface="Calibri"/>
            </a:endParaRPr>
          </a:p>
          <a:p>
            <a:pPr marL="1371600" lvl="2"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Level or intensity of services is at the discretion of the institution</a:t>
            </a:r>
            <a:endParaRPr sz="2600">
              <a:solidFill>
                <a:srgbClr val="262626"/>
              </a:solidFill>
              <a:latin typeface="Calibri"/>
              <a:ea typeface="Calibri"/>
              <a:cs typeface="Calibri"/>
              <a:sym typeface="Calibri"/>
            </a:endParaRPr>
          </a:p>
          <a:p>
            <a:pPr marL="914400" lvl="1" indent="-393700" rtl="0">
              <a:lnSpc>
                <a:spcPct val="100000"/>
              </a:lnSpc>
              <a:spcBef>
                <a:spcPts val="0"/>
              </a:spcBef>
              <a:spcAft>
                <a:spcPts val="0"/>
              </a:spcAft>
              <a:buSzPts val="2600"/>
              <a:buFont typeface="Calibri"/>
              <a:buChar char="⇢"/>
            </a:pPr>
            <a:r>
              <a:rPr lang="en" sz="2600">
                <a:solidFill>
                  <a:srgbClr val="262626"/>
                </a:solidFill>
                <a:latin typeface="Calibri"/>
                <a:ea typeface="Calibri"/>
                <a:cs typeface="Calibri"/>
                <a:sym typeface="Calibri"/>
              </a:rPr>
              <a:t>Emphasis is on </a:t>
            </a:r>
            <a:r>
              <a:rPr lang="en" sz="2600" i="1">
                <a:solidFill>
                  <a:srgbClr val="262626"/>
                </a:solidFill>
                <a:latin typeface="Calibri"/>
                <a:ea typeface="Calibri"/>
                <a:cs typeface="Calibri"/>
                <a:sym typeface="Calibri"/>
              </a:rPr>
              <a:t>access</a:t>
            </a:r>
            <a:r>
              <a:rPr lang="en" sz="2600">
                <a:solidFill>
                  <a:srgbClr val="262626"/>
                </a:solidFill>
                <a:latin typeface="Calibri"/>
                <a:ea typeface="Calibri"/>
                <a:cs typeface="Calibri"/>
                <a:sym typeface="Calibri"/>
              </a:rPr>
              <a:t> as opposed to </a:t>
            </a:r>
            <a:r>
              <a:rPr lang="en" sz="2600" i="1">
                <a:solidFill>
                  <a:srgbClr val="262626"/>
                </a:solidFill>
                <a:latin typeface="Calibri"/>
                <a:ea typeface="Calibri"/>
                <a:cs typeface="Calibri"/>
                <a:sym typeface="Calibri"/>
              </a:rPr>
              <a:t>success</a:t>
            </a:r>
            <a:endParaRPr sz="2600">
              <a:latin typeface="Calibri"/>
              <a:ea typeface="Calibri"/>
              <a:cs typeface="Calibri"/>
              <a:sym typeface="Calibri"/>
            </a:endParaRPr>
          </a:p>
        </p:txBody>
      </p:sp>
      <p:sp>
        <p:nvSpPr>
          <p:cNvPr id="122" name="Shape 122"/>
          <p:cNvSpPr txBox="1"/>
          <p:nvPr/>
        </p:nvSpPr>
        <p:spPr>
          <a:xfrm>
            <a:off x="7209900" y="6428100"/>
            <a:ext cx="1934100" cy="429900"/>
          </a:xfrm>
          <a:prstGeom prst="rect">
            <a:avLst/>
          </a:prstGeom>
          <a:noFill/>
          <a:ln>
            <a:noFill/>
          </a:ln>
        </p:spPr>
        <p:txBody>
          <a:bodyPr spcFirstLastPara="1" wrap="square" lIns="91425" tIns="91425" rIns="91425" bIns="91425" anchor="ctr" anchorCtr="0">
            <a:noAutofit/>
          </a:bodyPr>
          <a:lstStyle/>
          <a:p>
            <a:pPr marL="0" lvl="0" indent="0" algn="r" rtl="0">
              <a:lnSpc>
                <a:spcPct val="115000"/>
              </a:lnSpc>
              <a:spcBef>
                <a:spcPts val="0"/>
              </a:spcBef>
              <a:spcAft>
                <a:spcPts val="0"/>
              </a:spcAft>
              <a:buNone/>
            </a:pPr>
            <a:r>
              <a:rPr lang="en">
                <a:solidFill>
                  <a:schemeClr val="dk1"/>
                </a:solidFill>
                <a:latin typeface="Calibri"/>
                <a:ea typeface="Calibri"/>
                <a:cs typeface="Calibri"/>
                <a:sym typeface="Calibri"/>
              </a:rPr>
              <a:t>(Cawthon &amp; Cole, 2010)</a:t>
            </a:r>
            <a:endParaRPr>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311700" y="3647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sz="4000" b="1">
                <a:latin typeface="Calibri"/>
                <a:ea typeface="Calibri"/>
                <a:cs typeface="Calibri"/>
                <a:sym typeface="Calibri"/>
              </a:rPr>
              <a:t>Barriers to Accessing Accommodations </a:t>
            </a:r>
            <a:endParaRPr sz="4000" b="1">
              <a:latin typeface="Calibri"/>
              <a:ea typeface="Calibri"/>
              <a:cs typeface="Calibri"/>
              <a:sym typeface="Calibri"/>
            </a:endParaRPr>
          </a:p>
          <a:p>
            <a:pPr marL="0" lvl="0" indent="0" rtl="0">
              <a:spcBef>
                <a:spcPts val="0"/>
              </a:spcBef>
              <a:spcAft>
                <a:spcPts val="0"/>
              </a:spcAft>
              <a:buNone/>
            </a:pPr>
            <a:endParaRPr sz="3000" b="1">
              <a:latin typeface="Calibri"/>
              <a:ea typeface="Calibri"/>
              <a:cs typeface="Calibri"/>
              <a:sym typeface="Calibri"/>
            </a:endParaRPr>
          </a:p>
        </p:txBody>
      </p:sp>
      <p:sp>
        <p:nvSpPr>
          <p:cNvPr id="128" name="Shape 128"/>
          <p:cNvSpPr txBox="1">
            <a:spLocks noGrp="1"/>
          </p:cNvSpPr>
          <p:nvPr>
            <p:ph type="body" idx="1"/>
          </p:nvPr>
        </p:nvSpPr>
        <p:spPr>
          <a:xfrm>
            <a:off x="311700" y="1374624"/>
            <a:ext cx="8520600" cy="5172900"/>
          </a:xfrm>
          <a:prstGeom prst="rect">
            <a:avLst/>
          </a:prstGeom>
        </p:spPr>
        <p:txBody>
          <a:bodyPr spcFirstLastPara="1" wrap="square" lIns="91425" tIns="91425" rIns="91425" bIns="91425" anchor="t" anchorCtr="0">
            <a:noAutofit/>
          </a:bodyPr>
          <a:lstStyle/>
          <a:p>
            <a:pPr marL="457200" lvl="0" indent="-381000" rtl="0">
              <a:spcBef>
                <a:spcPts val="700"/>
              </a:spcBef>
              <a:spcAft>
                <a:spcPts val="0"/>
              </a:spcAft>
              <a:buSzPts val="2400"/>
              <a:buFont typeface="Calibri"/>
              <a:buChar char="⇢"/>
            </a:pPr>
            <a:r>
              <a:rPr lang="en" sz="2800">
                <a:solidFill>
                  <a:srgbClr val="000000"/>
                </a:solidFill>
                <a:latin typeface="Calibri"/>
                <a:ea typeface="Calibri"/>
                <a:cs typeface="Calibri"/>
                <a:sym typeface="Calibri"/>
              </a:rPr>
              <a:t>Awareness of one’s disability</a:t>
            </a:r>
            <a:endParaRPr sz="2800">
              <a:solidFill>
                <a:srgbClr val="000000"/>
              </a:solidFill>
              <a:latin typeface="Calibri"/>
              <a:ea typeface="Calibri"/>
              <a:cs typeface="Calibri"/>
              <a:sym typeface="Calibri"/>
            </a:endParaRPr>
          </a:p>
          <a:p>
            <a:pPr marL="457200" lvl="0" indent="-381000" rtl="0">
              <a:spcBef>
                <a:spcPts val="0"/>
              </a:spcBef>
              <a:spcAft>
                <a:spcPts val="0"/>
              </a:spcAft>
              <a:buSzPts val="2400"/>
              <a:buFont typeface="Calibri"/>
              <a:buChar char="⇢"/>
            </a:pPr>
            <a:r>
              <a:rPr lang="en" sz="2800">
                <a:solidFill>
                  <a:srgbClr val="000000"/>
                </a:solidFill>
                <a:latin typeface="Calibri"/>
                <a:ea typeface="Calibri"/>
                <a:cs typeface="Calibri"/>
                <a:sym typeface="Calibri"/>
              </a:rPr>
              <a:t>Understanding of the disability and its impact</a:t>
            </a:r>
            <a:endParaRPr sz="2800">
              <a:solidFill>
                <a:srgbClr val="000000"/>
              </a:solidFill>
              <a:latin typeface="Calibri"/>
              <a:ea typeface="Calibri"/>
              <a:cs typeface="Calibri"/>
              <a:sym typeface="Calibri"/>
            </a:endParaRPr>
          </a:p>
          <a:p>
            <a:pPr marL="457200" lvl="0" indent="-381000" rtl="0">
              <a:spcBef>
                <a:spcPts val="0"/>
              </a:spcBef>
              <a:spcAft>
                <a:spcPts val="0"/>
              </a:spcAft>
              <a:buSzPts val="2400"/>
              <a:buFont typeface="Calibri"/>
              <a:buChar char="⇢"/>
            </a:pPr>
            <a:r>
              <a:rPr lang="en" sz="2800">
                <a:solidFill>
                  <a:srgbClr val="000000"/>
                </a:solidFill>
                <a:latin typeface="Calibri"/>
                <a:ea typeface="Calibri"/>
                <a:cs typeface="Calibri"/>
                <a:sym typeface="Calibri"/>
              </a:rPr>
              <a:t>Unprepared to disclose disability</a:t>
            </a:r>
            <a:endParaRPr sz="2800">
              <a:solidFill>
                <a:srgbClr val="000000"/>
              </a:solidFill>
              <a:latin typeface="Calibri"/>
              <a:ea typeface="Calibri"/>
              <a:cs typeface="Calibri"/>
              <a:sym typeface="Calibri"/>
            </a:endParaRPr>
          </a:p>
          <a:p>
            <a:pPr marL="457200" lvl="0" indent="-381000" rtl="0">
              <a:spcBef>
                <a:spcPts val="0"/>
              </a:spcBef>
              <a:spcAft>
                <a:spcPts val="0"/>
              </a:spcAft>
              <a:buSzPts val="2400"/>
              <a:buFont typeface="Calibri"/>
              <a:buChar char="⇢"/>
            </a:pPr>
            <a:r>
              <a:rPr lang="en" sz="2800">
                <a:solidFill>
                  <a:srgbClr val="000000"/>
                </a:solidFill>
                <a:latin typeface="Calibri"/>
                <a:ea typeface="Calibri"/>
                <a:cs typeface="Calibri"/>
                <a:sym typeface="Calibri"/>
              </a:rPr>
              <a:t>Knowledge of rights and accommodations</a:t>
            </a:r>
            <a:endParaRPr sz="2800">
              <a:solidFill>
                <a:srgbClr val="000000"/>
              </a:solidFill>
              <a:latin typeface="Calibri"/>
              <a:ea typeface="Calibri"/>
              <a:cs typeface="Calibri"/>
              <a:sym typeface="Calibri"/>
            </a:endParaRPr>
          </a:p>
          <a:p>
            <a:pPr marL="457200" lvl="0" indent="-381000" rtl="0">
              <a:spcBef>
                <a:spcPts val="0"/>
              </a:spcBef>
              <a:spcAft>
                <a:spcPts val="0"/>
              </a:spcAft>
              <a:buSzPts val="2400"/>
              <a:buFont typeface="Calibri"/>
              <a:buChar char="⇢"/>
            </a:pPr>
            <a:r>
              <a:rPr lang="en" sz="2800">
                <a:solidFill>
                  <a:srgbClr val="000000"/>
                </a:solidFill>
                <a:latin typeface="Calibri"/>
                <a:ea typeface="Calibri"/>
                <a:cs typeface="Calibri"/>
                <a:sym typeface="Calibri"/>
              </a:rPr>
              <a:t>Janiga and Costenbader (2002)</a:t>
            </a:r>
            <a:endParaRPr sz="2800">
              <a:solidFill>
                <a:srgbClr val="000000"/>
              </a:solidFill>
              <a:latin typeface="Calibri"/>
              <a:ea typeface="Calibri"/>
              <a:cs typeface="Calibri"/>
              <a:sym typeface="Calibri"/>
            </a:endParaRPr>
          </a:p>
          <a:p>
            <a:pPr marL="914400" lvl="1" indent="-381000" rtl="0">
              <a:spcBef>
                <a:spcPts val="0"/>
              </a:spcBef>
              <a:spcAft>
                <a:spcPts val="0"/>
              </a:spcAft>
              <a:buSzPts val="2400"/>
              <a:buFont typeface="Calibri"/>
              <a:buChar char="⇢"/>
            </a:pPr>
            <a:r>
              <a:rPr lang="en" sz="2800">
                <a:solidFill>
                  <a:srgbClr val="000000"/>
                </a:solidFill>
                <a:latin typeface="Calibri"/>
                <a:ea typeface="Calibri"/>
                <a:cs typeface="Calibri"/>
                <a:sym typeface="Calibri"/>
              </a:rPr>
              <a:t>Found that students with disabilities who matriculate to college often do not understand the differences in the advocacy process when they transition from IDEA to ADA</a:t>
            </a:r>
            <a:endParaRPr sz="2400">
              <a:latin typeface="Calibri"/>
              <a:ea typeface="Calibri"/>
              <a:cs typeface="Calibri"/>
              <a:sym typeface="Calibri"/>
            </a:endParaRPr>
          </a:p>
        </p:txBody>
      </p:sp>
      <p:sp>
        <p:nvSpPr>
          <p:cNvPr id="129" name="Shape 129"/>
          <p:cNvSpPr txBox="1"/>
          <p:nvPr/>
        </p:nvSpPr>
        <p:spPr>
          <a:xfrm>
            <a:off x="2456700" y="6395250"/>
            <a:ext cx="6763500" cy="621000"/>
          </a:xfrm>
          <a:prstGeom prst="rect">
            <a:avLst/>
          </a:prstGeom>
          <a:noFill/>
          <a:ln>
            <a:noFill/>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a:solidFill>
                  <a:schemeClr val="dk1"/>
                </a:solidFill>
                <a:latin typeface="Calibri"/>
                <a:ea typeface="Calibri"/>
                <a:cs typeface="Calibri"/>
                <a:sym typeface="Calibri"/>
              </a:rPr>
              <a:t>(Cole &amp; Cawthon, 2015; Getzel &amp; Thoma, 2008; Summers, White, Zhang, &amp; Gordon, 2014)</a:t>
            </a:r>
            <a:endParaRPr>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a:xfrm>
            <a:off x="311700" y="3647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4000" b="1">
                <a:latin typeface="Calibri"/>
                <a:ea typeface="Calibri"/>
                <a:cs typeface="Calibri"/>
                <a:sym typeface="Calibri"/>
              </a:rPr>
              <a:t>Self-Advocacy</a:t>
            </a:r>
            <a:endParaRPr sz="4000" b="1">
              <a:latin typeface="Calibri"/>
              <a:ea typeface="Calibri"/>
              <a:cs typeface="Calibri"/>
              <a:sym typeface="Calibri"/>
            </a:endParaRPr>
          </a:p>
        </p:txBody>
      </p:sp>
      <p:sp>
        <p:nvSpPr>
          <p:cNvPr id="135" name="Shape 135"/>
          <p:cNvSpPr txBox="1">
            <a:spLocks noGrp="1"/>
          </p:cNvSpPr>
          <p:nvPr>
            <p:ph type="body" idx="1"/>
          </p:nvPr>
        </p:nvSpPr>
        <p:spPr>
          <a:xfrm>
            <a:off x="311700" y="1320633"/>
            <a:ext cx="8520600" cy="4555200"/>
          </a:xfrm>
          <a:prstGeom prst="rect">
            <a:avLst/>
          </a:prstGeom>
        </p:spPr>
        <p:txBody>
          <a:bodyPr spcFirstLastPara="1" wrap="square" lIns="91425" tIns="91425" rIns="91425" bIns="91425" anchor="t" anchorCtr="0">
            <a:noAutofit/>
          </a:bodyPr>
          <a:lstStyle/>
          <a:p>
            <a:pPr marL="457200" lvl="0" indent="-381000" rtl="0">
              <a:spcBef>
                <a:spcPts val="400"/>
              </a:spcBef>
              <a:spcAft>
                <a:spcPts val="0"/>
              </a:spcAft>
              <a:buSzPts val="2400"/>
              <a:buFont typeface="Calibri"/>
              <a:buChar char="⇢"/>
            </a:pPr>
            <a:r>
              <a:rPr lang="en" sz="3100">
                <a:solidFill>
                  <a:srgbClr val="000000"/>
                </a:solidFill>
                <a:latin typeface="Calibri"/>
                <a:ea typeface="Calibri"/>
                <a:cs typeface="Calibri"/>
                <a:sym typeface="Calibri"/>
              </a:rPr>
              <a:t>Many definitions:</a:t>
            </a:r>
            <a:endParaRPr sz="3100">
              <a:solidFill>
                <a:srgbClr val="000000"/>
              </a:solidFill>
              <a:latin typeface="Calibri"/>
              <a:ea typeface="Calibri"/>
              <a:cs typeface="Calibri"/>
              <a:sym typeface="Calibri"/>
            </a:endParaRPr>
          </a:p>
          <a:p>
            <a:pPr marL="914400" lvl="1" indent="-381000" rtl="0">
              <a:spcBef>
                <a:spcPts val="0"/>
              </a:spcBef>
              <a:spcAft>
                <a:spcPts val="0"/>
              </a:spcAft>
              <a:buSzPts val="2400"/>
              <a:buFont typeface="Calibri"/>
              <a:buChar char="⇢"/>
            </a:pPr>
            <a:r>
              <a:rPr lang="en" sz="2900">
                <a:solidFill>
                  <a:srgbClr val="000000"/>
                </a:solidFill>
                <a:latin typeface="Calibri"/>
                <a:ea typeface="Calibri"/>
                <a:cs typeface="Calibri"/>
                <a:sym typeface="Calibri"/>
              </a:rPr>
              <a:t>Overarching theme – an individual’s ability to effectively recognize and articulate one’s needs and rights</a:t>
            </a:r>
            <a:endParaRPr sz="2900">
              <a:solidFill>
                <a:srgbClr val="000000"/>
              </a:solidFill>
              <a:latin typeface="Calibri"/>
              <a:ea typeface="Calibri"/>
              <a:cs typeface="Calibri"/>
              <a:sym typeface="Calibri"/>
            </a:endParaRPr>
          </a:p>
          <a:p>
            <a:pPr marL="457200" lvl="0" indent="-381000" rtl="0">
              <a:spcBef>
                <a:spcPts val="0"/>
              </a:spcBef>
              <a:spcAft>
                <a:spcPts val="0"/>
              </a:spcAft>
              <a:buSzPts val="2400"/>
              <a:buFont typeface="Calibri"/>
              <a:buChar char="⇢"/>
            </a:pPr>
            <a:r>
              <a:rPr lang="en" sz="3100">
                <a:solidFill>
                  <a:srgbClr val="000000"/>
                </a:solidFill>
                <a:latin typeface="Calibri"/>
                <a:ea typeface="Calibri"/>
                <a:cs typeface="Calibri"/>
                <a:sym typeface="Calibri"/>
              </a:rPr>
              <a:t>Self-advocacy strategies</a:t>
            </a:r>
            <a:endParaRPr sz="3100">
              <a:solidFill>
                <a:srgbClr val="000000"/>
              </a:solidFill>
              <a:latin typeface="Calibri"/>
              <a:ea typeface="Calibri"/>
              <a:cs typeface="Calibri"/>
              <a:sym typeface="Calibri"/>
            </a:endParaRPr>
          </a:p>
          <a:p>
            <a:pPr marL="914400" lvl="1" indent="-381000" rtl="0">
              <a:spcBef>
                <a:spcPts val="0"/>
              </a:spcBef>
              <a:spcAft>
                <a:spcPts val="0"/>
              </a:spcAft>
              <a:buSzPts val="2400"/>
              <a:buFont typeface="Calibri"/>
              <a:buChar char="⇢"/>
            </a:pPr>
            <a:r>
              <a:rPr lang="en" sz="2900">
                <a:solidFill>
                  <a:srgbClr val="000000"/>
                </a:solidFill>
                <a:latin typeface="Calibri"/>
                <a:ea typeface="Calibri"/>
                <a:cs typeface="Calibri"/>
                <a:sym typeface="Calibri"/>
              </a:rPr>
              <a:t>Equip students with a set of tools to facilitate transition</a:t>
            </a:r>
            <a:endParaRPr sz="2900">
              <a:solidFill>
                <a:srgbClr val="000000"/>
              </a:solidFill>
              <a:latin typeface="Calibri"/>
              <a:ea typeface="Calibri"/>
              <a:cs typeface="Calibri"/>
              <a:sym typeface="Calibri"/>
            </a:endParaRPr>
          </a:p>
          <a:p>
            <a:pPr marL="914400" lvl="1" indent="-381000" rtl="0">
              <a:spcBef>
                <a:spcPts val="0"/>
              </a:spcBef>
              <a:spcAft>
                <a:spcPts val="0"/>
              </a:spcAft>
              <a:buSzPts val="2400"/>
              <a:buFont typeface="Calibri"/>
              <a:buChar char="⇢"/>
            </a:pPr>
            <a:r>
              <a:rPr lang="en" sz="2900">
                <a:solidFill>
                  <a:srgbClr val="000000"/>
                </a:solidFill>
                <a:latin typeface="Calibri"/>
                <a:ea typeface="Calibri"/>
                <a:cs typeface="Calibri"/>
                <a:sym typeface="Calibri"/>
              </a:rPr>
              <a:t>Help students access their accommodations</a:t>
            </a:r>
            <a:endParaRPr sz="2900">
              <a:solidFill>
                <a:srgbClr val="000000"/>
              </a:solidFill>
              <a:latin typeface="Calibri"/>
              <a:ea typeface="Calibri"/>
              <a:cs typeface="Calibri"/>
              <a:sym typeface="Calibri"/>
            </a:endParaRPr>
          </a:p>
          <a:p>
            <a:pPr marL="914400" lvl="1" indent="-381000" rtl="0">
              <a:spcBef>
                <a:spcPts val="0"/>
              </a:spcBef>
              <a:spcAft>
                <a:spcPts val="0"/>
              </a:spcAft>
              <a:buSzPts val="2400"/>
              <a:buFont typeface="Calibri"/>
              <a:buChar char="⇢"/>
            </a:pPr>
            <a:r>
              <a:rPr lang="en" sz="2900">
                <a:solidFill>
                  <a:srgbClr val="000000"/>
                </a:solidFill>
                <a:latin typeface="Calibri"/>
                <a:ea typeface="Calibri"/>
                <a:cs typeface="Calibri"/>
                <a:sym typeface="Calibri"/>
              </a:rPr>
              <a:t>Include conflict resolution</a:t>
            </a:r>
            <a:endParaRPr sz="2400">
              <a:latin typeface="Calibri"/>
              <a:ea typeface="Calibri"/>
              <a:cs typeface="Calibri"/>
              <a:sym typeface="Calibri"/>
            </a:endParaRPr>
          </a:p>
        </p:txBody>
      </p:sp>
      <p:sp>
        <p:nvSpPr>
          <p:cNvPr id="136" name="Shape 136"/>
          <p:cNvSpPr txBox="1"/>
          <p:nvPr/>
        </p:nvSpPr>
        <p:spPr>
          <a:xfrm>
            <a:off x="5809500" y="6412500"/>
            <a:ext cx="3334500" cy="4455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a:solidFill>
                  <a:schemeClr val="dk1"/>
                </a:solidFill>
                <a:latin typeface="Calibri"/>
                <a:ea typeface="Calibri"/>
                <a:cs typeface="Calibri"/>
                <a:sym typeface="Calibri"/>
              </a:rPr>
              <a:t>(Test, Fowler, Wood, Brewer, &amp; Eddy, 2005) </a:t>
            </a:r>
            <a:endParaRPr>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Shape 141"/>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sz="4800">
                <a:latin typeface="Calibri"/>
                <a:ea typeface="Calibri"/>
                <a:cs typeface="Calibri"/>
                <a:sym typeface="Calibri"/>
              </a:rPr>
              <a:t>LEARNING ACTIVITY 1</a:t>
            </a:r>
            <a:endParaRPr sz="48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title"/>
          </p:nvPr>
        </p:nvSpPr>
        <p:spPr>
          <a:xfrm>
            <a:off x="311700" y="3538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Disability Disclosure:</a:t>
            </a:r>
            <a:endParaRPr sz="4000" b="1">
              <a:latin typeface="Calibri"/>
              <a:ea typeface="Calibri"/>
              <a:cs typeface="Calibri"/>
              <a:sym typeface="Calibri"/>
            </a:endParaRPr>
          </a:p>
        </p:txBody>
      </p:sp>
      <p:sp>
        <p:nvSpPr>
          <p:cNvPr id="147" name="Shape 147"/>
          <p:cNvSpPr txBox="1">
            <a:spLocks noGrp="1"/>
          </p:cNvSpPr>
          <p:nvPr>
            <p:ph type="body" idx="1"/>
          </p:nvPr>
        </p:nvSpPr>
        <p:spPr>
          <a:xfrm>
            <a:off x="311700" y="1356883"/>
            <a:ext cx="8520600" cy="4555200"/>
          </a:xfrm>
          <a:prstGeom prst="rect">
            <a:avLst/>
          </a:prstGeom>
        </p:spPr>
        <p:txBody>
          <a:bodyPr spcFirstLastPara="1" wrap="square" lIns="91425" tIns="91425" rIns="91425" bIns="91425" anchor="t" anchorCtr="0">
            <a:noAutofit/>
          </a:bodyPr>
          <a:lstStyle/>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Factors that influence the likelihood and extent of disclosure</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Severity of the impairment</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Perceived abnormality status of the impairment </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Prominence of the disability in one’s identity </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Emotional implications of one’s physical condition</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Consideration of the needs/goals of disclosure  </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Shared views on what is necessary and socially appropriate to disclose at university (Blockmans, 2015, pp. 176-77). </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The time of disclosure is highly subjective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311700" y="2908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Research Questions:</a:t>
            </a:r>
            <a:endParaRPr sz="3600" b="1">
              <a:latin typeface="Calibri"/>
              <a:ea typeface="Calibri"/>
              <a:cs typeface="Calibri"/>
              <a:sym typeface="Calibri"/>
            </a:endParaRPr>
          </a:p>
        </p:txBody>
      </p:sp>
      <p:sp>
        <p:nvSpPr>
          <p:cNvPr id="153" name="Shape 153"/>
          <p:cNvSpPr txBox="1">
            <a:spLocks noGrp="1"/>
          </p:cNvSpPr>
          <p:nvPr>
            <p:ph type="body" idx="1"/>
          </p:nvPr>
        </p:nvSpPr>
        <p:spPr>
          <a:xfrm>
            <a:off x="311700" y="1163449"/>
            <a:ext cx="8520600" cy="4964100"/>
          </a:xfrm>
          <a:prstGeom prst="rect">
            <a:avLst/>
          </a:prstGeom>
        </p:spPr>
        <p:txBody>
          <a:bodyPr spcFirstLastPara="1" wrap="square" lIns="91425" tIns="91425" rIns="91425" bIns="91425" anchor="t" anchorCtr="0">
            <a:noAutofit/>
          </a:bodyPr>
          <a:lstStyle/>
          <a:p>
            <a:pPr marL="457200" lvl="0" indent="-406400" rtl="0">
              <a:lnSpc>
                <a:spcPct val="115000"/>
              </a:lnSpc>
              <a:spcBef>
                <a:spcPts val="180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What academic self-efficacy (ASE) beliefs contribute to the motivation of students with invisible disabilities in higher education to disclose to disability support services?</a:t>
            </a:r>
            <a:endParaRPr sz="2800">
              <a:solidFill>
                <a:srgbClr val="000000"/>
              </a:solidFill>
              <a:latin typeface="Calibri"/>
              <a:ea typeface="Calibri"/>
              <a:cs typeface="Calibri"/>
              <a:sym typeface="Calibri"/>
            </a:endParaRPr>
          </a:p>
          <a:p>
            <a:pPr marL="457200" lvl="0" indent="-406400" rtl="0">
              <a:lnSpc>
                <a:spcPct val="115000"/>
              </a:lnSpc>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What beliefs about coping capabilities influence persistence in educational pursuits by students with invisible disabilities in higher education?                       What role does disability identity play in reinforcing ideas about competency for students with invisible disabilities in higher education?</a:t>
            </a:r>
            <a:endParaRPr>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250725" y="1228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Methodology:</a:t>
            </a:r>
            <a:endParaRPr sz="4000" b="1">
              <a:latin typeface="Calibri"/>
              <a:ea typeface="Calibri"/>
              <a:cs typeface="Calibri"/>
              <a:sym typeface="Calibri"/>
            </a:endParaRPr>
          </a:p>
        </p:txBody>
      </p:sp>
      <p:sp>
        <p:nvSpPr>
          <p:cNvPr id="159" name="Shape 159"/>
          <p:cNvSpPr txBox="1">
            <a:spLocks noGrp="1"/>
          </p:cNvSpPr>
          <p:nvPr>
            <p:ph type="body" idx="1"/>
          </p:nvPr>
        </p:nvSpPr>
        <p:spPr>
          <a:xfrm>
            <a:off x="311700" y="1048073"/>
            <a:ext cx="8520600" cy="5809800"/>
          </a:xfrm>
          <a:prstGeom prst="rect">
            <a:avLst/>
          </a:prstGeom>
        </p:spPr>
        <p:txBody>
          <a:bodyPr spcFirstLastPara="1" wrap="square" lIns="91425" tIns="91425" rIns="91425" bIns="91425" anchor="t" anchorCtr="0">
            <a:noAutofit/>
          </a:bodyPr>
          <a:lstStyle/>
          <a:p>
            <a:pPr marL="457200" lvl="0" indent="-400050" rtl="0">
              <a:lnSpc>
                <a:spcPct val="90000"/>
              </a:lnSpc>
              <a:spcBef>
                <a:spcPts val="180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Utilized qualitative research design, specifically phenomenological research since it considered the “lived experiences” of college students with invisible disabilities</a:t>
            </a:r>
            <a:endParaRPr sz="2700">
              <a:solidFill>
                <a:srgbClr val="000000"/>
              </a:solidFill>
              <a:latin typeface="Calibri"/>
              <a:ea typeface="Calibri"/>
              <a:cs typeface="Calibri"/>
              <a:sym typeface="Calibri"/>
            </a:endParaRPr>
          </a:p>
          <a:p>
            <a:pPr marL="457200" lvl="0" indent="-400050" rtl="0">
              <a:lnSpc>
                <a:spcPct val="90000"/>
              </a:lnSpc>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Data was collected from a single public, coeducational institution in the southern region of the United States</a:t>
            </a:r>
            <a:endParaRPr sz="2700">
              <a:solidFill>
                <a:srgbClr val="000000"/>
              </a:solidFill>
              <a:latin typeface="Calibri"/>
              <a:ea typeface="Calibri"/>
              <a:cs typeface="Calibri"/>
              <a:sym typeface="Calibri"/>
            </a:endParaRPr>
          </a:p>
          <a:p>
            <a:pPr marL="457200" lvl="0" indent="-400050" rtl="0">
              <a:lnSpc>
                <a:spcPct val="90000"/>
              </a:lnSpc>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Specifically chosen because it reports high percentage of students accessing disability support services</a:t>
            </a:r>
            <a:endParaRPr sz="2700">
              <a:solidFill>
                <a:srgbClr val="000000"/>
              </a:solidFill>
              <a:latin typeface="Calibri"/>
              <a:ea typeface="Calibri"/>
              <a:cs typeface="Calibri"/>
              <a:sym typeface="Calibri"/>
            </a:endParaRPr>
          </a:p>
          <a:p>
            <a:pPr marL="457200" lvl="0" indent="-400050" rtl="0">
              <a:lnSpc>
                <a:spcPct val="90000"/>
              </a:lnSpc>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Purposeful sampling</a:t>
            </a:r>
            <a:endParaRPr sz="2700">
              <a:solidFill>
                <a:srgbClr val="000000"/>
              </a:solidFill>
              <a:latin typeface="Calibri"/>
              <a:ea typeface="Calibri"/>
              <a:cs typeface="Calibri"/>
              <a:sym typeface="Calibri"/>
            </a:endParaRPr>
          </a:p>
          <a:p>
            <a:pPr marL="914400" lvl="1" indent="-400050" rtl="0">
              <a:lnSpc>
                <a:spcPct val="90000"/>
              </a:lnSpc>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Current college student</a:t>
            </a:r>
            <a:endParaRPr sz="2700">
              <a:solidFill>
                <a:srgbClr val="000000"/>
              </a:solidFill>
              <a:latin typeface="Calibri"/>
              <a:ea typeface="Calibri"/>
              <a:cs typeface="Calibri"/>
              <a:sym typeface="Calibri"/>
            </a:endParaRPr>
          </a:p>
          <a:p>
            <a:pPr marL="914400" lvl="1" indent="-400050" rtl="0">
              <a:lnSpc>
                <a:spcPct val="90000"/>
              </a:lnSpc>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Diagnosis of a disability</a:t>
            </a:r>
            <a:endParaRPr sz="2700">
              <a:solidFill>
                <a:srgbClr val="000000"/>
              </a:solidFill>
              <a:latin typeface="Calibri"/>
              <a:ea typeface="Calibri"/>
              <a:cs typeface="Calibri"/>
              <a:sym typeface="Calibri"/>
            </a:endParaRPr>
          </a:p>
          <a:p>
            <a:pPr marL="914400" lvl="1" indent="-400050" rtl="0">
              <a:lnSpc>
                <a:spcPct val="90000"/>
              </a:lnSpc>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Completion of disclosure process (receiving support services through DSS) </a:t>
            </a:r>
            <a:endParaRPr sz="2700">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311700" y="5174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Data Collection and Analysis:</a:t>
            </a:r>
            <a:endParaRPr sz="4000" b="1">
              <a:latin typeface="Calibri"/>
              <a:ea typeface="Calibri"/>
              <a:cs typeface="Calibri"/>
              <a:sym typeface="Calibri"/>
            </a:endParaRPr>
          </a:p>
        </p:txBody>
      </p:sp>
      <p:sp>
        <p:nvSpPr>
          <p:cNvPr id="165" name="Shape 165"/>
          <p:cNvSpPr txBox="1">
            <a:spLocks noGrp="1"/>
          </p:cNvSpPr>
          <p:nvPr>
            <p:ph type="body" idx="1"/>
          </p:nvPr>
        </p:nvSpPr>
        <p:spPr>
          <a:xfrm>
            <a:off x="311700" y="1624025"/>
            <a:ext cx="8520600" cy="4895700"/>
          </a:xfrm>
          <a:prstGeom prst="rect">
            <a:avLst/>
          </a:prstGeom>
        </p:spPr>
        <p:txBody>
          <a:bodyPr spcFirstLastPara="1" wrap="square" lIns="91425" tIns="91425" rIns="91425" bIns="91425" anchor="t" anchorCtr="0">
            <a:noAutofit/>
          </a:bodyPr>
          <a:lstStyle/>
          <a:p>
            <a:pPr marL="457200" lvl="0" indent="-419100" rtl="0">
              <a:lnSpc>
                <a:spcPct val="90000"/>
              </a:lnSpc>
              <a:spcBef>
                <a:spcPts val="180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An informational flyer was shared with the director for distribution to potential participants via email and face-to-face.</a:t>
            </a:r>
            <a:endParaRPr sz="3000">
              <a:solidFill>
                <a:srgbClr val="000000"/>
              </a:solidFill>
              <a:latin typeface="Calibri"/>
              <a:ea typeface="Calibri"/>
              <a:cs typeface="Calibri"/>
              <a:sym typeface="Calibri"/>
            </a:endParaRPr>
          </a:p>
          <a:p>
            <a:pPr marL="457200" lvl="0" indent="-419100" rtl="0">
              <a:lnSpc>
                <a:spcPct val="90000"/>
              </a:lnSpc>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After initial contact by the director and with the permission of the student, potential participants were called and interviews were scheduled, if appropriate. </a:t>
            </a:r>
            <a:endParaRPr sz="3000">
              <a:solidFill>
                <a:srgbClr val="000000"/>
              </a:solidFill>
              <a:latin typeface="Calibri"/>
              <a:ea typeface="Calibri"/>
              <a:cs typeface="Calibri"/>
              <a:sym typeface="Calibri"/>
            </a:endParaRPr>
          </a:p>
          <a:p>
            <a:pPr marL="457200" lvl="0" indent="-419100" rtl="0">
              <a:lnSpc>
                <a:spcPct val="90000"/>
              </a:lnSpc>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Semi-structured interviews were conducted individually.  </a:t>
            </a:r>
            <a:endParaRPr sz="2400">
              <a:solidFill>
                <a:srgbClr val="00000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311700" y="5174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4000" b="1">
                <a:latin typeface="Calibri"/>
                <a:ea typeface="Calibri"/>
                <a:cs typeface="Calibri"/>
                <a:sym typeface="Calibri"/>
              </a:rPr>
              <a:t>Data Collection and Analysis:</a:t>
            </a:r>
            <a:endParaRPr sz="4000" b="1">
              <a:latin typeface="Calibri"/>
              <a:ea typeface="Calibri"/>
              <a:cs typeface="Calibri"/>
              <a:sym typeface="Calibri"/>
            </a:endParaRPr>
          </a:p>
        </p:txBody>
      </p:sp>
      <p:sp>
        <p:nvSpPr>
          <p:cNvPr id="171" name="Shape 171"/>
          <p:cNvSpPr txBox="1">
            <a:spLocks noGrp="1"/>
          </p:cNvSpPr>
          <p:nvPr>
            <p:ph type="body" idx="1"/>
          </p:nvPr>
        </p:nvSpPr>
        <p:spPr>
          <a:xfrm>
            <a:off x="311700" y="1624025"/>
            <a:ext cx="8520600" cy="4895700"/>
          </a:xfrm>
          <a:prstGeom prst="rect">
            <a:avLst/>
          </a:prstGeom>
        </p:spPr>
        <p:txBody>
          <a:bodyPr spcFirstLastPara="1" wrap="square" lIns="91425" tIns="91425" rIns="91425" bIns="91425" anchor="t" anchorCtr="0">
            <a:noAutofit/>
          </a:bodyPr>
          <a:lstStyle/>
          <a:p>
            <a:pPr marL="457200" lvl="0" indent="-419100" rtl="0">
              <a:lnSpc>
                <a:spcPct val="90000"/>
              </a:lnSpc>
              <a:spcBef>
                <a:spcPts val="180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After completion, participants were provided compensation in the form of a Starbucks e-gift card ($5 value).</a:t>
            </a:r>
            <a:endParaRPr sz="3000">
              <a:solidFill>
                <a:srgbClr val="000000"/>
              </a:solidFill>
              <a:latin typeface="Calibri"/>
              <a:ea typeface="Calibri"/>
              <a:cs typeface="Calibri"/>
              <a:sym typeface="Calibri"/>
            </a:endParaRPr>
          </a:p>
          <a:p>
            <a:pPr marL="457200" lvl="0" indent="-419100" rtl="0">
              <a:lnSpc>
                <a:spcPct val="90000"/>
              </a:lnSpc>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After completing interviews, participants’ responses were transcribed and coded.  </a:t>
            </a:r>
            <a:endParaRPr sz="3000">
              <a:solidFill>
                <a:srgbClr val="000000"/>
              </a:solidFill>
              <a:latin typeface="Calibri"/>
              <a:ea typeface="Calibri"/>
              <a:cs typeface="Calibri"/>
              <a:sym typeface="Calibri"/>
            </a:endParaRPr>
          </a:p>
          <a:p>
            <a:pPr marL="457200" lvl="0" indent="-419100" rtl="0">
              <a:lnSpc>
                <a:spcPct val="90000"/>
              </a:lnSpc>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The investigator conducted thematic analyses of each interview transcript and develop a summary of the information based on comprehensive data analysis.  </a:t>
            </a:r>
            <a:endParaRPr sz="3000">
              <a:solidFill>
                <a:srgbClr val="00000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txBox="1">
            <a:spLocks noGrp="1"/>
          </p:cNvSpPr>
          <p:nvPr>
            <p:ph type="title"/>
          </p:nvPr>
        </p:nvSpPr>
        <p:spPr>
          <a:xfrm>
            <a:off x="311700" y="3577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solidFill>
                  <a:srgbClr val="000000"/>
                </a:solidFill>
                <a:latin typeface="Calibri"/>
                <a:ea typeface="Calibri"/>
                <a:cs typeface="Calibri"/>
                <a:sym typeface="Calibri"/>
              </a:rPr>
              <a:t>Agenda</a:t>
            </a:r>
            <a:endParaRPr sz="4000" b="1">
              <a:solidFill>
                <a:srgbClr val="000000"/>
              </a:solidFill>
              <a:latin typeface="Calibri"/>
              <a:ea typeface="Calibri"/>
              <a:cs typeface="Calibri"/>
              <a:sym typeface="Calibri"/>
            </a:endParaRPr>
          </a:p>
        </p:txBody>
      </p:sp>
      <p:sp>
        <p:nvSpPr>
          <p:cNvPr id="66" name="Shape 66"/>
          <p:cNvSpPr txBox="1">
            <a:spLocks noGrp="1"/>
          </p:cNvSpPr>
          <p:nvPr>
            <p:ph type="body" idx="1"/>
          </p:nvPr>
        </p:nvSpPr>
        <p:spPr>
          <a:xfrm>
            <a:off x="588950" y="1414475"/>
            <a:ext cx="8097900" cy="5153400"/>
          </a:xfrm>
          <a:prstGeom prst="rect">
            <a:avLst/>
          </a:prstGeom>
        </p:spPr>
        <p:txBody>
          <a:bodyPr spcFirstLastPara="1" wrap="square" lIns="91425" tIns="91425" rIns="91425" bIns="91425" anchor="t" anchorCtr="0">
            <a:noAutofit/>
          </a:bodyPr>
          <a:lstStyle/>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Roll call</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Barriers to accessing accommodations in postsecondary education</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Self-advocacy</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Relevant research</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Learning Activity 1 </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Learning Activity 2</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Resources to teach self-advocacy</a:t>
            </a:r>
            <a:endParaRPr sz="2800" dirty="0">
              <a:solidFill>
                <a:srgbClr val="000000"/>
              </a:solidFill>
              <a:latin typeface="Calibri"/>
              <a:ea typeface="Calibri"/>
              <a:cs typeface="Calibri"/>
              <a:sym typeface="Calibri"/>
            </a:endParaRPr>
          </a:p>
          <a:p>
            <a:pPr marL="457200" lvl="0" indent="-406400" rtl="0">
              <a:lnSpc>
                <a:spcPct val="125000"/>
              </a:lnSpc>
              <a:spcBef>
                <a:spcPts val="0"/>
              </a:spcBef>
              <a:spcAft>
                <a:spcPts val="0"/>
              </a:spcAft>
              <a:buClr>
                <a:srgbClr val="000000"/>
              </a:buClr>
              <a:buSzPts val="2800"/>
              <a:buFont typeface="Calibri"/>
              <a:buChar char="⇢"/>
            </a:pPr>
            <a:r>
              <a:rPr lang="en" sz="2800" dirty="0">
                <a:solidFill>
                  <a:srgbClr val="000000"/>
                </a:solidFill>
                <a:latin typeface="Calibri"/>
                <a:ea typeface="Calibri"/>
                <a:cs typeface="Calibri"/>
                <a:sym typeface="Calibri"/>
              </a:rPr>
              <a:t>Questions </a:t>
            </a:r>
            <a:endParaRPr sz="2800" dirty="0">
              <a:solidFill>
                <a:srgbClr val="000000"/>
              </a:solidFill>
              <a:latin typeface="Calibri"/>
              <a:ea typeface="Calibri"/>
              <a:cs typeface="Calibri"/>
              <a:sym typeface="Calibri"/>
            </a:endParaRPr>
          </a:p>
          <a:p>
            <a:pPr marL="0" lvl="0" indent="0">
              <a:spcBef>
                <a:spcPts val="0"/>
              </a:spcBef>
              <a:spcAft>
                <a:spcPts val="1600"/>
              </a:spcAft>
              <a:buNone/>
            </a:pPr>
            <a:endParaRPr dirty="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Shape 176"/>
          <p:cNvSpPr txBox="1">
            <a:spLocks noGrp="1"/>
          </p:cNvSpPr>
          <p:nvPr>
            <p:ph type="title"/>
          </p:nvPr>
        </p:nvSpPr>
        <p:spPr>
          <a:xfrm>
            <a:off x="85125" y="966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solidFill>
                  <a:srgbClr val="514843"/>
                </a:solidFill>
                <a:latin typeface="Calibri"/>
                <a:ea typeface="Calibri"/>
                <a:cs typeface="Calibri"/>
                <a:sym typeface="Calibri"/>
              </a:rPr>
              <a:t>Demographic Information:</a:t>
            </a:r>
            <a:endParaRPr sz="3600" b="1">
              <a:latin typeface="Calibri"/>
              <a:ea typeface="Calibri"/>
              <a:cs typeface="Calibri"/>
              <a:sym typeface="Calibri"/>
            </a:endParaRPr>
          </a:p>
        </p:txBody>
      </p:sp>
      <p:graphicFrame>
        <p:nvGraphicFramePr>
          <p:cNvPr id="177" name="Shape 177"/>
          <p:cNvGraphicFramePr/>
          <p:nvPr/>
        </p:nvGraphicFramePr>
        <p:xfrm>
          <a:off x="17288" y="998855"/>
          <a:ext cx="3000000" cy="3000000"/>
        </p:xfrm>
        <a:graphic>
          <a:graphicData uri="http://schemas.openxmlformats.org/drawingml/2006/table">
            <a:tbl>
              <a:tblPr>
                <a:noFill/>
                <a:tableStyleId>{0B5B5285-45E8-4294-94F6-12330AFEDD2D}</a:tableStyleId>
              </a:tblPr>
              <a:tblGrid>
                <a:gridCol w="1717300">
                  <a:extLst>
                    <a:ext uri="{9D8B030D-6E8A-4147-A177-3AD203B41FA5}">
                      <a16:colId xmlns:a16="http://schemas.microsoft.com/office/drawing/2014/main" val="20000"/>
                    </a:ext>
                  </a:extLst>
                </a:gridCol>
                <a:gridCol w="1891600">
                  <a:extLst>
                    <a:ext uri="{9D8B030D-6E8A-4147-A177-3AD203B41FA5}">
                      <a16:colId xmlns:a16="http://schemas.microsoft.com/office/drawing/2014/main" val="20001"/>
                    </a:ext>
                  </a:extLst>
                </a:gridCol>
                <a:gridCol w="2057200">
                  <a:extLst>
                    <a:ext uri="{9D8B030D-6E8A-4147-A177-3AD203B41FA5}">
                      <a16:colId xmlns:a16="http://schemas.microsoft.com/office/drawing/2014/main" val="20002"/>
                    </a:ext>
                  </a:extLst>
                </a:gridCol>
                <a:gridCol w="2292375">
                  <a:extLst>
                    <a:ext uri="{9D8B030D-6E8A-4147-A177-3AD203B41FA5}">
                      <a16:colId xmlns:a16="http://schemas.microsoft.com/office/drawing/2014/main" val="20003"/>
                    </a:ext>
                  </a:extLst>
                </a:gridCol>
                <a:gridCol w="1150925">
                  <a:extLst>
                    <a:ext uri="{9D8B030D-6E8A-4147-A177-3AD203B41FA5}">
                      <a16:colId xmlns:a16="http://schemas.microsoft.com/office/drawing/2014/main" val="20004"/>
                    </a:ext>
                  </a:extLst>
                </a:gridCol>
              </a:tblGrid>
              <a:tr h="548625">
                <a:tc>
                  <a:txBody>
                    <a:bodyPr/>
                    <a:lstStyle/>
                    <a:p>
                      <a:pPr marL="0" lvl="0" indent="0">
                        <a:spcBef>
                          <a:spcPts val="0"/>
                        </a:spcBef>
                        <a:spcAft>
                          <a:spcPts val="0"/>
                        </a:spcAft>
                        <a:buNone/>
                      </a:pPr>
                      <a:r>
                        <a:rPr lang="en" sz="2400" b="1">
                          <a:latin typeface="Calibri"/>
                          <a:ea typeface="Calibri"/>
                          <a:cs typeface="Calibri"/>
                          <a:sym typeface="Calibri"/>
                        </a:rPr>
                        <a:t>Participants</a:t>
                      </a:r>
                      <a:endParaRPr sz="2400" b="1">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b="1">
                          <a:latin typeface="Calibri"/>
                          <a:ea typeface="Calibri"/>
                          <a:cs typeface="Calibri"/>
                          <a:sym typeface="Calibri"/>
                        </a:rPr>
                        <a:t>Classification</a:t>
                      </a:r>
                      <a:endParaRPr sz="2400" b="1">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b="1">
                          <a:latin typeface="Calibri"/>
                          <a:ea typeface="Calibri"/>
                          <a:cs typeface="Calibri"/>
                          <a:sym typeface="Calibri"/>
                        </a:rPr>
                        <a:t>Diagnosis</a:t>
                      </a:r>
                      <a:endParaRPr sz="2400" b="1">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b="1">
                          <a:latin typeface="Calibri"/>
                          <a:ea typeface="Calibri"/>
                          <a:cs typeface="Calibri"/>
                          <a:sym typeface="Calibri"/>
                        </a:rPr>
                        <a:t>Major</a:t>
                      </a:r>
                      <a:endParaRPr sz="2400" b="1">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b="1">
                          <a:latin typeface="Calibri"/>
                          <a:ea typeface="Calibri"/>
                          <a:cs typeface="Calibri"/>
                          <a:sym typeface="Calibri"/>
                        </a:rPr>
                        <a:t>Gender</a:t>
                      </a:r>
                      <a:endParaRPr sz="24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548625">
                <a:tc>
                  <a:txBody>
                    <a:bodyPr/>
                    <a:lstStyle/>
                    <a:p>
                      <a:pPr marL="0" lvl="0" indent="0">
                        <a:spcBef>
                          <a:spcPts val="0"/>
                        </a:spcBef>
                        <a:spcAft>
                          <a:spcPts val="0"/>
                        </a:spcAft>
                        <a:buNone/>
                      </a:pPr>
                      <a:r>
                        <a:rPr lang="en" sz="2400">
                          <a:latin typeface="Calibri"/>
                          <a:ea typeface="Calibri"/>
                          <a:cs typeface="Calibri"/>
                          <a:sym typeface="Calibri"/>
                        </a:rPr>
                        <a:t>A</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Senior</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Dyslexia</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Nursing</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548625">
                <a:tc>
                  <a:txBody>
                    <a:bodyPr/>
                    <a:lstStyle/>
                    <a:p>
                      <a:pPr marL="0" lvl="0" indent="0">
                        <a:spcBef>
                          <a:spcPts val="0"/>
                        </a:spcBef>
                        <a:spcAft>
                          <a:spcPts val="0"/>
                        </a:spcAft>
                        <a:buNone/>
                      </a:pPr>
                      <a:r>
                        <a:rPr lang="en" sz="2400">
                          <a:latin typeface="Calibri"/>
                          <a:ea typeface="Calibri"/>
                          <a:cs typeface="Calibri"/>
                          <a:sym typeface="Calibri"/>
                        </a:rPr>
                        <a:t>B</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Graduate</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200">
                          <a:latin typeface="Calibri"/>
                          <a:ea typeface="Calibri"/>
                          <a:cs typeface="Calibri"/>
                          <a:sym typeface="Calibri"/>
                        </a:rPr>
                        <a:t>Autism Spec DO</a:t>
                      </a:r>
                      <a:endParaRPr sz="22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Engineering</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548625">
                <a:tc>
                  <a:txBody>
                    <a:bodyPr/>
                    <a:lstStyle/>
                    <a:p>
                      <a:pPr marL="0" lvl="0" indent="0">
                        <a:spcBef>
                          <a:spcPts val="0"/>
                        </a:spcBef>
                        <a:spcAft>
                          <a:spcPts val="0"/>
                        </a:spcAft>
                        <a:buNone/>
                      </a:pPr>
                      <a:r>
                        <a:rPr lang="en" sz="2400">
                          <a:latin typeface="Calibri"/>
                          <a:ea typeface="Calibri"/>
                          <a:cs typeface="Calibri"/>
                          <a:sym typeface="Calibri"/>
                        </a:rPr>
                        <a:t>C</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Graduate</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ADD/Dyslexia</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Engineering</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548625">
                <a:tc>
                  <a:txBody>
                    <a:bodyPr/>
                    <a:lstStyle/>
                    <a:p>
                      <a:pPr marL="0" lvl="0" indent="0">
                        <a:spcBef>
                          <a:spcPts val="0"/>
                        </a:spcBef>
                        <a:spcAft>
                          <a:spcPts val="0"/>
                        </a:spcAft>
                        <a:buNone/>
                      </a:pPr>
                      <a:r>
                        <a:rPr lang="en" sz="2400">
                          <a:latin typeface="Calibri"/>
                          <a:ea typeface="Calibri"/>
                          <a:cs typeface="Calibri"/>
                          <a:sym typeface="Calibri"/>
                        </a:rPr>
                        <a:t>D</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Graduate</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Learning DO</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Mathematics</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548625">
                <a:tc>
                  <a:txBody>
                    <a:bodyPr/>
                    <a:lstStyle/>
                    <a:p>
                      <a:pPr marL="0" lvl="0" indent="0">
                        <a:spcBef>
                          <a:spcPts val="0"/>
                        </a:spcBef>
                        <a:spcAft>
                          <a:spcPts val="0"/>
                        </a:spcAft>
                        <a:buNone/>
                      </a:pPr>
                      <a:r>
                        <a:rPr lang="en" sz="2400">
                          <a:latin typeface="Calibri"/>
                          <a:ea typeface="Calibri"/>
                          <a:cs typeface="Calibri"/>
                          <a:sym typeface="Calibri"/>
                        </a:rPr>
                        <a:t>E</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Senior</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Learning DO</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Disability/Rehab</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548625">
                <a:tc>
                  <a:txBody>
                    <a:bodyPr/>
                    <a:lstStyle/>
                    <a:p>
                      <a:pPr marL="0" lvl="0" indent="0">
                        <a:spcBef>
                          <a:spcPts val="0"/>
                        </a:spcBef>
                        <a:spcAft>
                          <a:spcPts val="0"/>
                        </a:spcAft>
                        <a:buNone/>
                      </a:pPr>
                      <a:r>
                        <a:rPr lang="en" sz="2400">
                          <a:latin typeface="Calibri"/>
                          <a:ea typeface="Calibri"/>
                          <a:cs typeface="Calibri"/>
                          <a:sym typeface="Calibri"/>
                        </a:rPr>
                        <a:t>F</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Senior</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Arthrogryposis</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Paralegal</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r h="548625">
                <a:tc>
                  <a:txBody>
                    <a:bodyPr/>
                    <a:lstStyle/>
                    <a:p>
                      <a:pPr marL="0" lvl="0" indent="0">
                        <a:spcBef>
                          <a:spcPts val="0"/>
                        </a:spcBef>
                        <a:spcAft>
                          <a:spcPts val="0"/>
                        </a:spcAft>
                        <a:buNone/>
                      </a:pPr>
                      <a:r>
                        <a:rPr lang="en" sz="2400">
                          <a:latin typeface="Calibri"/>
                          <a:ea typeface="Calibri"/>
                          <a:cs typeface="Calibri"/>
                          <a:sym typeface="Calibri"/>
                        </a:rPr>
                        <a:t>G</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Sophomore</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Reading DO</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Radio/TV/Film</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7"/>
                  </a:ext>
                </a:extLst>
              </a:tr>
              <a:tr h="548625">
                <a:tc>
                  <a:txBody>
                    <a:bodyPr/>
                    <a:lstStyle/>
                    <a:p>
                      <a:pPr marL="0" lvl="0" indent="0">
                        <a:spcBef>
                          <a:spcPts val="0"/>
                        </a:spcBef>
                        <a:spcAft>
                          <a:spcPts val="0"/>
                        </a:spcAft>
                        <a:buNone/>
                      </a:pPr>
                      <a:r>
                        <a:rPr lang="en" sz="2400">
                          <a:latin typeface="Calibri"/>
                          <a:ea typeface="Calibri"/>
                          <a:cs typeface="Calibri"/>
                          <a:sym typeface="Calibri"/>
                        </a:rPr>
                        <a:t>H</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Senior</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Learning DO</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Communications</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8"/>
                  </a:ext>
                </a:extLst>
              </a:tr>
              <a:tr h="548625">
                <a:tc>
                  <a:txBody>
                    <a:bodyPr/>
                    <a:lstStyle/>
                    <a:p>
                      <a:pPr marL="0" lvl="0" indent="0">
                        <a:spcBef>
                          <a:spcPts val="0"/>
                        </a:spcBef>
                        <a:spcAft>
                          <a:spcPts val="0"/>
                        </a:spcAft>
                        <a:buNone/>
                      </a:pPr>
                      <a:r>
                        <a:rPr lang="en" sz="2400">
                          <a:latin typeface="Calibri"/>
                          <a:ea typeface="Calibri"/>
                          <a:cs typeface="Calibri"/>
                          <a:sym typeface="Calibri"/>
                        </a:rPr>
                        <a:t>I</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Junior</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Visual Imp</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Music</a:t>
                      </a:r>
                      <a:endParaRPr sz="2400">
                        <a:latin typeface="Calibri"/>
                        <a:ea typeface="Calibri"/>
                        <a:cs typeface="Calibri"/>
                        <a:sym typeface="Calibri"/>
                      </a:endParaRPr>
                    </a:p>
                  </a:txBody>
                  <a:tcPr marL="91425" marR="91425" marT="91425" marB="91425"/>
                </a:tc>
                <a:tc>
                  <a:txBody>
                    <a:bodyPr/>
                    <a:lstStyle/>
                    <a:p>
                      <a:pPr marL="0" lvl="0" indent="0">
                        <a:spcBef>
                          <a:spcPts val="0"/>
                        </a:spcBef>
                        <a:spcAft>
                          <a:spcPts val="0"/>
                        </a:spcAft>
                        <a:buNone/>
                      </a:pPr>
                      <a:r>
                        <a:rPr lang="en" sz="2400">
                          <a:latin typeface="Calibri"/>
                          <a:ea typeface="Calibri"/>
                          <a:cs typeface="Calibri"/>
                          <a:sym typeface="Calibri"/>
                        </a:rPr>
                        <a:t>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9"/>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119975" y="13154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solidFill>
                  <a:srgbClr val="514843"/>
                </a:solidFill>
                <a:latin typeface="Calibri"/>
                <a:ea typeface="Calibri"/>
                <a:cs typeface="Calibri"/>
                <a:sym typeface="Calibri"/>
              </a:rPr>
              <a:t>Demographic Information</a:t>
            </a:r>
            <a:r>
              <a:rPr lang="en" sz="3000" b="1">
                <a:solidFill>
                  <a:srgbClr val="514843"/>
                </a:solidFill>
                <a:latin typeface="Calibri"/>
                <a:ea typeface="Calibri"/>
                <a:cs typeface="Calibri"/>
                <a:sym typeface="Calibri"/>
              </a:rPr>
              <a:t> Continued:</a:t>
            </a:r>
            <a:endParaRPr sz="3000" b="1">
              <a:latin typeface="Calibri"/>
              <a:ea typeface="Calibri"/>
              <a:cs typeface="Calibri"/>
              <a:sym typeface="Calibri"/>
            </a:endParaRPr>
          </a:p>
        </p:txBody>
      </p:sp>
      <p:graphicFrame>
        <p:nvGraphicFramePr>
          <p:cNvPr id="183" name="Shape 183"/>
          <p:cNvGraphicFramePr/>
          <p:nvPr/>
        </p:nvGraphicFramePr>
        <p:xfrm>
          <a:off x="60863" y="1124730"/>
          <a:ext cx="3000000" cy="3000000"/>
        </p:xfrm>
        <a:graphic>
          <a:graphicData uri="http://schemas.openxmlformats.org/drawingml/2006/table">
            <a:tbl>
              <a:tblPr>
                <a:noFill/>
                <a:tableStyleId>{0B5B5285-45E8-4294-94F6-12330AFEDD2D}</a:tableStyleId>
              </a:tblPr>
              <a:tblGrid>
                <a:gridCol w="1804450">
                  <a:extLst>
                    <a:ext uri="{9D8B030D-6E8A-4147-A177-3AD203B41FA5}">
                      <a16:colId xmlns:a16="http://schemas.microsoft.com/office/drawing/2014/main" val="20000"/>
                    </a:ext>
                  </a:extLst>
                </a:gridCol>
                <a:gridCol w="1874150">
                  <a:extLst>
                    <a:ext uri="{9D8B030D-6E8A-4147-A177-3AD203B41FA5}">
                      <a16:colId xmlns:a16="http://schemas.microsoft.com/office/drawing/2014/main" val="20001"/>
                    </a:ext>
                  </a:extLst>
                </a:gridCol>
                <a:gridCol w="1734750">
                  <a:extLst>
                    <a:ext uri="{9D8B030D-6E8A-4147-A177-3AD203B41FA5}">
                      <a16:colId xmlns:a16="http://schemas.microsoft.com/office/drawing/2014/main" val="20002"/>
                    </a:ext>
                  </a:extLst>
                </a:gridCol>
                <a:gridCol w="2214000">
                  <a:extLst>
                    <a:ext uri="{9D8B030D-6E8A-4147-A177-3AD203B41FA5}">
                      <a16:colId xmlns:a16="http://schemas.microsoft.com/office/drawing/2014/main" val="20003"/>
                    </a:ext>
                  </a:extLst>
                </a:gridCol>
                <a:gridCol w="1394900">
                  <a:extLst>
                    <a:ext uri="{9D8B030D-6E8A-4147-A177-3AD203B41FA5}">
                      <a16:colId xmlns:a16="http://schemas.microsoft.com/office/drawing/2014/main" val="20004"/>
                    </a:ext>
                  </a:extLst>
                </a:gridCol>
              </a:tblGrid>
              <a:tr h="548625">
                <a:tc>
                  <a:txBody>
                    <a:bodyPr/>
                    <a:lstStyle/>
                    <a:p>
                      <a:pPr marL="0" lvl="0" indent="0" rtl="0">
                        <a:spcBef>
                          <a:spcPts val="0"/>
                        </a:spcBef>
                        <a:spcAft>
                          <a:spcPts val="0"/>
                        </a:spcAft>
                        <a:buNone/>
                      </a:pPr>
                      <a:r>
                        <a:rPr lang="en" sz="2400" b="1">
                          <a:latin typeface="Calibri"/>
                          <a:ea typeface="Calibri"/>
                          <a:cs typeface="Calibri"/>
                          <a:sym typeface="Calibri"/>
                        </a:rPr>
                        <a:t>Participants</a:t>
                      </a:r>
                      <a:endParaRPr sz="2400" b="1">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b="1">
                          <a:latin typeface="Calibri"/>
                          <a:ea typeface="Calibri"/>
                          <a:cs typeface="Calibri"/>
                          <a:sym typeface="Calibri"/>
                        </a:rPr>
                        <a:t>Classification</a:t>
                      </a:r>
                      <a:endParaRPr sz="2400" b="1">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b="1">
                          <a:latin typeface="Calibri"/>
                          <a:ea typeface="Calibri"/>
                          <a:cs typeface="Calibri"/>
                          <a:sym typeface="Calibri"/>
                        </a:rPr>
                        <a:t>Diagnosis</a:t>
                      </a:r>
                      <a:endParaRPr sz="2400" b="1">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b="1">
                          <a:latin typeface="Calibri"/>
                          <a:ea typeface="Calibri"/>
                          <a:cs typeface="Calibri"/>
                          <a:sym typeface="Calibri"/>
                        </a:rPr>
                        <a:t>Major</a:t>
                      </a:r>
                      <a:endParaRPr sz="2400" b="1">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b="1">
                          <a:latin typeface="Calibri"/>
                          <a:ea typeface="Calibri"/>
                          <a:cs typeface="Calibri"/>
                          <a:sym typeface="Calibri"/>
                        </a:rPr>
                        <a:t>Gender</a:t>
                      </a:r>
                      <a:endParaRPr sz="24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0"/>
                  </a:ext>
                </a:extLst>
              </a:tr>
              <a:tr h="548625">
                <a:tc>
                  <a:txBody>
                    <a:bodyPr/>
                    <a:lstStyle/>
                    <a:p>
                      <a:pPr marL="0" lvl="0" indent="0" rtl="0">
                        <a:spcBef>
                          <a:spcPts val="0"/>
                        </a:spcBef>
                        <a:spcAft>
                          <a:spcPts val="0"/>
                        </a:spcAft>
                        <a:buNone/>
                      </a:pPr>
                      <a:r>
                        <a:rPr lang="en" sz="2400">
                          <a:latin typeface="Calibri"/>
                          <a:ea typeface="Calibri"/>
                          <a:cs typeface="Calibri"/>
                          <a:sym typeface="Calibri"/>
                        </a:rPr>
                        <a:t>J</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Senior</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Leaning DO</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Social Work</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548625">
                <a:tc>
                  <a:txBody>
                    <a:bodyPr/>
                    <a:lstStyle/>
                    <a:p>
                      <a:pPr marL="0" lvl="0" indent="0" rtl="0">
                        <a:spcBef>
                          <a:spcPts val="0"/>
                        </a:spcBef>
                        <a:spcAft>
                          <a:spcPts val="0"/>
                        </a:spcAft>
                        <a:buNone/>
                      </a:pPr>
                      <a:r>
                        <a:rPr lang="en" sz="2400">
                          <a:latin typeface="Calibri"/>
                          <a:ea typeface="Calibri"/>
                          <a:cs typeface="Calibri"/>
                          <a:sym typeface="Calibri"/>
                        </a:rPr>
                        <a:t>K</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Sophomore</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ADHD</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Criminal Justice</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2"/>
                  </a:ext>
                </a:extLst>
              </a:tr>
              <a:tr h="548625">
                <a:tc>
                  <a:txBody>
                    <a:bodyPr/>
                    <a:lstStyle/>
                    <a:p>
                      <a:pPr marL="0" lvl="0" indent="0" rtl="0">
                        <a:spcBef>
                          <a:spcPts val="0"/>
                        </a:spcBef>
                        <a:spcAft>
                          <a:spcPts val="0"/>
                        </a:spcAft>
                        <a:buNone/>
                      </a:pPr>
                      <a:r>
                        <a:rPr lang="en" sz="2400">
                          <a:latin typeface="Calibri"/>
                          <a:ea typeface="Calibri"/>
                          <a:cs typeface="Calibri"/>
                          <a:sym typeface="Calibri"/>
                        </a:rPr>
                        <a:t>L</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Junior</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Dyscalculia</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Exercise Manag</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548625">
                <a:tc>
                  <a:txBody>
                    <a:bodyPr/>
                    <a:lstStyle/>
                    <a:p>
                      <a:pPr marL="0" lvl="0" indent="0" rtl="0">
                        <a:spcBef>
                          <a:spcPts val="0"/>
                        </a:spcBef>
                        <a:spcAft>
                          <a:spcPts val="0"/>
                        </a:spcAft>
                        <a:buNone/>
                      </a:pPr>
                      <a:r>
                        <a:rPr lang="en" sz="2400">
                          <a:latin typeface="Calibri"/>
                          <a:ea typeface="Calibri"/>
                          <a:cs typeface="Calibri"/>
                          <a:sym typeface="Calibri"/>
                        </a:rPr>
                        <a:t>M</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Junior</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ADD</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Psychology</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548625">
                <a:tc>
                  <a:txBody>
                    <a:bodyPr/>
                    <a:lstStyle/>
                    <a:p>
                      <a:pPr marL="0" lvl="0" indent="0" rtl="0">
                        <a:spcBef>
                          <a:spcPts val="0"/>
                        </a:spcBef>
                        <a:spcAft>
                          <a:spcPts val="0"/>
                        </a:spcAft>
                        <a:buNone/>
                      </a:pPr>
                      <a:r>
                        <a:rPr lang="en" sz="2400">
                          <a:latin typeface="Calibri"/>
                          <a:ea typeface="Calibri"/>
                          <a:cs typeface="Calibri"/>
                          <a:sym typeface="Calibri"/>
                        </a:rPr>
                        <a:t>N</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Graduate</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Learning DO</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Social Work</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5"/>
                  </a:ext>
                </a:extLst>
              </a:tr>
              <a:tr h="548625">
                <a:tc>
                  <a:txBody>
                    <a:bodyPr/>
                    <a:lstStyle/>
                    <a:p>
                      <a:pPr marL="0" lvl="0" indent="0" rtl="0">
                        <a:spcBef>
                          <a:spcPts val="0"/>
                        </a:spcBef>
                        <a:spcAft>
                          <a:spcPts val="0"/>
                        </a:spcAft>
                        <a:buNone/>
                      </a:pPr>
                      <a:r>
                        <a:rPr lang="en" sz="2400">
                          <a:latin typeface="Calibri"/>
                          <a:ea typeface="Calibri"/>
                          <a:cs typeface="Calibri"/>
                          <a:sym typeface="Calibri"/>
                        </a:rPr>
                        <a:t>O</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Junior</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Learning DO</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Music</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6"/>
                  </a:ext>
                </a:extLst>
              </a:tr>
              <a:tr h="548625">
                <a:tc>
                  <a:txBody>
                    <a:bodyPr/>
                    <a:lstStyle/>
                    <a:p>
                      <a:pPr marL="0" lvl="0" indent="0" rtl="0">
                        <a:spcBef>
                          <a:spcPts val="0"/>
                        </a:spcBef>
                        <a:spcAft>
                          <a:spcPts val="0"/>
                        </a:spcAft>
                        <a:buNone/>
                      </a:pPr>
                      <a:r>
                        <a:rPr lang="en" sz="2400">
                          <a:latin typeface="Calibri"/>
                          <a:ea typeface="Calibri"/>
                          <a:cs typeface="Calibri"/>
                          <a:sym typeface="Calibri"/>
                        </a:rPr>
                        <a:t>P</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Senior</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Dyslexia</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Education</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7"/>
                  </a:ext>
                </a:extLst>
              </a:tr>
              <a:tr h="548625">
                <a:tc>
                  <a:txBody>
                    <a:bodyPr/>
                    <a:lstStyle/>
                    <a:p>
                      <a:pPr marL="0" lvl="0" indent="0" rtl="0">
                        <a:spcBef>
                          <a:spcPts val="0"/>
                        </a:spcBef>
                        <a:spcAft>
                          <a:spcPts val="0"/>
                        </a:spcAft>
                        <a:buNone/>
                      </a:pPr>
                      <a:r>
                        <a:rPr lang="en" sz="2400">
                          <a:latin typeface="Calibri"/>
                          <a:ea typeface="Calibri"/>
                          <a:cs typeface="Calibri"/>
                          <a:sym typeface="Calibri"/>
                        </a:rPr>
                        <a:t>Q</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Sophomore</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Speech DO</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Undecided</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8"/>
                  </a:ext>
                </a:extLst>
              </a:tr>
              <a:tr h="548625">
                <a:tc>
                  <a:txBody>
                    <a:bodyPr/>
                    <a:lstStyle/>
                    <a:p>
                      <a:pPr marL="0" lvl="0" indent="0" rtl="0">
                        <a:spcBef>
                          <a:spcPts val="0"/>
                        </a:spcBef>
                        <a:spcAft>
                          <a:spcPts val="0"/>
                        </a:spcAft>
                        <a:buNone/>
                      </a:pPr>
                      <a:r>
                        <a:rPr lang="en" sz="2400">
                          <a:latin typeface="Calibri"/>
                          <a:ea typeface="Calibri"/>
                          <a:cs typeface="Calibri"/>
                          <a:sym typeface="Calibri"/>
                        </a:rPr>
                        <a:t>R</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Graduate</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Math DO</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Communication</a:t>
                      </a:r>
                      <a:endParaRPr sz="24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latin typeface="Calibri"/>
                          <a:ea typeface="Calibri"/>
                          <a:cs typeface="Calibri"/>
                          <a:sym typeface="Calibri"/>
                        </a:rPr>
                        <a:t>Female</a:t>
                      </a:r>
                      <a:endParaRPr sz="2400">
                        <a:latin typeface="Calibri"/>
                        <a:ea typeface="Calibri"/>
                        <a:cs typeface="Calibri"/>
                        <a:sym typeface="Calibri"/>
                      </a:endParaRPr>
                    </a:p>
                  </a:txBody>
                  <a:tcPr marL="91425" marR="91425" marT="91425" marB="91425"/>
                </a:tc>
                <a:extLst>
                  <a:ext uri="{0D108BD9-81ED-4DB2-BD59-A6C34878D82A}">
                    <a16:rowId xmlns:a16="http://schemas.microsoft.com/office/drawing/2014/main" val="10009"/>
                  </a:ext>
                </a:extLst>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311700" y="5585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Research Question 1:</a:t>
            </a:r>
            <a:endParaRPr sz="3600" b="1">
              <a:latin typeface="Calibri"/>
              <a:ea typeface="Calibri"/>
              <a:cs typeface="Calibri"/>
              <a:sym typeface="Calibri"/>
            </a:endParaRPr>
          </a:p>
        </p:txBody>
      </p:sp>
      <p:sp>
        <p:nvSpPr>
          <p:cNvPr id="189" name="Shape 189"/>
          <p:cNvSpPr txBox="1">
            <a:spLocks noGrp="1"/>
          </p:cNvSpPr>
          <p:nvPr>
            <p:ph type="body" idx="1"/>
          </p:nvPr>
        </p:nvSpPr>
        <p:spPr>
          <a:xfrm>
            <a:off x="401775" y="1616383"/>
            <a:ext cx="8520600" cy="4555200"/>
          </a:xfrm>
          <a:prstGeom prst="rect">
            <a:avLst/>
          </a:prstGeom>
        </p:spPr>
        <p:txBody>
          <a:bodyPr spcFirstLastPara="1" wrap="square" lIns="91425" tIns="91425" rIns="91425" bIns="91425" anchor="t" anchorCtr="0">
            <a:noAutofit/>
          </a:bodyPr>
          <a:lstStyle/>
          <a:p>
            <a:pPr marL="457200" lvl="0" indent="-406400" rtl="0">
              <a:lnSpc>
                <a:spcPct val="90000"/>
              </a:lnSpc>
              <a:spcBef>
                <a:spcPts val="180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What academic self-efficacy (ASE) beliefs contribute to the motivation of students with invisible disabilities in higher education to disclose to disability support services?</a:t>
            </a:r>
            <a:endParaRPr sz="2800">
              <a:solidFill>
                <a:srgbClr val="514843"/>
              </a:solidFill>
              <a:latin typeface="Calibri"/>
              <a:ea typeface="Calibri"/>
              <a:cs typeface="Calibri"/>
              <a:sym typeface="Calibri"/>
            </a:endParaRPr>
          </a:p>
          <a:p>
            <a:pPr marL="457200" lvl="0" indent="-406400" rtl="0">
              <a:lnSpc>
                <a:spcPct val="90000"/>
              </a:lnSpc>
              <a:spcBef>
                <a:spcPts val="0"/>
              </a:spcBef>
              <a:spcAft>
                <a:spcPts val="0"/>
              </a:spcAft>
              <a:buClr>
                <a:srgbClr val="514843"/>
              </a:buClr>
              <a:buSzPts val="2800"/>
              <a:buFont typeface="Calibri"/>
              <a:buChar char="⇢"/>
            </a:pPr>
            <a:r>
              <a:rPr lang="en" sz="2800" b="1">
                <a:solidFill>
                  <a:srgbClr val="514843"/>
                </a:solidFill>
                <a:latin typeface="Calibri"/>
                <a:ea typeface="Calibri"/>
                <a:cs typeface="Calibri"/>
                <a:sym typeface="Calibri"/>
              </a:rPr>
              <a:t>Theme 1:</a:t>
            </a:r>
            <a:r>
              <a:rPr lang="en" sz="2800">
                <a:solidFill>
                  <a:srgbClr val="514843"/>
                </a:solidFill>
                <a:latin typeface="Calibri"/>
                <a:ea typeface="Calibri"/>
                <a:cs typeface="Calibri"/>
                <a:sym typeface="Calibri"/>
              </a:rPr>
              <a:t> Belief of being smarter than others</a:t>
            </a:r>
            <a:endParaRPr sz="2800">
              <a:solidFill>
                <a:srgbClr val="514843"/>
              </a:solidFill>
              <a:latin typeface="Calibri"/>
              <a:ea typeface="Calibri"/>
              <a:cs typeface="Calibri"/>
              <a:sym typeface="Calibri"/>
            </a:endParaRPr>
          </a:p>
          <a:p>
            <a:pPr marL="914400" lvl="1" indent="-406400" rtl="0">
              <a:lnSpc>
                <a:spcPct val="90000"/>
              </a:lnSpc>
              <a:spcBef>
                <a:spcPts val="0"/>
              </a:spcBef>
              <a:spcAft>
                <a:spcPts val="0"/>
              </a:spcAft>
              <a:buClr>
                <a:srgbClr val="514843"/>
              </a:buClr>
              <a:buSzPts val="2800"/>
              <a:buFont typeface="Calibri"/>
              <a:buChar char="⇢"/>
            </a:pPr>
            <a:r>
              <a:rPr lang="en" sz="2800" b="1">
                <a:solidFill>
                  <a:srgbClr val="514843"/>
                </a:solidFill>
                <a:latin typeface="Calibri"/>
                <a:ea typeface="Calibri"/>
                <a:cs typeface="Calibri"/>
                <a:sym typeface="Calibri"/>
              </a:rPr>
              <a:t>Subtheme 1</a:t>
            </a:r>
            <a:r>
              <a:rPr lang="en" sz="2800">
                <a:solidFill>
                  <a:srgbClr val="514843"/>
                </a:solidFill>
                <a:latin typeface="Calibri"/>
                <a:ea typeface="Calibri"/>
                <a:cs typeface="Calibri"/>
                <a:sym typeface="Calibri"/>
              </a:rPr>
              <a:t>. Better development of academic skills</a:t>
            </a:r>
            <a:endParaRPr sz="2800">
              <a:solidFill>
                <a:srgbClr val="514843"/>
              </a:solidFill>
              <a:latin typeface="Calibri"/>
              <a:ea typeface="Calibri"/>
              <a:cs typeface="Calibri"/>
              <a:sym typeface="Calibri"/>
            </a:endParaRPr>
          </a:p>
          <a:p>
            <a:pPr marL="914400" lvl="1" indent="-406400" rtl="0">
              <a:lnSpc>
                <a:spcPct val="90000"/>
              </a:lnSpc>
              <a:spcBef>
                <a:spcPts val="0"/>
              </a:spcBef>
              <a:spcAft>
                <a:spcPts val="0"/>
              </a:spcAft>
              <a:buClr>
                <a:srgbClr val="514843"/>
              </a:buClr>
              <a:buSzPts val="2800"/>
              <a:buFont typeface="Calibri"/>
              <a:buChar char="⇢"/>
            </a:pPr>
            <a:r>
              <a:rPr lang="en" sz="2800" b="1">
                <a:solidFill>
                  <a:srgbClr val="514843"/>
                </a:solidFill>
                <a:latin typeface="Calibri"/>
                <a:ea typeface="Calibri"/>
                <a:cs typeface="Calibri"/>
                <a:sym typeface="Calibri"/>
              </a:rPr>
              <a:t>Subtheme 2</a:t>
            </a:r>
            <a:r>
              <a:rPr lang="en" sz="2800">
                <a:solidFill>
                  <a:srgbClr val="514843"/>
                </a:solidFill>
                <a:latin typeface="Calibri"/>
                <a:ea typeface="Calibri"/>
                <a:cs typeface="Calibri"/>
                <a:sym typeface="Calibri"/>
              </a:rPr>
              <a:t>. Categorization as a different type of learner</a:t>
            </a:r>
            <a:endParaRPr sz="28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Research Question 2:</a:t>
            </a:r>
            <a:endParaRPr sz="3600" b="1">
              <a:latin typeface="Calibri"/>
              <a:ea typeface="Calibri"/>
              <a:cs typeface="Calibri"/>
              <a:sym typeface="Calibri"/>
            </a:endParaRPr>
          </a:p>
        </p:txBody>
      </p:sp>
      <p:sp>
        <p:nvSpPr>
          <p:cNvPr id="195" name="Shape 195"/>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19100" rtl="0">
              <a:lnSpc>
                <a:spcPct val="90000"/>
              </a:lnSpc>
              <a:spcBef>
                <a:spcPts val="1800"/>
              </a:spcBef>
              <a:spcAft>
                <a:spcPts val="0"/>
              </a:spcAft>
              <a:buClr>
                <a:srgbClr val="514843"/>
              </a:buClr>
              <a:buSzPts val="3000"/>
              <a:buFont typeface="Calibri"/>
              <a:buChar char="⇢"/>
            </a:pPr>
            <a:r>
              <a:rPr lang="en" sz="3000">
                <a:solidFill>
                  <a:srgbClr val="514843"/>
                </a:solidFill>
                <a:latin typeface="Calibri"/>
                <a:ea typeface="Calibri"/>
                <a:cs typeface="Calibri"/>
                <a:sym typeface="Calibri"/>
              </a:rPr>
              <a:t>What beliefs about coping capabilities influence persistence in educational pursuits by students with invisible disabilities in higher education?</a:t>
            </a:r>
            <a:endParaRPr sz="3000">
              <a:latin typeface="Calibri"/>
              <a:ea typeface="Calibri"/>
              <a:cs typeface="Calibri"/>
              <a:sym typeface="Calibri"/>
            </a:endParaRPr>
          </a:p>
          <a:p>
            <a:pPr marL="457200" lvl="0" indent="-419100" rtl="0">
              <a:lnSpc>
                <a:spcPct val="90000"/>
              </a:lnSpc>
              <a:spcBef>
                <a:spcPts val="0"/>
              </a:spcBef>
              <a:spcAft>
                <a:spcPts val="0"/>
              </a:spcAft>
              <a:buClr>
                <a:srgbClr val="514843"/>
              </a:buClr>
              <a:buSzPts val="3000"/>
              <a:buFont typeface="Calibri"/>
              <a:buChar char="⇢"/>
            </a:pPr>
            <a:r>
              <a:rPr lang="en" sz="3000" b="1">
                <a:solidFill>
                  <a:srgbClr val="514843"/>
                </a:solidFill>
                <a:latin typeface="Calibri"/>
                <a:ea typeface="Calibri"/>
                <a:cs typeface="Calibri"/>
                <a:sym typeface="Calibri"/>
              </a:rPr>
              <a:t>Theme 2</a:t>
            </a:r>
            <a:r>
              <a:rPr lang="en" sz="3000">
                <a:solidFill>
                  <a:srgbClr val="514843"/>
                </a:solidFill>
                <a:latin typeface="Calibri"/>
                <a:ea typeface="Calibri"/>
                <a:cs typeface="Calibri"/>
                <a:sym typeface="Calibri"/>
              </a:rPr>
              <a:t>: External support systems</a:t>
            </a:r>
            <a:endParaRPr sz="3000">
              <a:solidFill>
                <a:srgbClr val="514843"/>
              </a:solidFill>
              <a:latin typeface="Calibri"/>
              <a:ea typeface="Calibri"/>
              <a:cs typeface="Calibri"/>
              <a:sym typeface="Calibri"/>
            </a:endParaRPr>
          </a:p>
          <a:p>
            <a:pPr marL="457200" lvl="0" indent="-419100" rtl="0">
              <a:lnSpc>
                <a:spcPct val="90000"/>
              </a:lnSpc>
              <a:spcBef>
                <a:spcPts val="0"/>
              </a:spcBef>
              <a:spcAft>
                <a:spcPts val="0"/>
              </a:spcAft>
              <a:buClr>
                <a:srgbClr val="514843"/>
              </a:buClr>
              <a:buSzPts val="3000"/>
              <a:buFont typeface="Calibri"/>
              <a:buChar char="⇢"/>
            </a:pPr>
            <a:r>
              <a:rPr lang="en" sz="3000" b="1">
                <a:solidFill>
                  <a:srgbClr val="514843"/>
                </a:solidFill>
                <a:latin typeface="Calibri"/>
                <a:ea typeface="Calibri"/>
                <a:cs typeface="Calibri"/>
                <a:sym typeface="Calibri"/>
              </a:rPr>
              <a:t>Theme 3</a:t>
            </a:r>
            <a:r>
              <a:rPr lang="en" sz="3000">
                <a:solidFill>
                  <a:srgbClr val="514843"/>
                </a:solidFill>
                <a:latin typeface="Calibri"/>
                <a:ea typeface="Calibri"/>
                <a:cs typeface="Calibri"/>
                <a:sym typeface="Calibri"/>
              </a:rPr>
              <a:t>: Internal motivation</a:t>
            </a:r>
            <a:endParaRPr sz="3000">
              <a:solidFill>
                <a:srgbClr val="514843"/>
              </a:solidFill>
              <a:latin typeface="Calibri"/>
              <a:ea typeface="Calibri"/>
              <a:cs typeface="Calibri"/>
              <a:sym typeface="Calibri"/>
            </a:endParaRPr>
          </a:p>
          <a:p>
            <a:pPr marL="457200" lvl="0" indent="-419100" rtl="0">
              <a:lnSpc>
                <a:spcPct val="90000"/>
              </a:lnSpc>
              <a:spcBef>
                <a:spcPts val="0"/>
              </a:spcBef>
              <a:spcAft>
                <a:spcPts val="0"/>
              </a:spcAft>
              <a:buClr>
                <a:srgbClr val="514843"/>
              </a:buClr>
              <a:buSzPts val="3000"/>
              <a:buFont typeface="Calibri"/>
              <a:buChar char="⇢"/>
            </a:pPr>
            <a:r>
              <a:rPr lang="en" sz="3000" b="1">
                <a:solidFill>
                  <a:srgbClr val="514843"/>
                </a:solidFill>
                <a:latin typeface="Calibri"/>
                <a:ea typeface="Calibri"/>
                <a:cs typeface="Calibri"/>
                <a:sym typeface="Calibri"/>
              </a:rPr>
              <a:t>Theme 4</a:t>
            </a:r>
            <a:r>
              <a:rPr lang="en" sz="3000">
                <a:solidFill>
                  <a:srgbClr val="514843"/>
                </a:solidFill>
                <a:latin typeface="Calibri"/>
                <a:ea typeface="Calibri"/>
                <a:cs typeface="Calibri"/>
                <a:sym typeface="Calibri"/>
              </a:rPr>
              <a:t>: Need to “prove” normalcy to others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Research Question 3:</a:t>
            </a:r>
            <a:endParaRPr sz="3600" b="1">
              <a:latin typeface="Calibri"/>
              <a:ea typeface="Calibri"/>
              <a:cs typeface="Calibri"/>
              <a:sym typeface="Calibri"/>
            </a:endParaRPr>
          </a:p>
        </p:txBody>
      </p:sp>
      <p:sp>
        <p:nvSpPr>
          <p:cNvPr id="201" name="Shape 201"/>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19100" rtl="0">
              <a:lnSpc>
                <a:spcPct val="90000"/>
              </a:lnSpc>
              <a:spcBef>
                <a:spcPts val="1800"/>
              </a:spcBef>
              <a:spcAft>
                <a:spcPts val="0"/>
              </a:spcAft>
              <a:buClr>
                <a:srgbClr val="514843"/>
              </a:buClr>
              <a:buSzPts val="3000"/>
              <a:buFont typeface="Calibri"/>
              <a:buChar char="⇢"/>
            </a:pPr>
            <a:r>
              <a:rPr lang="en" sz="3000">
                <a:solidFill>
                  <a:srgbClr val="514843"/>
                </a:solidFill>
                <a:latin typeface="Calibri"/>
                <a:ea typeface="Calibri"/>
                <a:cs typeface="Calibri"/>
                <a:sym typeface="Calibri"/>
              </a:rPr>
              <a:t>What role does disability identity play in reinforcing ideas about competency for students with invisible disabilities in higher education?</a:t>
            </a:r>
            <a:endParaRPr sz="3000">
              <a:solidFill>
                <a:srgbClr val="514843"/>
              </a:solidFill>
              <a:latin typeface="Calibri"/>
              <a:ea typeface="Calibri"/>
              <a:cs typeface="Calibri"/>
              <a:sym typeface="Calibri"/>
            </a:endParaRPr>
          </a:p>
          <a:p>
            <a:pPr marL="457200" lvl="0" indent="-419100" rtl="0">
              <a:lnSpc>
                <a:spcPct val="90000"/>
              </a:lnSpc>
              <a:spcBef>
                <a:spcPts val="0"/>
              </a:spcBef>
              <a:spcAft>
                <a:spcPts val="0"/>
              </a:spcAft>
              <a:buClr>
                <a:srgbClr val="514843"/>
              </a:buClr>
              <a:buSzPts val="3000"/>
              <a:buFont typeface="Calibri"/>
              <a:buChar char="⇢"/>
            </a:pPr>
            <a:r>
              <a:rPr lang="en" sz="3000" b="1">
                <a:solidFill>
                  <a:srgbClr val="514843"/>
                </a:solidFill>
                <a:latin typeface="Calibri"/>
                <a:ea typeface="Calibri"/>
                <a:cs typeface="Calibri"/>
                <a:sym typeface="Calibri"/>
              </a:rPr>
              <a:t>Theme 5:</a:t>
            </a:r>
            <a:r>
              <a:rPr lang="en" sz="3000">
                <a:solidFill>
                  <a:srgbClr val="514843"/>
                </a:solidFill>
                <a:latin typeface="Calibri"/>
                <a:ea typeface="Calibri"/>
                <a:cs typeface="Calibri"/>
                <a:sym typeface="Calibri"/>
              </a:rPr>
              <a:t> Integrating self-perception and social perception</a:t>
            </a:r>
            <a:endParaRPr sz="24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311700" y="5051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Significance of the Results:</a:t>
            </a:r>
            <a:endParaRPr sz="3600" b="1">
              <a:latin typeface="Calibri"/>
              <a:ea typeface="Calibri"/>
              <a:cs typeface="Calibri"/>
              <a:sym typeface="Calibri"/>
            </a:endParaRPr>
          </a:p>
        </p:txBody>
      </p:sp>
      <p:sp>
        <p:nvSpPr>
          <p:cNvPr id="207" name="Shape 207"/>
          <p:cNvSpPr txBox="1">
            <a:spLocks noGrp="1"/>
          </p:cNvSpPr>
          <p:nvPr>
            <p:ph type="body" idx="1"/>
          </p:nvPr>
        </p:nvSpPr>
        <p:spPr>
          <a:xfrm>
            <a:off x="311700" y="1432500"/>
            <a:ext cx="8520600" cy="5109000"/>
          </a:xfrm>
          <a:prstGeom prst="rect">
            <a:avLst/>
          </a:prstGeom>
        </p:spPr>
        <p:txBody>
          <a:bodyPr spcFirstLastPara="1" wrap="square" lIns="91425" tIns="91425" rIns="91425" bIns="91425" anchor="t" anchorCtr="0">
            <a:noAutofit/>
          </a:bodyPr>
          <a:lstStyle/>
          <a:p>
            <a:pPr marL="457200" lvl="0" indent="-406400" rtl="0">
              <a:lnSpc>
                <a:spcPct val="90000"/>
              </a:lnSpc>
              <a:spcBef>
                <a:spcPts val="180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Pooley et al. (2012) established that the existence of high levels of self-efficacy skills was linked to problem-focused coping skills.</a:t>
            </a:r>
            <a:endParaRPr sz="2800">
              <a:solidFill>
                <a:srgbClr val="514843"/>
              </a:solidFill>
              <a:latin typeface="Calibri"/>
              <a:ea typeface="Calibri"/>
              <a:cs typeface="Calibri"/>
              <a:sym typeface="Calibri"/>
            </a:endParaRPr>
          </a:p>
          <a:p>
            <a:pPr marL="914400" lvl="1"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Students utilize support systems as a way to assist with potential difficulties. </a:t>
            </a:r>
            <a:endParaRPr sz="2800">
              <a:solidFill>
                <a:srgbClr val="514843"/>
              </a:solidFill>
              <a:latin typeface="Calibri"/>
              <a:ea typeface="Calibri"/>
              <a:cs typeface="Calibri"/>
              <a:sym typeface="Calibri"/>
            </a:endParaRPr>
          </a:p>
          <a:p>
            <a:pPr marL="457200" lvl="0"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Persistence is more consistent among students with disabilities that disclose to disability support services in comparison to students with disability who do not choose to utilize this resource. </a:t>
            </a:r>
            <a:endParaRPr sz="24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Shape 21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 sz="3600" b="1">
                <a:latin typeface="Calibri"/>
                <a:ea typeface="Calibri"/>
                <a:cs typeface="Calibri"/>
                <a:sym typeface="Calibri"/>
              </a:rPr>
              <a:t>Significance of the Results Continued...</a:t>
            </a:r>
            <a:endParaRPr/>
          </a:p>
        </p:txBody>
      </p:sp>
      <p:sp>
        <p:nvSpPr>
          <p:cNvPr id="213" name="Shape 213"/>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19100" rtl="0">
              <a:lnSpc>
                <a:spcPct val="90000"/>
              </a:lnSpc>
              <a:spcBef>
                <a:spcPts val="1800"/>
              </a:spcBef>
              <a:spcAft>
                <a:spcPts val="0"/>
              </a:spcAft>
              <a:buClr>
                <a:srgbClr val="514843"/>
              </a:buClr>
              <a:buSzPts val="3000"/>
              <a:buFont typeface="Calibri"/>
              <a:buChar char="⇢"/>
            </a:pPr>
            <a:r>
              <a:rPr lang="en" sz="3000">
                <a:solidFill>
                  <a:srgbClr val="514843"/>
                </a:solidFill>
                <a:latin typeface="Calibri"/>
                <a:ea typeface="Calibri"/>
                <a:cs typeface="Calibri"/>
                <a:sym typeface="Calibri"/>
              </a:rPr>
              <a:t>Students with disabilities that sought support services tended to persist and graduate, according to Newman et al. (2011), it stands to reason that the current participants have developed the necessary skills to persist. </a:t>
            </a:r>
            <a:endParaRPr sz="3000">
              <a:solidFill>
                <a:srgbClr val="514843"/>
              </a:solidFill>
              <a:latin typeface="Calibri"/>
              <a:ea typeface="Calibri"/>
              <a:cs typeface="Calibri"/>
              <a:sym typeface="Calibri"/>
            </a:endParaRPr>
          </a:p>
          <a:p>
            <a:pPr marL="457200" lvl="0" indent="-419100" rtl="0">
              <a:lnSpc>
                <a:spcPct val="90000"/>
              </a:lnSpc>
              <a:spcBef>
                <a:spcPts val="0"/>
              </a:spcBef>
              <a:spcAft>
                <a:spcPts val="0"/>
              </a:spcAft>
              <a:buClr>
                <a:srgbClr val="514843"/>
              </a:buClr>
              <a:buSzPts val="3000"/>
              <a:buFont typeface="Calibri"/>
              <a:buChar char="⇢"/>
            </a:pPr>
            <a:r>
              <a:rPr lang="en" sz="3000">
                <a:solidFill>
                  <a:srgbClr val="514843"/>
                </a:solidFill>
                <a:latin typeface="Calibri"/>
                <a:ea typeface="Calibri"/>
                <a:cs typeface="Calibri"/>
                <a:sym typeface="Calibri"/>
              </a:rPr>
              <a:t>Appropriate academic self-advocacy (ASE) skills motivate them to make decisions that impact their efforts to continue to graduation.</a:t>
            </a:r>
            <a:endParaRPr sz="30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Shape 21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Policy and Social Implications:</a:t>
            </a:r>
            <a:endParaRPr sz="3600" b="1">
              <a:latin typeface="Calibri"/>
              <a:ea typeface="Calibri"/>
              <a:cs typeface="Calibri"/>
              <a:sym typeface="Calibri"/>
            </a:endParaRPr>
          </a:p>
        </p:txBody>
      </p:sp>
      <p:sp>
        <p:nvSpPr>
          <p:cNvPr id="219" name="Shape 219"/>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06400" rtl="0">
              <a:lnSpc>
                <a:spcPct val="90000"/>
              </a:lnSpc>
              <a:spcBef>
                <a:spcPts val="180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Policy Amendment?</a:t>
            </a:r>
            <a:endParaRPr sz="2800">
              <a:solidFill>
                <a:srgbClr val="514843"/>
              </a:solidFill>
              <a:latin typeface="Calibri"/>
              <a:ea typeface="Calibri"/>
              <a:cs typeface="Calibri"/>
              <a:sym typeface="Calibri"/>
            </a:endParaRPr>
          </a:p>
          <a:p>
            <a:pPr marL="457200" lvl="0"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The Workforce Innovation and Opportunity Act (WIOA) of 2014</a:t>
            </a:r>
            <a:endParaRPr sz="2800">
              <a:solidFill>
                <a:srgbClr val="514843"/>
              </a:solidFill>
              <a:latin typeface="Calibri"/>
              <a:ea typeface="Calibri"/>
              <a:cs typeface="Calibri"/>
              <a:sym typeface="Calibri"/>
            </a:endParaRPr>
          </a:p>
          <a:p>
            <a:pPr marL="914400" lvl="1"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Research and funding</a:t>
            </a:r>
            <a:endParaRPr sz="2800">
              <a:solidFill>
                <a:srgbClr val="514843"/>
              </a:solidFill>
              <a:latin typeface="Calibri"/>
              <a:ea typeface="Calibri"/>
              <a:cs typeface="Calibri"/>
              <a:sym typeface="Calibri"/>
            </a:endParaRPr>
          </a:p>
          <a:p>
            <a:pPr marL="457200" lvl="0"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Higher Education Opportunity Act (2008)</a:t>
            </a:r>
            <a:endParaRPr sz="2800">
              <a:solidFill>
                <a:srgbClr val="514843"/>
              </a:solidFill>
              <a:latin typeface="Calibri"/>
              <a:ea typeface="Calibri"/>
              <a:cs typeface="Calibri"/>
              <a:sym typeface="Calibri"/>
            </a:endParaRPr>
          </a:p>
          <a:p>
            <a:pPr marL="914400" lvl="1"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Universal Design for Learning (UDL)</a:t>
            </a:r>
            <a:endParaRPr sz="2800">
              <a:solidFill>
                <a:srgbClr val="514843"/>
              </a:solidFill>
              <a:latin typeface="Calibri"/>
              <a:ea typeface="Calibri"/>
              <a:cs typeface="Calibri"/>
              <a:sym typeface="Calibri"/>
            </a:endParaRPr>
          </a:p>
          <a:p>
            <a:pPr marL="457200" lvl="0"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More collaboration with other departments to identify students earlier</a:t>
            </a:r>
            <a:endParaRPr sz="2800">
              <a:solidFill>
                <a:srgbClr val="514843"/>
              </a:solidFill>
              <a:latin typeface="Calibri"/>
              <a:ea typeface="Calibri"/>
              <a:cs typeface="Calibri"/>
              <a:sym typeface="Calibri"/>
            </a:endParaRPr>
          </a:p>
          <a:p>
            <a:pPr marL="457200" lvl="0" indent="-406400" rtl="0">
              <a:lnSpc>
                <a:spcPct val="90000"/>
              </a:lnSpc>
              <a:spcBef>
                <a:spcPts val="0"/>
              </a:spcBef>
              <a:spcAft>
                <a:spcPts val="0"/>
              </a:spcAft>
              <a:buClr>
                <a:srgbClr val="514843"/>
              </a:buClr>
              <a:buSzPts val="2800"/>
              <a:buFont typeface="Calibri"/>
              <a:buChar char="⇢"/>
            </a:pPr>
            <a:r>
              <a:rPr lang="en" sz="2800">
                <a:solidFill>
                  <a:srgbClr val="514843"/>
                </a:solidFill>
                <a:latin typeface="Calibri"/>
                <a:ea typeface="Calibri"/>
                <a:cs typeface="Calibri"/>
                <a:sym typeface="Calibri"/>
              </a:rPr>
              <a:t>Increased awareness about Disability Support Services</a:t>
            </a:r>
            <a:endParaRPr sz="280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Shape 224"/>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Autofit/>
          </a:bodyPr>
          <a:lstStyle/>
          <a:p>
            <a:pPr marL="0" lvl="0" indent="0">
              <a:spcBef>
                <a:spcPts val="0"/>
              </a:spcBef>
              <a:spcAft>
                <a:spcPts val="0"/>
              </a:spcAft>
              <a:buNone/>
            </a:pPr>
            <a:r>
              <a:rPr lang="en" sz="4800">
                <a:latin typeface="Calibri"/>
                <a:ea typeface="Calibri"/>
                <a:cs typeface="Calibri"/>
                <a:sym typeface="Calibri"/>
              </a:rPr>
              <a:t>LEARNING ACTIVITY 2</a:t>
            </a:r>
            <a:endParaRPr sz="4800">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258100" y="335275"/>
            <a:ext cx="87999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500" b="1">
                <a:solidFill>
                  <a:srgbClr val="0B082E"/>
                </a:solidFill>
                <a:latin typeface="Calibri"/>
                <a:ea typeface="Calibri"/>
                <a:cs typeface="Calibri"/>
                <a:sym typeface="Calibri"/>
              </a:rPr>
              <a:t>Self-Advocacy as a Life Skill – </a:t>
            </a:r>
            <a:r>
              <a:rPr lang="en" sz="3500" b="1" i="1">
                <a:solidFill>
                  <a:srgbClr val="0B082E"/>
                </a:solidFill>
                <a:latin typeface="Calibri"/>
                <a:ea typeface="Calibri"/>
                <a:cs typeface="Calibri"/>
                <a:sym typeface="Calibri"/>
              </a:rPr>
              <a:t>SACR </a:t>
            </a:r>
            <a:r>
              <a:rPr lang="en" sz="3500" b="1">
                <a:solidFill>
                  <a:srgbClr val="0B082E"/>
                </a:solidFill>
                <a:latin typeface="Calibri"/>
                <a:ea typeface="Calibri"/>
                <a:cs typeface="Calibri"/>
                <a:sym typeface="Calibri"/>
              </a:rPr>
              <a:t>Instruction</a:t>
            </a:r>
            <a:r>
              <a:rPr lang="en" sz="3500" b="1">
                <a:latin typeface="Calibri"/>
                <a:ea typeface="Calibri"/>
                <a:cs typeface="Calibri"/>
                <a:sym typeface="Calibri"/>
              </a:rPr>
              <a:t> </a:t>
            </a:r>
            <a:endParaRPr sz="3500" b="1">
              <a:latin typeface="Calibri"/>
              <a:ea typeface="Calibri"/>
              <a:cs typeface="Calibri"/>
              <a:sym typeface="Calibri"/>
            </a:endParaRPr>
          </a:p>
        </p:txBody>
      </p:sp>
      <p:sp>
        <p:nvSpPr>
          <p:cNvPr id="230" name="Shape 230"/>
          <p:cNvSpPr txBox="1">
            <a:spLocks noGrp="1"/>
          </p:cNvSpPr>
          <p:nvPr>
            <p:ph type="body" idx="1"/>
          </p:nvPr>
        </p:nvSpPr>
        <p:spPr>
          <a:xfrm>
            <a:off x="311700" y="1265900"/>
            <a:ext cx="8520600" cy="4715400"/>
          </a:xfrm>
          <a:prstGeom prst="rect">
            <a:avLst/>
          </a:prstGeom>
        </p:spPr>
        <p:txBody>
          <a:bodyPr spcFirstLastPara="1" wrap="square" lIns="91425" tIns="91425" rIns="91425" bIns="91425" anchor="t" anchorCtr="0">
            <a:noAutofit/>
          </a:bodyPr>
          <a:lstStyle/>
          <a:p>
            <a:pPr marL="457200" lvl="0" indent="-387350" rtl="0">
              <a:spcBef>
                <a:spcPts val="20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Recognized as a key skill in facilitating transition for individuals with disabilities</a:t>
            </a:r>
            <a:endParaRPr sz="2500">
              <a:solidFill>
                <a:srgbClr val="000000"/>
              </a:solidFill>
              <a:latin typeface="Calibri"/>
              <a:ea typeface="Calibri"/>
              <a:cs typeface="Calibri"/>
              <a:sym typeface="Calibri"/>
            </a:endParaRPr>
          </a:p>
          <a:p>
            <a:pPr marL="914400" lvl="1" indent="-387350" rtl="0">
              <a:spcBef>
                <a:spcPts val="0"/>
              </a:spcBef>
              <a:spcAft>
                <a:spcPts val="0"/>
              </a:spcAft>
              <a:buClr>
                <a:srgbClr val="000000"/>
              </a:buClr>
              <a:buSzPts val="2500"/>
              <a:buFont typeface="Calibri"/>
              <a:buChar char="⇢"/>
            </a:pPr>
            <a:r>
              <a:rPr lang="en" sz="2500" i="1">
                <a:solidFill>
                  <a:srgbClr val="000000"/>
                </a:solidFill>
                <a:latin typeface="Calibri"/>
                <a:ea typeface="Calibri"/>
                <a:cs typeface="Calibri"/>
                <a:sym typeface="Calibri"/>
              </a:rPr>
              <a:t>Self-Advocacy and Conflict Resolution </a:t>
            </a:r>
            <a:r>
              <a:rPr lang="en" sz="2500">
                <a:solidFill>
                  <a:srgbClr val="000000"/>
                </a:solidFill>
                <a:latin typeface="Calibri"/>
                <a:ea typeface="Calibri"/>
                <a:cs typeface="Calibri"/>
                <a:sym typeface="Calibri"/>
              </a:rPr>
              <a:t>Training (</a:t>
            </a:r>
            <a:r>
              <a:rPr lang="en" sz="2500" i="1">
                <a:solidFill>
                  <a:srgbClr val="000000"/>
                </a:solidFill>
                <a:latin typeface="Calibri"/>
                <a:ea typeface="Calibri"/>
                <a:cs typeface="Calibri"/>
                <a:sym typeface="Calibri"/>
              </a:rPr>
              <a:t>SACR</a:t>
            </a:r>
            <a:r>
              <a:rPr lang="en" sz="2500">
                <a:solidFill>
                  <a:srgbClr val="000000"/>
                </a:solidFill>
                <a:latin typeface="Calibri"/>
                <a:ea typeface="Calibri"/>
                <a:cs typeface="Calibri"/>
                <a:sym typeface="Calibri"/>
              </a:rPr>
              <a:t>; Rumrill, Palmer, Roessler, &amp; Brown, 1999)</a:t>
            </a:r>
            <a:endParaRPr sz="2500">
              <a:solidFill>
                <a:srgbClr val="000000"/>
              </a:solidFill>
              <a:latin typeface="Calibri"/>
              <a:ea typeface="Calibri"/>
              <a:cs typeface="Calibri"/>
              <a:sym typeface="Calibri"/>
            </a:endParaRPr>
          </a:p>
          <a:p>
            <a:pPr marL="914400" lvl="1"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Two-part module</a:t>
            </a:r>
            <a:endParaRPr sz="2500">
              <a:solidFill>
                <a:srgbClr val="000000"/>
              </a:solidFill>
              <a:latin typeface="Calibri"/>
              <a:ea typeface="Calibri"/>
              <a:cs typeface="Calibri"/>
              <a:sym typeface="Calibri"/>
            </a:endParaRPr>
          </a:p>
          <a:p>
            <a:pPr marL="914400" lvl="1" indent="-387350" rtl="0">
              <a:spcBef>
                <a:spcPts val="0"/>
              </a:spcBef>
              <a:spcAft>
                <a:spcPts val="0"/>
              </a:spcAft>
              <a:buClr>
                <a:srgbClr val="000000"/>
              </a:buClr>
              <a:buSzPts val="2500"/>
              <a:buFont typeface="Calibri"/>
              <a:buChar char="⇢"/>
            </a:pPr>
            <a:r>
              <a:rPr lang="en" sz="2500" i="1">
                <a:solidFill>
                  <a:srgbClr val="000000"/>
                </a:solidFill>
                <a:latin typeface="Calibri"/>
                <a:ea typeface="Calibri"/>
                <a:cs typeface="Calibri"/>
                <a:sym typeface="Calibri"/>
              </a:rPr>
              <a:t>Module 1</a:t>
            </a:r>
            <a:r>
              <a:rPr lang="en" sz="2500">
                <a:solidFill>
                  <a:srgbClr val="000000"/>
                </a:solidFill>
                <a:latin typeface="Calibri"/>
                <a:ea typeface="Calibri"/>
                <a:cs typeface="Calibri"/>
                <a:sym typeface="Calibri"/>
              </a:rPr>
              <a:t>: Self-Advocacy Skills</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Goal to teach students to appropriately request academic accommodations</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Seven targeted self-advocacy behaviors (e.g., greeting, disclosure, solution)</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Explicitly taught through scripted lesson plans</a:t>
            </a:r>
            <a:endParaRPr sz="2500">
              <a:solidFill>
                <a:srgbClr val="000000"/>
              </a:solidFill>
              <a:latin typeface="Calibri"/>
              <a:ea typeface="Calibri"/>
              <a:cs typeface="Calibri"/>
              <a:sym typeface="Calibri"/>
            </a:endParaRPr>
          </a:p>
          <a:p>
            <a:pPr marL="1828800" lvl="3"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Modeling and role-play</a:t>
            </a:r>
            <a:endParaRPr sz="2400">
              <a:solidFill>
                <a:srgbClr val="00000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311700" y="3970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4000" b="1">
                <a:solidFill>
                  <a:srgbClr val="000000"/>
                </a:solidFill>
                <a:latin typeface="Calibri"/>
                <a:ea typeface="Calibri"/>
                <a:cs typeface="Calibri"/>
                <a:sym typeface="Calibri"/>
              </a:rPr>
              <a:t>Outcomes</a:t>
            </a:r>
            <a:endParaRPr sz="4000" b="1">
              <a:solidFill>
                <a:srgbClr val="000000"/>
              </a:solidFill>
              <a:latin typeface="Calibri"/>
              <a:ea typeface="Calibri"/>
              <a:cs typeface="Calibri"/>
              <a:sym typeface="Calibri"/>
            </a:endParaRPr>
          </a:p>
        </p:txBody>
      </p:sp>
      <p:sp>
        <p:nvSpPr>
          <p:cNvPr id="72" name="Shape 72"/>
          <p:cNvSpPr txBox="1">
            <a:spLocks noGrp="1"/>
          </p:cNvSpPr>
          <p:nvPr>
            <p:ph type="body" idx="1"/>
          </p:nvPr>
        </p:nvSpPr>
        <p:spPr>
          <a:xfrm>
            <a:off x="606375" y="1312625"/>
            <a:ext cx="8097900" cy="4967700"/>
          </a:xfrm>
          <a:prstGeom prst="rect">
            <a:avLst/>
          </a:prstGeom>
        </p:spPr>
        <p:txBody>
          <a:bodyPr spcFirstLastPara="1" wrap="square" lIns="91425" tIns="91425" rIns="91425" bIns="91425" anchor="t" anchorCtr="0">
            <a:noAutofit/>
          </a:bodyPr>
          <a:lstStyle/>
          <a:p>
            <a:pPr marL="457200" lvl="0"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Participants will … </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Explore the concepts of invisible disability, disability identity, academic self-efficacy, and self-advocacy</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Review research aimed at exploring impact of these concepts on university students’ disclosure behavior </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Consider the effect of the Self-Advocacy and Conflict Resolution (</a:t>
            </a:r>
            <a:r>
              <a:rPr lang="en" sz="2800" i="1">
                <a:solidFill>
                  <a:srgbClr val="000000"/>
                </a:solidFill>
                <a:latin typeface="Calibri"/>
                <a:ea typeface="Calibri"/>
                <a:cs typeface="Calibri"/>
                <a:sym typeface="Calibri"/>
              </a:rPr>
              <a:t>SACR</a:t>
            </a:r>
            <a:r>
              <a:rPr lang="en" sz="2800">
                <a:solidFill>
                  <a:srgbClr val="000000"/>
                </a:solidFill>
                <a:latin typeface="Calibri"/>
                <a:ea typeface="Calibri"/>
                <a:cs typeface="Calibri"/>
                <a:sym typeface="Calibri"/>
              </a:rPr>
              <a:t>) instruction on students’ accommodations requests </a:t>
            </a:r>
            <a:endParaRPr sz="2800">
              <a:solidFill>
                <a:srgbClr val="000000"/>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a:spLocks noGrp="1"/>
          </p:cNvSpPr>
          <p:nvPr>
            <p:ph type="title"/>
          </p:nvPr>
        </p:nvSpPr>
        <p:spPr>
          <a:xfrm>
            <a:off x="311700" y="3475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i="1">
                <a:latin typeface="Calibri"/>
                <a:ea typeface="Calibri"/>
                <a:cs typeface="Calibri"/>
                <a:sym typeface="Calibri"/>
              </a:rPr>
              <a:t>SACR</a:t>
            </a:r>
            <a:endParaRPr sz="3600" b="1" i="1">
              <a:latin typeface="Calibri"/>
              <a:ea typeface="Calibri"/>
              <a:cs typeface="Calibri"/>
              <a:sym typeface="Calibri"/>
            </a:endParaRPr>
          </a:p>
        </p:txBody>
      </p:sp>
      <p:sp>
        <p:nvSpPr>
          <p:cNvPr id="236" name="Shape 236"/>
          <p:cNvSpPr txBox="1">
            <a:spLocks noGrp="1"/>
          </p:cNvSpPr>
          <p:nvPr>
            <p:ph type="body" idx="1"/>
          </p:nvPr>
        </p:nvSpPr>
        <p:spPr>
          <a:xfrm>
            <a:off x="311700" y="1111075"/>
            <a:ext cx="8520600" cy="5260200"/>
          </a:xfrm>
          <a:prstGeom prst="rect">
            <a:avLst/>
          </a:prstGeom>
        </p:spPr>
        <p:txBody>
          <a:bodyPr spcFirstLastPara="1" wrap="square" lIns="91425" tIns="91425" rIns="91425" bIns="91425" anchor="t" anchorCtr="0">
            <a:noAutofit/>
          </a:bodyPr>
          <a:lstStyle/>
          <a:p>
            <a:pPr marL="457200" lvl="0" indent="-393700" rtl="0">
              <a:spcBef>
                <a:spcPts val="400"/>
              </a:spcBef>
              <a:spcAft>
                <a:spcPts val="0"/>
              </a:spcAft>
              <a:buClr>
                <a:srgbClr val="000000"/>
              </a:buClr>
              <a:buSzPts val="2600"/>
              <a:buFont typeface="Calibri"/>
              <a:buChar char="⇢"/>
            </a:pPr>
            <a:r>
              <a:rPr lang="en" sz="2600" i="1">
                <a:solidFill>
                  <a:srgbClr val="000000"/>
                </a:solidFill>
                <a:latin typeface="Calibri"/>
                <a:ea typeface="Calibri"/>
                <a:cs typeface="Calibri"/>
                <a:sym typeface="Calibri"/>
              </a:rPr>
              <a:t>Module II:</a:t>
            </a:r>
            <a:endParaRPr sz="2600" i="1">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Conflict Resolution Skills</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Seven targeted conflict resolution behaviors (e.g., reflecting, mutualizing, collaborating)</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Designed to help students have the dialogue to resolve conflicts which might arise when requesting or implementing accommodations</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Shown to be an effective intervention on students’ ability to request academic accommodations (e.g., Bethune &amp; Test, in preparation; Holzberg, 2017; Holzberg, Test, &amp; Rusher, 2018; Palmer &amp; Roessler, 2000; Walker &amp; Test, 2011)</a:t>
            </a:r>
            <a:endParaRPr sz="2600">
              <a:solidFill>
                <a:srgbClr val="000000"/>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311700" y="2529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i="1">
                <a:latin typeface="Calibri"/>
                <a:ea typeface="Calibri"/>
                <a:cs typeface="Calibri"/>
                <a:sym typeface="Calibri"/>
              </a:rPr>
              <a:t>SACR - Module I </a:t>
            </a:r>
            <a:endParaRPr sz="3600" b="1" i="1">
              <a:latin typeface="Calibri"/>
              <a:ea typeface="Calibri"/>
              <a:cs typeface="Calibri"/>
              <a:sym typeface="Calibri"/>
            </a:endParaRPr>
          </a:p>
        </p:txBody>
      </p:sp>
      <p:sp>
        <p:nvSpPr>
          <p:cNvPr id="242" name="Shape 242"/>
          <p:cNvSpPr txBox="1">
            <a:spLocks noGrp="1"/>
          </p:cNvSpPr>
          <p:nvPr>
            <p:ph type="body" idx="1"/>
          </p:nvPr>
        </p:nvSpPr>
        <p:spPr>
          <a:xfrm>
            <a:off x="311700" y="1016498"/>
            <a:ext cx="8520600" cy="5601900"/>
          </a:xfrm>
          <a:prstGeom prst="rect">
            <a:avLst/>
          </a:prstGeom>
        </p:spPr>
        <p:txBody>
          <a:bodyPr spcFirstLastPara="1" wrap="square" lIns="91425" tIns="91425" rIns="91425" bIns="91425" anchor="t" anchorCtr="0">
            <a:noAutofit/>
          </a:bodyPr>
          <a:lstStyle/>
          <a:p>
            <a:pPr marL="457200" lvl="0" indent="-387350" rtl="0">
              <a:spcBef>
                <a:spcPts val="0"/>
              </a:spcBef>
              <a:spcAft>
                <a:spcPts val="0"/>
              </a:spcAft>
              <a:buClr>
                <a:srgbClr val="000000"/>
              </a:buClr>
              <a:buSzPts val="2500"/>
              <a:buFont typeface="Calibri"/>
              <a:buChar char="⇢"/>
            </a:pPr>
            <a:r>
              <a:rPr lang="en" sz="2500" i="1">
                <a:solidFill>
                  <a:srgbClr val="000000"/>
                </a:solidFill>
                <a:latin typeface="Calibri"/>
                <a:ea typeface="Calibri"/>
                <a:cs typeface="Calibri"/>
                <a:sym typeface="Calibri"/>
              </a:rPr>
              <a:t>Self-Advocacy and Conflict Resolution Training: Strategies for Classroom Accommodations Request</a:t>
            </a:r>
            <a:r>
              <a:rPr lang="en" sz="2500">
                <a:solidFill>
                  <a:srgbClr val="000000"/>
                </a:solidFill>
                <a:latin typeface="Calibri"/>
                <a:ea typeface="Calibri"/>
                <a:cs typeface="Calibri"/>
                <a:sym typeface="Calibri"/>
              </a:rPr>
              <a:t> (</a:t>
            </a:r>
            <a:r>
              <a:rPr lang="en" sz="2500" i="1">
                <a:solidFill>
                  <a:srgbClr val="000000"/>
                </a:solidFill>
                <a:latin typeface="Calibri"/>
                <a:ea typeface="Calibri"/>
                <a:cs typeface="Calibri"/>
                <a:sym typeface="Calibri"/>
              </a:rPr>
              <a:t>SACR</a:t>
            </a:r>
            <a:r>
              <a:rPr lang="en" sz="2500">
                <a:solidFill>
                  <a:srgbClr val="000000"/>
                </a:solidFill>
                <a:latin typeface="Calibri"/>
                <a:ea typeface="Calibri"/>
                <a:cs typeface="Calibri"/>
                <a:sym typeface="Calibri"/>
              </a:rPr>
              <a:t>; Rumrill, Palmer, Roessler, &amp; Brown, 1999)</a:t>
            </a:r>
            <a:endParaRPr sz="2500">
              <a:solidFill>
                <a:srgbClr val="000000"/>
              </a:solidFill>
              <a:latin typeface="Calibri"/>
              <a:ea typeface="Calibri"/>
              <a:cs typeface="Calibri"/>
              <a:sym typeface="Calibri"/>
            </a:endParaRPr>
          </a:p>
          <a:p>
            <a:pPr marL="457200" lvl="0"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Two modules</a:t>
            </a:r>
            <a:endParaRPr sz="2500">
              <a:solidFill>
                <a:srgbClr val="000000"/>
              </a:solidFill>
              <a:latin typeface="Calibri"/>
              <a:ea typeface="Calibri"/>
              <a:cs typeface="Calibri"/>
              <a:sym typeface="Calibri"/>
            </a:endParaRPr>
          </a:p>
          <a:p>
            <a:pPr marL="914400" lvl="1" indent="-387350" rtl="0">
              <a:spcBef>
                <a:spcPts val="0"/>
              </a:spcBef>
              <a:spcAft>
                <a:spcPts val="0"/>
              </a:spcAft>
              <a:buClr>
                <a:srgbClr val="000000"/>
              </a:buClr>
              <a:buSzPts val="2500"/>
              <a:buFont typeface="Calibri"/>
              <a:buChar char="⇢"/>
            </a:pPr>
            <a:r>
              <a:rPr lang="en" sz="2500" i="1">
                <a:solidFill>
                  <a:srgbClr val="000000"/>
                </a:solidFill>
                <a:latin typeface="Calibri"/>
                <a:ea typeface="Calibri"/>
                <a:cs typeface="Calibri"/>
                <a:sym typeface="Calibri"/>
              </a:rPr>
              <a:t>Module I</a:t>
            </a:r>
            <a:r>
              <a:rPr lang="en" sz="2500">
                <a:solidFill>
                  <a:srgbClr val="000000"/>
                </a:solidFill>
                <a:latin typeface="Calibri"/>
                <a:ea typeface="Calibri"/>
                <a:cs typeface="Calibri"/>
                <a:sym typeface="Calibri"/>
              </a:rPr>
              <a:t>: Seven self-advocacy lessons:</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Introduction</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Disclosure</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Solution</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Resources</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Agreement</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Summary</a:t>
            </a:r>
            <a:endParaRPr sz="2500">
              <a:solidFill>
                <a:srgbClr val="000000"/>
              </a:solidFill>
              <a:latin typeface="Calibri"/>
              <a:ea typeface="Calibri"/>
              <a:cs typeface="Calibri"/>
              <a:sym typeface="Calibri"/>
            </a:endParaRPr>
          </a:p>
          <a:p>
            <a:pPr marL="1371600" lvl="2"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Closure </a:t>
            </a:r>
            <a:endParaRPr sz="2500">
              <a:solidFill>
                <a:srgbClr val="000000"/>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i="1">
                <a:latin typeface="Calibri"/>
                <a:ea typeface="Calibri"/>
                <a:cs typeface="Calibri"/>
                <a:sym typeface="Calibri"/>
              </a:rPr>
              <a:t>SACR - Module II</a:t>
            </a:r>
            <a:r>
              <a:rPr lang="en" sz="3000" b="1">
                <a:latin typeface="Calibri"/>
                <a:ea typeface="Calibri"/>
                <a:cs typeface="Calibri"/>
                <a:sym typeface="Calibri"/>
              </a:rPr>
              <a:t> </a:t>
            </a:r>
            <a:endParaRPr sz="3000" b="1">
              <a:latin typeface="Calibri"/>
              <a:ea typeface="Calibri"/>
              <a:cs typeface="Calibri"/>
              <a:sym typeface="Calibri"/>
            </a:endParaRPr>
          </a:p>
        </p:txBody>
      </p:sp>
      <p:sp>
        <p:nvSpPr>
          <p:cNvPr id="248" name="Shape 248"/>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06400" rtl="0">
              <a:spcBef>
                <a:spcPts val="0"/>
              </a:spcBef>
              <a:spcAft>
                <a:spcPts val="0"/>
              </a:spcAft>
              <a:buClr>
                <a:srgbClr val="000000"/>
              </a:buClr>
              <a:buSzPts val="2800"/>
              <a:buFont typeface="Calibri"/>
              <a:buChar char="⇢"/>
            </a:pPr>
            <a:r>
              <a:rPr lang="en" sz="2800" i="1">
                <a:solidFill>
                  <a:srgbClr val="000000"/>
                </a:solidFill>
                <a:latin typeface="Calibri"/>
                <a:ea typeface="Calibri"/>
                <a:cs typeface="Calibri"/>
                <a:sym typeface="Calibri"/>
              </a:rPr>
              <a:t>Module II</a:t>
            </a:r>
            <a:r>
              <a:rPr lang="en" sz="2800">
                <a:solidFill>
                  <a:srgbClr val="000000"/>
                </a:solidFill>
                <a:latin typeface="Calibri"/>
                <a:ea typeface="Calibri"/>
                <a:cs typeface="Calibri"/>
                <a:sym typeface="Calibri"/>
              </a:rPr>
              <a:t>: Seven conflict resolution lessons</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Specifying</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Reflecting</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Mutualizing</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Collaborating</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Inventing</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Summarizing</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Selecting </a:t>
            </a:r>
            <a:endParaRPr sz="2800">
              <a:solidFill>
                <a:srgbClr val="00000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311700" y="3107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Purpose</a:t>
            </a:r>
            <a:endParaRPr sz="3600" b="1">
              <a:latin typeface="Calibri"/>
              <a:ea typeface="Calibri"/>
              <a:cs typeface="Calibri"/>
              <a:sym typeface="Calibri"/>
            </a:endParaRPr>
          </a:p>
        </p:txBody>
      </p:sp>
      <p:sp>
        <p:nvSpPr>
          <p:cNvPr id="254" name="Shape 254"/>
          <p:cNvSpPr txBox="1">
            <a:spLocks noGrp="1"/>
          </p:cNvSpPr>
          <p:nvPr>
            <p:ph type="body" idx="1"/>
          </p:nvPr>
        </p:nvSpPr>
        <p:spPr>
          <a:xfrm>
            <a:off x="311700" y="1265900"/>
            <a:ext cx="8623500" cy="5321700"/>
          </a:xfrm>
          <a:prstGeom prst="rect">
            <a:avLst/>
          </a:prstGeom>
        </p:spPr>
        <p:txBody>
          <a:bodyPr spcFirstLastPara="1" wrap="square" lIns="91425" tIns="91425" rIns="91425" bIns="91425" anchor="t" anchorCtr="0">
            <a:noAutofit/>
          </a:bodyPr>
          <a:lstStyle/>
          <a:p>
            <a:pPr marL="457200" lvl="0" indent="-387350" rtl="0">
              <a:spcBef>
                <a:spcPts val="10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The purpose of this Study 1 was to evaluate the effect of </a:t>
            </a:r>
            <a:r>
              <a:rPr lang="en" sz="2500" i="1">
                <a:solidFill>
                  <a:srgbClr val="000000"/>
                </a:solidFill>
                <a:latin typeface="Calibri"/>
                <a:ea typeface="Calibri"/>
                <a:cs typeface="Calibri"/>
                <a:sym typeface="Calibri"/>
              </a:rPr>
              <a:t>Self-advocacy and Conflict Resolution</a:t>
            </a:r>
            <a:r>
              <a:rPr lang="en" sz="2500">
                <a:solidFill>
                  <a:srgbClr val="000000"/>
                </a:solidFill>
                <a:latin typeface="Calibri"/>
                <a:ea typeface="Calibri"/>
                <a:cs typeface="Calibri"/>
                <a:sym typeface="Calibri"/>
              </a:rPr>
              <a:t> (</a:t>
            </a:r>
            <a:r>
              <a:rPr lang="en" sz="2500" i="1">
                <a:solidFill>
                  <a:srgbClr val="000000"/>
                </a:solidFill>
                <a:latin typeface="Calibri"/>
                <a:ea typeface="Calibri"/>
                <a:cs typeface="Calibri"/>
                <a:sym typeface="Calibri"/>
              </a:rPr>
              <a:t>SACR</a:t>
            </a:r>
            <a:r>
              <a:rPr lang="en" sz="2500">
                <a:solidFill>
                  <a:srgbClr val="000000"/>
                </a:solidFill>
                <a:latin typeface="Calibri"/>
                <a:ea typeface="Calibri"/>
                <a:cs typeface="Calibri"/>
                <a:sym typeface="Calibri"/>
              </a:rPr>
              <a:t>) instruction on the ability of four college students with hidden disabilities (e.g., anxiety, attention deficit hyperactivity disorder, autism spectrum disorder, and depression) to request and negotiate academic accommodations in role-play and </a:t>
            </a:r>
            <a:r>
              <a:rPr lang="en" sz="2500" i="1">
                <a:solidFill>
                  <a:srgbClr val="000000"/>
                </a:solidFill>
                <a:latin typeface="Calibri"/>
                <a:ea typeface="Calibri"/>
                <a:cs typeface="Calibri"/>
                <a:sym typeface="Calibri"/>
              </a:rPr>
              <a:t>in-situ</a:t>
            </a:r>
            <a:r>
              <a:rPr lang="en" sz="2500">
                <a:solidFill>
                  <a:srgbClr val="000000"/>
                </a:solidFill>
                <a:latin typeface="Calibri"/>
                <a:ea typeface="Calibri"/>
                <a:cs typeface="Calibri"/>
                <a:sym typeface="Calibri"/>
              </a:rPr>
              <a:t> conditions.</a:t>
            </a:r>
            <a:endParaRPr sz="2500">
              <a:solidFill>
                <a:srgbClr val="000000"/>
              </a:solidFill>
              <a:latin typeface="Calibri"/>
              <a:ea typeface="Calibri"/>
              <a:cs typeface="Calibri"/>
              <a:sym typeface="Calibri"/>
            </a:endParaRPr>
          </a:p>
          <a:p>
            <a:pPr marL="457200" lvl="0" indent="-387350" rtl="0">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The purpose of Study 2 was to evaluate the effect of Self-advocacy instruction (i.e., </a:t>
            </a:r>
            <a:r>
              <a:rPr lang="en" sz="2500" i="1">
                <a:solidFill>
                  <a:srgbClr val="000000"/>
                </a:solidFill>
                <a:latin typeface="Calibri"/>
                <a:ea typeface="Calibri"/>
                <a:cs typeface="Calibri"/>
                <a:sym typeface="Calibri"/>
              </a:rPr>
              <a:t>Module I</a:t>
            </a:r>
            <a:r>
              <a:rPr lang="en" sz="2500">
                <a:solidFill>
                  <a:srgbClr val="000000"/>
                </a:solidFill>
                <a:latin typeface="Calibri"/>
                <a:ea typeface="Calibri"/>
                <a:cs typeface="Calibri"/>
                <a:sym typeface="Calibri"/>
              </a:rPr>
              <a:t>) on the ability of four college students with intellectual and developmental disabilities (ID/D) to request academic accommodations in role-play and </a:t>
            </a:r>
            <a:r>
              <a:rPr lang="en" sz="2500" i="1">
                <a:solidFill>
                  <a:srgbClr val="000000"/>
                </a:solidFill>
                <a:latin typeface="Calibri"/>
                <a:ea typeface="Calibri"/>
                <a:cs typeface="Calibri"/>
                <a:sym typeface="Calibri"/>
              </a:rPr>
              <a:t>in-situ</a:t>
            </a:r>
            <a:r>
              <a:rPr lang="en" sz="2500">
                <a:solidFill>
                  <a:srgbClr val="000000"/>
                </a:solidFill>
                <a:latin typeface="Calibri"/>
                <a:ea typeface="Calibri"/>
                <a:cs typeface="Calibri"/>
                <a:sym typeface="Calibri"/>
              </a:rPr>
              <a:t> conditions. </a:t>
            </a:r>
            <a:endParaRPr sz="2500">
              <a:solidFill>
                <a:srgbClr val="000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Shape 259"/>
          <p:cNvSpPr txBox="1">
            <a:spLocks noGrp="1"/>
          </p:cNvSpPr>
          <p:nvPr>
            <p:ph type="title"/>
          </p:nvPr>
        </p:nvSpPr>
        <p:spPr>
          <a:xfrm>
            <a:off x="311700" y="3106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Research Questions - Study 1 </a:t>
            </a:r>
            <a:endParaRPr sz="3600" b="1">
              <a:latin typeface="Calibri"/>
              <a:ea typeface="Calibri"/>
              <a:cs typeface="Calibri"/>
              <a:sym typeface="Calibri"/>
            </a:endParaRPr>
          </a:p>
        </p:txBody>
      </p:sp>
      <p:sp>
        <p:nvSpPr>
          <p:cNvPr id="260" name="Shape 260"/>
          <p:cNvSpPr txBox="1">
            <a:spLocks noGrp="1"/>
          </p:cNvSpPr>
          <p:nvPr>
            <p:ph type="body" idx="1"/>
          </p:nvPr>
        </p:nvSpPr>
        <p:spPr>
          <a:xfrm>
            <a:off x="311700" y="1241324"/>
            <a:ext cx="8520600" cy="4850400"/>
          </a:xfrm>
          <a:prstGeom prst="rect">
            <a:avLst/>
          </a:prstGeom>
        </p:spPr>
        <p:txBody>
          <a:bodyPr spcFirstLastPara="1" wrap="square" lIns="91425" tIns="91425" rIns="91425" bIns="91425" anchor="t" anchorCtr="0">
            <a:noAutofit/>
          </a:bodyPr>
          <a:lstStyle/>
          <a:p>
            <a:pPr marL="457200" lvl="0" indent="-400050" rtl="0">
              <a:spcBef>
                <a:spcPts val="700"/>
              </a:spcBef>
              <a:spcAft>
                <a:spcPts val="0"/>
              </a:spcAft>
              <a:buClr>
                <a:srgbClr val="000000"/>
              </a:buClr>
              <a:buSzPts val="2700"/>
              <a:buFont typeface="Calibri"/>
              <a:buAutoNum type="arabicPeriod"/>
            </a:pPr>
            <a:r>
              <a:rPr lang="en" sz="2700">
                <a:solidFill>
                  <a:srgbClr val="000000"/>
                </a:solidFill>
                <a:latin typeface="Calibri"/>
                <a:ea typeface="Calibri"/>
                <a:cs typeface="Calibri"/>
                <a:sym typeface="Calibri"/>
              </a:rPr>
              <a:t>What are the effects of a self-advocacy and conflict resolution intervention on knowledge of skills to request and negotiate academic accommodations with postsecondary level students with hidden disabilities in a role-play setting?</a:t>
            </a:r>
            <a:endParaRPr sz="2700">
              <a:solidFill>
                <a:srgbClr val="000000"/>
              </a:solidFill>
              <a:latin typeface="Calibri"/>
              <a:ea typeface="Calibri"/>
              <a:cs typeface="Calibri"/>
              <a:sym typeface="Calibri"/>
            </a:endParaRPr>
          </a:p>
          <a:p>
            <a:pPr marL="457200" lvl="0" indent="-400050" rtl="0">
              <a:spcBef>
                <a:spcPts val="0"/>
              </a:spcBef>
              <a:spcAft>
                <a:spcPts val="0"/>
              </a:spcAft>
              <a:buClr>
                <a:srgbClr val="000000"/>
              </a:buClr>
              <a:buSzPts val="2700"/>
              <a:buFont typeface="Calibri"/>
              <a:buAutoNum type="arabicPeriod"/>
            </a:pPr>
            <a:r>
              <a:rPr lang="en" sz="2700">
                <a:solidFill>
                  <a:srgbClr val="000000"/>
                </a:solidFill>
                <a:latin typeface="Calibri"/>
                <a:ea typeface="Calibri"/>
                <a:cs typeface="Calibri"/>
                <a:sym typeface="Calibri"/>
              </a:rPr>
              <a:t>What are the effects of a self-advocacy and conflict resolution intervention on the students’ generalization of accommodations-requesting and negotiating skills to an </a:t>
            </a:r>
            <a:r>
              <a:rPr lang="en" sz="2700" i="1">
                <a:solidFill>
                  <a:srgbClr val="000000"/>
                </a:solidFill>
                <a:latin typeface="Calibri"/>
                <a:ea typeface="Calibri"/>
                <a:cs typeface="Calibri"/>
                <a:sym typeface="Calibri"/>
              </a:rPr>
              <a:t>in-situ</a:t>
            </a:r>
            <a:r>
              <a:rPr lang="en" sz="2700">
                <a:solidFill>
                  <a:srgbClr val="000000"/>
                </a:solidFill>
                <a:latin typeface="Calibri"/>
                <a:ea typeface="Calibri"/>
                <a:cs typeface="Calibri"/>
                <a:sym typeface="Calibri"/>
              </a:rPr>
              <a:t> setting?</a:t>
            </a:r>
            <a:endParaRPr sz="2400">
              <a:solidFill>
                <a:srgbClr val="00000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txBox="1">
            <a:spLocks noGrp="1"/>
          </p:cNvSpPr>
          <p:nvPr>
            <p:ph type="title"/>
          </p:nvPr>
        </p:nvSpPr>
        <p:spPr>
          <a:xfrm>
            <a:off x="311700" y="3106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Research Questions - Study 1 </a:t>
            </a:r>
            <a:endParaRPr sz="3600" b="1">
              <a:latin typeface="Calibri"/>
              <a:ea typeface="Calibri"/>
              <a:cs typeface="Calibri"/>
              <a:sym typeface="Calibri"/>
            </a:endParaRPr>
          </a:p>
        </p:txBody>
      </p:sp>
      <p:sp>
        <p:nvSpPr>
          <p:cNvPr id="266" name="Shape 266"/>
          <p:cNvSpPr txBox="1">
            <a:spLocks noGrp="1"/>
          </p:cNvSpPr>
          <p:nvPr>
            <p:ph type="body" idx="1"/>
          </p:nvPr>
        </p:nvSpPr>
        <p:spPr>
          <a:xfrm>
            <a:off x="311700" y="1241324"/>
            <a:ext cx="8520600" cy="4850400"/>
          </a:xfrm>
          <a:prstGeom prst="rect">
            <a:avLst/>
          </a:prstGeom>
        </p:spPr>
        <p:txBody>
          <a:bodyPr spcFirstLastPara="1" wrap="square" lIns="91425" tIns="91425" rIns="91425" bIns="91425" anchor="t" anchorCtr="0">
            <a:noAutofit/>
          </a:bodyPr>
          <a:lstStyle/>
          <a:p>
            <a:pPr marL="342900" lvl="0" indent="-342900" rtl="0">
              <a:spcBef>
                <a:spcPts val="700"/>
              </a:spcBef>
              <a:spcAft>
                <a:spcPts val="0"/>
              </a:spcAft>
              <a:buNone/>
            </a:pPr>
            <a:r>
              <a:rPr lang="en" sz="2800">
                <a:solidFill>
                  <a:srgbClr val="000000"/>
                </a:solidFill>
                <a:latin typeface="Calibri"/>
                <a:ea typeface="Calibri"/>
                <a:cs typeface="Calibri"/>
                <a:sym typeface="Calibri"/>
              </a:rPr>
              <a:t>3. What are the university instructors’ perspectives on   the usefulness of using the self-advocacy and conflict resolution intervention to assist students with requesting and negotiating academic accommodations?</a:t>
            </a:r>
            <a:endParaRPr sz="2800">
              <a:solidFill>
                <a:srgbClr val="000000"/>
              </a:solidFill>
              <a:latin typeface="Calibri"/>
              <a:ea typeface="Calibri"/>
              <a:cs typeface="Calibri"/>
              <a:sym typeface="Calibri"/>
            </a:endParaRPr>
          </a:p>
          <a:p>
            <a:pPr marL="342900" lvl="0" indent="-342900" rtl="0">
              <a:spcBef>
                <a:spcPts val="700"/>
              </a:spcBef>
              <a:spcAft>
                <a:spcPts val="0"/>
              </a:spcAft>
              <a:buNone/>
            </a:pPr>
            <a:r>
              <a:rPr lang="en" sz="2800">
                <a:solidFill>
                  <a:srgbClr val="000000"/>
                </a:solidFill>
                <a:latin typeface="Calibri"/>
                <a:ea typeface="Calibri"/>
                <a:cs typeface="Calibri"/>
                <a:sym typeface="Calibri"/>
              </a:rPr>
              <a:t>4. What are the students’ perspectives about the effects of the intervention on their use of self-advocacy and conflict resolution skills and its success in acquiring and negotiating academic accommodations?</a:t>
            </a:r>
            <a:endParaRPr sz="2400">
              <a:solidFill>
                <a:srgbClr val="00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Shape 271"/>
          <p:cNvSpPr txBox="1">
            <a:spLocks noGrp="1"/>
          </p:cNvSpPr>
          <p:nvPr>
            <p:ph type="title"/>
          </p:nvPr>
        </p:nvSpPr>
        <p:spPr>
          <a:xfrm>
            <a:off x="311700" y="2781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Method - Design</a:t>
            </a:r>
            <a:endParaRPr sz="3600" b="1">
              <a:latin typeface="Calibri"/>
              <a:ea typeface="Calibri"/>
              <a:cs typeface="Calibri"/>
              <a:sym typeface="Calibri"/>
            </a:endParaRPr>
          </a:p>
        </p:txBody>
      </p:sp>
      <p:sp>
        <p:nvSpPr>
          <p:cNvPr id="272" name="Shape 272"/>
          <p:cNvSpPr txBox="1">
            <a:spLocks noGrp="1"/>
          </p:cNvSpPr>
          <p:nvPr>
            <p:ph type="body" idx="1"/>
          </p:nvPr>
        </p:nvSpPr>
        <p:spPr>
          <a:xfrm>
            <a:off x="311700" y="1133224"/>
            <a:ext cx="8520600" cy="5346600"/>
          </a:xfrm>
          <a:prstGeom prst="rect">
            <a:avLst/>
          </a:prstGeom>
        </p:spPr>
        <p:txBody>
          <a:bodyPr spcFirstLastPara="1" wrap="square" lIns="91425" tIns="91425" rIns="91425" bIns="91425" anchor="t" anchorCtr="0">
            <a:noAutofit/>
          </a:bodyPr>
          <a:lstStyle/>
          <a:p>
            <a:pPr marL="457200" lvl="0"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Multiple probe across participants (Gast, 2010; Horner &amp; Baer, 1978)</a:t>
            </a:r>
            <a:endParaRPr sz="2500">
              <a:solidFill>
                <a:srgbClr val="000000"/>
              </a:solidFill>
              <a:latin typeface="Calibri"/>
              <a:ea typeface="Calibri"/>
              <a:cs typeface="Calibri"/>
              <a:sym typeface="Calibri"/>
            </a:endParaRPr>
          </a:p>
          <a:p>
            <a:pPr marL="457200" lvl="0"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Primary DV</a:t>
            </a:r>
            <a:endParaRPr sz="2500">
              <a:solidFill>
                <a:srgbClr val="000000"/>
              </a:solidFill>
              <a:latin typeface="Calibri"/>
              <a:ea typeface="Calibri"/>
              <a:cs typeface="Calibri"/>
              <a:sym typeface="Calibri"/>
            </a:endParaRPr>
          </a:p>
          <a:p>
            <a:pPr marL="914400" lvl="1"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Participants’ correct use of the 19 steps in </a:t>
            </a:r>
            <a:r>
              <a:rPr lang="en" sz="2500" i="1">
                <a:solidFill>
                  <a:srgbClr val="000000"/>
                </a:solidFill>
                <a:latin typeface="Calibri"/>
                <a:ea typeface="Calibri"/>
                <a:cs typeface="Calibri"/>
                <a:sym typeface="Calibri"/>
              </a:rPr>
              <a:t>SACR</a:t>
            </a:r>
            <a:r>
              <a:rPr lang="en" sz="2500">
                <a:solidFill>
                  <a:srgbClr val="000000"/>
                </a:solidFill>
                <a:latin typeface="Calibri"/>
                <a:ea typeface="Calibri"/>
                <a:cs typeface="Calibri"/>
                <a:sym typeface="Calibri"/>
              </a:rPr>
              <a:t> instruction of the target behaviors</a:t>
            </a:r>
            <a:endParaRPr sz="2500">
              <a:solidFill>
                <a:srgbClr val="000000"/>
              </a:solidFill>
              <a:latin typeface="Calibri"/>
              <a:ea typeface="Calibri"/>
              <a:cs typeface="Calibri"/>
              <a:sym typeface="Calibri"/>
            </a:endParaRPr>
          </a:p>
          <a:p>
            <a:pPr marL="457200" lvl="0"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Second DV</a:t>
            </a:r>
            <a:endParaRPr sz="2500">
              <a:solidFill>
                <a:srgbClr val="000000"/>
              </a:solidFill>
              <a:latin typeface="Calibri"/>
              <a:ea typeface="Calibri"/>
              <a:cs typeface="Calibri"/>
              <a:sym typeface="Calibri"/>
            </a:endParaRPr>
          </a:p>
          <a:p>
            <a:pPr marL="914400" lvl="1"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Participants’ ability to generalize the target behaviors to an in-situ condition</a:t>
            </a:r>
            <a:endParaRPr sz="2500">
              <a:solidFill>
                <a:srgbClr val="000000"/>
              </a:solidFill>
              <a:latin typeface="Calibri"/>
              <a:ea typeface="Calibri"/>
              <a:cs typeface="Calibri"/>
              <a:sym typeface="Calibri"/>
            </a:endParaRPr>
          </a:p>
          <a:p>
            <a:pPr marL="457200" lvl="0"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Criteria for mastery</a:t>
            </a:r>
            <a:endParaRPr sz="2500">
              <a:solidFill>
                <a:srgbClr val="000000"/>
              </a:solidFill>
              <a:latin typeface="Calibri"/>
              <a:ea typeface="Calibri"/>
              <a:cs typeface="Calibri"/>
              <a:sym typeface="Calibri"/>
            </a:endParaRPr>
          </a:p>
          <a:p>
            <a:pPr marL="914400" lvl="1"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89% of target behaviors at the end of intervention</a:t>
            </a:r>
            <a:endParaRPr sz="2500">
              <a:solidFill>
                <a:srgbClr val="000000"/>
              </a:solidFill>
              <a:latin typeface="Calibri"/>
              <a:ea typeface="Calibri"/>
              <a:cs typeface="Calibri"/>
              <a:sym typeface="Calibri"/>
            </a:endParaRPr>
          </a:p>
          <a:p>
            <a:pPr marL="457200" lvl="0"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Generalization</a:t>
            </a:r>
            <a:endParaRPr sz="2500">
              <a:solidFill>
                <a:srgbClr val="000000"/>
              </a:solidFill>
              <a:latin typeface="Calibri"/>
              <a:ea typeface="Calibri"/>
              <a:cs typeface="Calibri"/>
              <a:sym typeface="Calibri"/>
            </a:endParaRPr>
          </a:p>
          <a:p>
            <a:pPr marL="914400" lvl="1" indent="-387350" rtl="0">
              <a:lnSpc>
                <a:spcPct val="114000"/>
              </a:lnSpc>
              <a:spcBef>
                <a:spcPts val="0"/>
              </a:spcBef>
              <a:spcAft>
                <a:spcPts val="0"/>
              </a:spcAft>
              <a:buClr>
                <a:srgbClr val="000000"/>
              </a:buClr>
              <a:buSzPts val="2500"/>
              <a:buFont typeface="Calibri"/>
              <a:buChar char="⇢"/>
            </a:pPr>
            <a:r>
              <a:rPr lang="en" sz="2500">
                <a:solidFill>
                  <a:srgbClr val="000000"/>
                </a:solidFill>
                <a:latin typeface="Calibri"/>
                <a:ea typeface="Calibri"/>
                <a:cs typeface="Calibri"/>
                <a:sym typeface="Calibri"/>
              </a:rPr>
              <a:t>Preintervention and postintervention</a:t>
            </a:r>
            <a:endParaRPr sz="2500">
              <a:solidFill>
                <a:srgbClr val="000000"/>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Shape 277"/>
          <p:cNvSpPr txBox="1">
            <a:spLocks noGrp="1"/>
          </p:cNvSpPr>
          <p:nvPr>
            <p:ph type="title"/>
          </p:nvPr>
        </p:nvSpPr>
        <p:spPr>
          <a:xfrm>
            <a:off x="311700" y="2781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Method - Setting </a:t>
            </a:r>
            <a:endParaRPr sz="3600" b="1">
              <a:latin typeface="Calibri"/>
              <a:ea typeface="Calibri"/>
              <a:cs typeface="Calibri"/>
              <a:sym typeface="Calibri"/>
            </a:endParaRPr>
          </a:p>
        </p:txBody>
      </p:sp>
      <p:sp>
        <p:nvSpPr>
          <p:cNvPr id="278" name="Shape 278"/>
          <p:cNvSpPr txBox="1">
            <a:spLocks noGrp="1"/>
          </p:cNvSpPr>
          <p:nvPr>
            <p:ph type="body" idx="1"/>
          </p:nvPr>
        </p:nvSpPr>
        <p:spPr>
          <a:xfrm>
            <a:off x="311700" y="1133224"/>
            <a:ext cx="8520600" cy="5346600"/>
          </a:xfrm>
          <a:prstGeom prst="rect">
            <a:avLst/>
          </a:prstGeom>
        </p:spPr>
        <p:txBody>
          <a:bodyPr spcFirstLastPara="1" wrap="square" lIns="91425" tIns="91425" rIns="91425" bIns="91425" anchor="t" anchorCtr="0">
            <a:noAutofit/>
          </a:bodyPr>
          <a:lstStyle/>
          <a:p>
            <a:pPr marL="457200" lvl="0" indent="-431800" rtl="0">
              <a:spcBef>
                <a:spcPts val="40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Urban, public university in the Southeastern United States</a:t>
            </a:r>
            <a:endParaRPr sz="3200">
              <a:solidFill>
                <a:schemeClr val="dk1"/>
              </a:solidFill>
              <a:latin typeface="Calibri"/>
              <a:ea typeface="Calibri"/>
              <a:cs typeface="Calibri"/>
              <a:sym typeface="Calibri"/>
            </a:endParaRPr>
          </a:p>
          <a:p>
            <a:pPr marL="457200" lvl="0" indent="-431800" rtl="0">
              <a:spcBef>
                <a:spcPts val="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Undergraduate enrollment: ≈22,000</a:t>
            </a:r>
            <a:endParaRPr sz="3200">
              <a:solidFill>
                <a:schemeClr val="dk1"/>
              </a:solidFill>
              <a:latin typeface="Calibri"/>
              <a:ea typeface="Calibri"/>
              <a:cs typeface="Calibri"/>
              <a:sym typeface="Calibri"/>
            </a:endParaRPr>
          </a:p>
          <a:p>
            <a:pPr marL="914400" lvl="1" indent="-431800" rtl="0">
              <a:spcBef>
                <a:spcPts val="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≈3,300 freshmen</a:t>
            </a:r>
            <a:endParaRPr sz="3200">
              <a:solidFill>
                <a:schemeClr val="dk1"/>
              </a:solidFill>
              <a:latin typeface="Calibri"/>
              <a:ea typeface="Calibri"/>
              <a:cs typeface="Calibri"/>
              <a:sym typeface="Calibri"/>
            </a:endParaRPr>
          </a:p>
          <a:p>
            <a:pPr marL="457200" lvl="0" indent="-431800" rtl="0">
              <a:spcBef>
                <a:spcPts val="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Student to faculty ratio: 19:1</a:t>
            </a:r>
            <a:endParaRPr sz="3200">
              <a:solidFill>
                <a:schemeClr val="dk1"/>
              </a:solidFill>
              <a:latin typeface="Calibri"/>
              <a:ea typeface="Calibri"/>
              <a:cs typeface="Calibri"/>
              <a:sym typeface="Calibri"/>
            </a:endParaRPr>
          </a:p>
          <a:p>
            <a:pPr marL="457200" lvl="0" indent="-431800" rtl="0">
              <a:spcBef>
                <a:spcPts val="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Average class size: 35</a:t>
            </a:r>
            <a:endParaRPr sz="3200">
              <a:solidFill>
                <a:schemeClr val="dk1"/>
              </a:solidFill>
              <a:latin typeface="Calibri"/>
              <a:ea typeface="Calibri"/>
              <a:cs typeface="Calibri"/>
              <a:sym typeface="Calibri"/>
            </a:endParaRPr>
          </a:p>
          <a:p>
            <a:pPr marL="457200" lvl="0" indent="-431800" rtl="0">
              <a:spcBef>
                <a:spcPts val="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Male: 51%; Female: 49%</a:t>
            </a:r>
            <a:endParaRPr sz="3200">
              <a:solidFill>
                <a:schemeClr val="dk1"/>
              </a:solidFill>
              <a:latin typeface="Calibri"/>
              <a:ea typeface="Calibri"/>
              <a:cs typeface="Calibri"/>
              <a:sym typeface="Calibri"/>
            </a:endParaRPr>
          </a:p>
          <a:p>
            <a:pPr marL="457200" lvl="0" indent="-431800" rtl="0">
              <a:spcBef>
                <a:spcPts val="0"/>
              </a:spcBef>
              <a:spcAft>
                <a:spcPts val="0"/>
              </a:spcAft>
              <a:buClr>
                <a:srgbClr val="000000"/>
              </a:buClr>
              <a:buSzPts val="3200"/>
              <a:buFont typeface="Calibri"/>
              <a:buChar char="⇢"/>
            </a:pPr>
            <a:r>
              <a:rPr lang="en" sz="3200">
                <a:solidFill>
                  <a:schemeClr val="dk1"/>
                </a:solidFill>
                <a:latin typeface="Calibri"/>
                <a:ea typeface="Calibri"/>
                <a:cs typeface="Calibri"/>
                <a:sym typeface="Calibri"/>
              </a:rPr>
              <a:t>Minority students: 36%</a:t>
            </a:r>
            <a:endParaRPr sz="2500">
              <a:solidFill>
                <a:srgbClr val="000000"/>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graphicFrame>
        <p:nvGraphicFramePr>
          <p:cNvPr id="283" name="Shape 283"/>
          <p:cNvGraphicFramePr/>
          <p:nvPr/>
        </p:nvGraphicFramePr>
        <p:xfrm>
          <a:off x="201700" y="158800"/>
          <a:ext cx="3000000" cy="3000000"/>
        </p:xfrm>
        <a:graphic>
          <a:graphicData uri="http://schemas.openxmlformats.org/drawingml/2006/table">
            <a:tbl>
              <a:tblPr>
                <a:noFill/>
                <a:tableStyleId>{EE5470A9-CB61-4814-A64F-486C72F39AAE}</a:tableStyleId>
              </a:tblPr>
              <a:tblGrid>
                <a:gridCol w="1254075">
                  <a:extLst>
                    <a:ext uri="{9D8B030D-6E8A-4147-A177-3AD203B41FA5}">
                      <a16:colId xmlns:a16="http://schemas.microsoft.com/office/drawing/2014/main" val="20000"/>
                    </a:ext>
                  </a:extLst>
                </a:gridCol>
                <a:gridCol w="672275">
                  <a:extLst>
                    <a:ext uri="{9D8B030D-6E8A-4147-A177-3AD203B41FA5}">
                      <a16:colId xmlns:a16="http://schemas.microsoft.com/office/drawing/2014/main" val="20001"/>
                    </a:ext>
                  </a:extLst>
                </a:gridCol>
                <a:gridCol w="892050">
                  <a:extLst>
                    <a:ext uri="{9D8B030D-6E8A-4147-A177-3AD203B41FA5}">
                      <a16:colId xmlns:a16="http://schemas.microsoft.com/office/drawing/2014/main" val="20002"/>
                    </a:ext>
                  </a:extLst>
                </a:gridCol>
                <a:gridCol w="685225">
                  <a:extLst>
                    <a:ext uri="{9D8B030D-6E8A-4147-A177-3AD203B41FA5}">
                      <a16:colId xmlns:a16="http://schemas.microsoft.com/office/drawing/2014/main" val="20003"/>
                    </a:ext>
                  </a:extLst>
                </a:gridCol>
                <a:gridCol w="1357525">
                  <a:extLst>
                    <a:ext uri="{9D8B030D-6E8A-4147-A177-3AD203B41FA5}">
                      <a16:colId xmlns:a16="http://schemas.microsoft.com/office/drawing/2014/main" val="20004"/>
                    </a:ext>
                  </a:extLst>
                </a:gridCol>
                <a:gridCol w="1202375">
                  <a:extLst>
                    <a:ext uri="{9D8B030D-6E8A-4147-A177-3AD203B41FA5}">
                      <a16:colId xmlns:a16="http://schemas.microsoft.com/office/drawing/2014/main" val="20005"/>
                    </a:ext>
                  </a:extLst>
                </a:gridCol>
                <a:gridCol w="2740875">
                  <a:extLst>
                    <a:ext uri="{9D8B030D-6E8A-4147-A177-3AD203B41FA5}">
                      <a16:colId xmlns:a16="http://schemas.microsoft.com/office/drawing/2014/main" val="20006"/>
                    </a:ext>
                  </a:extLst>
                </a:gridCol>
                <a:gridCol w="410650">
                  <a:extLst>
                    <a:ext uri="{9D8B030D-6E8A-4147-A177-3AD203B41FA5}">
                      <a16:colId xmlns:a16="http://schemas.microsoft.com/office/drawing/2014/main" val="20007"/>
                    </a:ext>
                  </a:extLst>
                </a:gridCol>
              </a:tblGrid>
              <a:tr h="285750">
                <a:tc gridSpan="8">
                  <a:txBody>
                    <a:bodyPr/>
                    <a:lstStyle/>
                    <a:p>
                      <a:pPr marL="0" lvl="0" indent="0" rtl="0">
                        <a:spcBef>
                          <a:spcPts val="0"/>
                        </a:spcBef>
                        <a:spcAft>
                          <a:spcPts val="0"/>
                        </a:spcAft>
                        <a:buNone/>
                      </a:pPr>
                      <a:r>
                        <a:rPr lang="en" sz="1900" b="1">
                          <a:latin typeface="Calibri"/>
                          <a:ea typeface="Calibri"/>
                          <a:cs typeface="Calibri"/>
                          <a:sym typeface="Calibri"/>
                        </a:rPr>
                        <a:t>Participants - Study 1 </a:t>
                      </a:r>
                      <a:endParaRPr sz="1900" b="1">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4825">
                <a:tc>
                  <a:txBody>
                    <a:bodyPr/>
                    <a:lstStyle/>
                    <a:p>
                      <a:pPr marL="0" lvl="0" indent="0" rtl="0">
                        <a:spcBef>
                          <a:spcPts val="0"/>
                        </a:spcBef>
                        <a:spcAft>
                          <a:spcPts val="0"/>
                        </a:spcAft>
                        <a:buNone/>
                      </a:pPr>
                      <a:r>
                        <a:rPr lang="en" sz="1900" b="1">
                          <a:latin typeface="Calibri"/>
                          <a:ea typeface="Calibri"/>
                          <a:cs typeface="Calibri"/>
                          <a:sym typeface="Calibri"/>
                        </a:rPr>
                        <a:t>Student*</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b="1">
                          <a:latin typeface="Calibri"/>
                          <a:ea typeface="Calibri"/>
                          <a:cs typeface="Calibri"/>
                          <a:sym typeface="Calibri"/>
                        </a:rPr>
                        <a:t>Age</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b="1">
                          <a:latin typeface="Calibri"/>
                          <a:ea typeface="Calibri"/>
                          <a:cs typeface="Calibri"/>
                          <a:sym typeface="Calibri"/>
                        </a:rPr>
                        <a:t>Class Year</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b="1">
                          <a:latin typeface="Calibri"/>
                          <a:ea typeface="Calibri"/>
                          <a:cs typeface="Calibri"/>
                          <a:sym typeface="Calibri"/>
                        </a:rPr>
                        <a:t>Gen.</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b="1">
                          <a:latin typeface="Calibri"/>
                          <a:ea typeface="Calibri"/>
                          <a:cs typeface="Calibri"/>
                          <a:sym typeface="Calibri"/>
                        </a:rPr>
                        <a:t>Disability</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b="1">
                          <a:latin typeface="Calibri"/>
                          <a:ea typeface="Calibri"/>
                          <a:cs typeface="Calibri"/>
                          <a:sym typeface="Calibri"/>
                        </a:rPr>
                        <a:t>Race/</a:t>
                      </a:r>
                      <a:endParaRPr sz="1900" b="1">
                        <a:latin typeface="Calibri"/>
                        <a:ea typeface="Calibri"/>
                        <a:cs typeface="Calibri"/>
                        <a:sym typeface="Calibri"/>
                      </a:endParaRPr>
                    </a:p>
                    <a:p>
                      <a:pPr marL="0" lvl="0" indent="0" rtl="0">
                        <a:spcBef>
                          <a:spcPts val="0"/>
                        </a:spcBef>
                        <a:spcAft>
                          <a:spcPts val="0"/>
                        </a:spcAft>
                        <a:buNone/>
                      </a:pPr>
                      <a:r>
                        <a:rPr lang="en" sz="1900" b="1">
                          <a:latin typeface="Calibri"/>
                          <a:ea typeface="Calibri"/>
                          <a:cs typeface="Calibri"/>
                          <a:sym typeface="Calibri"/>
                        </a:rPr>
                        <a:t>Ethnicity</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b="1">
                          <a:latin typeface="Calibri"/>
                          <a:ea typeface="Calibri"/>
                          <a:cs typeface="Calibri"/>
                          <a:sym typeface="Calibri"/>
                        </a:rPr>
                        <a:t>Requested Accommodations</a:t>
                      </a:r>
                      <a:endParaRPr sz="1900" b="1">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a:t> </a:t>
                      </a:r>
                      <a:endParaRPr/>
                    </a:p>
                  </a:txBody>
                  <a:tcPr marL="91425" marR="91425" marT="91425" marB="91425">
                    <a:lnT w="12700" cap="flat" cmpd="sng">
                      <a:solidFill>
                        <a:srgbClr val="000000">
                          <a:alpha val="0"/>
                        </a:srgbClr>
                      </a:solidFill>
                      <a:prstDash val="solid"/>
                      <a:round/>
                      <a:headEnd type="none" w="sm" len="sm"/>
                      <a:tailEnd type="none" w="sm" len="sm"/>
                    </a:lnT>
                  </a:tcPr>
                </a:tc>
                <a:extLst>
                  <a:ext uri="{0D108BD9-81ED-4DB2-BD59-A6C34878D82A}">
                    <a16:rowId xmlns:a16="http://schemas.microsoft.com/office/drawing/2014/main" val="10001"/>
                  </a:ext>
                </a:extLst>
              </a:tr>
              <a:tr h="695325">
                <a:tc>
                  <a:txBody>
                    <a:bodyPr/>
                    <a:lstStyle/>
                    <a:p>
                      <a:pPr marL="0" lvl="0" indent="0" rtl="0">
                        <a:spcBef>
                          <a:spcPts val="0"/>
                        </a:spcBef>
                        <a:spcAft>
                          <a:spcPts val="0"/>
                        </a:spcAft>
                        <a:buNone/>
                      </a:pPr>
                      <a:r>
                        <a:rPr lang="en" sz="1900">
                          <a:latin typeface="Calibri"/>
                          <a:ea typeface="Calibri"/>
                          <a:cs typeface="Calibri"/>
                          <a:sym typeface="Calibri"/>
                        </a:rPr>
                        <a:t>Daniela</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sz="1900">
                          <a:latin typeface="Calibri"/>
                          <a:ea typeface="Calibri"/>
                          <a:cs typeface="Calibri"/>
                          <a:sym typeface="Calibri"/>
                        </a:rPr>
                        <a:t>19</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sz="1900">
                          <a:latin typeface="Calibri"/>
                          <a:ea typeface="Calibri"/>
                          <a:cs typeface="Calibri"/>
                          <a:sym typeface="Calibri"/>
                        </a:rPr>
                        <a:t>Jr.</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sz="1900">
                          <a:latin typeface="Calibri"/>
                          <a:ea typeface="Calibri"/>
                          <a:cs typeface="Calibri"/>
                          <a:sym typeface="Calibri"/>
                        </a:rPr>
                        <a:t>F</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sz="1900">
                          <a:latin typeface="Calibri"/>
                          <a:ea typeface="Calibri"/>
                          <a:cs typeface="Calibri"/>
                          <a:sym typeface="Calibri"/>
                        </a:rPr>
                        <a:t>ADHD; Anxiety</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sz="1900">
                          <a:latin typeface="Calibri"/>
                          <a:ea typeface="Calibri"/>
                          <a:cs typeface="Calibri"/>
                          <a:sym typeface="Calibri"/>
                        </a:rPr>
                        <a:t>Latina</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sz="1900">
                          <a:latin typeface="Calibri"/>
                          <a:ea typeface="Calibri"/>
                          <a:cs typeface="Calibri"/>
                          <a:sym typeface="Calibri"/>
                        </a:rPr>
                        <a:t>Extended time testing; distraction free setting; note-taker; record class lectures</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a:txBody>
                    <a:bodyPr/>
                    <a:lstStyle/>
                    <a:p>
                      <a:pPr marL="0" lvl="0" indent="0" rtl="0">
                        <a:spcBef>
                          <a:spcPts val="0"/>
                        </a:spcBef>
                        <a:spcAft>
                          <a:spcPts val="0"/>
                        </a:spcAft>
                        <a:buNone/>
                      </a:pPr>
                      <a:r>
                        <a:rPr lang="en"/>
                        <a:t> </a:t>
                      </a:r>
                      <a:endParaRPr/>
                    </a:p>
                  </a:txBody>
                  <a:tcPr marL="91425" marR="91425" marT="91425" marB="91425"/>
                </a:tc>
                <a:extLst>
                  <a:ext uri="{0D108BD9-81ED-4DB2-BD59-A6C34878D82A}">
                    <a16:rowId xmlns:a16="http://schemas.microsoft.com/office/drawing/2014/main" val="10002"/>
                  </a:ext>
                </a:extLst>
              </a:tr>
              <a:tr h="695325">
                <a:tc>
                  <a:txBody>
                    <a:bodyPr/>
                    <a:lstStyle/>
                    <a:p>
                      <a:pPr marL="0" lvl="0" indent="0" rtl="0">
                        <a:spcBef>
                          <a:spcPts val="0"/>
                        </a:spcBef>
                        <a:spcAft>
                          <a:spcPts val="0"/>
                        </a:spcAft>
                        <a:buNone/>
                      </a:pPr>
                      <a:r>
                        <a:rPr lang="en" sz="1900">
                          <a:latin typeface="Calibri"/>
                          <a:ea typeface="Calibri"/>
                          <a:cs typeface="Calibri"/>
                          <a:sym typeface="Calibri"/>
                        </a:rPr>
                        <a:t>Marcus</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27</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Sr.</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M</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ASD</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African American</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Extended time testing; separate setting; copy of class notes; record class lectures</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a:t> </a:t>
                      </a:r>
                      <a:endParaRPr/>
                    </a:p>
                  </a:txBody>
                  <a:tcPr marL="91425" marR="91425" marT="91425" marB="91425"/>
                </a:tc>
                <a:extLst>
                  <a:ext uri="{0D108BD9-81ED-4DB2-BD59-A6C34878D82A}">
                    <a16:rowId xmlns:a16="http://schemas.microsoft.com/office/drawing/2014/main" val="10003"/>
                  </a:ext>
                </a:extLst>
              </a:tr>
              <a:tr h="695325">
                <a:tc>
                  <a:txBody>
                    <a:bodyPr/>
                    <a:lstStyle/>
                    <a:p>
                      <a:pPr marL="0" lvl="0" indent="0" rtl="0">
                        <a:spcBef>
                          <a:spcPts val="0"/>
                        </a:spcBef>
                        <a:spcAft>
                          <a:spcPts val="0"/>
                        </a:spcAft>
                        <a:buNone/>
                      </a:pPr>
                      <a:r>
                        <a:rPr lang="en" sz="1900">
                          <a:latin typeface="Calibri"/>
                          <a:ea typeface="Calibri"/>
                          <a:cs typeface="Calibri"/>
                          <a:sym typeface="Calibri"/>
                        </a:rPr>
                        <a:t>Sam</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19</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Fr.</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F</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Depression; Anxiety</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Asian</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1900">
                          <a:latin typeface="Calibri"/>
                          <a:ea typeface="Calibri"/>
                          <a:cs typeface="Calibri"/>
                          <a:sym typeface="Calibri"/>
                        </a:rPr>
                        <a:t>Copy of class notes; flexibility with attendance policy; short breaks due to fatigue</a:t>
                      </a:r>
                      <a:endParaRPr sz="1900">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a:t> </a:t>
                      </a:r>
                      <a:endParaRPr/>
                    </a:p>
                  </a:txBody>
                  <a:tcPr marL="91425" marR="91425" marT="91425" marB="91425"/>
                </a:tc>
                <a:extLst>
                  <a:ext uri="{0D108BD9-81ED-4DB2-BD59-A6C34878D82A}">
                    <a16:rowId xmlns:a16="http://schemas.microsoft.com/office/drawing/2014/main" val="10004"/>
                  </a:ext>
                </a:extLst>
              </a:tr>
              <a:tr h="514350">
                <a:tc>
                  <a:txBody>
                    <a:bodyPr/>
                    <a:lstStyle/>
                    <a:p>
                      <a:pPr marL="0" lvl="0" indent="0" rtl="0">
                        <a:spcBef>
                          <a:spcPts val="0"/>
                        </a:spcBef>
                        <a:spcAft>
                          <a:spcPts val="0"/>
                        </a:spcAft>
                        <a:buNone/>
                      </a:pPr>
                      <a:r>
                        <a:rPr lang="en" sz="1900">
                          <a:latin typeface="Calibri"/>
                          <a:ea typeface="Calibri"/>
                          <a:cs typeface="Calibri"/>
                          <a:sym typeface="Calibri"/>
                        </a:rPr>
                        <a:t>Tiki</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a:latin typeface="Calibri"/>
                          <a:ea typeface="Calibri"/>
                          <a:cs typeface="Calibri"/>
                          <a:sym typeface="Calibri"/>
                        </a:rPr>
                        <a:t>22</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a:latin typeface="Calibri"/>
                          <a:ea typeface="Calibri"/>
                          <a:cs typeface="Calibri"/>
                          <a:sym typeface="Calibri"/>
                        </a:rPr>
                        <a:t>Sr. </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a:latin typeface="Calibri"/>
                          <a:ea typeface="Calibri"/>
                          <a:cs typeface="Calibri"/>
                          <a:sym typeface="Calibri"/>
                        </a:rPr>
                        <a:t>M</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a:latin typeface="Calibri"/>
                          <a:ea typeface="Calibri"/>
                          <a:cs typeface="Calibri"/>
                          <a:sym typeface="Calibri"/>
                        </a:rPr>
                        <a:t>Depression</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a:latin typeface="Calibri"/>
                          <a:ea typeface="Calibri"/>
                          <a:cs typeface="Calibri"/>
                          <a:sym typeface="Calibri"/>
                        </a:rPr>
                        <a:t>White</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sz="1900">
                          <a:latin typeface="Calibri"/>
                          <a:ea typeface="Calibri"/>
                          <a:cs typeface="Calibri"/>
                          <a:sym typeface="Calibri"/>
                        </a:rPr>
                        <a:t>Separate setting, extended time, copy of class notes</a:t>
                      </a:r>
                      <a:endParaRPr sz="1900">
                        <a:latin typeface="Calibri"/>
                        <a:ea typeface="Calibri"/>
                        <a:cs typeface="Calibri"/>
                        <a:sym typeface="Calibri"/>
                      </a:endParaRPr>
                    </a:p>
                  </a:txBody>
                  <a:tcPr marL="91425" marR="91425" marT="91425" marB="91425">
                    <a:lnB w="12700" cap="flat" cmpd="sng">
                      <a:solidFill>
                        <a:srgbClr val="000000"/>
                      </a:solidFill>
                      <a:prstDash val="solid"/>
                      <a:round/>
                      <a:headEnd type="none" w="sm" len="sm"/>
                      <a:tailEnd type="none" w="sm" len="sm"/>
                    </a:lnB>
                  </a:tcPr>
                </a:tc>
                <a:tc>
                  <a:txBody>
                    <a:bodyPr/>
                    <a:lstStyle/>
                    <a:p>
                      <a:pPr marL="0" lvl="0" indent="0" rtl="0">
                        <a:spcBef>
                          <a:spcPts val="0"/>
                        </a:spcBef>
                        <a:spcAft>
                          <a:spcPts val="0"/>
                        </a:spcAft>
                        <a:buNone/>
                      </a:pPr>
                      <a:r>
                        <a:rPr lang="en"/>
                        <a:t> </a:t>
                      </a:r>
                      <a:endParaRPr/>
                    </a:p>
                  </a:txBody>
                  <a:tcPr marL="91425" marR="91425" marT="91425" marB="91425">
                    <a:lnB w="12700"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5"/>
                  </a:ext>
                </a:extLst>
              </a:tr>
              <a:tr h="638175">
                <a:tc gridSpan="8">
                  <a:txBody>
                    <a:bodyPr/>
                    <a:lstStyle/>
                    <a:p>
                      <a:pPr marL="0" lvl="0" indent="0" rtl="0">
                        <a:spcBef>
                          <a:spcPts val="0"/>
                        </a:spcBef>
                        <a:spcAft>
                          <a:spcPts val="0"/>
                        </a:spcAft>
                        <a:buNone/>
                      </a:pPr>
                      <a:r>
                        <a:rPr lang="en" sz="1900">
                          <a:latin typeface="Calibri"/>
                          <a:ea typeface="Calibri"/>
                          <a:cs typeface="Calibri"/>
                          <a:sym typeface="Calibri"/>
                        </a:rPr>
                        <a:t>*Note: Pseudonyms were assigned</a:t>
                      </a:r>
                      <a:endParaRPr sz="1900">
                        <a:latin typeface="Calibri"/>
                        <a:ea typeface="Calibri"/>
                        <a:cs typeface="Calibri"/>
                        <a:sym typeface="Calibri"/>
                      </a:endParaRPr>
                    </a:p>
                  </a:txBody>
                  <a:tcPr marL="91425" marR="91425" marT="91425" marB="91425">
                    <a:lnT w="12700" cap="flat" cmpd="sng">
                      <a:solidFill>
                        <a:srgbClr val="000000"/>
                      </a:solidFill>
                      <a:prstDash val="solid"/>
                      <a:round/>
                      <a:headEnd type="none" w="sm" len="sm"/>
                      <a:tailEnd type="none" w="sm" len="sm"/>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a:spLocks noGrp="1"/>
          </p:cNvSpPr>
          <p:nvPr>
            <p:ph type="title"/>
          </p:nvPr>
        </p:nvSpPr>
        <p:spPr>
          <a:xfrm>
            <a:off x="311700" y="3458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Procedures</a:t>
            </a:r>
            <a:endParaRPr sz="3600" b="1">
              <a:latin typeface="Calibri"/>
              <a:ea typeface="Calibri"/>
              <a:cs typeface="Calibri"/>
              <a:sym typeface="Calibri"/>
            </a:endParaRPr>
          </a:p>
        </p:txBody>
      </p:sp>
      <p:sp>
        <p:nvSpPr>
          <p:cNvPr id="289" name="Shape 289"/>
          <p:cNvSpPr txBox="1">
            <a:spLocks noGrp="1"/>
          </p:cNvSpPr>
          <p:nvPr>
            <p:ph type="body" idx="1"/>
          </p:nvPr>
        </p:nvSpPr>
        <p:spPr>
          <a:xfrm>
            <a:off x="311700" y="1109374"/>
            <a:ext cx="8520600" cy="4982400"/>
          </a:xfrm>
          <a:prstGeom prst="rect">
            <a:avLst/>
          </a:prstGeom>
        </p:spPr>
        <p:txBody>
          <a:bodyPr spcFirstLastPara="1" wrap="square" lIns="91425" tIns="91425" rIns="91425" bIns="91425" anchor="t" anchorCtr="0">
            <a:noAutofit/>
          </a:bodyPr>
          <a:lstStyle/>
          <a:p>
            <a:pPr marL="457200" lvl="0" indent="-400050" rtl="0">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Prebaseline</a:t>
            </a:r>
            <a:endParaRPr sz="2700">
              <a:solidFill>
                <a:srgbClr val="000000"/>
              </a:solidFill>
              <a:latin typeface="Calibri"/>
              <a:ea typeface="Calibri"/>
              <a:cs typeface="Calibri"/>
              <a:sym typeface="Calibri"/>
            </a:endParaRPr>
          </a:p>
          <a:p>
            <a:pPr marL="914400" lvl="1" indent="-400050" rtl="0">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Students viewed a multimedia presentation including information from the Office of Civil Rights document, </a:t>
            </a:r>
            <a:r>
              <a:rPr lang="en" sz="2700" i="1">
                <a:solidFill>
                  <a:srgbClr val="000000"/>
                </a:solidFill>
                <a:latin typeface="Calibri"/>
                <a:ea typeface="Calibri"/>
                <a:cs typeface="Calibri"/>
                <a:sym typeface="Calibri"/>
              </a:rPr>
              <a:t>The Civil Rights of Students with Hidden Disabilities Under Section 504 of the Rehabilitation Act of 1973</a:t>
            </a:r>
            <a:endParaRPr sz="2700" i="1">
              <a:solidFill>
                <a:srgbClr val="000000"/>
              </a:solidFill>
              <a:latin typeface="Calibri"/>
              <a:ea typeface="Calibri"/>
              <a:cs typeface="Calibri"/>
              <a:sym typeface="Calibri"/>
            </a:endParaRPr>
          </a:p>
          <a:p>
            <a:pPr marL="914400" lvl="1" indent="-400050" rtl="0">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Selected accommodation(s) to request from instructor</a:t>
            </a:r>
            <a:endParaRPr sz="2700">
              <a:solidFill>
                <a:srgbClr val="000000"/>
              </a:solidFill>
              <a:latin typeface="Calibri"/>
              <a:ea typeface="Calibri"/>
              <a:cs typeface="Calibri"/>
              <a:sym typeface="Calibri"/>
            </a:endParaRPr>
          </a:p>
          <a:p>
            <a:pPr marL="457200" lvl="0" indent="-400050" rtl="0">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Baseline</a:t>
            </a:r>
            <a:endParaRPr sz="2700">
              <a:solidFill>
                <a:srgbClr val="000000"/>
              </a:solidFill>
              <a:latin typeface="Calibri"/>
              <a:ea typeface="Calibri"/>
              <a:cs typeface="Calibri"/>
              <a:sym typeface="Calibri"/>
            </a:endParaRPr>
          </a:p>
          <a:p>
            <a:pPr marL="914400" lvl="1" indent="-400050" rtl="0">
              <a:spcBef>
                <a:spcPts val="0"/>
              </a:spcBef>
              <a:spcAft>
                <a:spcPts val="0"/>
              </a:spcAft>
              <a:buClr>
                <a:srgbClr val="000000"/>
              </a:buClr>
              <a:buSzPts val="2700"/>
              <a:buFont typeface="Calibri"/>
              <a:buChar char="⇢"/>
            </a:pPr>
            <a:r>
              <a:rPr lang="en" sz="2700">
                <a:solidFill>
                  <a:srgbClr val="000000"/>
                </a:solidFill>
                <a:latin typeface="Calibri"/>
                <a:ea typeface="Calibri"/>
                <a:cs typeface="Calibri"/>
                <a:sym typeface="Calibri"/>
              </a:rPr>
              <a:t>Role-play requesting an accommodation(s) from an instructor</a:t>
            </a:r>
            <a:endParaRPr sz="2400">
              <a:solidFill>
                <a:srgbClr val="00000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311700" y="367992"/>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What We Already Know:</a:t>
            </a:r>
            <a:endParaRPr sz="4000" b="1">
              <a:latin typeface="Calibri"/>
              <a:ea typeface="Calibri"/>
              <a:cs typeface="Calibri"/>
              <a:sym typeface="Calibri"/>
            </a:endParaRPr>
          </a:p>
        </p:txBody>
      </p:sp>
      <p:sp>
        <p:nvSpPr>
          <p:cNvPr id="78" name="Shape 78"/>
          <p:cNvSpPr txBox="1">
            <a:spLocks noGrp="1"/>
          </p:cNvSpPr>
          <p:nvPr>
            <p:ph type="body" idx="1"/>
          </p:nvPr>
        </p:nvSpPr>
        <p:spPr>
          <a:xfrm>
            <a:off x="311700" y="1257574"/>
            <a:ext cx="8520600" cy="5093700"/>
          </a:xfrm>
          <a:prstGeom prst="rect">
            <a:avLst/>
          </a:prstGeom>
        </p:spPr>
        <p:txBody>
          <a:bodyPr spcFirstLastPara="1" wrap="square" lIns="91425" tIns="91425" rIns="91425" bIns="91425" anchor="t" anchorCtr="0">
            <a:noAutofit/>
          </a:bodyPr>
          <a:lstStyle/>
          <a:p>
            <a:pPr marL="457200" lvl="0" indent="-393700" rtl="0">
              <a:lnSpc>
                <a:spcPct val="100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Students with disabilities may represent one of the fastest growing population of students at post-secondary institutions across the nation (Reinschmiedt, Sprong, Dallas, Buono, &amp; Upton, 2013).</a:t>
            </a:r>
            <a:endParaRPr sz="2600">
              <a:solidFill>
                <a:srgbClr val="000000"/>
              </a:solidFill>
              <a:latin typeface="Calibri"/>
              <a:ea typeface="Calibri"/>
              <a:cs typeface="Calibri"/>
              <a:sym typeface="Calibri"/>
            </a:endParaRPr>
          </a:p>
          <a:p>
            <a:pPr marL="457200" lvl="0" indent="-393700" rtl="0">
              <a:lnSpc>
                <a:spcPct val="100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This population of students may be at a greater risk of non-persistence than their nondisabled peers (Mamiseishvili et. al., 2011).  </a:t>
            </a:r>
            <a:endParaRPr sz="2600">
              <a:solidFill>
                <a:srgbClr val="000000"/>
              </a:solidFill>
              <a:latin typeface="Calibri"/>
              <a:ea typeface="Calibri"/>
              <a:cs typeface="Calibri"/>
              <a:sym typeface="Calibri"/>
            </a:endParaRPr>
          </a:p>
          <a:p>
            <a:pPr marL="457200" lvl="0" indent="-393700" rtl="0">
              <a:lnSpc>
                <a:spcPct val="100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Colleges and universities provide support and accommodations for individuals with disabilities, but services are widely underused (Reinschmiedt et al., 2013; Lombardi et. al. 2010)</a:t>
            </a:r>
            <a:endParaRPr sz="2600">
              <a:solidFill>
                <a:srgbClr val="000000"/>
              </a:solidFill>
              <a:latin typeface="Calibri"/>
              <a:ea typeface="Calibri"/>
              <a:cs typeface="Calibri"/>
              <a:sym typeface="Calibri"/>
            </a:endParaRPr>
          </a:p>
          <a:p>
            <a:pPr marL="457200" lvl="0" indent="-393700" rtl="0">
              <a:lnSpc>
                <a:spcPct val="100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Only 0.7 percent of enrolled students had identified themselves to institutional staff as having a disability.</a:t>
            </a:r>
            <a:endParaRPr sz="2400">
              <a:solidFill>
                <a:srgbClr val="000000"/>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p:nvPr>
        </p:nvSpPr>
        <p:spPr>
          <a:xfrm>
            <a:off x="311700" y="43144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Procedures</a:t>
            </a:r>
            <a:endParaRPr sz="3600" b="1">
              <a:latin typeface="Calibri"/>
              <a:ea typeface="Calibri"/>
              <a:cs typeface="Calibri"/>
              <a:sym typeface="Calibri"/>
            </a:endParaRPr>
          </a:p>
        </p:txBody>
      </p:sp>
      <p:sp>
        <p:nvSpPr>
          <p:cNvPr id="295" name="Shape 295"/>
          <p:cNvSpPr txBox="1">
            <a:spLocks noGrp="1"/>
          </p:cNvSpPr>
          <p:nvPr>
            <p:ph type="body" idx="1"/>
          </p:nvPr>
        </p:nvSpPr>
        <p:spPr>
          <a:xfrm>
            <a:off x="311700" y="1414475"/>
            <a:ext cx="8520600" cy="4677300"/>
          </a:xfrm>
          <a:prstGeom prst="rect">
            <a:avLst/>
          </a:prstGeom>
        </p:spPr>
        <p:txBody>
          <a:bodyPr spcFirstLastPara="1" wrap="square" lIns="91425" tIns="91425" rIns="91425" bIns="91425" anchor="t" anchorCtr="0">
            <a:noAutofit/>
          </a:bodyPr>
          <a:lstStyle/>
          <a:p>
            <a:pPr marL="457200" lvl="0"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Intervention</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Explicit instruction on the 19 </a:t>
            </a:r>
            <a:r>
              <a:rPr lang="en" sz="3000" i="1">
                <a:solidFill>
                  <a:srgbClr val="000000"/>
                </a:solidFill>
                <a:latin typeface="Calibri"/>
                <a:ea typeface="Calibri"/>
                <a:cs typeface="Calibri"/>
                <a:sym typeface="Calibri"/>
              </a:rPr>
              <a:t>SACR</a:t>
            </a:r>
            <a:r>
              <a:rPr lang="en" sz="3000">
                <a:solidFill>
                  <a:srgbClr val="000000"/>
                </a:solidFill>
                <a:latin typeface="Calibri"/>
                <a:ea typeface="Calibri"/>
                <a:cs typeface="Calibri"/>
                <a:sym typeface="Calibri"/>
              </a:rPr>
              <a:t> target behaviors</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Four lessons/sessions per student</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Approximately 20-30 minutes per session</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Model, lead, test</a:t>
            </a:r>
            <a:endParaRPr sz="3000">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a:spLocks noGrp="1"/>
          </p:cNvSpPr>
          <p:nvPr>
            <p:ph type="title"/>
          </p:nvPr>
        </p:nvSpPr>
        <p:spPr>
          <a:xfrm>
            <a:off x="311700" y="2151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Scripted Notecards</a:t>
            </a:r>
            <a:endParaRPr sz="3600" b="1">
              <a:latin typeface="Calibri"/>
              <a:ea typeface="Calibri"/>
              <a:cs typeface="Calibri"/>
              <a:sym typeface="Calibri"/>
            </a:endParaRPr>
          </a:p>
        </p:txBody>
      </p:sp>
      <p:sp>
        <p:nvSpPr>
          <p:cNvPr id="301" name="Shape 301"/>
          <p:cNvSpPr txBox="1"/>
          <p:nvPr/>
        </p:nvSpPr>
        <p:spPr>
          <a:xfrm>
            <a:off x="380250" y="1368375"/>
            <a:ext cx="8383500" cy="4829700"/>
          </a:xfrm>
          <a:prstGeom prst="rect">
            <a:avLst/>
          </a:prstGeom>
          <a:noFill/>
          <a:ln w="28575" cap="flat" cmpd="sng">
            <a:solidFill>
              <a:srgbClr val="000000"/>
            </a:solidFill>
            <a:prstDash val="solid"/>
            <a:round/>
            <a:headEnd type="none" w="sm" len="sm"/>
            <a:tailEnd type="none" w="sm" len="sm"/>
          </a:ln>
        </p:spPr>
        <p:txBody>
          <a:bodyPr spcFirstLastPara="1" wrap="square" lIns="171450" tIns="91425" rIns="91425" bIns="91425" anchor="ctr" anchorCtr="0">
            <a:noAutofit/>
          </a:bodyPr>
          <a:lstStyle/>
          <a:p>
            <a:pPr marL="0" lvl="0" indent="0" rtl="0">
              <a:lnSpc>
                <a:spcPct val="115000"/>
              </a:lnSpc>
              <a:spcBef>
                <a:spcPts val="0"/>
              </a:spcBef>
              <a:spcAft>
                <a:spcPts val="0"/>
              </a:spcAft>
              <a:buNone/>
            </a:pPr>
            <a:r>
              <a:rPr lang="en" sz="3000" b="1">
                <a:solidFill>
                  <a:schemeClr val="dk1"/>
                </a:solidFill>
                <a:latin typeface="Calibri"/>
                <a:ea typeface="Calibri"/>
                <a:cs typeface="Calibri"/>
                <a:sym typeface="Calibri"/>
              </a:rPr>
              <a:t>Example</a:t>
            </a:r>
            <a:r>
              <a:rPr lang="en" sz="3000">
                <a:solidFill>
                  <a:schemeClr val="dk1"/>
                </a:solidFill>
                <a:latin typeface="Calibri"/>
                <a:ea typeface="Calibri"/>
                <a:cs typeface="Calibri"/>
                <a:sym typeface="Calibri"/>
              </a:rPr>
              <a:t>:                                   							 </a:t>
            </a:r>
            <a:r>
              <a:rPr lang="en" sz="3000" b="1">
                <a:solidFill>
                  <a:schemeClr val="dk1"/>
                </a:solidFill>
                <a:latin typeface="Calibri"/>
                <a:ea typeface="Calibri"/>
                <a:cs typeface="Calibri"/>
                <a:sym typeface="Calibri"/>
              </a:rPr>
              <a:t>#1</a:t>
            </a:r>
            <a:endParaRPr sz="3000" b="1">
              <a:solidFill>
                <a:schemeClr val="dk1"/>
              </a:solidFill>
              <a:latin typeface="Calibri"/>
              <a:ea typeface="Calibri"/>
              <a:cs typeface="Calibri"/>
              <a:sym typeface="Calibri"/>
            </a:endParaRPr>
          </a:p>
          <a:p>
            <a:pPr marL="457200" lvl="0" indent="-419100" rtl="0">
              <a:lnSpc>
                <a:spcPct val="115000"/>
              </a:lnSpc>
              <a:spcBef>
                <a:spcPts val="0"/>
              </a:spcBef>
              <a:spcAft>
                <a:spcPts val="0"/>
              </a:spcAft>
              <a:buClr>
                <a:schemeClr val="dk1"/>
              </a:buClr>
              <a:buSzPts val="3000"/>
              <a:buFont typeface="Calibri"/>
              <a:buAutoNum type="arabicPeriod"/>
            </a:pPr>
            <a:r>
              <a:rPr lang="en" sz="3000">
                <a:solidFill>
                  <a:schemeClr val="dk1"/>
                </a:solidFill>
                <a:latin typeface="Calibri"/>
                <a:ea typeface="Calibri"/>
                <a:cs typeface="Calibri"/>
                <a:sym typeface="Calibri"/>
              </a:rPr>
              <a:t>Hi, Dr. Taylor, I’m Noah Lott from your Tuesday/Thursday Linear Algebra class.</a:t>
            </a:r>
            <a:endParaRPr sz="3000">
              <a:solidFill>
                <a:schemeClr val="dk1"/>
              </a:solidFill>
              <a:latin typeface="Calibri"/>
              <a:ea typeface="Calibri"/>
              <a:cs typeface="Calibri"/>
              <a:sym typeface="Calibri"/>
            </a:endParaRPr>
          </a:p>
          <a:p>
            <a:pPr marL="457200" lvl="0" indent="-419100" rtl="0">
              <a:lnSpc>
                <a:spcPct val="115000"/>
              </a:lnSpc>
              <a:spcBef>
                <a:spcPts val="0"/>
              </a:spcBef>
              <a:spcAft>
                <a:spcPts val="0"/>
              </a:spcAft>
              <a:buClr>
                <a:schemeClr val="dk1"/>
              </a:buClr>
              <a:buSzPts val="3000"/>
              <a:buFont typeface="Calibri"/>
              <a:buAutoNum type="arabicPeriod"/>
            </a:pPr>
            <a:r>
              <a:rPr lang="en" sz="3000">
                <a:solidFill>
                  <a:schemeClr val="dk1"/>
                </a:solidFill>
                <a:latin typeface="Calibri"/>
                <a:ea typeface="Calibri"/>
                <a:cs typeface="Calibri"/>
                <a:sym typeface="Calibri"/>
              </a:rPr>
              <a:t>I wanted to talk to you about my accommodations from the Office of Disability Services (ODS).</a:t>
            </a:r>
            <a:endParaRPr sz="3000">
              <a:solidFill>
                <a:schemeClr val="dk1"/>
              </a:solidFill>
              <a:latin typeface="Calibri"/>
              <a:ea typeface="Calibri"/>
              <a:cs typeface="Calibri"/>
              <a:sym typeface="Calibri"/>
            </a:endParaRPr>
          </a:p>
          <a:p>
            <a:pPr marL="457200" lvl="0" indent="-419100" rtl="0">
              <a:lnSpc>
                <a:spcPct val="115000"/>
              </a:lnSpc>
              <a:spcBef>
                <a:spcPts val="0"/>
              </a:spcBef>
              <a:spcAft>
                <a:spcPts val="0"/>
              </a:spcAft>
              <a:buClr>
                <a:schemeClr val="dk1"/>
              </a:buClr>
              <a:buSzPts val="3000"/>
              <a:buFont typeface="Calibri"/>
              <a:buAutoNum type="arabicPeriod"/>
            </a:pPr>
            <a:r>
              <a:rPr lang="en" sz="3000">
                <a:solidFill>
                  <a:schemeClr val="dk1"/>
                </a:solidFill>
                <a:latin typeface="Calibri"/>
                <a:ea typeface="Calibri"/>
                <a:cs typeface="Calibri"/>
                <a:sym typeface="Calibri"/>
              </a:rPr>
              <a:t>It takes me longer to finish tests, so I would like to take my tests at Disability Services. </a:t>
            </a:r>
            <a:endParaRPr sz="30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Shape 306"/>
          <p:cNvSpPr txBox="1">
            <a:spLocks noGrp="1"/>
          </p:cNvSpPr>
          <p:nvPr>
            <p:ph type="title"/>
          </p:nvPr>
        </p:nvSpPr>
        <p:spPr>
          <a:xfrm>
            <a:off x="311700" y="1389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Scripted Notecards - Self-Advocacy</a:t>
            </a:r>
            <a:endParaRPr sz="3600" b="1">
              <a:latin typeface="Calibri"/>
              <a:ea typeface="Calibri"/>
              <a:cs typeface="Calibri"/>
              <a:sym typeface="Calibri"/>
            </a:endParaRPr>
          </a:p>
        </p:txBody>
      </p:sp>
      <p:sp>
        <p:nvSpPr>
          <p:cNvPr id="307" name="Shape 307"/>
          <p:cNvSpPr txBox="1"/>
          <p:nvPr/>
        </p:nvSpPr>
        <p:spPr>
          <a:xfrm>
            <a:off x="380250" y="1062500"/>
            <a:ext cx="8383500" cy="55539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2700" b="1">
                <a:solidFill>
                  <a:schemeClr val="dk1"/>
                </a:solidFill>
                <a:latin typeface="Calibri"/>
                <a:ea typeface="Calibri"/>
                <a:cs typeface="Calibri"/>
                <a:sym typeface="Calibri"/>
              </a:rPr>
              <a:t>Example:                                                                            #2</a:t>
            </a:r>
            <a:endParaRPr sz="2700" b="1">
              <a:solidFill>
                <a:schemeClr val="dk1"/>
              </a:solidFill>
              <a:latin typeface="Calibri"/>
              <a:ea typeface="Calibri"/>
              <a:cs typeface="Calibri"/>
              <a:sym typeface="Calibri"/>
            </a:endParaRPr>
          </a:p>
          <a:p>
            <a:pPr marL="457200" lvl="0" indent="-400050" rtl="0">
              <a:lnSpc>
                <a:spcPct val="115000"/>
              </a:lnSpc>
              <a:spcBef>
                <a:spcPts val="0"/>
              </a:spcBef>
              <a:spcAft>
                <a:spcPts val="0"/>
              </a:spcAft>
              <a:buNone/>
            </a:pPr>
            <a:r>
              <a:rPr lang="en" sz="2700">
                <a:solidFill>
                  <a:schemeClr val="dk1"/>
                </a:solidFill>
                <a:latin typeface="Calibri"/>
                <a:ea typeface="Calibri"/>
                <a:cs typeface="Calibri"/>
                <a:sym typeface="Calibri"/>
              </a:rPr>
              <a:t>4. Last year, I had extra time for tests and quizzes.</a:t>
            </a:r>
            <a:endParaRPr sz="2700">
              <a:solidFill>
                <a:schemeClr val="dk1"/>
              </a:solidFill>
              <a:latin typeface="Calibri"/>
              <a:ea typeface="Calibri"/>
              <a:cs typeface="Calibri"/>
              <a:sym typeface="Calibri"/>
            </a:endParaRPr>
          </a:p>
          <a:p>
            <a:pPr marL="457200" lvl="0" indent="-400050" rtl="0">
              <a:lnSpc>
                <a:spcPct val="115000"/>
              </a:lnSpc>
              <a:spcBef>
                <a:spcPts val="0"/>
              </a:spcBef>
              <a:spcAft>
                <a:spcPts val="0"/>
              </a:spcAft>
              <a:buNone/>
            </a:pPr>
            <a:r>
              <a:rPr lang="en" sz="2700">
                <a:solidFill>
                  <a:schemeClr val="dk1"/>
                </a:solidFill>
                <a:latin typeface="Calibri"/>
                <a:ea typeface="Calibri"/>
                <a:cs typeface="Calibri"/>
                <a:sym typeface="Calibri"/>
              </a:rPr>
              <a:t>5. It helps me think about what is being asked.</a:t>
            </a:r>
            <a:endParaRPr sz="2700">
              <a:solidFill>
                <a:schemeClr val="dk1"/>
              </a:solidFill>
              <a:latin typeface="Calibri"/>
              <a:ea typeface="Calibri"/>
              <a:cs typeface="Calibri"/>
              <a:sym typeface="Calibri"/>
            </a:endParaRPr>
          </a:p>
          <a:p>
            <a:pPr marL="457200" lvl="0" indent="-400050" rtl="0">
              <a:lnSpc>
                <a:spcPct val="115000"/>
              </a:lnSpc>
              <a:spcBef>
                <a:spcPts val="0"/>
              </a:spcBef>
              <a:spcAft>
                <a:spcPts val="0"/>
              </a:spcAft>
              <a:buNone/>
            </a:pPr>
            <a:r>
              <a:rPr lang="en" sz="2700">
                <a:solidFill>
                  <a:schemeClr val="dk1"/>
                </a:solidFill>
                <a:latin typeface="Calibri"/>
                <a:ea typeface="Calibri"/>
                <a:cs typeface="Calibri"/>
                <a:sym typeface="Calibri"/>
              </a:rPr>
              <a:t>6. I think extra time for quizzes and tests in your class would be extremely helpful as well.</a:t>
            </a:r>
            <a:endParaRPr sz="2700">
              <a:solidFill>
                <a:schemeClr val="dk1"/>
              </a:solidFill>
              <a:latin typeface="Calibri"/>
              <a:ea typeface="Calibri"/>
              <a:cs typeface="Calibri"/>
              <a:sym typeface="Calibri"/>
            </a:endParaRPr>
          </a:p>
          <a:p>
            <a:pPr marL="457200" lvl="0" indent="-400050" rtl="0">
              <a:lnSpc>
                <a:spcPct val="115000"/>
              </a:lnSpc>
              <a:spcBef>
                <a:spcPts val="0"/>
              </a:spcBef>
              <a:spcAft>
                <a:spcPts val="0"/>
              </a:spcAft>
              <a:buNone/>
            </a:pPr>
            <a:r>
              <a:rPr lang="en" sz="2700">
                <a:solidFill>
                  <a:schemeClr val="dk1"/>
                </a:solidFill>
                <a:latin typeface="Calibri"/>
                <a:ea typeface="Calibri"/>
                <a:cs typeface="Calibri"/>
                <a:sym typeface="Calibri"/>
              </a:rPr>
              <a:t>7. I’m registered with the Office of Disability Services (ODS) in order to get accommodations in my classes.</a:t>
            </a:r>
            <a:endParaRPr sz="2700">
              <a:solidFill>
                <a:schemeClr val="dk1"/>
              </a:solidFill>
              <a:latin typeface="Calibri"/>
              <a:ea typeface="Calibri"/>
              <a:cs typeface="Calibri"/>
              <a:sym typeface="Calibri"/>
            </a:endParaRPr>
          </a:p>
          <a:p>
            <a:pPr marL="457200" lvl="0" indent="-400050" rtl="0">
              <a:lnSpc>
                <a:spcPct val="115000"/>
              </a:lnSpc>
              <a:spcBef>
                <a:spcPts val="0"/>
              </a:spcBef>
              <a:spcAft>
                <a:spcPts val="0"/>
              </a:spcAft>
              <a:buNone/>
            </a:pPr>
            <a:r>
              <a:rPr lang="en" sz="2700">
                <a:solidFill>
                  <a:schemeClr val="dk1"/>
                </a:solidFill>
                <a:latin typeface="Calibri"/>
                <a:ea typeface="Calibri"/>
                <a:cs typeface="Calibri"/>
                <a:sym typeface="Calibri"/>
              </a:rPr>
              <a:t>8. I will let ODS know I have asked you for extended time for quizzes and tests.</a:t>
            </a:r>
            <a:endParaRPr sz="2700">
              <a:solidFill>
                <a:schemeClr val="dk1"/>
              </a:solidFill>
              <a:latin typeface="Calibri"/>
              <a:ea typeface="Calibri"/>
              <a:cs typeface="Calibri"/>
              <a:sym typeface="Calibri"/>
            </a:endParaRPr>
          </a:p>
          <a:p>
            <a:pPr marL="457200" lvl="0" indent="-400050" rtl="0">
              <a:lnSpc>
                <a:spcPct val="115000"/>
              </a:lnSpc>
              <a:spcBef>
                <a:spcPts val="0"/>
              </a:spcBef>
              <a:spcAft>
                <a:spcPts val="0"/>
              </a:spcAft>
              <a:buNone/>
            </a:pPr>
            <a:r>
              <a:rPr lang="en" sz="2700">
                <a:solidFill>
                  <a:schemeClr val="dk1"/>
                </a:solidFill>
                <a:latin typeface="Calibri"/>
                <a:ea typeface="Calibri"/>
                <a:cs typeface="Calibri"/>
                <a:sym typeface="Calibri"/>
              </a:rPr>
              <a:t>9. Does that sound like a good plan?</a:t>
            </a:r>
            <a:endParaRPr sz="2800" b="1">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Shape 312"/>
          <p:cNvSpPr txBox="1">
            <a:spLocks noGrp="1"/>
          </p:cNvSpPr>
          <p:nvPr>
            <p:ph type="title"/>
          </p:nvPr>
        </p:nvSpPr>
        <p:spPr>
          <a:xfrm>
            <a:off x="311700" y="2151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Scripted Notecards - Conflict Resolution</a:t>
            </a:r>
            <a:endParaRPr sz="3600" b="1">
              <a:latin typeface="Calibri"/>
              <a:ea typeface="Calibri"/>
              <a:cs typeface="Calibri"/>
              <a:sym typeface="Calibri"/>
            </a:endParaRPr>
          </a:p>
        </p:txBody>
      </p:sp>
      <p:sp>
        <p:nvSpPr>
          <p:cNvPr id="313" name="Shape 313"/>
          <p:cNvSpPr txBox="1"/>
          <p:nvPr/>
        </p:nvSpPr>
        <p:spPr>
          <a:xfrm>
            <a:off x="380250" y="1187950"/>
            <a:ext cx="8383500" cy="55263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15000"/>
              </a:lnSpc>
              <a:spcBef>
                <a:spcPts val="0"/>
              </a:spcBef>
              <a:spcAft>
                <a:spcPts val="0"/>
              </a:spcAft>
              <a:buClr>
                <a:schemeClr val="dk1"/>
              </a:buClr>
              <a:buSzPts val="1100"/>
              <a:buFont typeface="Arial"/>
              <a:buNone/>
            </a:pPr>
            <a:endParaRPr sz="2700" b="1">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 sz="2700" b="1">
                <a:solidFill>
                  <a:schemeClr val="dk1"/>
                </a:solidFill>
                <a:latin typeface="Calibri"/>
                <a:ea typeface="Calibri"/>
                <a:cs typeface="Calibri"/>
                <a:sym typeface="Calibri"/>
              </a:rPr>
              <a:t>Example:                                    									 #3</a:t>
            </a:r>
            <a:endParaRPr sz="2700" b="1">
              <a:solidFill>
                <a:schemeClr val="dk1"/>
              </a:solidFill>
              <a:latin typeface="Calibri"/>
              <a:ea typeface="Calibri"/>
              <a:cs typeface="Calibri"/>
              <a:sym typeface="Calibri"/>
            </a:endParaRPr>
          </a:p>
          <a:p>
            <a:pPr marL="514350" lvl="0" indent="-514350" rtl="0">
              <a:lnSpc>
                <a:spcPct val="115000"/>
              </a:lnSpc>
              <a:spcBef>
                <a:spcPts val="0"/>
              </a:spcBef>
              <a:spcAft>
                <a:spcPts val="0"/>
              </a:spcAft>
              <a:buClr>
                <a:schemeClr val="dk1"/>
              </a:buClr>
              <a:buSzPts val="1100"/>
              <a:buFont typeface="Arial"/>
              <a:buNone/>
            </a:pPr>
            <a:r>
              <a:rPr lang="en" sz="2700">
                <a:solidFill>
                  <a:schemeClr val="dk1"/>
                </a:solidFill>
                <a:latin typeface="Calibri"/>
                <a:ea typeface="Calibri"/>
                <a:cs typeface="Calibri"/>
                <a:sym typeface="Calibri"/>
              </a:rPr>
              <a:t>10. I understand you have some concerns about this accommodation, may I ask what bothers you?</a:t>
            </a:r>
            <a:endParaRPr sz="2700">
              <a:solidFill>
                <a:schemeClr val="dk1"/>
              </a:solidFill>
              <a:latin typeface="Calibri"/>
              <a:ea typeface="Calibri"/>
              <a:cs typeface="Calibri"/>
              <a:sym typeface="Calibri"/>
            </a:endParaRPr>
          </a:p>
          <a:p>
            <a:pPr marL="514350" lvl="0" indent="-514350" rtl="0">
              <a:lnSpc>
                <a:spcPct val="115000"/>
              </a:lnSpc>
              <a:spcBef>
                <a:spcPts val="0"/>
              </a:spcBef>
              <a:spcAft>
                <a:spcPts val="0"/>
              </a:spcAft>
              <a:buClr>
                <a:schemeClr val="dk1"/>
              </a:buClr>
              <a:buSzPts val="1100"/>
              <a:buFont typeface="Arial"/>
              <a:buNone/>
            </a:pPr>
            <a:r>
              <a:rPr lang="en" sz="2700">
                <a:solidFill>
                  <a:schemeClr val="dk1"/>
                </a:solidFill>
                <a:latin typeface="Calibri"/>
                <a:ea typeface="Calibri"/>
                <a:cs typeface="Calibri"/>
                <a:sym typeface="Calibri"/>
              </a:rPr>
              <a:t>11. So, giving me extended time for my quizzes and tests would be an unfair advantage over other students and it is extra work for you?</a:t>
            </a:r>
            <a:endParaRPr sz="2700">
              <a:solidFill>
                <a:schemeClr val="dk1"/>
              </a:solidFill>
              <a:latin typeface="Calibri"/>
              <a:ea typeface="Calibri"/>
              <a:cs typeface="Calibri"/>
              <a:sym typeface="Calibri"/>
            </a:endParaRPr>
          </a:p>
          <a:p>
            <a:pPr marL="514350" lvl="0" indent="-514350" rtl="0">
              <a:lnSpc>
                <a:spcPct val="115000"/>
              </a:lnSpc>
              <a:spcBef>
                <a:spcPts val="0"/>
              </a:spcBef>
              <a:spcAft>
                <a:spcPts val="0"/>
              </a:spcAft>
              <a:buClr>
                <a:schemeClr val="dk1"/>
              </a:buClr>
              <a:buSzPts val="1100"/>
              <a:buFont typeface="Arial"/>
              <a:buNone/>
            </a:pPr>
            <a:r>
              <a:rPr lang="en" sz="2700">
                <a:solidFill>
                  <a:schemeClr val="dk1"/>
                </a:solidFill>
                <a:latin typeface="Calibri"/>
                <a:ea typeface="Calibri"/>
                <a:cs typeface="Calibri"/>
                <a:sym typeface="Calibri"/>
              </a:rPr>
              <a:t>12. From what we’ve discussed, I can tell that we both want me to do well in your class.</a:t>
            </a:r>
            <a:endParaRPr sz="2700">
              <a:solidFill>
                <a:schemeClr val="dk1"/>
              </a:solidFill>
              <a:latin typeface="Calibri"/>
              <a:ea typeface="Calibri"/>
              <a:cs typeface="Calibri"/>
              <a:sym typeface="Calibri"/>
            </a:endParaRPr>
          </a:p>
          <a:p>
            <a:pPr marL="514350" lvl="0" indent="-514350" rtl="0">
              <a:lnSpc>
                <a:spcPct val="115000"/>
              </a:lnSpc>
              <a:spcBef>
                <a:spcPts val="0"/>
              </a:spcBef>
              <a:spcAft>
                <a:spcPts val="0"/>
              </a:spcAft>
              <a:buClr>
                <a:schemeClr val="dk1"/>
              </a:buClr>
              <a:buSzPts val="1100"/>
              <a:buFont typeface="Arial"/>
              <a:buNone/>
            </a:pPr>
            <a:r>
              <a:rPr lang="en" sz="2700">
                <a:solidFill>
                  <a:schemeClr val="dk1"/>
                </a:solidFill>
                <a:latin typeface="Calibri"/>
                <a:ea typeface="Calibri"/>
                <a:cs typeface="Calibri"/>
                <a:sym typeface="Calibri"/>
              </a:rPr>
              <a:t>13. Maybe we can come up with some possible solutions that work for both of us.</a:t>
            </a:r>
            <a:endParaRPr sz="2700">
              <a:solidFill>
                <a:schemeClr val="dk1"/>
              </a:solidFill>
              <a:latin typeface="Calibri"/>
              <a:ea typeface="Calibri"/>
              <a:cs typeface="Calibri"/>
              <a:sym typeface="Calibri"/>
            </a:endParaRPr>
          </a:p>
          <a:p>
            <a:pPr marL="400050" lvl="0" indent="-400050" rtl="0">
              <a:lnSpc>
                <a:spcPct val="115000"/>
              </a:lnSpc>
              <a:spcBef>
                <a:spcPts val="0"/>
              </a:spcBef>
              <a:spcAft>
                <a:spcPts val="0"/>
              </a:spcAft>
              <a:buClr>
                <a:schemeClr val="dk1"/>
              </a:buClr>
              <a:buSzPts val="1100"/>
              <a:buFont typeface="Arial"/>
              <a:buNone/>
            </a:pPr>
            <a:endParaRPr sz="2000">
              <a:solidFill>
                <a:schemeClr val="dk1"/>
              </a:solidFill>
              <a:latin typeface="Calibri"/>
              <a:ea typeface="Calibri"/>
              <a:cs typeface="Calibri"/>
              <a:sym typeface="Calibri"/>
            </a:endParaRPr>
          </a:p>
          <a:p>
            <a:pPr marL="0" lvl="0" indent="0" rtl="0">
              <a:lnSpc>
                <a:spcPct val="115000"/>
              </a:lnSpc>
              <a:spcBef>
                <a:spcPts val="0"/>
              </a:spcBef>
              <a:spcAft>
                <a:spcPts val="0"/>
              </a:spcAft>
              <a:buNone/>
            </a:pPr>
            <a:endParaRPr sz="2600" b="1">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Shape 318"/>
          <p:cNvSpPr txBox="1">
            <a:spLocks noGrp="1"/>
          </p:cNvSpPr>
          <p:nvPr>
            <p:ph type="title"/>
          </p:nvPr>
        </p:nvSpPr>
        <p:spPr>
          <a:xfrm>
            <a:off x="311700" y="2151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Scripted Notecards - Conflict Resolution</a:t>
            </a:r>
            <a:endParaRPr sz="3600" b="1">
              <a:latin typeface="Calibri"/>
              <a:ea typeface="Calibri"/>
              <a:cs typeface="Calibri"/>
              <a:sym typeface="Calibri"/>
            </a:endParaRPr>
          </a:p>
          <a:p>
            <a:pPr marL="0" lvl="0" indent="0" rtl="0">
              <a:spcBef>
                <a:spcPts val="0"/>
              </a:spcBef>
              <a:spcAft>
                <a:spcPts val="0"/>
              </a:spcAft>
              <a:buNone/>
            </a:pPr>
            <a:endParaRPr sz="3600" b="1">
              <a:latin typeface="Calibri"/>
              <a:ea typeface="Calibri"/>
              <a:cs typeface="Calibri"/>
              <a:sym typeface="Calibri"/>
            </a:endParaRPr>
          </a:p>
        </p:txBody>
      </p:sp>
      <p:sp>
        <p:nvSpPr>
          <p:cNvPr id="319" name="Shape 319"/>
          <p:cNvSpPr txBox="1"/>
          <p:nvPr/>
        </p:nvSpPr>
        <p:spPr>
          <a:xfrm>
            <a:off x="380250" y="1283375"/>
            <a:ext cx="8383500" cy="53832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2700" b="1">
                <a:solidFill>
                  <a:schemeClr val="dk1"/>
                </a:solidFill>
                <a:latin typeface="Calibri"/>
                <a:ea typeface="Calibri"/>
                <a:cs typeface="Calibri"/>
                <a:sym typeface="Calibri"/>
              </a:rPr>
              <a:t>Example:                                    									 #3</a:t>
            </a:r>
            <a:endParaRPr sz="2700" b="1">
              <a:solidFill>
                <a:schemeClr val="dk1"/>
              </a:solidFill>
              <a:latin typeface="Calibri"/>
              <a:ea typeface="Calibri"/>
              <a:cs typeface="Calibri"/>
              <a:sym typeface="Calibri"/>
            </a:endParaRPr>
          </a:p>
          <a:p>
            <a:pPr marL="0" lvl="0" indent="0" rtl="0">
              <a:lnSpc>
                <a:spcPct val="115000"/>
              </a:lnSpc>
              <a:spcBef>
                <a:spcPts val="0"/>
              </a:spcBef>
              <a:spcAft>
                <a:spcPts val="0"/>
              </a:spcAft>
              <a:buNone/>
            </a:pPr>
            <a:endParaRPr sz="1200" b="1">
              <a:solidFill>
                <a:schemeClr val="dk1"/>
              </a:solidFill>
              <a:latin typeface="Calibri"/>
              <a:ea typeface="Calibri"/>
              <a:cs typeface="Calibri"/>
              <a:sym typeface="Calibri"/>
            </a:endParaRPr>
          </a:p>
          <a:p>
            <a:pPr marL="514350" lvl="0" indent="-514350" rtl="0">
              <a:lnSpc>
                <a:spcPct val="115000"/>
              </a:lnSpc>
              <a:spcBef>
                <a:spcPts val="0"/>
              </a:spcBef>
              <a:spcAft>
                <a:spcPts val="0"/>
              </a:spcAft>
              <a:buNone/>
            </a:pPr>
            <a:r>
              <a:rPr lang="en" sz="2700">
                <a:solidFill>
                  <a:schemeClr val="dk1"/>
                </a:solidFill>
                <a:latin typeface="Calibri"/>
                <a:ea typeface="Calibri"/>
                <a:cs typeface="Calibri"/>
                <a:sym typeface="Calibri"/>
              </a:rPr>
              <a:t>14. Extra time is something I have used in the past that has been very helpful. I understand you are not comfortable with me having extra time. What if I were to take quizzes and tests in your office during office hours? That way you would be able to supervise me and you wouldn’t have to deal with getting the test materials to ODS?</a:t>
            </a:r>
            <a:endParaRPr sz="2700">
              <a:solidFill>
                <a:schemeClr val="dk1"/>
              </a:solidFill>
              <a:latin typeface="Calibri"/>
              <a:ea typeface="Calibri"/>
              <a:cs typeface="Calibri"/>
              <a:sym typeface="Calibri"/>
            </a:endParaRPr>
          </a:p>
          <a:p>
            <a:pPr marL="514350" lvl="0" indent="-514350" rtl="0">
              <a:lnSpc>
                <a:spcPct val="115000"/>
              </a:lnSpc>
              <a:spcBef>
                <a:spcPts val="0"/>
              </a:spcBef>
              <a:spcAft>
                <a:spcPts val="0"/>
              </a:spcAft>
              <a:buNone/>
            </a:pPr>
            <a:r>
              <a:rPr lang="en" sz="2700">
                <a:solidFill>
                  <a:schemeClr val="dk1"/>
                </a:solidFill>
                <a:latin typeface="Calibri"/>
                <a:ea typeface="Calibri"/>
                <a:cs typeface="Calibri"/>
                <a:sym typeface="Calibri"/>
              </a:rPr>
              <a:t>15. So, I can either take my quizzes and tests at ODS or in your office during your office hours.</a:t>
            </a:r>
            <a:endParaRPr sz="2700" b="1">
              <a:solidFill>
                <a:schemeClr val="dk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Shape 324"/>
          <p:cNvSpPr txBox="1">
            <a:spLocks noGrp="1"/>
          </p:cNvSpPr>
          <p:nvPr>
            <p:ph type="title"/>
          </p:nvPr>
        </p:nvSpPr>
        <p:spPr>
          <a:xfrm>
            <a:off x="311700" y="2151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Scripted Notecards - Conflict Resolution</a:t>
            </a:r>
            <a:endParaRPr sz="3600" b="1">
              <a:latin typeface="Calibri"/>
              <a:ea typeface="Calibri"/>
              <a:cs typeface="Calibri"/>
              <a:sym typeface="Calibri"/>
            </a:endParaRPr>
          </a:p>
          <a:p>
            <a:pPr marL="0" lvl="0" indent="0" rtl="0">
              <a:spcBef>
                <a:spcPts val="0"/>
              </a:spcBef>
              <a:spcAft>
                <a:spcPts val="0"/>
              </a:spcAft>
              <a:buNone/>
            </a:pPr>
            <a:endParaRPr sz="3600" b="1">
              <a:latin typeface="Calibri"/>
              <a:ea typeface="Calibri"/>
              <a:cs typeface="Calibri"/>
              <a:sym typeface="Calibri"/>
            </a:endParaRPr>
          </a:p>
        </p:txBody>
      </p:sp>
      <p:sp>
        <p:nvSpPr>
          <p:cNvPr id="325" name="Shape 325"/>
          <p:cNvSpPr txBox="1"/>
          <p:nvPr/>
        </p:nvSpPr>
        <p:spPr>
          <a:xfrm>
            <a:off x="380250" y="1283375"/>
            <a:ext cx="8383500" cy="53832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15000"/>
              </a:lnSpc>
              <a:spcBef>
                <a:spcPts val="0"/>
              </a:spcBef>
              <a:spcAft>
                <a:spcPts val="0"/>
              </a:spcAft>
              <a:buNone/>
            </a:pPr>
            <a:r>
              <a:rPr lang="en" sz="2600" b="1">
                <a:solidFill>
                  <a:schemeClr val="dk1"/>
                </a:solidFill>
                <a:latin typeface="Calibri"/>
                <a:ea typeface="Calibri"/>
                <a:cs typeface="Calibri"/>
                <a:sym typeface="Calibri"/>
              </a:rPr>
              <a:t>Example</a:t>
            </a:r>
            <a:r>
              <a:rPr lang="en" sz="2600">
                <a:solidFill>
                  <a:schemeClr val="dk1"/>
                </a:solidFill>
                <a:latin typeface="Calibri"/>
                <a:ea typeface="Calibri"/>
                <a:cs typeface="Calibri"/>
                <a:sym typeface="Calibri"/>
              </a:rPr>
              <a:t>:      													      </a:t>
            </a:r>
            <a:r>
              <a:rPr lang="en" sz="2600" b="1">
                <a:solidFill>
                  <a:schemeClr val="dk1"/>
                </a:solidFill>
                <a:latin typeface="Calibri"/>
                <a:ea typeface="Calibri"/>
                <a:cs typeface="Calibri"/>
                <a:sym typeface="Calibri"/>
              </a:rPr>
              <a:t>#4</a:t>
            </a:r>
            <a:endParaRPr sz="2600" b="1">
              <a:solidFill>
                <a:schemeClr val="dk1"/>
              </a:solidFill>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endParaRPr sz="1200" b="1">
              <a:solidFill>
                <a:schemeClr val="dk1"/>
              </a:solidFill>
              <a:latin typeface="Calibri"/>
              <a:ea typeface="Calibri"/>
              <a:cs typeface="Calibri"/>
              <a:sym typeface="Calibri"/>
            </a:endParaRPr>
          </a:p>
          <a:p>
            <a:pPr marL="571500" lvl="0" indent="-400050" rtl="0">
              <a:lnSpc>
                <a:spcPct val="100000"/>
              </a:lnSpc>
              <a:spcBef>
                <a:spcPts val="0"/>
              </a:spcBef>
              <a:spcAft>
                <a:spcPts val="0"/>
              </a:spcAft>
              <a:buNone/>
            </a:pPr>
            <a:r>
              <a:rPr lang="en" sz="2600">
                <a:solidFill>
                  <a:schemeClr val="dk1"/>
                </a:solidFill>
                <a:latin typeface="Calibri"/>
                <a:ea typeface="Calibri"/>
                <a:cs typeface="Calibri"/>
                <a:sym typeface="Calibri"/>
              </a:rPr>
              <a:t>16. Of the two choices we discussed, which is your preference?</a:t>
            </a:r>
            <a:endParaRPr sz="2600">
              <a:solidFill>
                <a:schemeClr val="dk1"/>
              </a:solidFill>
              <a:latin typeface="Calibri"/>
              <a:ea typeface="Calibri"/>
              <a:cs typeface="Calibri"/>
              <a:sym typeface="Calibri"/>
            </a:endParaRPr>
          </a:p>
          <a:p>
            <a:pPr marL="571500" lvl="0" indent="-400050" rtl="0">
              <a:lnSpc>
                <a:spcPct val="100000"/>
              </a:lnSpc>
              <a:spcBef>
                <a:spcPts val="1000"/>
              </a:spcBef>
              <a:spcAft>
                <a:spcPts val="0"/>
              </a:spcAft>
              <a:buClr>
                <a:schemeClr val="dk1"/>
              </a:buClr>
              <a:buSzPts val="1100"/>
              <a:buFont typeface="Arial"/>
              <a:buNone/>
            </a:pPr>
            <a:r>
              <a:rPr lang="en" sz="2600">
                <a:solidFill>
                  <a:schemeClr val="dk1"/>
                </a:solidFill>
                <a:latin typeface="Calibri"/>
                <a:ea typeface="Calibri"/>
                <a:cs typeface="Calibri"/>
                <a:sym typeface="Calibri"/>
              </a:rPr>
              <a:t>17. Great, I will take my quizzes and tests in your office during your office hours.</a:t>
            </a:r>
            <a:endParaRPr sz="2600">
              <a:solidFill>
                <a:schemeClr val="dk1"/>
              </a:solidFill>
              <a:latin typeface="Calibri"/>
              <a:ea typeface="Calibri"/>
              <a:cs typeface="Calibri"/>
              <a:sym typeface="Calibri"/>
            </a:endParaRPr>
          </a:p>
          <a:p>
            <a:pPr marL="571500" lvl="0" indent="-400050" rtl="0">
              <a:lnSpc>
                <a:spcPct val="100000"/>
              </a:lnSpc>
              <a:spcBef>
                <a:spcPts val="1000"/>
              </a:spcBef>
              <a:spcAft>
                <a:spcPts val="0"/>
              </a:spcAft>
              <a:buClr>
                <a:schemeClr val="dk1"/>
              </a:buClr>
              <a:buSzPts val="1100"/>
              <a:buFont typeface="Arial"/>
              <a:buNone/>
            </a:pPr>
            <a:r>
              <a:rPr lang="en" sz="2600">
                <a:solidFill>
                  <a:schemeClr val="dk1"/>
                </a:solidFill>
                <a:latin typeface="Calibri"/>
                <a:ea typeface="Calibri"/>
                <a:cs typeface="Calibri"/>
                <a:sym typeface="Calibri"/>
              </a:rPr>
              <a:t>18. I will let ODS know that we have made these arrangements and that you agree to administer the tests and quizzes during your office hours.</a:t>
            </a:r>
            <a:endParaRPr sz="2600">
              <a:solidFill>
                <a:schemeClr val="dk1"/>
              </a:solidFill>
              <a:latin typeface="Calibri"/>
              <a:ea typeface="Calibri"/>
              <a:cs typeface="Calibri"/>
              <a:sym typeface="Calibri"/>
            </a:endParaRPr>
          </a:p>
          <a:p>
            <a:pPr marL="571500" lvl="0" indent="-400050" rtl="0">
              <a:lnSpc>
                <a:spcPct val="100000"/>
              </a:lnSpc>
              <a:spcBef>
                <a:spcPts val="1000"/>
              </a:spcBef>
              <a:spcAft>
                <a:spcPts val="1000"/>
              </a:spcAft>
              <a:buNone/>
            </a:pPr>
            <a:r>
              <a:rPr lang="en" sz="2600">
                <a:solidFill>
                  <a:schemeClr val="dk1"/>
                </a:solidFill>
                <a:latin typeface="Calibri"/>
                <a:ea typeface="Calibri"/>
                <a:cs typeface="Calibri"/>
                <a:sym typeface="Calibri"/>
              </a:rPr>
              <a:t>19. Thank you so much for working with me; I appreciate your time and help with this.  I am really looking forward to your class! Thanks again!</a:t>
            </a:r>
            <a:endParaRPr sz="2600" b="1">
              <a:solidFill>
                <a:schemeClr val="dk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txBox="1">
            <a:spLocks noGrp="1"/>
          </p:cNvSpPr>
          <p:nvPr>
            <p:ph type="title"/>
          </p:nvPr>
        </p:nvSpPr>
        <p:spPr>
          <a:xfrm>
            <a:off x="176975" y="142600"/>
            <a:ext cx="1713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Results</a:t>
            </a:r>
            <a:endParaRPr sz="3600" b="1">
              <a:latin typeface="Calibri"/>
              <a:ea typeface="Calibri"/>
              <a:cs typeface="Calibri"/>
              <a:sym typeface="Calibri"/>
            </a:endParaRPr>
          </a:p>
        </p:txBody>
      </p:sp>
      <p:pic>
        <p:nvPicPr>
          <p:cNvPr id="331" name="Shape 331"/>
          <p:cNvPicPr preferRelativeResize="0"/>
          <p:nvPr/>
        </p:nvPicPr>
        <p:blipFill>
          <a:blip r:embed="rId3">
            <a:alphaModFix/>
          </a:blip>
          <a:stretch>
            <a:fillRect/>
          </a:stretch>
        </p:blipFill>
        <p:spPr>
          <a:xfrm>
            <a:off x="2438400" y="220314"/>
            <a:ext cx="5513775" cy="6637686"/>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Shape 336"/>
          <p:cNvPicPr preferRelativeResize="0"/>
          <p:nvPr/>
        </p:nvPicPr>
        <p:blipFill>
          <a:blip r:embed="rId3">
            <a:alphaModFix/>
          </a:blip>
          <a:stretch>
            <a:fillRect/>
          </a:stretch>
        </p:blipFill>
        <p:spPr>
          <a:xfrm>
            <a:off x="916530" y="104300"/>
            <a:ext cx="7619444" cy="664940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pic>
        <p:nvPicPr>
          <p:cNvPr id="341" name="Shape 341"/>
          <p:cNvPicPr preferRelativeResize="0"/>
          <p:nvPr/>
        </p:nvPicPr>
        <p:blipFill>
          <a:blip r:embed="rId3">
            <a:alphaModFix/>
          </a:blip>
          <a:stretch>
            <a:fillRect/>
          </a:stretch>
        </p:blipFill>
        <p:spPr>
          <a:xfrm>
            <a:off x="933450" y="124863"/>
            <a:ext cx="7735875" cy="66082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Shape 346"/>
          <p:cNvSpPr txBox="1">
            <a:spLocks noGrp="1"/>
          </p:cNvSpPr>
          <p:nvPr>
            <p:ph type="title"/>
          </p:nvPr>
        </p:nvSpPr>
        <p:spPr>
          <a:xfrm>
            <a:off x="311700" y="2504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Significance of the Results </a:t>
            </a:r>
            <a:endParaRPr sz="3600" b="1">
              <a:latin typeface="Calibri"/>
              <a:ea typeface="Calibri"/>
              <a:cs typeface="Calibri"/>
              <a:sym typeface="Calibri"/>
            </a:endParaRPr>
          </a:p>
        </p:txBody>
      </p:sp>
      <p:sp>
        <p:nvSpPr>
          <p:cNvPr id="347" name="Shape 347"/>
          <p:cNvSpPr txBox="1">
            <a:spLocks noGrp="1"/>
          </p:cNvSpPr>
          <p:nvPr>
            <p:ph type="body" idx="1"/>
          </p:nvPr>
        </p:nvSpPr>
        <p:spPr>
          <a:xfrm>
            <a:off x="311700" y="1269924"/>
            <a:ext cx="8520600" cy="5192700"/>
          </a:xfrm>
          <a:prstGeom prst="rect">
            <a:avLst/>
          </a:prstGeom>
        </p:spPr>
        <p:txBody>
          <a:bodyPr spcFirstLastPara="1" wrap="square" lIns="91425" tIns="91425" rIns="91425" bIns="91425" anchor="t" anchorCtr="0">
            <a:noAutofit/>
          </a:bodyPr>
          <a:lstStyle/>
          <a:p>
            <a:pPr marL="457200" lvl="0" indent="-406400" rtl="0">
              <a:spcBef>
                <a:spcPts val="40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Results were consistent with similar studies (i.e., Bethune &amp; Test, 2015; Palmer &amp; Roessler, 2000; Holzberg et al., 2018; Walker &amp; Test, 2011)</a:t>
            </a:r>
            <a:endParaRPr sz="2800">
              <a:solidFill>
                <a:schemeClr val="dk1"/>
              </a:solidFill>
              <a:latin typeface="Calibri"/>
              <a:ea typeface="Calibri"/>
              <a:cs typeface="Calibri"/>
              <a:sym typeface="Calibri"/>
            </a:endParaRPr>
          </a:p>
          <a:p>
            <a:pPr marL="457200" lvl="0" indent="-406400" rtl="0">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Contributions</a:t>
            </a:r>
            <a:endParaRPr sz="2800">
              <a:solidFill>
                <a:schemeClr val="dk1"/>
              </a:solidFill>
              <a:latin typeface="Calibri"/>
              <a:ea typeface="Calibri"/>
              <a:cs typeface="Calibri"/>
              <a:sym typeface="Calibri"/>
            </a:endParaRPr>
          </a:p>
          <a:p>
            <a:pPr marL="914400" lvl="1" indent="-406400" rtl="0">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Added to the literature on the use of the </a:t>
            </a:r>
            <a:r>
              <a:rPr lang="en" sz="2800" i="1">
                <a:solidFill>
                  <a:schemeClr val="dk1"/>
                </a:solidFill>
                <a:latin typeface="Calibri"/>
                <a:ea typeface="Calibri"/>
                <a:cs typeface="Calibri"/>
                <a:sym typeface="Calibri"/>
              </a:rPr>
              <a:t>SACR</a:t>
            </a:r>
            <a:r>
              <a:rPr lang="en" sz="2800">
                <a:solidFill>
                  <a:schemeClr val="dk1"/>
                </a:solidFill>
                <a:latin typeface="Calibri"/>
                <a:ea typeface="Calibri"/>
                <a:cs typeface="Calibri"/>
                <a:sym typeface="Calibri"/>
              </a:rPr>
              <a:t>:</a:t>
            </a:r>
            <a:endParaRPr sz="2800">
              <a:solidFill>
                <a:schemeClr val="dk1"/>
              </a:solidFill>
              <a:latin typeface="Calibri"/>
              <a:ea typeface="Calibri"/>
              <a:cs typeface="Calibri"/>
              <a:sym typeface="Calibri"/>
            </a:endParaRPr>
          </a:p>
          <a:p>
            <a:pPr marL="914400" lvl="1" indent="-406400" rtl="0">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In an in-situ setting</a:t>
            </a:r>
            <a:endParaRPr sz="2800">
              <a:solidFill>
                <a:schemeClr val="dk1"/>
              </a:solidFill>
              <a:latin typeface="Calibri"/>
              <a:ea typeface="Calibri"/>
              <a:cs typeface="Calibri"/>
              <a:sym typeface="Calibri"/>
            </a:endParaRPr>
          </a:p>
          <a:p>
            <a:pPr marL="914400" lvl="1" indent="-406400" rtl="0">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Students with hidden disabilities</a:t>
            </a:r>
            <a:endParaRPr sz="2800">
              <a:solidFill>
                <a:schemeClr val="dk1"/>
              </a:solidFill>
              <a:latin typeface="Calibri"/>
              <a:ea typeface="Calibri"/>
              <a:cs typeface="Calibri"/>
              <a:sym typeface="Calibri"/>
            </a:endParaRPr>
          </a:p>
          <a:p>
            <a:pPr marL="914400" lvl="1" indent="-406400" rtl="0">
              <a:spcBef>
                <a:spcPts val="0"/>
              </a:spcBef>
              <a:spcAft>
                <a:spcPts val="0"/>
              </a:spcAft>
              <a:buClr>
                <a:schemeClr val="dk1"/>
              </a:buClr>
              <a:buSzPts val="2800"/>
              <a:buFont typeface="Calibri"/>
              <a:buChar char="⇢"/>
            </a:pPr>
            <a:r>
              <a:rPr lang="en" sz="2800">
                <a:solidFill>
                  <a:schemeClr val="dk1"/>
                </a:solidFill>
                <a:latin typeface="Calibri"/>
                <a:ea typeface="Calibri"/>
                <a:cs typeface="Calibri"/>
                <a:sym typeface="Calibri"/>
              </a:rPr>
              <a:t>Created a “streamlined” version of </a:t>
            </a:r>
            <a:r>
              <a:rPr lang="en" sz="2800" i="1">
                <a:solidFill>
                  <a:schemeClr val="dk1"/>
                </a:solidFill>
                <a:latin typeface="Calibri"/>
                <a:ea typeface="Calibri"/>
                <a:cs typeface="Calibri"/>
                <a:sym typeface="Calibri"/>
              </a:rPr>
              <a:t>SACR</a:t>
            </a:r>
            <a:r>
              <a:rPr lang="en" sz="2800">
                <a:solidFill>
                  <a:schemeClr val="dk1"/>
                </a:solidFill>
                <a:latin typeface="Calibri"/>
                <a:ea typeface="Calibri"/>
                <a:cs typeface="Calibri"/>
                <a:sym typeface="Calibri"/>
              </a:rPr>
              <a:t> instruction for use with students with hidden disabilities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Shape 83"/>
          <p:cNvSpPr txBox="1">
            <a:spLocks noGrp="1"/>
          </p:cNvSpPr>
          <p:nvPr>
            <p:ph type="title"/>
          </p:nvPr>
        </p:nvSpPr>
        <p:spPr>
          <a:xfrm>
            <a:off x="311700" y="3143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Key Terms:</a:t>
            </a:r>
            <a:endParaRPr sz="4000" b="1">
              <a:latin typeface="Calibri"/>
              <a:ea typeface="Calibri"/>
              <a:cs typeface="Calibri"/>
              <a:sym typeface="Calibri"/>
            </a:endParaRPr>
          </a:p>
        </p:txBody>
      </p:sp>
      <p:sp>
        <p:nvSpPr>
          <p:cNvPr id="84" name="Shape 84"/>
          <p:cNvSpPr txBox="1">
            <a:spLocks noGrp="1"/>
          </p:cNvSpPr>
          <p:nvPr>
            <p:ph type="body" idx="1"/>
          </p:nvPr>
        </p:nvSpPr>
        <p:spPr>
          <a:xfrm>
            <a:off x="247325" y="1032198"/>
            <a:ext cx="8520600" cy="5661900"/>
          </a:xfrm>
          <a:prstGeom prst="rect">
            <a:avLst/>
          </a:prstGeom>
        </p:spPr>
        <p:txBody>
          <a:bodyPr spcFirstLastPara="1" wrap="square" lIns="91425" tIns="91425" rIns="91425" bIns="91425" anchor="t" anchorCtr="0">
            <a:noAutofit/>
          </a:bodyPr>
          <a:lstStyle/>
          <a:p>
            <a:pPr marL="457200" lvl="0" indent="-393700" rtl="0">
              <a:lnSpc>
                <a:spcPct val="90000"/>
              </a:lnSpc>
              <a:spcBef>
                <a:spcPts val="1800"/>
              </a:spcBef>
              <a:spcAft>
                <a:spcPts val="0"/>
              </a:spcAft>
              <a:buClr>
                <a:srgbClr val="514843"/>
              </a:buClr>
              <a:buSzPts val="2600"/>
              <a:buFont typeface="Calibri"/>
              <a:buChar char="⇢"/>
            </a:pPr>
            <a:r>
              <a:rPr lang="en" sz="2600" b="1" i="1">
                <a:solidFill>
                  <a:srgbClr val="514843"/>
                </a:solidFill>
                <a:latin typeface="Calibri"/>
                <a:ea typeface="Calibri"/>
                <a:cs typeface="Calibri"/>
                <a:sym typeface="Calibri"/>
              </a:rPr>
              <a:t>Invisible disability</a:t>
            </a:r>
            <a:r>
              <a:rPr lang="en" sz="2600" i="1">
                <a:solidFill>
                  <a:srgbClr val="514843"/>
                </a:solidFill>
                <a:latin typeface="Calibri"/>
                <a:ea typeface="Calibri"/>
                <a:cs typeface="Calibri"/>
                <a:sym typeface="Calibri"/>
              </a:rPr>
              <a:t> (ID) – </a:t>
            </a:r>
            <a:r>
              <a:rPr lang="en" sz="2600">
                <a:solidFill>
                  <a:srgbClr val="514843"/>
                </a:solidFill>
                <a:latin typeface="Calibri"/>
                <a:ea typeface="Calibri"/>
                <a:cs typeface="Calibri"/>
                <a:sym typeface="Calibri"/>
              </a:rPr>
              <a:t> refers to conditions that are not obvious to the onlooker</a:t>
            </a:r>
            <a:endParaRPr sz="2600">
              <a:solidFill>
                <a:srgbClr val="514843"/>
              </a:solidFill>
              <a:latin typeface="Calibri"/>
              <a:ea typeface="Calibri"/>
              <a:cs typeface="Calibri"/>
              <a:sym typeface="Calibri"/>
            </a:endParaRPr>
          </a:p>
          <a:p>
            <a:pPr marL="914400" lvl="1" indent="-393700" rtl="0">
              <a:lnSpc>
                <a:spcPct val="90000"/>
              </a:lnSpc>
              <a:spcBef>
                <a:spcPts val="0"/>
              </a:spcBef>
              <a:spcAft>
                <a:spcPts val="0"/>
              </a:spcAft>
              <a:buClr>
                <a:srgbClr val="514843"/>
              </a:buClr>
              <a:buSzPts val="2600"/>
              <a:buFont typeface="Calibri"/>
              <a:buChar char="⇢"/>
            </a:pPr>
            <a:r>
              <a:rPr lang="en" sz="2600">
                <a:solidFill>
                  <a:srgbClr val="514843"/>
                </a:solidFill>
                <a:latin typeface="Calibri"/>
                <a:ea typeface="Calibri"/>
                <a:cs typeface="Calibri"/>
                <a:sym typeface="Calibri"/>
              </a:rPr>
              <a:t>Can limit daily activities</a:t>
            </a:r>
            <a:endParaRPr sz="2600">
              <a:solidFill>
                <a:srgbClr val="514843"/>
              </a:solidFill>
              <a:latin typeface="Calibri"/>
              <a:ea typeface="Calibri"/>
              <a:cs typeface="Calibri"/>
              <a:sym typeface="Calibri"/>
            </a:endParaRPr>
          </a:p>
          <a:p>
            <a:pPr marL="914400" lvl="1" indent="-393700" rtl="0">
              <a:lnSpc>
                <a:spcPct val="90000"/>
              </a:lnSpc>
              <a:spcBef>
                <a:spcPts val="0"/>
              </a:spcBef>
              <a:spcAft>
                <a:spcPts val="0"/>
              </a:spcAft>
              <a:buClr>
                <a:srgbClr val="514843"/>
              </a:buClr>
              <a:buSzPts val="2600"/>
              <a:buFont typeface="Calibri"/>
              <a:buChar char="⇢"/>
            </a:pPr>
            <a:r>
              <a:rPr lang="en" sz="2600">
                <a:solidFill>
                  <a:srgbClr val="514843"/>
                </a:solidFill>
                <a:latin typeface="Calibri"/>
                <a:ea typeface="Calibri"/>
                <a:cs typeface="Calibri"/>
                <a:sym typeface="Calibri"/>
              </a:rPr>
              <a:t>Can range from mild challenges to severe limitations</a:t>
            </a:r>
            <a:endParaRPr sz="2600">
              <a:solidFill>
                <a:srgbClr val="514843"/>
              </a:solidFill>
              <a:latin typeface="Calibri"/>
              <a:ea typeface="Calibri"/>
              <a:cs typeface="Calibri"/>
              <a:sym typeface="Calibri"/>
            </a:endParaRPr>
          </a:p>
          <a:p>
            <a:pPr marL="914400" lvl="1" indent="-393700" rtl="0">
              <a:lnSpc>
                <a:spcPct val="90000"/>
              </a:lnSpc>
              <a:spcBef>
                <a:spcPts val="0"/>
              </a:spcBef>
              <a:spcAft>
                <a:spcPts val="0"/>
              </a:spcAft>
              <a:buClr>
                <a:srgbClr val="514843"/>
              </a:buClr>
              <a:buSzPts val="2600"/>
              <a:buFont typeface="Calibri"/>
              <a:buChar char="⇢"/>
            </a:pPr>
            <a:r>
              <a:rPr lang="en" sz="2600">
                <a:solidFill>
                  <a:srgbClr val="514843"/>
                </a:solidFill>
                <a:latin typeface="Calibri"/>
                <a:ea typeface="Calibri"/>
                <a:cs typeface="Calibri"/>
                <a:sym typeface="Calibri"/>
              </a:rPr>
              <a:t>Can vary from person to person  (Invisible Disabilities Association, 2013)</a:t>
            </a:r>
            <a:endParaRPr sz="2600">
              <a:solidFill>
                <a:srgbClr val="514843"/>
              </a:solidFill>
              <a:latin typeface="Calibri"/>
              <a:ea typeface="Calibri"/>
              <a:cs typeface="Calibri"/>
              <a:sym typeface="Calibri"/>
            </a:endParaRPr>
          </a:p>
          <a:p>
            <a:pPr marL="457200" lvl="0" indent="-393700" rtl="0">
              <a:lnSpc>
                <a:spcPct val="90000"/>
              </a:lnSpc>
              <a:spcBef>
                <a:spcPts val="0"/>
              </a:spcBef>
              <a:spcAft>
                <a:spcPts val="0"/>
              </a:spcAft>
              <a:buClr>
                <a:srgbClr val="514843"/>
              </a:buClr>
              <a:buSzPts val="2600"/>
              <a:buFont typeface="Calibri"/>
              <a:buChar char="⇢"/>
            </a:pPr>
            <a:r>
              <a:rPr lang="en" sz="2600" b="1" i="1">
                <a:solidFill>
                  <a:srgbClr val="514843"/>
                </a:solidFill>
                <a:latin typeface="Calibri"/>
                <a:ea typeface="Calibri"/>
                <a:cs typeface="Calibri"/>
                <a:sym typeface="Calibri"/>
              </a:rPr>
              <a:t>Academic self-efficacy</a:t>
            </a:r>
            <a:r>
              <a:rPr lang="en" sz="2600" b="1">
                <a:solidFill>
                  <a:srgbClr val="514843"/>
                </a:solidFill>
                <a:latin typeface="Calibri"/>
                <a:ea typeface="Calibri"/>
                <a:cs typeface="Calibri"/>
                <a:sym typeface="Calibri"/>
              </a:rPr>
              <a:t> </a:t>
            </a:r>
            <a:r>
              <a:rPr lang="en" sz="2600">
                <a:solidFill>
                  <a:srgbClr val="514843"/>
                </a:solidFill>
                <a:latin typeface="Calibri"/>
                <a:ea typeface="Calibri"/>
                <a:cs typeface="Calibri"/>
                <a:sym typeface="Calibri"/>
              </a:rPr>
              <a:t>– one’s belief about him/herself regarding his/her ability to perform academic tasks (Chemers, Hu, &amp; Garcia, 2001)</a:t>
            </a:r>
            <a:endParaRPr sz="2600">
              <a:solidFill>
                <a:srgbClr val="514843"/>
              </a:solidFill>
              <a:latin typeface="Calibri"/>
              <a:ea typeface="Calibri"/>
              <a:cs typeface="Calibri"/>
              <a:sym typeface="Calibri"/>
            </a:endParaRPr>
          </a:p>
          <a:p>
            <a:pPr marL="457200" lvl="0" indent="-393700" rtl="0">
              <a:lnSpc>
                <a:spcPct val="90000"/>
              </a:lnSpc>
              <a:spcBef>
                <a:spcPts val="0"/>
              </a:spcBef>
              <a:spcAft>
                <a:spcPts val="0"/>
              </a:spcAft>
              <a:buClr>
                <a:srgbClr val="514843"/>
              </a:buClr>
              <a:buSzPts val="2600"/>
              <a:buFont typeface="Calibri"/>
              <a:buChar char="⇢"/>
            </a:pPr>
            <a:r>
              <a:rPr lang="en" sz="2600" b="1" i="1">
                <a:solidFill>
                  <a:srgbClr val="514843"/>
                </a:solidFill>
                <a:latin typeface="Calibri"/>
                <a:ea typeface="Calibri"/>
                <a:cs typeface="Calibri"/>
                <a:sym typeface="Calibri"/>
              </a:rPr>
              <a:t>Self-disclosure</a:t>
            </a:r>
            <a:r>
              <a:rPr lang="en" sz="2600" b="1">
                <a:solidFill>
                  <a:srgbClr val="514843"/>
                </a:solidFill>
                <a:latin typeface="Calibri"/>
                <a:ea typeface="Calibri"/>
                <a:cs typeface="Calibri"/>
                <a:sym typeface="Calibri"/>
              </a:rPr>
              <a:t> </a:t>
            </a:r>
            <a:r>
              <a:rPr lang="en" sz="2600">
                <a:solidFill>
                  <a:srgbClr val="514843"/>
                </a:solidFill>
                <a:latin typeface="Calibri"/>
                <a:ea typeface="Calibri"/>
                <a:cs typeface="Calibri"/>
                <a:sym typeface="Calibri"/>
              </a:rPr>
              <a:t>- “any message about the self that a person [verbally] communicates to another” (Wheeless &amp; Grotz, 1976, p. 338)</a:t>
            </a:r>
            <a:endParaRPr sz="2400">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Shape 352"/>
          <p:cNvSpPr txBox="1">
            <a:spLocks noGrp="1"/>
          </p:cNvSpPr>
          <p:nvPr>
            <p:ph type="title"/>
          </p:nvPr>
        </p:nvSpPr>
        <p:spPr>
          <a:xfrm>
            <a:off x="311700" y="4028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Study 2 - Purpose </a:t>
            </a:r>
            <a:endParaRPr sz="3600" b="1">
              <a:latin typeface="Calibri"/>
              <a:ea typeface="Calibri"/>
              <a:cs typeface="Calibri"/>
              <a:sym typeface="Calibri"/>
            </a:endParaRPr>
          </a:p>
        </p:txBody>
      </p:sp>
      <p:sp>
        <p:nvSpPr>
          <p:cNvPr id="353" name="Shape 353"/>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0" lvl="0" indent="0" rtl="0">
              <a:spcBef>
                <a:spcPts val="200"/>
              </a:spcBef>
              <a:spcAft>
                <a:spcPts val="200"/>
              </a:spcAft>
              <a:buNone/>
            </a:pPr>
            <a:r>
              <a:rPr lang="en" sz="3200">
                <a:solidFill>
                  <a:srgbClr val="000000"/>
                </a:solidFill>
                <a:latin typeface="Calibri"/>
                <a:ea typeface="Calibri"/>
                <a:cs typeface="Calibri"/>
                <a:sym typeface="Calibri"/>
              </a:rPr>
              <a:t>The purpose of this study was to evaluate the effect of </a:t>
            </a:r>
            <a:r>
              <a:rPr lang="en" sz="3200" i="1">
                <a:solidFill>
                  <a:srgbClr val="000000"/>
                </a:solidFill>
                <a:latin typeface="Calibri"/>
                <a:ea typeface="Calibri"/>
                <a:cs typeface="Calibri"/>
                <a:sym typeface="Calibri"/>
              </a:rPr>
              <a:t>Module I</a:t>
            </a:r>
            <a:r>
              <a:rPr lang="en" sz="3200">
                <a:solidFill>
                  <a:srgbClr val="000000"/>
                </a:solidFill>
                <a:latin typeface="Calibri"/>
                <a:ea typeface="Calibri"/>
                <a:cs typeface="Calibri"/>
                <a:sym typeface="Calibri"/>
              </a:rPr>
              <a:t> (i.e., self-advocacy) of </a:t>
            </a:r>
            <a:r>
              <a:rPr lang="en" sz="3200" i="1">
                <a:solidFill>
                  <a:srgbClr val="000000"/>
                </a:solidFill>
                <a:latin typeface="Calibri"/>
                <a:ea typeface="Calibri"/>
                <a:cs typeface="Calibri"/>
                <a:sym typeface="Calibri"/>
              </a:rPr>
              <a:t>Self-advocacy and Conflict Resolution </a:t>
            </a:r>
            <a:r>
              <a:rPr lang="en" sz="3200">
                <a:solidFill>
                  <a:srgbClr val="000000"/>
                </a:solidFill>
                <a:latin typeface="Calibri"/>
                <a:ea typeface="Calibri"/>
                <a:cs typeface="Calibri"/>
                <a:sym typeface="Calibri"/>
              </a:rPr>
              <a:t>(</a:t>
            </a:r>
            <a:r>
              <a:rPr lang="en" sz="3200" i="1">
                <a:solidFill>
                  <a:srgbClr val="000000"/>
                </a:solidFill>
                <a:latin typeface="Calibri"/>
                <a:ea typeface="Calibri"/>
                <a:cs typeface="Calibri"/>
                <a:sym typeface="Calibri"/>
              </a:rPr>
              <a:t>SACR</a:t>
            </a:r>
            <a:r>
              <a:rPr lang="en" sz="3200">
                <a:solidFill>
                  <a:srgbClr val="000000"/>
                </a:solidFill>
                <a:latin typeface="Calibri"/>
                <a:ea typeface="Calibri"/>
                <a:cs typeface="Calibri"/>
                <a:sym typeface="Calibri"/>
              </a:rPr>
              <a:t>) instruction on the ability of four college students with intellectual and developmental disabilities and/ or autism spectrum disorder to request academic accommodations in role-play and </a:t>
            </a:r>
            <a:r>
              <a:rPr lang="en" sz="3200" i="1">
                <a:solidFill>
                  <a:srgbClr val="000000"/>
                </a:solidFill>
                <a:latin typeface="Calibri"/>
                <a:ea typeface="Calibri"/>
                <a:cs typeface="Calibri"/>
                <a:sym typeface="Calibri"/>
              </a:rPr>
              <a:t>in-situ</a:t>
            </a:r>
            <a:r>
              <a:rPr lang="en" sz="3200">
                <a:solidFill>
                  <a:srgbClr val="000000"/>
                </a:solidFill>
                <a:latin typeface="Calibri"/>
                <a:ea typeface="Calibri"/>
                <a:cs typeface="Calibri"/>
                <a:sym typeface="Calibri"/>
              </a:rPr>
              <a:t> conditions.</a:t>
            </a:r>
            <a:endParaRPr sz="2400">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Shape 358"/>
          <p:cNvSpPr txBox="1">
            <a:spLocks noGrp="1"/>
          </p:cNvSpPr>
          <p:nvPr>
            <p:ph type="title"/>
          </p:nvPr>
        </p:nvSpPr>
        <p:spPr>
          <a:xfrm>
            <a:off x="311700" y="3106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Research Questions - Study 2 </a:t>
            </a:r>
            <a:endParaRPr sz="3600" b="1">
              <a:latin typeface="Calibri"/>
              <a:ea typeface="Calibri"/>
              <a:cs typeface="Calibri"/>
              <a:sym typeface="Calibri"/>
            </a:endParaRPr>
          </a:p>
        </p:txBody>
      </p:sp>
      <p:sp>
        <p:nvSpPr>
          <p:cNvPr id="359" name="Shape 359"/>
          <p:cNvSpPr txBox="1">
            <a:spLocks noGrp="1"/>
          </p:cNvSpPr>
          <p:nvPr>
            <p:ph type="body" idx="1"/>
          </p:nvPr>
        </p:nvSpPr>
        <p:spPr>
          <a:xfrm>
            <a:off x="311700" y="1241325"/>
            <a:ext cx="8311200" cy="4850400"/>
          </a:xfrm>
          <a:prstGeom prst="rect">
            <a:avLst/>
          </a:prstGeom>
        </p:spPr>
        <p:txBody>
          <a:bodyPr spcFirstLastPara="1" wrap="square" lIns="91425" tIns="91425" rIns="91425" bIns="91425" anchor="t" anchorCtr="0">
            <a:noAutofit/>
          </a:bodyPr>
          <a:lstStyle/>
          <a:p>
            <a:pPr marL="457200" lvl="0" indent="-406400" rtl="0">
              <a:spcBef>
                <a:spcPts val="700"/>
              </a:spcBef>
              <a:spcAft>
                <a:spcPts val="0"/>
              </a:spcAft>
              <a:buClr>
                <a:srgbClr val="000000"/>
              </a:buClr>
              <a:buSzPts val="2800"/>
              <a:buFont typeface="Calibri"/>
              <a:buAutoNum type="arabicPeriod"/>
            </a:pPr>
            <a:r>
              <a:rPr lang="en" sz="2800">
                <a:solidFill>
                  <a:srgbClr val="000000"/>
                </a:solidFill>
                <a:latin typeface="Calibri"/>
                <a:ea typeface="Calibri"/>
                <a:cs typeface="Calibri"/>
                <a:sym typeface="Calibri"/>
              </a:rPr>
              <a:t>What are the effects of a self-advocacy intervention on knowledge of skills to request academic accommodations with postsecondary level students with I/DD in a role-play setting?</a:t>
            </a:r>
            <a:endParaRPr sz="2800">
              <a:solidFill>
                <a:srgbClr val="000000"/>
              </a:solidFill>
              <a:latin typeface="Calibri"/>
              <a:ea typeface="Calibri"/>
              <a:cs typeface="Calibri"/>
              <a:sym typeface="Calibri"/>
            </a:endParaRPr>
          </a:p>
          <a:p>
            <a:pPr marL="457200" lvl="0" indent="-406400" rtl="0">
              <a:spcBef>
                <a:spcPts val="0"/>
              </a:spcBef>
              <a:spcAft>
                <a:spcPts val="0"/>
              </a:spcAft>
              <a:buClr>
                <a:srgbClr val="000000"/>
              </a:buClr>
              <a:buSzPts val="2800"/>
              <a:buFont typeface="Calibri"/>
              <a:buAutoNum type="arabicPeriod"/>
            </a:pPr>
            <a:r>
              <a:rPr lang="en" sz="2800">
                <a:solidFill>
                  <a:srgbClr val="000000"/>
                </a:solidFill>
                <a:latin typeface="Calibri"/>
                <a:ea typeface="Calibri"/>
                <a:cs typeface="Calibri"/>
                <a:sym typeface="Calibri"/>
              </a:rPr>
              <a:t>What are the effects of a self-advocacy intervention on the students’ generalization of accommodations-requesting skills to an </a:t>
            </a:r>
            <a:r>
              <a:rPr lang="en" sz="2800" i="1">
                <a:solidFill>
                  <a:srgbClr val="000000"/>
                </a:solidFill>
                <a:latin typeface="Calibri"/>
                <a:ea typeface="Calibri"/>
                <a:cs typeface="Calibri"/>
                <a:sym typeface="Calibri"/>
              </a:rPr>
              <a:t>in-situ</a:t>
            </a:r>
            <a:r>
              <a:rPr lang="en" sz="2800">
                <a:solidFill>
                  <a:srgbClr val="000000"/>
                </a:solidFill>
                <a:latin typeface="Calibri"/>
                <a:ea typeface="Calibri"/>
                <a:cs typeface="Calibri"/>
                <a:sym typeface="Calibri"/>
              </a:rPr>
              <a:t> setting?</a:t>
            </a:r>
            <a:endParaRPr sz="2400">
              <a:solidFill>
                <a:srgbClr val="000000"/>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Shape 364"/>
          <p:cNvSpPr txBox="1">
            <a:spLocks noGrp="1"/>
          </p:cNvSpPr>
          <p:nvPr>
            <p:ph type="title"/>
          </p:nvPr>
        </p:nvSpPr>
        <p:spPr>
          <a:xfrm>
            <a:off x="311700" y="310692"/>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Research Questions - Study 2 </a:t>
            </a:r>
            <a:endParaRPr sz="3600" b="1">
              <a:latin typeface="Calibri"/>
              <a:ea typeface="Calibri"/>
              <a:cs typeface="Calibri"/>
              <a:sym typeface="Calibri"/>
            </a:endParaRPr>
          </a:p>
        </p:txBody>
      </p:sp>
      <p:sp>
        <p:nvSpPr>
          <p:cNvPr id="365" name="Shape 365"/>
          <p:cNvSpPr txBox="1">
            <a:spLocks noGrp="1"/>
          </p:cNvSpPr>
          <p:nvPr>
            <p:ph type="body" idx="1"/>
          </p:nvPr>
        </p:nvSpPr>
        <p:spPr>
          <a:xfrm>
            <a:off x="311700" y="1241324"/>
            <a:ext cx="8520600" cy="4850400"/>
          </a:xfrm>
          <a:prstGeom prst="rect">
            <a:avLst/>
          </a:prstGeom>
        </p:spPr>
        <p:txBody>
          <a:bodyPr spcFirstLastPara="1" wrap="square" lIns="91425" tIns="91425" rIns="91425" bIns="91425" anchor="t" anchorCtr="0">
            <a:noAutofit/>
          </a:bodyPr>
          <a:lstStyle/>
          <a:p>
            <a:pPr marL="342900" lvl="0" indent="-342900" rtl="0">
              <a:spcBef>
                <a:spcPts val="700"/>
              </a:spcBef>
              <a:spcAft>
                <a:spcPts val="0"/>
              </a:spcAft>
              <a:buNone/>
            </a:pPr>
            <a:r>
              <a:rPr lang="en" sz="2800">
                <a:solidFill>
                  <a:srgbClr val="000000"/>
                </a:solidFill>
                <a:latin typeface="Calibri"/>
                <a:ea typeface="Calibri"/>
                <a:cs typeface="Calibri"/>
                <a:sym typeface="Calibri"/>
              </a:rPr>
              <a:t>3. What are the university instructors’ perspectives on   the usefulness of using the self-advocacy intervention to assist students with requesting academic accommodations?</a:t>
            </a:r>
            <a:endParaRPr sz="2800">
              <a:solidFill>
                <a:srgbClr val="000000"/>
              </a:solidFill>
              <a:latin typeface="Calibri"/>
              <a:ea typeface="Calibri"/>
              <a:cs typeface="Calibri"/>
              <a:sym typeface="Calibri"/>
            </a:endParaRPr>
          </a:p>
          <a:p>
            <a:pPr marL="342900" lvl="0" indent="-342900" rtl="0">
              <a:spcBef>
                <a:spcPts val="700"/>
              </a:spcBef>
              <a:spcAft>
                <a:spcPts val="0"/>
              </a:spcAft>
              <a:buNone/>
            </a:pPr>
            <a:r>
              <a:rPr lang="en" sz="2800">
                <a:solidFill>
                  <a:srgbClr val="000000"/>
                </a:solidFill>
                <a:latin typeface="Calibri"/>
                <a:ea typeface="Calibri"/>
                <a:cs typeface="Calibri"/>
                <a:sym typeface="Calibri"/>
              </a:rPr>
              <a:t>4. What are the students’ perspectives about the effects of the intervention on their use of self-advocacy skills and its success in acquiring academic accommodations?</a:t>
            </a:r>
            <a:endParaRPr sz="2400">
              <a:solidFill>
                <a:srgbClr val="000000"/>
              </a:solidFill>
              <a:latin typeface="Calibri"/>
              <a:ea typeface="Calibri"/>
              <a:cs typeface="Calibri"/>
              <a:sym typeface="Calibri"/>
            </a:endParaRPr>
          </a:p>
        </p:txBody>
      </p:sp>
      <p:sp>
        <p:nvSpPr>
          <p:cNvPr id="366" name="Shape 366"/>
          <p:cNvSpPr txBox="1"/>
          <p:nvPr/>
        </p:nvSpPr>
        <p:spPr>
          <a:xfrm>
            <a:off x="10022250" y="2319625"/>
            <a:ext cx="7261500" cy="847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Shape 371"/>
          <p:cNvSpPr txBox="1">
            <a:spLocks noGrp="1"/>
          </p:cNvSpPr>
          <p:nvPr>
            <p:ph type="title"/>
          </p:nvPr>
        </p:nvSpPr>
        <p:spPr>
          <a:xfrm>
            <a:off x="311700" y="2885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solidFill>
                  <a:srgbClr val="000000"/>
                </a:solidFill>
                <a:latin typeface="Calibri"/>
                <a:ea typeface="Calibri"/>
                <a:cs typeface="Calibri"/>
                <a:sym typeface="Calibri"/>
              </a:rPr>
              <a:t>Method - Design</a:t>
            </a:r>
            <a:endParaRPr sz="3600" b="1">
              <a:solidFill>
                <a:srgbClr val="000000"/>
              </a:solidFill>
              <a:latin typeface="Calibri"/>
              <a:ea typeface="Calibri"/>
              <a:cs typeface="Calibri"/>
              <a:sym typeface="Calibri"/>
            </a:endParaRPr>
          </a:p>
        </p:txBody>
      </p:sp>
      <p:sp>
        <p:nvSpPr>
          <p:cNvPr id="372" name="Shape 372"/>
          <p:cNvSpPr txBox="1">
            <a:spLocks noGrp="1"/>
          </p:cNvSpPr>
          <p:nvPr>
            <p:ph type="body" idx="1"/>
          </p:nvPr>
        </p:nvSpPr>
        <p:spPr>
          <a:xfrm>
            <a:off x="420750" y="1052075"/>
            <a:ext cx="8520600" cy="4555200"/>
          </a:xfrm>
          <a:prstGeom prst="rect">
            <a:avLst/>
          </a:prstGeom>
        </p:spPr>
        <p:txBody>
          <a:bodyPr spcFirstLastPara="1" wrap="square" lIns="91425" tIns="91425" rIns="91425" bIns="91425" anchor="t" anchorCtr="0">
            <a:noAutofit/>
          </a:bodyPr>
          <a:lstStyle/>
          <a:p>
            <a:pPr marL="457200" lvl="0" indent="-393700" rtl="0">
              <a:lnSpc>
                <a:spcPct val="115000"/>
              </a:lnSpc>
              <a:spcBef>
                <a:spcPts val="30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Multiple probe across participants (Gast, 2010)</a:t>
            </a:r>
            <a:endParaRPr sz="2600">
              <a:solidFill>
                <a:srgbClr val="000000"/>
              </a:solidFill>
              <a:latin typeface="Calibri"/>
              <a:ea typeface="Calibri"/>
              <a:cs typeface="Calibri"/>
              <a:sym typeface="Calibri"/>
            </a:endParaRPr>
          </a:p>
          <a:p>
            <a:pPr marL="457200" lvl="0"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Primary DV</a:t>
            </a:r>
            <a:endParaRPr sz="2600">
              <a:solidFill>
                <a:srgbClr val="000000"/>
              </a:solidFill>
              <a:latin typeface="Calibri"/>
              <a:ea typeface="Calibri"/>
              <a:cs typeface="Calibri"/>
              <a:sym typeface="Calibri"/>
            </a:endParaRPr>
          </a:p>
          <a:p>
            <a:pPr marL="914400" lvl="1"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Participants’ correct use of the 12 steps in </a:t>
            </a:r>
            <a:r>
              <a:rPr lang="en" sz="2600" i="1">
                <a:solidFill>
                  <a:srgbClr val="000000"/>
                </a:solidFill>
                <a:latin typeface="Calibri"/>
                <a:ea typeface="Calibri"/>
                <a:cs typeface="Calibri"/>
                <a:sym typeface="Calibri"/>
              </a:rPr>
              <a:t>SACR</a:t>
            </a:r>
            <a:r>
              <a:rPr lang="en" sz="2600">
                <a:solidFill>
                  <a:srgbClr val="000000"/>
                </a:solidFill>
                <a:latin typeface="Calibri"/>
                <a:ea typeface="Calibri"/>
                <a:cs typeface="Calibri"/>
                <a:sym typeface="Calibri"/>
              </a:rPr>
              <a:t> instruction of the target behaviors</a:t>
            </a:r>
            <a:endParaRPr sz="2600">
              <a:solidFill>
                <a:srgbClr val="000000"/>
              </a:solidFill>
              <a:latin typeface="Calibri"/>
              <a:ea typeface="Calibri"/>
              <a:cs typeface="Calibri"/>
              <a:sym typeface="Calibri"/>
            </a:endParaRPr>
          </a:p>
          <a:p>
            <a:pPr marL="457200" lvl="0"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Second DV</a:t>
            </a:r>
            <a:endParaRPr sz="2600">
              <a:solidFill>
                <a:srgbClr val="000000"/>
              </a:solidFill>
              <a:latin typeface="Calibri"/>
              <a:ea typeface="Calibri"/>
              <a:cs typeface="Calibri"/>
              <a:sym typeface="Calibri"/>
            </a:endParaRPr>
          </a:p>
          <a:p>
            <a:pPr marL="914400" lvl="1"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Participants’ ability to generalize the target behaviors to an in-situ condition</a:t>
            </a:r>
            <a:endParaRPr sz="2600">
              <a:solidFill>
                <a:srgbClr val="000000"/>
              </a:solidFill>
              <a:latin typeface="Calibri"/>
              <a:ea typeface="Calibri"/>
              <a:cs typeface="Calibri"/>
              <a:sym typeface="Calibri"/>
            </a:endParaRPr>
          </a:p>
          <a:p>
            <a:pPr marL="457200" lvl="0"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Criteria for mastery</a:t>
            </a:r>
            <a:endParaRPr sz="2600">
              <a:solidFill>
                <a:srgbClr val="000000"/>
              </a:solidFill>
              <a:latin typeface="Calibri"/>
              <a:ea typeface="Calibri"/>
              <a:cs typeface="Calibri"/>
              <a:sym typeface="Calibri"/>
            </a:endParaRPr>
          </a:p>
          <a:p>
            <a:pPr marL="914400" lvl="1"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85% of target behaviors at the end of intervention</a:t>
            </a:r>
            <a:endParaRPr sz="2600">
              <a:solidFill>
                <a:srgbClr val="000000"/>
              </a:solidFill>
              <a:latin typeface="Calibri"/>
              <a:ea typeface="Calibri"/>
              <a:cs typeface="Calibri"/>
              <a:sym typeface="Calibri"/>
            </a:endParaRPr>
          </a:p>
          <a:p>
            <a:pPr marL="457200" lvl="0"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Generalization</a:t>
            </a:r>
            <a:endParaRPr sz="2600">
              <a:solidFill>
                <a:srgbClr val="000000"/>
              </a:solidFill>
              <a:latin typeface="Calibri"/>
              <a:ea typeface="Calibri"/>
              <a:cs typeface="Calibri"/>
              <a:sym typeface="Calibri"/>
            </a:endParaRPr>
          </a:p>
          <a:p>
            <a:pPr marL="914400" lvl="1" indent="-393700" rtl="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Preintervention and postintervention</a:t>
            </a:r>
            <a:endParaRPr sz="2600">
              <a:solidFill>
                <a:srgbClr val="000000"/>
              </a:solidFill>
              <a:latin typeface="Calibri"/>
              <a:ea typeface="Calibri"/>
              <a:cs typeface="Calibri"/>
              <a:sym typeface="Calibri"/>
            </a:endParaRPr>
          </a:p>
          <a:p>
            <a:pPr marL="457200" lvl="0" indent="-393700">
              <a:lnSpc>
                <a:spcPct val="115000"/>
              </a:lnSpc>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Maintenance </a:t>
            </a:r>
            <a:endParaRPr sz="2600">
              <a:solidFill>
                <a:srgbClr val="000000"/>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Shape 377"/>
          <p:cNvSpPr txBox="1">
            <a:spLocks noGrp="1"/>
          </p:cNvSpPr>
          <p:nvPr>
            <p:ph type="title"/>
          </p:nvPr>
        </p:nvSpPr>
        <p:spPr>
          <a:xfrm>
            <a:off x="311700" y="3647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Method - Setting </a:t>
            </a:r>
            <a:endParaRPr sz="3600" b="1">
              <a:latin typeface="Calibri"/>
              <a:ea typeface="Calibri"/>
              <a:cs typeface="Calibri"/>
              <a:sym typeface="Calibri"/>
            </a:endParaRPr>
          </a:p>
        </p:txBody>
      </p:sp>
      <p:sp>
        <p:nvSpPr>
          <p:cNvPr id="378" name="Shape 378"/>
          <p:cNvSpPr txBox="1">
            <a:spLocks noGrp="1"/>
          </p:cNvSpPr>
          <p:nvPr>
            <p:ph type="body" idx="1"/>
          </p:nvPr>
        </p:nvSpPr>
        <p:spPr>
          <a:xfrm>
            <a:off x="439725" y="1262075"/>
            <a:ext cx="8392500" cy="5276700"/>
          </a:xfrm>
          <a:prstGeom prst="rect">
            <a:avLst/>
          </a:prstGeom>
        </p:spPr>
        <p:txBody>
          <a:bodyPr spcFirstLastPara="1" wrap="square" lIns="91425" tIns="91425" rIns="91425" bIns="91425" anchor="t" anchorCtr="0">
            <a:noAutofit/>
          </a:bodyPr>
          <a:lstStyle/>
          <a:p>
            <a:pPr marL="457200" lvl="0" indent="-393700" rtl="0">
              <a:spcBef>
                <a:spcPts val="30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Urban, public university in the Southeastern United States</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Undergraduate enrollment: ≈16,000</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≈3,600 freshmen</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Student to faculty ratio: 20:1</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Average class size: 25</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Female: 66%; Male: 34%</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Minority students:</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26.2% Black</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8.3% Hispanic</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9.6% Other Minorities</a:t>
            </a:r>
            <a:endParaRPr sz="2600">
              <a:solidFill>
                <a:srgbClr val="000000"/>
              </a:solidFill>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graphicFrame>
        <p:nvGraphicFramePr>
          <p:cNvPr id="383" name="Shape 383"/>
          <p:cNvGraphicFramePr/>
          <p:nvPr/>
        </p:nvGraphicFramePr>
        <p:xfrm>
          <a:off x="152400" y="373200"/>
          <a:ext cx="3000000" cy="3000000"/>
        </p:xfrm>
        <a:graphic>
          <a:graphicData uri="http://schemas.openxmlformats.org/drawingml/2006/table">
            <a:tbl>
              <a:tblPr>
                <a:noFill/>
                <a:tableStyleId>{EE5470A9-CB61-4814-A64F-486C72F39AAE}</a:tableStyleId>
              </a:tblPr>
              <a:tblGrid>
                <a:gridCol w="1314175">
                  <a:extLst>
                    <a:ext uri="{9D8B030D-6E8A-4147-A177-3AD203B41FA5}">
                      <a16:colId xmlns:a16="http://schemas.microsoft.com/office/drawing/2014/main" val="20000"/>
                    </a:ext>
                  </a:extLst>
                </a:gridCol>
                <a:gridCol w="690100">
                  <a:extLst>
                    <a:ext uri="{9D8B030D-6E8A-4147-A177-3AD203B41FA5}">
                      <a16:colId xmlns:a16="http://schemas.microsoft.com/office/drawing/2014/main" val="20001"/>
                    </a:ext>
                  </a:extLst>
                </a:gridCol>
                <a:gridCol w="882350">
                  <a:extLst>
                    <a:ext uri="{9D8B030D-6E8A-4147-A177-3AD203B41FA5}">
                      <a16:colId xmlns:a16="http://schemas.microsoft.com/office/drawing/2014/main" val="20002"/>
                    </a:ext>
                  </a:extLst>
                </a:gridCol>
                <a:gridCol w="863575">
                  <a:extLst>
                    <a:ext uri="{9D8B030D-6E8A-4147-A177-3AD203B41FA5}">
                      <a16:colId xmlns:a16="http://schemas.microsoft.com/office/drawing/2014/main" val="20003"/>
                    </a:ext>
                  </a:extLst>
                </a:gridCol>
                <a:gridCol w="1371650">
                  <a:extLst>
                    <a:ext uri="{9D8B030D-6E8A-4147-A177-3AD203B41FA5}">
                      <a16:colId xmlns:a16="http://schemas.microsoft.com/office/drawing/2014/main" val="20004"/>
                    </a:ext>
                  </a:extLst>
                </a:gridCol>
                <a:gridCol w="1342225">
                  <a:extLst>
                    <a:ext uri="{9D8B030D-6E8A-4147-A177-3AD203B41FA5}">
                      <a16:colId xmlns:a16="http://schemas.microsoft.com/office/drawing/2014/main" val="20005"/>
                    </a:ext>
                  </a:extLst>
                </a:gridCol>
                <a:gridCol w="2357400">
                  <a:extLst>
                    <a:ext uri="{9D8B030D-6E8A-4147-A177-3AD203B41FA5}">
                      <a16:colId xmlns:a16="http://schemas.microsoft.com/office/drawing/2014/main" val="20006"/>
                    </a:ext>
                  </a:extLst>
                </a:gridCol>
              </a:tblGrid>
              <a:tr h="550800">
                <a:tc gridSpan="7">
                  <a:txBody>
                    <a:bodyPr/>
                    <a:lstStyle/>
                    <a:p>
                      <a:pPr marL="0" lvl="0" indent="0" rtl="0">
                        <a:spcBef>
                          <a:spcPts val="0"/>
                        </a:spcBef>
                        <a:spcAft>
                          <a:spcPts val="0"/>
                        </a:spcAft>
                        <a:buNone/>
                      </a:pPr>
                      <a:r>
                        <a:rPr lang="en" sz="2600">
                          <a:solidFill>
                            <a:srgbClr val="000E6A"/>
                          </a:solidFill>
                          <a:latin typeface="Calibri"/>
                          <a:ea typeface="Calibri"/>
                          <a:cs typeface="Calibri"/>
                          <a:sym typeface="Calibri"/>
                        </a:rPr>
                        <a:t>Participants - Study II</a:t>
                      </a:r>
                      <a:endParaRPr sz="26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91400">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Student*</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Age</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Year</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Gen.</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Disability</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Race/</a:t>
                      </a:r>
                      <a:endParaRPr sz="2400">
                        <a:solidFill>
                          <a:srgbClr val="000E6A"/>
                        </a:solidFill>
                        <a:latin typeface="Calibri"/>
                        <a:ea typeface="Calibri"/>
                        <a:cs typeface="Calibri"/>
                        <a:sym typeface="Calibri"/>
                      </a:endParaRPr>
                    </a:p>
                    <a:p>
                      <a:pPr marL="0" lvl="0" indent="0" rtl="0">
                        <a:spcBef>
                          <a:spcPts val="0"/>
                        </a:spcBef>
                        <a:spcAft>
                          <a:spcPts val="0"/>
                        </a:spcAft>
                        <a:buNone/>
                      </a:pPr>
                      <a:r>
                        <a:rPr lang="en" sz="2400">
                          <a:solidFill>
                            <a:srgbClr val="000E6A"/>
                          </a:solidFill>
                          <a:latin typeface="Calibri"/>
                          <a:ea typeface="Calibri"/>
                          <a:cs typeface="Calibri"/>
                          <a:sym typeface="Calibri"/>
                        </a:rPr>
                        <a:t>Ethnicity</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Requested Accommodations</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lnB w="28575" cap="flat" cmpd="sng">
                      <a:solidFill>
                        <a:srgbClr val="002060"/>
                      </a:solidFill>
                      <a:prstDash val="solid"/>
                      <a:round/>
                      <a:headEnd type="none" w="sm" len="sm"/>
                      <a:tailEnd type="none" w="sm" len="sm"/>
                    </a:lnB>
                  </a:tcPr>
                </a:tc>
                <a:extLst>
                  <a:ext uri="{0D108BD9-81ED-4DB2-BD59-A6C34878D82A}">
                    <a16:rowId xmlns:a16="http://schemas.microsoft.com/office/drawing/2014/main" val="10001"/>
                  </a:ext>
                </a:extLst>
              </a:tr>
              <a:tr h="550800">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William</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23</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So.</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M</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MI</a:t>
                      </a:r>
                      <a:r>
                        <a:rPr lang="en" sz="2400" baseline="30000">
                          <a:solidFill>
                            <a:srgbClr val="000E6A"/>
                          </a:solidFill>
                          <a:latin typeface="Calibri"/>
                          <a:ea typeface="Calibri"/>
                          <a:cs typeface="Calibri"/>
                          <a:sym typeface="Calibri"/>
                        </a:rPr>
                        <a:t>*</a:t>
                      </a:r>
                      <a:endParaRPr sz="2400" baseline="300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African Am.</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Read aloud</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extLst>
                  <a:ext uri="{0D108BD9-81ED-4DB2-BD59-A6C34878D82A}">
                    <a16:rowId xmlns:a16="http://schemas.microsoft.com/office/drawing/2014/main" val="10002"/>
                  </a:ext>
                </a:extLst>
              </a:tr>
              <a:tr h="550800">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Levi</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21</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So.</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M</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MI</a:t>
                      </a:r>
                      <a:r>
                        <a:rPr lang="en" sz="2400" baseline="30000">
                          <a:solidFill>
                            <a:srgbClr val="000E6A"/>
                          </a:solidFill>
                          <a:latin typeface="Calibri"/>
                          <a:ea typeface="Calibri"/>
                          <a:cs typeface="Calibri"/>
                          <a:sym typeface="Calibri"/>
                        </a:rPr>
                        <a:t>*</a:t>
                      </a:r>
                      <a:endParaRPr sz="2400" baseline="300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African Am.</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Read aloud</a:t>
                      </a:r>
                      <a:endParaRPr sz="2400">
                        <a:solidFill>
                          <a:srgbClr val="000E6A"/>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3"/>
                  </a:ext>
                </a:extLst>
              </a:tr>
              <a:tr h="550800">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James</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20</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Fr.</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M</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AU</a:t>
                      </a:r>
                      <a:r>
                        <a:rPr lang="en" sz="2400" baseline="30000">
                          <a:solidFill>
                            <a:srgbClr val="000E6A"/>
                          </a:solidFill>
                          <a:latin typeface="Calibri"/>
                          <a:ea typeface="Calibri"/>
                          <a:cs typeface="Calibri"/>
                          <a:sym typeface="Calibri"/>
                        </a:rPr>
                        <a:t>*</a:t>
                      </a:r>
                      <a:endParaRPr sz="2400" baseline="300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African Am.</a:t>
                      </a:r>
                      <a:endParaRPr sz="2400">
                        <a:solidFill>
                          <a:srgbClr val="000E6A"/>
                        </a:solidFill>
                        <a:latin typeface="Calibri"/>
                        <a:ea typeface="Calibri"/>
                        <a:cs typeface="Calibri"/>
                        <a:sym typeface="Calibri"/>
                      </a:endParaRPr>
                    </a:p>
                  </a:txBody>
                  <a:tcPr marL="91425" marR="91425" marT="91425" marB="91425"/>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Extended time</a:t>
                      </a:r>
                      <a:endParaRPr sz="2400">
                        <a:solidFill>
                          <a:srgbClr val="000E6A"/>
                        </a:solidFill>
                        <a:latin typeface="Calibri"/>
                        <a:ea typeface="Calibri"/>
                        <a:cs typeface="Calibri"/>
                        <a:sym typeface="Calibri"/>
                      </a:endParaRPr>
                    </a:p>
                  </a:txBody>
                  <a:tcPr marL="91425" marR="91425" marT="91425" marB="91425"/>
                </a:tc>
                <a:extLst>
                  <a:ext uri="{0D108BD9-81ED-4DB2-BD59-A6C34878D82A}">
                    <a16:rowId xmlns:a16="http://schemas.microsoft.com/office/drawing/2014/main" val="10004"/>
                  </a:ext>
                </a:extLst>
              </a:tr>
              <a:tr h="550800">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Haris</a:t>
                      </a:r>
                      <a:endParaRPr sz="24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20</a:t>
                      </a:r>
                      <a:endParaRPr sz="24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Fr.  </a:t>
                      </a:r>
                      <a:endParaRPr sz="24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M</a:t>
                      </a:r>
                      <a:endParaRPr sz="24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AU</a:t>
                      </a:r>
                      <a:r>
                        <a:rPr lang="en" sz="2400" baseline="30000">
                          <a:solidFill>
                            <a:srgbClr val="000E6A"/>
                          </a:solidFill>
                          <a:latin typeface="Calibri"/>
                          <a:ea typeface="Calibri"/>
                          <a:cs typeface="Calibri"/>
                          <a:sym typeface="Calibri"/>
                        </a:rPr>
                        <a:t>*</a:t>
                      </a:r>
                      <a:endParaRPr sz="2400" baseline="300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White</a:t>
                      </a:r>
                      <a:endParaRPr sz="24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tc>
                  <a:txBody>
                    <a:bodyPr/>
                    <a:lstStyle/>
                    <a:p>
                      <a:pPr marL="0" lvl="0" indent="0" rtl="0">
                        <a:spcBef>
                          <a:spcPts val="0"/>
                        </a:spcBef>
                        <a:spcAft>
                          <a:spcPts val="0"/>
                        </a:spcAft>
                        <a:buNone/>
                      </a:pPr>
                      <a:r>
                        <a:rPr lang="en" sz="2400">
                          <a:solidFill>
                            <a:srgbClr val="000E6A"/>
                          </a:solidFill>
                          <a:latin typeface="Calibri"/>
                          <a:ea typeface="Calibri"/>
                          <a:cs typeface="Calibri"/>
                          <a:sym typeface="Calibri"/>
                        </a:rPr>
                        <a:t>Read aloud</a:t>
                      </a:r>
                      <a:endParaRPr sz="2400">
                        <a:solidFill>
                          <a:srgbClr val="000E6A"/>
                        </a:solidFill>
                        <a:latin typeface="Calibri"/>
                        <a:ea typeface="Calibri"/>
                        <a:cs typeface="Calibri"/>
                        <a:sym typeface="Calibri"/>
                      </a:endParaRPr>
                    </a:p>
                  </a:txBody>
                  <a:tcPr marL="91425" marR="91425" marT="91425" marB="91425">
                    <a:lnB w="28575" cap="flat" cmpd="sng">
                      <a:solidFill>
                        <a:srgbClr val="002060"/>
                      </a:solidFill>
                      <a:prstDash val="solid"/>
                      <a:round/>
                      <a:headEnd type="none" w="sm" len="sm"/>
                      <a:tailEnd type="none" w="sm" len="sm"/>
                    </a:lnB>
                  </a:tcPr>
                </a:tc>
                <a:extLst>
                  <a:ext uri="{0D108BD9-81ED-4DB2-BD59-A6C34878D82A}">
                    <a16:rowId xmlns:a16="http://schemas.microsoft.com/office/drawing/2014/main" val="10005"/>
                  </a:ext>
                </a:extLst>
              </a:tr>
              <a:tr h="958825">
                <a:tc gridSpan="7">
                  <a:txBody>
                    <a:bodyPr/>
                    <a:lstStyle/>
                    <a:p>
                      <a:pPr marL="76200" lvl="0" indent="-76200" rtl="0">
                        <a:lnSpc>
                          <a:spcPct val="115000"/>
                        </a:lnSpc>
                        <a:spcBef>
                          <a:spcPts val="0"/>
                        </a:spcBef>
                        <a:spcAft>
                          <a:spcPts val="0"/>
                        </a:spcAft>
                        <a:buNone/>
                      </a:pPr>
                      <a:r>
                        <a:rPr lang="en" sz="2400">
                          <a:solidFill>
                            <a:srgbClr val="000E6A"/>
                          </a:solidFill>
                          <a:latin typeface="Calibri"/>
                          <a:ea typeface="Calibri"/>
                          <a:cs typeface="Calibri"/>
                          <a:sym typeface="Calibri"/>
                        </a:rPr>
                        <a:t>*Note: Pseudonyms were assigned; AU = autism spectrum disorder; MI = mild intellectual disability</a:t>
                      </a:r>
                      <a:endParaRPr sz="2400">
                        <a:solidFill>
                          <a:srgbClr val="000E6A"/>
                        </a:solidFill>
                        <a:latin typeface="Calibri"/>
                        <a:ea typeface="Calibri"/>
                        <a:cs typeface="Calibri"/>
                        <a:sym typeface="Calibri"/>
                      </a:endParaRPr>
                    </a:p>
                  </a:txBody>
                  <a:tcPr marL="91425" marR="91425" marT="91425" marB="91425">
                    <a:lnT w="28575" cap="flat" cmpd="sng">
                      <a:solidFill>
                        <a:srgbClr val="002060"/>
                      </a:solidFill>
                      <a:prstDash val="solid"/>
                      <a:round/>
                      <a:headEnd type="none" w="sm" len="sm"/>
                      <a:tailEnd type="none" w="sm" len="sm"/>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Shape 388"/>
          <p:cNvSpPr txBox="1">
            <a:spLocks noGrp="1"/>
          </p:cNvSpPr>
          <p:nvPr>
            <p:ph type="title"/>
          </p:nvPr>
        </p:nvSpPr>
        <p:spPr>
          <a:xfrm>
            <a:off x="311700" y="34571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Method - Procedures </a:t>
            </a:r>
            <a:endParaRPr sz="3600" b="1">
              <a:latin typeface="Calibri"/>
              <a:ea typeface="Calibri"/>
              <a:cs typeface="Calibri"/>
              <a:sym typeface="Calibri"/>
            </a:endParaRPr>
          </a:p>
        </p:txBody>
      </p:sp>
      <p:sp>
        <p:nvSpPr>
          <p:cNvPr id="389" name="Shape 389"/>
          <p:cNvSpPr txBox="1">
            <a:spLocks noGrp="1"/>
          </p:cNvSpPr>
          <p:nvPr>
            <p:ph type="body" idx="1"/>
          </p:nvPr>
        </p:nvSpPr>
        <p:spPr>
          <a:xfrm>
            <a:off x="311700" y="1528775"/>
            <a:ext cx="8520600" cy="4076700"/>
          </a:xfrm>
          <a:prstGeom prst="rect">
            <a:avLst/>
          </a:prstGeom>
        </p:spPr>
        <p:txBody>
          <a:bodyPr spcFirstLastPara="1" wrap="square" lIns="91425" tIns="91425" rIns="91425" bIns="91425" anchor="t" anchorCtr="0">
            <a:noAutofit/>
          </a:bodyPr>
          <a:lstStyle/>
          <a:p>
            <a:pPr marL="457200" lvl="0" indent="-406400" rtl="0">
              <a:spcBef>
                <a:spcPts val="30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Prebaseline</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Students met with the interventionist who described the study and selected accommodation(s) to request from instructor</a:t>
            </a:r>
            <a:endParaRPr sz="2800">
              <a:solidFill>
                <a:srgbClr val="000000"/>
              </a:solidFill>
              <a:latin typeface="Calibri"/>
              <a:ea typeface="Calibri"/>
              <a:cs typeface="Calibri"/>
              <a:sym typeface="Calibri"/>
            </a:endParaRPr>
          </a:p>
          <a:p>
            <a:pPr marL="457200" lvl="0"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Baseline</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Role-play requesting an accommodation(s) from a mock instructor (i.e., the interventionist)</a:t>
            </a:r>
            <a:endParaRPr sz="2500">
              <a:solidFill>
                <a:srgbClr val="000000"/>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Shape 394"/>
          <p:cNvSpPr txBox="1">
            <a:spLocks noGrp="1"/>
          </p:cNvSpPr>
          <p:nvPr>
            <p:ph type="title"/>
          </p:nvPr>
        </p:nvSpPr>
        <p:spPr>
          <a:xfrm>
            <a:off x="311700" y="3457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Method - Procedures </a:t>
            </a:r>
            <a:endParaRPr sz="3600" b="1">
              <a:latin typeface="Calibri"/>
              <a:ea typeface="Calibri"/>
              <a:cs typeface="Calibri"/>
              <a:sym typeface="Calibri"/>
            </a:endParaRPr>
          </a:p>
        </p:txBody>
      </p:sp>
      <p:sp>
        <p:nvSpPr>
          <p:cNvPr id="395" name="Shape 395"/>
          <p:cNvSpPr txBox="1">
            <a:spLocks noGrp="1"/>
          </p:cNvSpPr>
          <p:nvPr>
            <p:ph type="body" idx="1"/>
          </p:nvPr>
        </p:nvSpPr>
        <p:spPr>
          <a:xfrm>
            <a:off x="311700" y="1151399"/>
            <a:ext cx="8520600" cy="4187400"/>
          </a:xfrm>
          <a:prstGeom prst="rect">
            <a:avLst/>
          </a:prstGeom>
        </p:spPr>
        <p:txBody>
          <a:bodyPr spcFirstLastPara="1" wrap="square" lIns="91425" tIns="91425" rIns="91425" bIns="91425" anchor="t" anchorCtr="0">
            <a:noAutofit/>
          </a:bodyPr>
          <a:lstStyle/>
          <a:p>
            <a:pPr marL="0" marR="0" lvl="0" indent="0" algn="l" rtl="0">
              <a:lnSpc>
                <a:spcPct val="115000"/>
              </a:lnSpc>
              <a:spcBef>
                <a:spcPts val="300"/>
              </a:spcBef>
              <a:spcAft>
                <a:spcPts val="0"/>
              </a:spcAft>
              <a:buNone/>
            </a:pPr>
            <a:endParaRPr sz="2500">
              <a:solidFill>
                <a:srgbClr val="000000"/>
              </a:solidFill>
              <a:latin typeface="Calibri"/>
              <a:ea typeface="Calibri"/>
              <a:cs typeface="Calibri"/>
              <a:sym typeface="Calibri"/>
            </a:endParaRPr>
          </a:p>
          <a:p>
            <a:pPr marL="457200" lvl="0" indent="-406400" rtl="0">
              <a:spcBef>
                <a:spcPts val="30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Intervention</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Explicit instruction on the 12 </a:t>
            </a:r>
            <a:r>
              <a:rPr lang="en" sz="2800" i="1">
                <a:solidFill>
                  <a:srgbClr val="000000"/>
                </a:solidFill>
                <a:latin typeface="Calibri"/>
                <a:ea typeface="Calibri"/>
                <a:cs typeface="Calibri"/>
                <a:sym typeface="Calibri"/>
              </a:rPr>
              <a:t>SACR</a:t>
            </a:r>
            <a:r>
              <a:rPr lang="en" sz="2800">
                <a:solidFill>
                  <a:srgbClr val="000000"/>
                </a:solidFill>
                <a:latin typeface="Calibri"/>
                <a:ea typeface="Calibri"/>
                <a:cs typeface="Calibri"/>
                <a:sym typeface="Calibri"/>
              </a:rPr>
              <a:t> target behaviors (i.e., </a:t>
            </a:r>
            <a:r>
              <a:rPr lang="en" sz="2800" i="1">
                <a:solidFill>
                  <a:srgbClr val="000000"/>
                </a:solidFill>
                <a:latin typeface="Calibri"/>
                <a:ea typeface="Calibri"/>
                <a:cs typeface="Calibri"/>
                <a:sym typeface="Calibri"/>
              </a:rPr>
              <a:t>Module I</a:t>
            </a:r>
            <a:r>
              <a:rPr lang="en" sz="2800">
                <a:solidFill>
                  <a:srgbClr val="000000"/>
                </a:solidFill>
                <a:latin typeface="Calibri"/>
                <a:ea typeface="Calibri"/>
                <a:cs typeface="Calibri"/>
                <a:sym typeface="Calibri"/>
              </a:rPr>
              <a:t>)</a:t>
            </a:r>
            <a:endParaRPr sz="2800">
              <a:solidFill>
                <a:srgbClr val="000000"/>
              </a:solidFill>
              <a:latin typeface="Calibri"/>
              <a:ea typeface="Calibri"/>
              <a:cs typeface="Calibri"/>
              <a:sym typeface="Calibri"/>
            </a:endParaRPr>
          </a:p>
          <a:p>
            <a:pPr marL="457200" lvl="0"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Four lessons/sessions per student</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Approximately 20-30 minutes per session</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Model, lead, test</a:t>
            </a:r>
            <a:endParaRPr sz="2800">
              <a:solidFill>
                <a:srgbClr val="000000"/>
              </a:solidFill>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a:spLocks noGrp="1"/>
          </p:cNvSpPr>
          <p:nvPr>
            <p:ph type="title"/>
          </p:nvPr>
        </p:nvSpPr>
        <p:spPr>
          <a:xfrm>
            <a:off x="311700" y="4028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Intervention</a:t>
            </a:r>
            <a:endParaRPr sz="3600" b="1">
              <a:latin typeface="Calibri"/>
              <a:ea typeface="Calibri"/>
              <a:cs typeface="Calibri"/>
              <a:sym typeface="Calibri"/>
            </a:endParaRPr>
          </a:p>
        </p:txBody>
      </p:sp>
      <p:sp>
        <p:nvSpPr>
          <p:cNvPr id="401" name="Shape 401"/>
          <p:cNvSpPr txBox="1">
            <a:spLocks noGrp="1"/>
          </p:cNvSpPr>
          <p:nvPr>
            <p:ph type="body" idx="1"/>
          </p:nvPr>
        </p:nvSpPr>
        <p:spPr>
          <a:xfrm>
            <a:off x="311700" y="1356875"/>
            <a:ext cx="8520600" cy="5086800"/>
          </a:xfrm>
          <a:prstGeom prst="rect">
            <a:avLst/>
          </a:prstGeom>
        </p:spPr>
        <p:txBody>
          <a:bodyPr spcFirstLastPara="1" wrap="square" lIns="91425" tIns="91425" rIns="91425" bIns="91425" anchor="t" anchorCtr="0">
            <a:noAutofit/>
          </a:bodyPr>
          <a:lstStyle/>
          <a:p>
            <a:pPr marL="457200" lvl="0" indent="-393700" rtl="0">
              <a:spcBef>
                <a:spcPts val="60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Component 1:</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Conference with the student to select the accommodation(s)</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Component 2:</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Specific lessons for each target behavior</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Taught using explicit instruction and role play scenarios</a:t>
            </a:r>
            <a:endParaRPr sz="2600">
              <a:solidFill>
                <a:srgbClr val="000000"/>
              </a:solidFill>
              <a:latin typeface="Calibri"/>
              <a:ea typeface="Calibri"/>
              <a:cs typeface="Calibri"/>
              <a:sym typeface="Calibri"/>
            </a:endParaRPr>
          </a:p>
          <a:p>
            <a:pPr marL="914400" lvl="1"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Broken into four lessons (covering 12 target behaviors; e.g., greet instructor, explain benefits of past accommodations, request the use of accommodations)</a:t>
            </a:r>
            <a:endParaRPr sz="2600">
              <a:solidFill>
                <a:srgbClr val="000000"/>
              </a:solidFill>
              <a:latin typeface="Calibri"/>
              <a:ea typeface="Calibri"/>
              <a:cs typeface="Calibri"/>
              <a:sym typeface="Calibri"/>
            </a:endParaRPr>
          </a:p>
          <a:p>
            <a:pPr marL="457200" lvl="0" indent="-393700" rtl="0">
              <a:spcBef>
                <a:spcPts val="0"/>
              </a:spcBef>
              <a:spcAft>
                <a:spcPts val="0"/>
              </a:spcAft>
              <a:buClr>
                <a:srgbClr val="000000"/>
              </a:buClr>
              <a:buSzPts val="2600"/>
              <a:buFont typeface="Calibri"/>
              <a:buChar char="⇢"/>
            </a:pPr>
            <a:r>
              <a:rPr lang="en" sz="2600">
                <a:solidFill>
                  <a:srgbClr val="000000"/>
                </a:solidFill>
                <a:latin typeface="Calibri"/>
                <a:ea typeface="Calibri"/>
                <a:cs typeface="Calibri"/>
                <a:sym typeface="Calibri"/>
              </a:rPr>
              <a:t>Mastery criteria set at 85% (10 of 12 targeted behaviors)</a:t>
            </a:r>
            <a:endParaRPr sz="2400">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Shape 40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Scripted Notecards - Self-Advocacy</a:t>
            </a:r>
            <a:endParaRPr sz="3600" b="1">
              <a:latin typeface="Calibri"/>
              <a:ea typeface="Calibri"/>
              <a:cs typeface="Calibri"/>
              <a:sym typeface="Calibri"/>
            </a:endParaRPr>
          </a:p>
        </p:txBody>
      </p:sp>
      <p:sp>
        <p:nvSpPr>
          <p:cNvPr id="407" name="Shape 407"/>
          <p:cNvSpPr txBox="1"/>
          <p:nvPr/>
        </p:nvSpPr>
        <p:spPr>
          <a:xfrm>
            <a:off x="370650" y="1509725"/>
            <a:ext cx="8402700" cy="4552800"/>
          </a:xfrm>
          <a:prstGeom prst="rect">
            <a:avLst/>
          </a:prstGeom>
          <a:noFill/>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rtl="0">
              <a:lnSpc>
                <a:spcPct val="150000"/>
              </a:lnSpc>
              <a:spcBef>
                <a:spcPts val="0"/>
              </a:spcBef>
              <a:spcAft>
                <a:spcPts val="0"/>
              </a:spcAft>
              <a:buNone/>
            </a:pPr>
            <a:r>
              <a:rPr lang="en" sz="3000">
                <a:solidFill>
                  <a:schemeClr val="dk1"/>
                </a:solidFill>
                <a:latin typeface="Calibri"/>
                <a:ea typeface="Calibri"/>
                <a:cs typeface="Calibri"/>
                <a:sym typeface="Calibri"/>
              </a:rPr>
              <a:t>Example:                       									  #1</a:t>
            </a:r>
            <a:endParaRPr sz="3000">
              <a:solidFill>
                <a:schemeClr val="dk1"/>
              </a:solidFill>
              <a:latin typeface="Calibri"/>
              <a:ea typeface="Calibri"/>
              <a:cs typeface="Calibri"/>
              <a:sym typeface="Calibri"/>
            </a:endParaRPr>
          </a:p>
          <a:p>
            <a:pPr marL="457200" lvl="0" indent="-419100" rtl="0">
              <a:lnSpc>
                <a:spcPct val="115000"/>
              </a:lnSpc>
              <a:spcBef>
                <a:spcPts val="1000"/>
              </a:spcBef>
              <a:spcAft>
                <a:spcPts val="0"/>
              </a:spcAft>
              <a:buClr>
                <a:schemeClr val="dk1"/>
              </a:buClr>
              <a:buSzPts val="3000"/>
              <a:buFont typeface="Calibri"/>
              <a:buAutoNum type="arabicPeriod"/>
            </a:pPr>
            <a:r>
              <a:rPr lang="en" sz="3000">
                <a:solidFill>
                  <a:schemeClr val="dk1"/>
                </a:solidFill>
                <a:latin typeface="Calibri"/>
                <a:ea typeface="Calibri"/>
                <a:cs typeface="Calibri"/>
                <a:sym typeface="Calibri"/>
              </a:rPr>
              <a:t>Hi Professor Plum, I’m Anne Teaque from your Monday/Wednesday History 101 class.</a:t>
            </a:r>
            <a:endParaRPr sz="3000">
              <a:solidFill>
                <a:schemeClr val="dk1"/>
              </a:solidFill>
              <a:latin typeface="Calibri"/>
              <a:ea typeface="Calibri"/>
              <a:cs typeface="Calibri"/>
              <a:sym typeface="Calibri"/>
            </a:endParaRPr>
          </a:p>
          <a:p>
            <a:pPr marL="457200" lvl="0" indent="-419100" rtl="0">
              <a:lnSpc>
                <a:spcPct val="115000"/>
              </a:lnSpc>
              <a:spcBef>
                <a:spcPts val="0"/>
              </a:spcBef>
              <a:spcAft>
                <a:spcPts val="0"/>
              </a:spcAft>
              <a:buClr>
                <a:schemeClr val="dk1"/>
              </a:buClr>
              <a:buSzPts val="3000"/>
              <a:buFont typeface="Calibri"/>
              <a:buAutoNum type="arabicPeriod"/>
            </a:pPr>
            <a:r>
              <a:rPr lang="en" sz="3000">
                <a:solidFill>
                  <a:schemeClr val="dk1"/>
                </a:solidFill>
                <a:latin typeface="Calibri"/>
                <a:ea typeface="Calibri"/>
                <a:cs typeface="Calibri"/>
                <a:sym typeface="Calibri"/>
              </a:rPr>
              <a:t>I wanted to talk to you about my accommodations.</a:t>
            </a:r>
            <a:endParaRPr sz="3000">
              <a:solidFill>
                <a:schemeClr val="dk1"/>
              </a:solidFill>
              <a:latin typeface="Calibri"/>
              <a:ea typeface="Calibri"/>
              <a:cs typeface="Calibri"/>
              <a:sym typeface="Calibri"/>
            </a:endParaRPr>
          </a:p>
          <a:p>
            <a:pPr marL="457200" lvl="0" indent="-419100" rtl="0">
              <a:lnSpc>
                <a:spcPct val="115000"/>
              </a:lnSpc>
              <a:spcBef>
                <a:spcPts val="0"/>
              </a:spcBef>
              <a:spcAft>
                <a:spcPts val="0"/>
              </a:spcAft>
              <a:buClr>
                <a:schemeClr val="dk1"/>
              </a:buClr>
              <a:buSzPts val="3000"/>
              <a:buFont typeface="Calibri"/>
              <a:buAutoNum type="arabicPeriod"/>
            </a:pPr>
            <a:r>
              <a:rPr lang="en" sz="3000">
                <a:solidFill>
                  <a:schemeClr val="dk1"/>
                </a:solidFill>
                <a:latin typeface="Calibri"/>
                <a:ea typeface="Calibri"/>
                <a:cs typeface="Calibri"/>
                <a:sym typeface="Calibri"/>
              </a:rPr>
              <a:t>I have trouble reading the tests and it makes it hard for me to know what you are asking.</a:t>
            </a:r>
            <a:endParaRPr sz="30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graphicFrame>
        <p:nvGraphicFramePr>
          <p:cNvPr id="89" name="Shape 89"/>
          <p:cNvGraphicFramePr/>
          <p:nvPr/>
        </p:nvGraphicFramePr>
        <p:xfrm>
          <a:off x="277800" y="-309475"/>
          <a:ext cx="3000000" cy="3000000"/>
        </p:xfrm>
        <a:graphic>
          <a:graphicData uri="http://schemas.openxmlformats.org/drawingml/2006/table">
            <a:tbl>
              <a:tblPr>
                <a:noFill/>
                <a:tableStyleId>{EE5470A9-CB61-4814-A64F-486C72F39AAE}</a:tableStyleId>
              </a:tblPr>
              <a:tblGrid>
                <a:gridCol w="6066100">
                  <a:extLst>
                    <a:ext uri="{9D8B030D-6E8A-4147-A177-3AD203B41FA5}">
                      <a16:colId xmlns:a16="http://schemas.microsoft.com/office/drawing/2014/main" val="20000"/>
                    </a:ext>
                  </a:extLst>
                </a:gridCol>
                <a:gridCol w="1204175">
                  <a:extLst>
                    <a:ext uri="{9D8B030D-6E8A-4147-A177-3AD203B41FA5}">
                      <a16:colId xmlns:a16="http://schemas.microsoft.com/office/drawing/2014/main" val="20001"/>
                    </a:ext>
                  </a:extLst>
                </a:gridCol>
                <a:gridCol w="1378425">
                  <a:extLst>
                    <a:ext uri="{9D8B030D-6E8A-4147-A177-3AD203B41FA5}">
                      <a16:colId xmlns:a16="http://schemas.microsoft.com/office/drawing/2014/main" val="20002"/>
                    </a:ext>
                  </a:extLst>
                </a:gridCol>
              </a:tblGrid>
              <a:tr h="627800">
                <a:tc gridSpan="3">
                  <a:txBody>
                    <a:bodyPr/>
                    <a:lstStyle/>
                    <a:p>
                      <a:pPr marL="88900" marR="3479800" lvl="0" indent="0" rtl="0">
                        <a:lnSpc>
                          <a:spcPct val="200000"/>
                        </a:lnSpc>
                        <a:spcBef>
                          <a:spcPts val="0"/>
                        </a:spcBef>
                        <a:spcAft>
                          <a:spcPts val="0"/>
                        </a:spcAft>
                        <a:buNone/>
                      </a:pPr>
                      <a:endParaRPr sz="2000"/>
                    </a:p>
                  </a:txBody>
                  <a:tcPr marL="68575" marR="68575" marT="9525" marB="91425"/>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79150">
                <a:tc gridSpan="3">
                  <a:txBody>
                    <a:bodyPr/>
                    <a:lstStyle/>
                    <a:p>
                      <a:pPr marL="0" marR="88900" lvl="0" indent="0" rtl="0">
                        <a:lnSpc>
                          <a:spcPct val="115000"/>
                        </a:lnSpc>
                        <a:spcBef>
                          <a:spcPts val="0"/>
                        </a:spcBef>
                        <a:spcAft>
                          <a:spcPts val="0"/>
                        </a:spcAft>
                        <a:buNone/>
                      </a:pPr>
                      <a:r>
                        <a:rPr lang="en" sz="2400" i="1">
                          <a:latin typeface="Calibri"/>
                          <a:ea typeface="Calibri"/>
                          <a:cs typeface="Calibri"/>
                          <a:sym typeface="Calibri"/>
                        </a:rPr>
                        <a:t>Comparison of Students with High Incidence Disabilities Attending Postsecondary Institutions</a:t>
                      </a:r>
                      <a:endParaRPr sz="2400" i="1">
                        <a:latin typeface="Calibri"/>
                        <a:ea typeface="Calibri"/>
                        <a:cs typeface="Calibri"/>
                        <a:sym typeface="Calibri"/>
                      </a:endParaRPr>
                    </a:p>
                  </a:txBody>
                  <a:tcPr marL="68575" marR="68575" marT="9525" marB="91425">
                    <a:lnB w="12700" cap="flat" cmpd="sng">
                      <a:solidFill>
                        <a:srgbClr val="000000"/>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779150">
                <a:tc>
                  <a:txBody>
                    <a:bodyPr/>
                    <a:lstStyle/>
                    <a:p>
                      <a:pPr marL="88900" marR="88900" lvl="0" indent="0" rtl="0">
                        <a:lnSpc>
                          <a:spcPct val="115000"/>
                        </a:lnSpc>
                        <a:spcBef>
                          <a:spcPts val="0"/>
                        </a:spcBef>
                        <a:spcAft>
                          <a:spcPts val="0"/>
                        </a:spcAft>
                        <a:buNone/>
                      </a:pPr>
                      <a:r>
                        <a:rPr lang="en" sz="2400">
                          <a:latin typeface="Calibri"/>
                          <a:ea typeface="Calibri"/>
                          <a:cs typeface="Calibri"/>
                          <a:sym typeface="Calibri"/>
                        </a:rPr>
                        <a:t>Category</a:t>
                      </a:r>
                      <a:endParaRPr sz="2400">
                        <a:latin typeface="Calibri"/>
                        <a:ea typeface="Calibri"/>
                        <a:cs typeface="Calibri"/>
                        <a:sym typeface="Calibri"/>
                      </a:endParaRPr>
                    </a:p>
                  </a:txBody>
                  <a:tcPr marL="68575" marR="68575" marT="95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NLTS-2</a:t>
                      </a:r>
                      <a:endParaRPr sz="2400">
                        <a:latin typeface="Calibri"/>
                        <a:ea typeface="Calibri"/>
                        <a:cs typeface="Calibri"/>
                        <a:sym typeface="Calibri"/>
                      </a:endParaRPr>
                    </a:p>
                    <a:p>
                      <a:pPr marL="88900" marR="88900" lvl="0" indent="0" algn="r" rtl="0">
                        <a:lnSpc>
                          <a:spcPct val="115000"/>
                        </a:lnSpc>
                        <a:spcBef>
                          <a:spcPts val="0"/>
                        </a:spcBef>
                        <a:spcAft>
                          <a:spcPts val="0"/>
                        </a:spcAft>
                        <a:buNone/>
                      </a:pPr>
                      <a:r>
                        <a:rPr lang="en" sz="2400">
                          <a:latin typeface="Calibri"/>
                          <a:ea typeface="Calibri"/>
                          <a:cs typeface="Calibri"/>
                          <a:sym typeface="Calibri"/>
                        </a:rPr>
                        <a:t>2005</a:t>
                      </a:r>
                      <a:endParaRPr sz="2400">
                        <a:latin typeface="Calibri"/>
                        <a:ea typeface="Calibri"/>
                        <a:cs typeface="Calibri"/>
                        <a:sym typeface="Calibri"/>
                      </a:endParaRPr>
                    </a:p>
                  </a:txBody>
                  <a:tcPr marL="68575" marR="68575" marT="95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NLTS-2</a:t>
                      </a:r>
                      <a:endParaRPr sz="2400">
                        <a:latin typeface="Calibri"/>
                        <a:ea typeface="Calibri"/>
                        <a:cs typeface="Calibri"/>
                        <a:sym typeface="Calibri"/>
                      </a:endParaRPr>
                    </a:p>
                    <a:p>
                      <a:pPr marL="88900" marR="88900" lvl="0" indent="0" algn="r" rtl="0">
                        <a:lnSpc>
                          <a:spcPct val="115000"/>
                        </a:lnSpc>
                        <a:spcBef>
                          <a:spcPts val="0"/>
                        </a:spcBef>
                        <a:spcAft>
                          <a:spcPts val="0"/>
                        </a:spcAft>
                        <a:buNone/>
                      </a:pPr>
                      <a:r>
                        <a:rPr lang="en" sz="2400">
                          <a:latin typeface="Calibri"/>
                          <a:ea typeface="Calibri"/>
                          <a:cs typeface="Calibri"/>
                          <a:sym typeface="Calibri"/>
                        </a:rPr>
                        <a:t>2011</a:t>
                      </a:r>
                      <a:endParaRPr sz="2400">
                        <a:latin typeface="Calibri"/>
                        <a:ea typeface="Calibri"/>
                        <a:cs typeface="Calibri"/>
                        <a:sym typeface="Calibri"/>
                      </a:endParaRPr>
                    </a:p>
                  </a:txBody>
                  <a:tcPr marL="68575" marR="68575" marT="9525" marB="91425">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779150">
                <a:tc>
                  <a:txBody>
                    <a:bodyPr/>
                    <a:lstStyle/>
                    <a:p>
                      <a:pPr marL="88900" marR="88900" lvl="0" indent="0" rtl="0">
                        <a:lnSpc>
                          <a:spcPct val="115000"/>
                        </a:lnSpc>
                        <a:spcBef>
                          <a:spcPts val="0"/>
                        </a:spcBef>
                        <a:spcAft>
                          <a:spcPts val="0"/>
                        </a:spcAft>
                        <a:buNone/>
                      </a:pPr>
                      <a:r>
                        <a:rPr lang="en" sz="2400">
                          <a:latin typeface="Calibri"/>
                          <a:ea typeface="Calibri"/>
                          <a:cs typeface="Calibri"/>
                          <a:sym typeface="Calibri"/>
                        </a:rPr>
                        <a:t>ADHD (served under other health impairments [OHI])</a:t>
                      </a:r>
                      <a:endParaRPr sz="2400">
                        <a:latin typeface="Calibri"/>
                        <a:ea typeface="Calibri"/>
                        <a:cs typeface="Calibri"/>
                        <a:sym typeface="Calibri"/>
                      </a:endParaRPr>
                    </a:p>
                  </a:txBody>
                  <a:tcPr marL="68575" marR="68575" marT="9525" marB="91425">
                    <a:lnT w="12700" cap="flat" cmpd="sng">
                      <a:solidFill>
                        <a:srgbClr val="000000"/>
                      </a:solidFill>
                      <a:prstDash val="solid"/>
                      <a:round/>
                      <a:headEnd type="none" w="sm" len="sm"/>
                      <a:tailEnd type="none" w="sm" len="sm"/>
                    </a:lnT>
                  </a:tcPr>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5.9%</a:t>
                      </a:r>
                      <a:endParaRPr sz="2400">
                        <a:latin typeface="Calibri"/>
                        <a:ea typeface="Calibri"/>
                        <a:cs typeface="Calibri"/>
                        <a:sym typeface="Calibri"/>
                      </a:endParaRPr>
                    </a:p>
                  </a:txBody>
                  <a:tcPr marL="68575" marR="68575" marT="9525" marB="91425">
                    <a:lnT w="12700" cap="flat" cmpd="sng">
                      <a:solidFill>
                        <a:srgbClr val="000000"/>
                      </a:solidFill>
                      <a:prstDash val="solid"/>
                      <a:round/>
                      <a:headEnd type="none" w="sm" len="sm"/>
                      <a:tailEnd type="none" w="sm" len="sm"/>
                    </a:lnT>
                  </a:tcPr>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19.6%</a:t>
                      </a:r>
                      <a:endParaRPr sz="2400">
                        <a:latin typeface="Calibri"/>
                        <a:ea typeface="Calibri"/>
                        <a:cs typeface="Calibri"/>
                        <a:sym typeface="Calibri"/>
                      </a:endParaRPr>
                    </a:p>
                  </a:txBody>
                  <a:tcPr marL="68575" marR="68575" marT="9525" marB="91425">
                    <a:lnT w="12700" cap="flat" cmpd="sng">
                      <a:solidFill>
                        <a:srgbClr val="000000"/>
                      </a:solidFill>
                      <a:prstDash val="solid"/>
                      <a:round/>
                      <a:headEnd type="none" w="sm" len="sm"/>
                      <a:tailEnd type="none" w="sm" len="sm"/>
                    </a:lnT>
                  </a:tcPr>
                </a:tc>
                <a:extLst>
                  <a:ext uri="{0D108BD9-81ED-4DB2-BD59-A6C34878D82A}">
                    <a16:rowId xmlns:a16="http://schemas.microsoft.com/office/drawing/2014/main" val="10003"/>
                  </a:ext>
                </a:extLst>
              </a:tr>
              <a:tr h="779150">
                <a:tc>
                  <a:txBody>
                    <a:bodyPr/>
                    <a:lstStyle/>
                    <a:p>
                      <a:pPr marL="88900" marR="88900" lvl="0" indent="0" rtl="0">
                        <a:lnSpc>
                          <a:spcPct val="115000"/>
                        </a:lnSpc>
                        <a:spcBef>
                          <a:spcPts val="0"/>
                        </a:spcBef>
                        <a:spcAft>
                          <a:spcPts val="0"/>
                        </a:spcAft>
                        <a:buNone/>
                      </a:pPr>
                      <a:r>
                        <a:rPr lang="en" sz="2400">
                          <a:latin typeface="Calibri"/>
                          <a:ea typeface="Calibri"/>
                          <a:cs typeface="Calibri"/>
                          <a:sym typeface="Calibri"/>
                        </a:rPr>
                        <a:t>ED (emotional and/or behavioral disorders [EBD])</a:t>
                      </a:r>
                      <a:endParaRPr sz="2400">
                        <a:latin typeface="Calibri"/>
                        <a:ea typeface="Calibri"/>
                        <a:cs typeface="Calibri"/>
                        <a:sym typeface="Calibri"/>
                      </a:endParaRPr>
                    </a:p>
                  </a:txBody>
                  <a:tcPr marL="68575" marR="68575" marT="9525" marB="91425"/>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4.0%</a:t>
                      </a:r>
                      <a:endParaRPr sz="2400">
                        <a:latin typeface="Calibri"/>
                        <a:ea typeface="Calibri"/>
                        <a:cs typeface="Calibri"/>
                        <a:sym typeface="Calibri"/>
                      </a:endParaRPr>
                    </a:p>
                  </a:txBody>
                  <a:tcPr marL="68575" marR="68575" marT="9525" marB="91425"/>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10.8%</a:t>
                      </a:r>
                      <a:endParaRPr sz="2400">
                        <a:latin typeface="Calibri"/>
                        <a:ea typeface="Calibri"/>
                        <a:cs typeface="Calibri"/>
                        <a:sym typeface="Calibri"/>
                      </a:endParaRPr>
                    </a:p>
                  </a:txBody>
                  <a:tcPr marL="68575" marR="68575" marT="9525" marB="91425"/>
                </a:tc>
                <a:extLst>
                  <a:ext uri="{0D108BD9-81ED-4DB2-BD59-A6C34878D82A}">
                    <a16:rowId xmlns:a16="http://schemas.microsoft.com/office/drawing/2014/main" val="10004"/>
                  </a:ext>
                </a:extLst>
              </a:tr>
              <a:tr h="541800">
                <a:tc>
                  <a:txBody>
                    <a:bodyPr/>
                    <a:lstStyle/>
                    <a:p>
                      <a:pPr marL="88900" marR="88900" lvl="0" indent="0" rtl="0">
                        <a:lnSpc>
                          <a:spcPct val="115000"/>
                        </a:lnSpc>
                        <a:spcBef>
                          <a:spcPts val="0"/>
                        </a:spcBef>
                        <a:spcAft>
                          <a:spcPts val="0"/>
                        </a:spcAft>
                        <a:buNone/>
                      </a:pPr>
                      <a:r>
                        <a:rPr lang="en" sz="2400">
                          <a:latin typeface="Calibri"/>
                          <a:ea typeface="Calibri"/>
                          <a:cs typeface="Calibri"/>
                          <a:sym typeface="Calibri"/>
                        </a:rPr>
                        <a:t>High-functioning autism (HFA)</a:t>
                      </a:r>
                      <a:endParaRPr sz="2400">
                        <a:latin typeface="Calibri"/>
                        <a:ea typeface="Calibri"/>
                        <a:cs typeface="Calibri"/>
                        <a:sym typeface="Calibri"/>
                      </a:endParaRPr>
                    </a:p>
                  </a:txBody>
                  <a:tcPr marL="68575" marR="68575" marT="9525" marB="91425"/>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.9%</a:t>
                      </a:r>
                      <a:endParaRPr sz="2400">
                        <a:latin typeface="Calibri"/>
                        <a:ea typeface="Calibri"/>
                        <a:cs typeface="Calibri"/>
                        <a:sym typeface="Calibri"/>
                      </a:endParaRPr>
                    </a:p>
                  </a:txBody>
                  <a:tcPr marL="68575" marR="68575" marT="9525" marB="91425"/>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17.4%</a:t>
                      </a:r>
                      <a:endParaRPr sz="2400">
                        <a:latin typeface="Calibri"/>
                        <a:ea typeface="Calibri"/>
                        <a:cs typeface="Calibri"/>
                        <a:sym typeface="Calibri"/>
                      </a:endParaRPr>
                    </a:p>
                  </a:txBody>
                  <a:tcPr marL="68575" marR="68575" marT="9525" marB="91425"/>
                </a:tc>
                <a:extLst>
                  <a:ext uri="{0D108BD9-81ED-4DB2-BD59-A6C34878D82A}">
                    <a16:rowId xmlns:a16="http://schemas.microsoft.com/office/drawing/2014/main" val="10005"/>
                  </a:ext>
                </a:extLst>
              </a:tr>
              <a:tr h="559000">
                <a:tc>
                  <a:txBody>
                    <a:bodyPr/>
                    <a:lstStyle/>
                    <a:p>
                      <a:pPr marL="88900" marR="88900" lvl="0" indent="0" rtl="0">
                        <a:lnSpc>
                          <a:spcPct val="115000"/>
                        </a:lnSpc>
                        <a:spcBef>
                          <a:spcPts val="0"/>
                        </a:spcBef>
                        <a:spcAft>
                          <a:spcPts val="0"/>
                        </a:spcAft>
                        <a:buNone/>
                      </a:pPr>
                      <a:r>
                        <a:rPr lang="en" sz="2400">
                          <a:latin typeface="Calibri"/>
                          <a:ea typeface="Calibri"/>
                          <a:cs typeface="Calibri"/>
                          <a:sym typeface="Calibri"/>
                        </a:rPr>
                        <a:t>Learning disabilities (LD)</a:t>
                      </a:r>
                      <a:endParaRPr sz="2400">
                        <a:latin typeface="Calibri"/>
                        <a:ea typeface="Calibri"/>
                        <a:cs typeface="Calibri"/>
                        <a:sym typeface="Calibri"/>
                      </a:endParaRPr>
                    </a:p>
                  </a:txBody>
                  <a:tcPr marL="68575" marR="68575" marT="9525" marB="91425"/>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9.7%</a:t>
                      </a:r>
                      <a:endParaRPr sz="2400">
                        <a:latin typeface="Calibri"/>
                        <a:ea typeface="Calibri"/>
                        <a:cs typeface="Calibri"/>
                        <a:sym typeface="Calibri"/>
                      </a:endParaRPr>
                    </a:p>
                  </a:txBody>
                  <a:tcPr marL="68575" marR="68575" marT="9525" marB="91425"/>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21.2%</a:t>
                      </a:r>
                      <a:endParaRPr sz="2400">
                        <a:latin typeface="Calibri"/>
                        <a:ea typeface="Calibri"/>
                        <a:cs typeface="Calibri"/>
                        <a:sym typeface="Calibri"/>
                      </a:endParaRPr>
                    </a:p>
                  </a:txBody>
                  <a:tcPr marL="68575" marR="68575" marT="9525" marB="91425"/>
                </a:tc>
                <a:extLst>
                  <a:ext uri="{0D108BD9-81ED-4DB2-BD59-A6C34878D82A}">
                    <a16:rowId xmlns:a16="http://schemas.microsoft.com/office/drawing/2014/main" val="10006"/>
                  </a:ext>
                </a:extLst>
              </a:tr>
              <a:tr h="779150">
                <a:tc>
                  <a:txBody>
                    <a:bodyPr/>
                    <a:lstStyle/>
                    <a:p>
                      <a:pPr marL="88900" marR="88900" lvl="0" indent="0" rtl="0">
                        <a:lnSpc>
                          <a:spcPct val="115000"/>
                        </a:lnSpc>
                        <a:spcBef>
                          <a:spcPts val="0"/>
                        </a:spcBef>
                        <a:spcAft>
                          <a:spcPts val="0"/>
                        </a:spcAft>
                        <a:buNone/>
                      </a:pPr>
                      <a:r>
                        <a:rPr lang="en" sz="2400">
                          <a:latin typeface="Calibri"/>
                          <a:ea typeface="Calibri"/>
                          <a:cs typeface="Calibri"/>
                          <a:sym typeface="Calibri"/>
                        </a:rPr>
                        <a:t>Mild mental retardation</a:t>
                      </a:r>
                      <a:endParaRPr sz="2400">
                        <a:latin typeface="Calibri"/>
                        <a:ea typeface="Calibri"/>
                        <a:cs typeface="Calibri"/>
                        <a:sym typeface="Calibri"/>
                      </a:endParaRPr>
                    </a:p>
                    <a:p>
                      <a:pPr marL="88900" marR="88900" lvl="0" indent="0" rtl="0">
                        <a:lnSpc>
                          <a:spcPct val="115000"/>
                        </a:lnSpc>
                        <a:spcBef>
                          <a:spcPts val="0"/>
                        </a:spcBef>
                        <a:spcAft>
                          <a:spcPts val="0"/>
                        </a:spcAft>
                        <a:buNone/>
                      </a:pPr>
                      <a:r>
                        <a:rPr lang="en" sz="2400">
                          <a:latin typeface="Calibri"/>
                          <a:ea typeface="Calibri"/>
                          <a:cs typeface="Calibri"/>
                          <a:sym typeface="Calibri"/>
                        </a:rPr>
                        <a:t>(Mild intellectual disability [MID])</a:t>
                      </a:r>
                      <a:endParaRPr sz="2400">
                        <a:latin typeface="Calibri"/>
                        <a:ea typeface="Calibri"/>
                        <a:cs typeface="Calibri"/>
                        <a:sym typeface="Calibri"/>
                      </a:endParaRPr>
                    </a:p>
                  </a:txBody>
                  <a:tcPr marL="68575" marR="68575" marT="9525" marB="91425">
                    <a:lnB w="12700" cap="flat" cmpd="sng">
                      <a:solidFill>
                        <a:srgbClr val="000000"/>
                      </a:solidFill>
                      <a:prstDash val="solid"/>
                      <a:round/>
                      <a:headEnd type="none" w="sm" len="sm"/>
                      <a:tailEnd type="none" w="sm" len="sm"/>
                    </a:lnB>
                  </a:tcPr>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0.0%</a:t>
                      </a:r>
                      <a:endParaRPr sz="2400">
                        <a:latin typeface="Calibri"/>
                        <a:ea typeface="Calibri"/>
                        <a:cs typeface="Calibri"/>
                        <a:sym typeface="Calibri"/>
                      </a:endParaRPr>
                    </a:p>
                  </a:txBody>
                  <a:tcPr marL="68575" marR="68575" marT="9525" marB="91425">
                    <a:lnB w="12700" cap="flat" cmpd="sng">
                      <a:solidFill>
                        <a:srgbClr val="000000"/>
                      </a:solidFill>
                      <a:prstDash val="solid"/>
                      <a:round/>
                      <a:headEnd type="none" w="sm" len="sm"/>
                      <a:tailEnd type="none" w="sm" len="sm"/>
                    </a:lnB>
                  </a:tcPr>
                </a:tc>
                <a:tc>
                  <a:txBody>
                    <a:bodyPr/>
                    <a:lstStyle/>
                    <a:p>
                      <a:pPr marL="88900" marR="88900" lvl="0" indent="0" algn="r" rtl="0">
                        <a:lnSpc>
                          <a:spcPct val="115000"/>
                        </a:lnSpc>
                        <a:spcBef>
                          <a:spcPts val="0"/>
                        </a:spcBef>
                        <a:spcAft>
                          <a:spcPts val="0"/>
                        </a:spcAft>
                        <a:buNone/>
                      </a:pPr>
                      <a:r>
                        <a:rPr lang="en" sz="2400">
                          <a:latin typeface="Calibri"/>
                          <a:ea typeface="Calibri"/>
                          <a:cs typeface="Calibri"/>
                          <a:sym typeface="Calibri"/>
                        </a:rPr>
                        <a:t>6.7%</a:t>
                      </a:r>
                      <a:endParaRPr sz="2400">
                        <a:latin typeface="Calibri"/>
                        <a:ea typeface="Calibri"/>
                        <a:cs typeface="Calibri"/>
                        <a:sym typeface="Calibri"/>
                      </a:endParaRPr>
                    </a:p>
                  </a:txBody>
                  <a:tcPr marL="68575" marR="68575" marT="9525" marB="91425">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90" name="Shape 90"/>
          <p:cNvSpPr txBox="1"/>
          <p:nvPr/>
        </p:nvSpPr>
        <p:spPr>
          <a:xfrm>
            <a:off x="152400" y="5962475"/>
            <a:ext cx="5621400" cy="652500"/>
          </a:xfrm>
          <a:prstGeom prst="rect">
            <a:avLst/>
          </a:prstGeom>
          <a:noFill/>
          <a:ln>
            <a:noFill/>
          </a:ln>
        </p:spPr>
        <p:txBody>
          <a:bodyPr spcFirstLastPara="1" wrap="square" lIns="91425" tIns="91425" rIns="91425" bIns="91425" anchor="b" anchorCtr="0">
            <a:noAutofit/>
          </a:bodyPr>
          <a:lstStyle/>
          <a:p>
            <a:pPr marL="0" lvl="0" indent="0" rtl="0">
              <a:lnSpc>
                <a:spcPct val="100000"/>
              </a:lnSpc>
              <a:spcBef>
                <a:spcPts val="0"/>
              </a:spcBef>
              <a:spcAft>
                <a:spcPts val="0"/>
              </a:spcAft>
              <a:buNone/>
            </a:pPr>
            <a:r>
              <a:rPr lang="en" sz="2400" i="1">
                <a:solidFill>
                  <a:schemeClr val="dk1"/>
                </a:solidFill>
                <a:latin typeface="Calibri"/>
                <a:ea typeface="Calibri"/>
                <a:cs typeface="Calibri"/>
                <a:sym typeface="Calibri"/>
              </a:rPr>
              <a:t>Source</a:t>
            </a:r>
            <a:r>
              <a:rPr lang="en" sz="2400">
                <a:solidFill>
                  <a:schemeClr val="dk1"/>
                </a:solidFill>
                <a:latin typeface="Calibri"/>
                <a:ea typeface="Calibri"/>
                <a:cs typeface="Calibri"/>
                <a:sym typeface="Calibri"/>
              </a:rPr>
              <a:t>: NLTS-2, 2005; NLTS-2, 2011</a:t>
            </a:r>
            <a:endParaRPr sz="2400">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Shape 412"/>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3600" b="1">
                <a:latin typeface="Calibri"/>
                <a:ea typeface="Calibri"/>
                <a:cs typeface="Calibri"/>
                <a:sym typeface="Calibri"/>
              </a:rPr>
              <a:t>Scripted Notecards - Self-Advocacy</a:t>
            </a:r>
            <a:endParaRPr sz="3600" b="1">
              <a:latin typeface="Calibri"/>
              <a:ea typeface="Calibri"/>
              <a:cs typeface="Calibri"/>
              <a:sym typeface="Calibri"/>
            </a:endParaRPr>
          </a:p>
        </p:txBody>
      </p:sp>
      <p:sp>
        <p:nvSpPr>
          <p:cNvPr id="413" name="Shape 413"/>
          <p:cNvSpPr txBox="1">
            <a:spLocks noGrp="1"/>
          </p:cNvSpPr>
          <p:nvPr>
            <p:ph type="body" idx="1"/>
          </p:nvPr>
        </p:nvSpPr>
        <p:spPr>
          <a:xfrm>
            <a:off x="311700" y="1536633"/>
            <a:ext cx="8520600" cy="4555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50000"/>
              </a:lnSpc>
              <a:spcBef>
                <a:spcPts val="0"/>
              </a:spcBef>
              <a:spcAft>
                <a:spcPts val="0"/>
              </a:spcAft>
              <a:buNone/>
            </a:pPr>
            <a:r>
              <a:rPr lang="en" sz="3000">
                <a:solidFill>
                  <a:schemeClr val="dk1"/>
                </a:solidFill>
                <a:latin typeface="Calibri"/>
                <a:ea typeface="Calibri"/>
                <a:cs typeface="Calibri"/>
                <a:sym typeface="Calibri"/>
              </a:rPr>
              <a:t>Example:    											                 #2</a:t>
            </a:r>
            <a:endParaRPr sz="3000">
              <a:solidFill>
                <a:schemeClr val="dk1"/>
              </a:solidFill>
              <a:latin typeface="Calibri"/>
              <a:ea typeface="Calibri"/>
              <a:cs typeface="Calibri"/>
              <a:sym typeface="Calibri"/>
            </a:endParaRPr>
          </a:p>
          <a:p>
            <a:pPr marL="0" lvl="0" indent="0" rtl="0">
              <a:lnSpc>
                <a:spcPct val="150000"/>
              </a:lnSpc>
              <a:spcBef>
                <a:spcPts val="1000"/>
              </a:spcBef>
              <a:spcAft>
                <a:spcPts val="0"/>
              </a:spcAft>
              <a:buNone/>
            </a:pPr>
            <a:r>
              <a:rPr lang="en" sz="3000">
                <a:solidFill>
                  <a:schemeClr val="dk1"/>
                </a:solidFill>
                <a:latin typeface="Calibri"/>
                <a:ea typeface="Calibri"/>
                <a:cs typeface="Calibri"/>
                <a:sym typeface="Calibri"/>
              </a:rPr>
              <a:t>4. Last year, I had read aloud in my classes.</a:t>
            </a:r>
            <a:endParaRPr sz="3000">
              <a:solidFill>
                <a:schemeClr val="dk1"/>
              </a:solidFill>
              <a:latin typeface="Calibri"/>
              <a:ea typeface="Calibri"/>
              <a:cs typeface="Calibri"/>
              <a:sym typeface="Calibri"/>
            </a:endParaRPr>
          </a:p>
          <a:p>
            <a:pPr marL="0" lvl="0" indent="0" rtl="0">
              <a:spcBef>
                <a:spcPts val="1000"/>
              </a:spcBef>
              <a:spcAft>
                <a:spcPts val="0"/>
              </a:spcAft>
              <a:buNone/>
            </a:pPr>
            <a:r>
              <a:rPr lang="en" sz="3000">
                <a:solidFill>
                  <a:schemeClr val="dk1"/>
                </a:solidFill>
                <a:latin typeface="Calibri"/>
                <a:ea typeface="Calibri"/>
                <a:cs typeface="Calibri"/>
                <a:sym typeface="Calibri"/>
              </a:rPr>
              <a:t>5. It helped me understand the test questions better.</a:t>
            </a:r>
            <a:endParaRPr sz="3000">
              <a:solidFill>
                <a:schemeClr val="dk1"/>
              </a:solidFill>
              <a:latin typeface="Calibri"/>
              <a:ea typeface="Calibri"/>
              <a:cs typeface="Calibri"/>
              <a:sym typeface="Calibri"/>
            </a:endParaRPr>
          </a:p>
          <a:p>
            <a:pPr marL="342900" lvl="0" indent="-342900" rtl="0">
              <a:spcBef>
                <a:spcPts val="1000"/>
              </a:spcBef>
              <a:spcAft>
                <a:spcPts val="1000"/>
              </a:spcAft>
              <a:buNone/>
            </a:pPr>
            <a:r>
              <a:rPr lang="en" sz="3000">
                <a:solidFill>
                  <a:schemeClr val="dk1"/>
                </a:solidFill>
                <a:latin typeface="Calibri"/>
                <a:ea typeface="Calibri"/>
                <a:cs typeface="Calibri"/>
                <a:sym typeface="Calibri"/>
              </a:rPr>
              <a:t>6. I think  read aloud in your class would be extremely helpful as well.</a:t>
            </a:r>
            <a:endParaRPr>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Scripted Notecards - Self-Advocacy</a:t>
            </a:r>
            <a:endParaRPr sz="3600" b="1">
              <a:latin typeface="Calibri"/>
              <a:ea typeface="Calibri"/>
              <a:cs typeface="Calibri"/>
              <a:sym typeface="Calibri"/>
            </a:endParaRPr>
          </a:p>
        </p:txBody>
      </p:sp>
      <p:sp>
        <p:nvSpPr>
          <p:cNvPr id="419" name="Shape 419"/>
          <p:cNvSpPr txBox="1">
            <a:spLocks noGrp="1"/>
          </p:cNvSpPr>
          <p:nvPr>
            <p:ph type="body" idx="1"/>
          </p:nvPr>
        </p:nvSpPr>
        <p:spPr>
          <a:xfrm>
            <a:off x="311700" y="1536633"/>
            <a:ext cx="8520600" cy="4555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50000"/>
              </a:lnSpc>
              <a:spcBef>
                <a:spcPts val="0"/>
              </a:spcBef>
              <a:spcAft>
                <a:spcPts val="0"/>
              </a:spcAft>
              <a:buNone/>
            </a:pPr>
            <a:r>
              <a:rPr lang="en" sz="3000">
                <a:solidFill>
                  <a:schemeClr val="dk1"/>
                </a:solidFill>
                <a:latin typeface="Calibri"/>
                <a:ea typeface="Calibri"/>
                <a:cs typeface="Calibri"/>
                <a:sym typeface="Calibri"/>
              </a:rPr>
              <a:t>Example:    											                 #3</a:t>
            </a:r>
            <a:endParaRPr sz="3000" b="1">
              <a:solidFill>
                <a:schemeClr val="dk1"/>
              </a:solidFill>
              <a:latin typeface="Calibri"/>
              <a:ea typeface="Calibri"/>
              <a:cs typeface="Calibri"/>
              <a:sym typeface="Calibri"/>
            </a:endParaRPr>
          </a:p>
          <a:p>
            <a:pPr marL="400050" lvl="0" indent="-400050" rtl="0">
              <a:spcBef>
                <a:spcPts val="1000"/>
              </a:spcBef>
              <a:spcAft>
                <a:spcPts val="0"/>
              </a:spcAft>
              <a:buClr>
                <a:schemeClr val="dk1"/>
              </a:buClr>
              <a:buSzPts val="1100"/>
              <a:buFont typeface="Arial"/>
              <a:buNone/>
            </a:pPr>
            <a:r>
              <a:rPr lang="en" sz="3000">
                <a:solidFill>
                  <a:schemeClr val="dk1"/>
                </a:solidFill>
                <a:latin typeface="Calibri"/>
                <a:ea typeface="Calibri"/>
                <a:cs typeface="Calibri"/>
                <a:sym typeface="Calibri"/>
              </a:rPr>
              <a:t>7. Before the semester, I registered with the Office of Accessibility and Resources (OARS) to get accommodations in my classes.</a:t>
            </a:r>
            <a:endParaRPr sz="3000">
              <a:solidFill>
                <a:schemeClr val="dk1"/>
              </a:solidFill>
              <a:latin typeface="Calibri"/>
              <a:ea typeface="Calibri"/>
              <a:cs typeface="Calibri"/>
              <a:sym typeface="Calibri"/>
            </a:endParaRPr>
          </a:p>
          <a:p>
            <a:pPr marL="0" lvl="0" indent="0" rtl="0">
              <a:spcBef>
                <a:spcPts val="1000"/>
              </a:spcBef>
              <a:spcAft>
                <a:spcPts val="0"/>
              </a:spcAft>
              <a:buClr>
                <a:schemeClr val="dk1"/>
              </a:buClr>
              <a:buSzPts val="1100"/>
              <a:buFont typeface="Arial"/>
              <a:buNone/>
            </a:pPr>
            <a:r>
              <a:rPr lang="en" sz="3000">
                <a:solidFill>
                  <a:schemeClr val="dk1"/>
                </a:solidFill>
                <a:latin typeface="Calibri"/>
                <a:ea typeface="Calibri"/>
                <a:cs typeface="Calibri"/>
                <a:sym typeface="Calibri"/>
              </a:rPr>
              <a:t>8. I will let OARS know I asked you for read aloud.</a:t>
            </a:r>
            <a:endParaRPr sz="3000">
              <a:solidFill>
                <a:schemeClr val="dk1"/>
              </a:solidFill>
              <a:latin typeface="Calibri"/>
              <a:ea typeface="Calibri"/>
              <a:cs typeface="Calibri"/>
              <a:sym typeface="Calibri"/>
            </a:endParaRPr>
          </a:p>
          <a:p>
            <a:pPr marL="0" lvl="0" indent="0" rtl="0">
              <a:spcBef>
                <a:spcPts val="1000"/>
              </a:spcBef>
              <a:spcAft>
                <a:spcPts val="0"/>
              </a:spcAft>
              <a:buClr>
                <a:schemeClr val="dk1"/>
              </a:buClr>
              <a:buSzPts val="1100"/>
              <a:buFont typeface="Arial"/>
              <a:buNone/>
            </a:pPr>
            <a:r>
              <a:rPr lang="en" sz="3000">
                <a:solidFill>
                  <a:schemeClr val="dk1"/>
                </a:solidFill>
                <a:latin typeface="Calibri"/>
                <a:ea typeface="Calibri"/>
                <a:cs typeface="Calibri"/>
                <a:sym typeface="Calibri"/>
              </a:rPr>
              <a:t>9. Does that sound like a good plan?</a:t>
            </a:r>
            <a:endParaRPr sz="3000">
              <a:solidFill>
                <a:schemeClr val="dk1"/>
              </a:solidFill>
              <a:latin typeface="Calibri"/>
              <a:ea typeface="Calibri"/>
              <a:cs typeface="Calibri"/>
              <a:sym typeface="Calibri"/>
            </a:endParaRPr>
          </a:p>
          <a:p>
            <a:pPr marL="342900" lvl="0" indent="-342900" rtl="0">
              <a:spcBef>
                <a:spcPts val="1000"/>
              </a:spcBef>
              <a:spcAft>
                <a:spcPts val="1000"/>
              </a:spcAft>
              <a:buNone/>
            </a:pPr>
            <a:endParaRPr sz="3000">
              <a:solidFill>
                <a:schemeClr val="dk1"/>
              </a:solidFill>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Scripted Notecards - Self-Advocacy</a:t>
            </a:r>
            <a:endParaRPr sz="3600" b="1">
              <a:latin typeface="Calibri"/>
              <a:ea typeface="Calibri"/>
              <a:cs typeface="Calibri"/>
              <a:sym typeface="Calibri"/>
            </a:endParaRPr>
          </a:p>
        </p:txBody>
      </p:sp>
      <p:sp>
        <p:nvSpPr>
          <p:cNvPr id="425" name="Shape 425"/>
          <p:cNvSpPr txBox="1">
            <a:spLocks noGrp="1"/>
          </p:cNvSpPr>
          <p:nvPr>
            <p:ph type="body" idx="1"/>
          </p:nvPr>
        </p:nvSpPr>
        <p:spPr>
          <a:xfrm>
            <a:off x="311700" y="1536633"/>
            <a:ext cx="8520600" cy="4555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rtl="0">
              <a:lnSpc>
                <a:spcPct val="150000"/>
              </a:lnSpc>
              <a:spcBef>
                <a:spcPts val="0"/>
              </a:spcBef>
              <a:spcAft>
                <a:spcPts val="0"/>
              </a:spcAft>
              <a:buNone/>
            </a:pPr>
            <a:r>
              <a:rPr lang="en" sz="3000">
                <a:solidFill>
                  <a:srgbClr val="000000"/>
                </a:solidFill>
                <a:latin typeface="Calibri"/>
                <a:ea typeface="Calibri"/>
                <a:cs typeface="Calibri"/>
                <a:sym typeface="Calibri"/>
              </a:rPr>
              <a:t>Example:    											                 #4</a:t>
            </a:r>
            <a:endParaRPr sz="3000">
              <a:solidFill>
                <a:srgbClr val="000000"/>
              </a:solidFill>
              <a:latin typeface="Calibri"/>
              <a:ea typeface="Calibri"/>
              <a:cs typeface="Calibri"/>
              <a:sym typeface="Calibri"/>
            </a:endParaRPr>
          </a:p>
          <a:p>
            <a:pPr marL="0" lvl="0" indent="0" rtl="0">
              <a:spcBef>
                <a:spcPts val="1000"/>
              </a:spcBef>
              <a:spcAft>
                <a:spcPts val="0"/>
              </a:spcAft>
              <a:buNone/>
            </a:pPr>
            <a:r>
              <a:rPr lang="en" sz="3000">
                <a:solidFill>
                  <a:srgbClr val="000000"/>
                </a:solidFill>
                <a:latin typeface="Calibri"/>
                <a:ea typeface="Calibri"/>
                <a:cs typeface="Calibri"/>
                <a:sym typeface="Calibri"/>
              </a:rPr>
              <a:t>10. Great, I will let OARS know I asked for read aloud.</a:t>
            </a:r>
            <a:endParaRPr sz="3000">
              <a:solidFill>
                <a:srgbClr val="000000"/>
              </a:solidFill>
              <a:latin typeface="Calibri"/>
              <a:ea typeface="Calibri"/>
              <a:cs typeface="Calibri"/>
              <a:sym typeface="Calibri"/>
            </a:endParaRPr>
          </a:p>
          <a:p>
            <a:pPr marL="571500" lvl="0" indent="-571500" rtl="0">
              <a:spcBef>
                <a:spcPts val="1000"/>
              </a:spcBef>
              <a:spcAft>
                <a:spcPts val="0"/>
              </a:spcAft>
              <a:buNone/>
            </a:pPr>
            <a:r>
              <a:rPr lang="en" sz="3000">
                <a:solidFill>
                  <a:srgbClr val="000000"/>
                </a:solidFill>
                <a:latin typeface="Calibri"/>
                <a:ea typeface="Calibri"/>
                <a:cs typeface="Calibri"/>
                <a:sym typeface="Calibri"/>
              </a:rPr>
              <a:t>11. I will let OARS know that we have made these arrangements and that you agree.</a:t>
            </a:r>
            <a:endParaRPr sz="3000">
              <a:solidFill>
                <a:srgbClr val="000000"/>
              </a:solidFill>
              <a:latin typeface="Calibri"/>
              <a:ea typeface="Calibri"/>
              <a:cs typeface="Calibri"/>
              <a:sym typeface="Calibri"/>
            </a:endParaRPr>
          </a:p>
          <a:p>
            <a:pPr marL="571500" lvl="0" indent="-571500" rtl="0">
              <a:spcBef>
                <a:spcPts val="1000"/>
              </a:spcBef>
              <a:spcAft>
                <a:spcPts val="1000"/>
              </a:spcAft>
              <a:buNone/>
            </a:pPr>
            <a:r>
              <a:rPr lang="en" sz="3000">
                <a:solidFill>
                  <a:srgbClr val="000000"/>
                </a:solidFill>
                <a:latin typeface="Calibri"/>
                <a:ea typeface="Calibri"/>
                <a:cs typeface="Calibri"/>
                <a:sym typeface="Calibri"/>
              </a:rPr>
              <a:t>12. Thank you so much for working with me; I appreciate your time and help with this.  I am really looking forward to your class! Thanks again!</a:t>
            </a:r>
            <a:endParaRPr sz="30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235500" y="364775"/>
            <a:ext cx="17664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Results </a:t>
            </a:r>
            <a:endParaRPr sz="3600" b="1">
              <a:latin typeface="Calibri"/>
              <a:ea typeface="Calibri"/>
              <a:cs typeface="Calibri"/>
              <a:sym typeface="Calibri"/>
            </a:endParaRPr>
          </a:p>
        </p:txBody>
      </p:sp>
      <p:pic>
        <p:nvPicPr>
          <p:cNvPr id="431" name="Shape 431"/>
          <p:cNvPicPr preferRelativeResize="0"/>
          <p:nvPr/>
        </p:nvPicPr>
        <p:blipFill>
          <a:blip r:embed="rId3">
            <a:alphaModFix/>
          </a:blip>
          <a:stretch>
            <a:fillRect/>
          </a:stretch>
        </p:blipFill>
        <p:spPr>
          <a:xfrm>
            <a:off x="2000467" y="0"/>
            <a:ext cx="6173557" cy="68580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Shape 436"/>
          <p:cNvSpPr txBox="1">
            <a:spLocks noGrp="1"/>
          </p:cNvSpPr>
          <p:nvPr>
            <p:ph type="title"/>
          </p:nvPr>
        </p:nvSpPr>
        <p:spPr>
          <a:xfrm>
            <a:off x="311700" y="3076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Social Validity - Students </a:t>
            </a:r>
            <a:endParaRPr sz="3600" b="1">
              <a:latin typeface="Calibri"/>
              <a:ea typeface="Calibri"/>
              <a:cs typeface="Calibri"/>
              <a:sym typeface="Calibri"/>
            </a:endParaRPr>
          </a:p>
        </p:txBody>
      </p:sp>
      <p:sp>
        <p:nvSpPr>
          <p:cNvPr id="437" name="Shape 437"/>
          <p:cNvSpPr txBox="1">
            <a:spLocks noGrp="1"/>
          </p:cNvSpPr>
          <p:nvPr>
            <p:ph type="body" idx="1"/>
          </p:nvPr>
        </p:nvSpPr>
        <p:spPr>
          <a:xfrm>
            <a:off x="311700" y="1147775"/>
            <a:ext cx="8520600" cy="5200500"/>
          </a:xfrm>
          <a:prstGeom prst="rect">
            <a:avLst/>
          </a:prstGeom>
        </p:spPr>
        <p:txBody>
          <a:bodyPr spcFirstLastPara="1" wrap="square" lIns="91425" tIns="91425" rIns="91425" bIns="91425" anchor="t" anchorCtr="0">
            <a:noAutofit/>
          </a:bodyPr>
          <a:lstStyle/>
          <a:p>
            <a:pPr marL="457200" lvl="0" indent="-406400" rtl="0">
              <a:spcBef>
                <a:spcPts val="60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Students were given a questionnaire and asked to answer questions using a 4-point Likert-like scale</a:t>
            </a:r>
            <a:endParaRPr sz="2800">
              <a:solidFill>
                <a:srgbClr val="000000"/>
              </a:solidFill>
              <a:latin typeface="Calibri"/>
              <a:ea typeface="Calibri"/>
              <a:cs typeface="Calibri"/>
              <a:sym typeface="Calibri"/>
            </a:endParaRPr>
          </a:p>
          <a:p>
            <a:pPr marL="457200" lvl="0"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Students all agreed or strongly agreed:</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Role-playing sessions were helpful (M = 3.75)</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i="1">
                <a:solidFill>
                  <a:srgbClr val="000000"/>
                </a:solidFill>
                <a:latin typeface="Calibri"/>
                <a:ea typeface="Calibri"/>
                <a:cs typeface="Calibri"/>
                <a:sym typeface="Calibri"/>
              </a:rPr>
              <a:t>SACR</a:t>
            </a:r>
            <a:r>
              <a:rPr lang="en" sz="2800">
                <a:solidFill>
                  <a:srgbClr val="000000"/>
                </a:solidFill>
                <a:latin typeface="Calibri"/>
                <a:ea typeface="Calibri"/>
                <a:cs typeface="Calibri"/>
                <a:sym typeface="Calibri"/>
              </a:rPr>
              <a:t> instruction helped them gain the confidence  to ask instructors for accommodations (M = 3.5)</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The importance of asking for accommodations in college (M = 3.75)</a:t>
            </a:r>
            <a:endParaRPr sz="2800">
              <a:solidFill>
                <a:srgbClr val="000000"/>
              </a:solidFill>
              <a:latin typeface="Calibri"/>
              <a:ea typeface="Calibri"/>
              <a:cs typeface="Calibri"/>
              <a:sym typeface="Calibri"/>
            </a:endParaRPr>
          </a:p>
          <a:p>
            <a:pPr marL="914400" lvl="1"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The notecards helped them learn the steps (M = 4.0)</a:t>
            </a:r>
            <a:endParaRPr sz="2800">
              <a:solidFill>
                <a:srgbClr val="000000"/>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Shape 442"/>
          <p:cNvSpPr txBox="1">
            <a:spLocks noGrp="1"/>
          </p:cNvSpPr>
          <p:nvPr>
            <p:ph type="title"/>
          </p:nvPr>
        </p:nvSpPr>
        <p:spPr>
          <a:xfrm>
            <a:off x="311700" y="4219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Social Validity - Instructors </a:t>
            </a:r>
            <a:endParaRPr sz="3600" b="1">
              <a:latin typeface="Calibri"/>
              <a:ea typeface="Calibri"/>
              <a:cs typeface="Calibri"/>
              <a:sym typeface="Calibri"/>
            </a:endParaRPr>
          </a:p>
        </p:txBody>
      </p:sp>
      <p:sp>
        <p:nvSpPr>
          <p:cNvPr id="443" name="Shape 443"/>
          <p:cNvSpPr txBox="1">
            <a:spLocks noGrp="1"/>
          </p:cNvSpPr>
          <p:nvPr>
            <p:ph type="body" idx="1"/>
          </p:nvPr>
        </p:nvSpPr>
        <p:spPr>
          <a:xfrm>
            <a:off x="311700" y="1376375"/>
            <a:ext cx="8520600" cy="5352900"/>
          </a:xfrm>
          <a:prstGeom prst="rect">
            <a:avLst/>
          </a:prstGeom>
        </p:spPr>
        <p:txBody>
          <a:bodyPr spcFirstLastPara="1" wrap="square" lIns="91425" tIns="91425" rIns="91425" bIns="91425" anchor="t" anchorCtr="0">
            <a:noAutofit/>
          </a:bodyPr>
          <a:lstStyle/>
          <a:p>
            <a:pPr marL="457200" lvl="0" indent="-381000" rtl="0">
              <a:spcBef>
                <a:spcPts val="300"/>
              </a:spcBef>
              <a:spcAft>
                <a:spcPts val="0"/>
              </a:spcAft>
              <a:buClr>
                <a:srgbClr val="000000"/>
              </a:buClr>
              <a:buSzPts val="2400"/>
              <a:buFont typeface="Calibri"/>
              <a:buChar char="⇢"/>
            </a:pPr>
            <a:r>
              <a:rPr lang="en" sz="2800">
                <a:solidFill>
                  <a:srgbClr val="000000"/>
                </a:solidFill>
                <a:latin typeface="Calibri"/>
                <a:ea typeface="Calibri"/>
                <a:cs typeface="Calibri"/>
                <a:sym typeface="Calibri"/>
              </a:rPr>
              <a:t>Instructors were given a questionnaire and asked to answer questions using a 4-point Likert-like scale</a:t>
            </a:r>
            <a:endParaRPr sz="2800">
              <a:solidFill>
                <a:srgbClr val="000000"/>
              </a:solidFill>
              <a:latin typeface="Calibri"/>
              <a:ea typeface="Calibri"/>
              <a:cs typeface="Calibri"/>
              <a:sym typeface="Calibri"/>
            </a:endParaRPr>
          </a:p>
          <a:p>
            <a:pPr marL="457200" lvl="0" indent="-381000" rtl="0">
              <a:spcBef>
                <a:spcPts val="0"/>
              </a:spcBef>
              <a:spcAft>
                <a:spcPts val="0"/>
              </a:spcAft>
              <a:buClr>
                <a:srgbClr val="000000"/>
              </a:buClr>
              <a:buSzPts val="2400"/>
              <a:buFont typeface="Calibri"/>
              <a:buChar char="⇢"/>
            </a:pPr>
            <a:r>
              <a:rPr lang="en" sz="2800">
                <a:solidFill>
                  <a:srgbClr val="000000"/>
                </a:solidFill>
                <a:latin typeface="Calibri"/>
                <a:ea typeface="Calibri"/>
                <a:cs typeface="Calibri"/>
                <a:sym typeface="Calibri"/>
              </a:rPr>
              <a:t>Instructors all agreed or strongly agreed:</a:t>
            </a:r>
            <a:endParaRPr sz="28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800">
                <a:solidFill>
                  <a:srgbClr val="000000"/>
                </a:solidFill>
                <a:latin typeface="Calibri"/>
                <a:ea typeface="Calibri"/>
                <a:cs typeface="Calibri"/>
                <a:sym typeface="Calibri"/>
              </a:rPr>
              <a:t>Teaching students with disabilities how to independently request academic accommodations is important and necessary  (M = 4.0)</a:t>
            </a:r>
            <a:endParaRPr sz="28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800">
                <a:solidFill>
                  <a:srgbClr val="000000"/>
                </a:solidFill>
                <a:latin typeface="Calibri"/>
                <a:ea typeface="Calibri"/>
                <a:cs typeface="Calibri"/>
                <a:sym typeface="Calibri"/>
              </a:rPr>
              <a:t>The student explained their learning/ accommodation needs clearly (M = 4.0)</a:t>
            </a:r>
            <a:endParaRPr sz="28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800">
                <a:solidFill>
                  <a:srgbClr val="000000"/>
                </a:solidFill>
                <a:latin typeface="Calibri"/>
                <a:ea typeface="Calibri"/>
                <a:cs typeface="Calibri"/>
                <a:sym typeface="Calibri"/>
              </a:rPr>
              <a:t>The student identified the specific accommodation need (M = 4.0)</a:t>
            </a:r>
            <a:endParaRPr sz="2400">
              <a:latin typeface="Calibri"/>
              <a:ea typeface="Calibri"/>
              <a:cs typeface="Calibri"/>
              <a:sym typeface="Calibri"/>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Shape 448"/>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Significance </a:t>
            </a:r>
            <a:endParaRPr sz="3600" b="1">
              <a:latin typeface="Calibri"/>
              <a:ea typeface="Calibri"/>
              <a:cs typeface="Calibri"/>
              <a:sym typeface="Calibri"/>
            </a:endParaRPr>
          </a:p>
        </p:txBody>
      </p:sp>
      <p:sp>
        <p:nvSpPr>
          <p:cNvPr id="449" name="Shape 449"/>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19100" rtl="0">
              <a:spcBef>
                <a:spcPts val="70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Results were consistent with similar studies (i.e., Holzberg, 2017; Holzberg, Test, &amp; Rusher 2018;  Walker &amp; Test, 2011)</a:t>
            </a:r>
            <a:endParaRPr sz="3000">
              <a:solidFill>
                <a:srgbClr val="000000"/>
              </a:solidFill>
              <a:latin typeface="Calibri"/>
              <a:ea typeface="Calibri"/>
              <a:cs typeface="Calibri"/>
              <a:sym typeface="Calibri"/>
            </a:endParaRPr>
          </a:p>
          <a:p>
            <a:pPr marL="457200" lvl="0"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Contributions: </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Added to the literature on the use of the </a:t>
            </a:r>
            <a:r>
              <a:rPr lang="en" sz="3000" i="1">
                <a:solidFill>
                  <a:srgbClr val="000000"/>
                </a:solidFill>
                <a:latin typeface="Calibri"/>
                <a:ea typeface="Calibri"/>
                <a:cs typeface="Calibri"/>
                <a:sym typeface="Calibri"/>
              </a:rPr>
              <a:t>SACR</a:t>
            </a:r>
            <a:r>
              <a:rPr lang="en" sz="3000">
                <a:solidFill>
                  <a:srgbClr val="000000"/>
                </a:solidFill>
                <a:latin typeface="Calibri"/>
                <a:ea typeface="Calibri"/>
                <a:cs typeface="Calibri"/>
                <a:sym typeface="Calibri"/>
              </a:rPr>
              <a:t>:</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In an </a:t>
            </a:r>
            <a:r>
              <a:rPr lang="en" sz="3000" i="1">
                <a:solidFill>
                  <a:srgbClr val="000000"/>
                </a:solidFill>
                <a:latin typeface="Calibri"/>
                <a:ea typeface="Calibri"/>
                <a:cs typeface="Calibri"/>
                <a:sym typeface="Calibri"/>
              </a:rPr>
              <a:t>in situ </a:t>
            </a:r>
            <a:r>
              <a:rPr lang="en" sz="3000">
                <a:solidFill>
                  <a:srgbClr val="000000"/>
                </a:solidFill>
                <a:latin typeface="Calibri"/>
                <a:ea typeface="Calibri"/>
                <a:cs typeface="Calibri"/>
                <a:sym typeface="Calibri"/>
              </a:rPr>
              <a:t>condition</a:t>
            </a:r>
            <a:endParaRPr sz="3000">
              <a:solidFill>
                <a:srgbClr val="000000"/>
              </a:solidFill>
              <a:latin typeface="Calibri"/>
              <a:ea typeface="Calibri"/>
              <a:cs typeface="Calibri"/>
              <a:sym typeface="Calibri"/>
            </a:endParaRPr>
          </a:p>
          <a:p>
            <a:pPr marL="914400" lvl="1" indent="-419100" rtl="0">
              <a:spcBef>
                <a:spcPts val="0"/>
              </a:spcBef>
              <a:spcAft>
                <a:spcPts val="0"/>
              </a:spcAft>
              <a:buClr>
                <a:srgbClr val="000000"/>
              </a:buClr>
              <a:buSzPts val="3000"/>
              <a:buFont typeface="Calibri"/>
              <a:buChar char="⇢"/>
            </a:pPr>
            <a:r>
              <a:rPr lang="en" sz="3000">
                <a:solidFill>
                  <a:srgbClr val="000000"/>
                </a:solidFill>
                <a:latin typeface="Calibri"/>
                <a:ea typeface="Calibri"/>
                <a:cs typeface="Calibri"/>
                <a:sym typeface="Calibri"/>
              </a:rPr>
              <a:t>Students with IDD</a:t>
            </a:r>
            <a:endParaRPr sz="3000">
              <a:latin typeface="Calibri"/>
              <a:ea typeface="Calibri"/>
              <a:cs typeface="Calibri"/>
              <a:sym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Shape 45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Significance </a:t>
            </a:r>
            <a:endParaRPr sz="3600" b="1">
              <a:latin typeface="Calibri"/>
              <a:ea typeface="Calibri"/>
              <a:cs typeface="Calibri"/>
              <a:sym typeface="Calibri"/>
            </a:endParaRPr>
          </a:p>
        </p:txBody>
      </p:sp>
      <p:sp>
        <p:nvSpPr>
          <p:cNvPr id="455" name="Shape 455"/>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381000" rtl="0">
              <a:spcBef>
                <a:spcPts val="700"/>
              </a:spcBef>
              <a:spcAft>
                <a:spcPts val="0"/>
              </a:spcAft>
              <a:buClr>
                <a:srgbClr val="000000"/>
              </a:buClr>
              <a:buSzPts val="2400"/>
              <a:buFont typeface="Calibri"/>
              <a:buChar char="⇢"/>
            </a:pPr>
            <a:r>
              <a:rPr lang="en" sz="3000">
                <a:solidFill>
                  <a:srgbClr val="000000"/>
                </a:solidFill>
                <a:latin typeface="Calibri"/>
                <a:ea typeface="Calibri"/>
                <a:cs typeface="Calibri"/>
                <a:sym typeface="Calibri"/>
              </a:rPr>
              <a:t>This could be “packaged” and scaled up for use in universities’ Offices of Disability Services</a:t>
            </a:r>
            <a:endParaRPr sz="30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3000">
                <a:solidFill>
                  <a:srgbClr val="000000"/>
                </a:solidFill>
                <a:latin typeface="Calibri"/>
                <a:ea typeface="Calibri"/>
                <a:cs typeface="Calibri"/>
                <a:sym typeface="Calibri"/>
              </a:rPr>
              <a:t>For example, mentors could teach </a:t>
            </a:r>
            <a:r>
              <a:rPr lang="en" sz="3000" i="1">
                <a:solidFill>
                  <a:srgbClr val="000000"/>
                </a:solidFill>
                <a:latin typeface="Calibri"/>
                <a:ea typeface="Calibri"/>
                <a:cs typeface="Calibri"/>
                <a:sym typeface="Calibri"/>
              </a:rPr>
              <a:t>SACR</a:t>
            </a:r>
            <a:r>
              <a:rPr lang="en" sz="3000">
                <a:solidFill>
                  <a:srgbClr val="000000"/>
                </a:solidFill>
                <a:latin typeface="Calibri"/>
                <a:ea typeface="Calibri"/>
                <a:cs typeface="Calibri"/>
                <a:sym typeface="Calibri"/>
              </a:rPr>
              <a:t> to students new to a university</a:t>
            </a:r>
            <a:endParaRPr sz="30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3000" i="1">
                <a:solidFill>
                  <a:srgbClr val="000000"/>
                </a:solidFill>
                <a:latin typeface="Calibri"/>
                <a:ea typeface="Calibri"/>
                <a:cs typeface="Calibri"/>
                <a:sym typeface="Calibri"/>
              </a:rPr>
              <a:t>SACR</a:t>
            </a:r>
            <a:r>
              <a:rPr lang="en" sz="3000">
                <a:solidFill>
                  <a:srgbClr val="000000"/>
                </a:solidFill>
                <a:latin typeface="Calibri"/>
                <a:ea typeface="Calibri"/>
                <a:cs typeface="Calibri"/>
                <a:sym typeface="Calibri"/>
              </a:rPr>
              <a:t> instruction could be a part of orientation programs prior to students beginning classes or during the first weeks of class</a:t>
            </a:r>
            <a:endParaRPr sz="2400">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txBox="1">
            <a:spLocks noGrp="1"/>
          </p:cNvSpPr>
          <p:nvPr>
            <p:ph type="title"/>
          </p:nvPr>
        </p:nvSpPr>
        <p:spPr>
          <a:xfrm>
            <a:off x="311700" y="402867"/>
            <a:ext cx="8520600" cy="76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Calibri"/>
                <a:ea typeface="Calibri"/>
                <a:cs typeface="Calibri"/>
                <a:sym typeface="Calibri"/>
              </a:rPr>
              <a:t>Resources for Teaching Self-Advocacy Skills </a:t>
            </a:r>
            <a:endParaRPr sz="3600" b="1">
              <a:latin typeface="Calibri"/>
              <a:ea typeface="Calibri"/>
              <a:cs typeface="Calibri"/>
              <a:sym typeface="Calibri"/>
            </a:endParaRPr>
          </a:p>
        </p:txBody>
      </p:sp>
      <p:pic>
        <p:nvPicPr>
          <p:cNvPr id="461" name="Shape 461">
            <a:hlinkClick r:id="rId3"/>
          </p:cNvPr>
          <p:cNvPicPr preferRelativeResize="0"/>
          <p:nvPr/>
        </p:nvPicPr>
        <p:blipFill>
          <a:blip r:embed="rId4">
            <a:alphaModFix/>
          </a:blip>
          <a:stretch>
            <a:fillRect/>
          </a:stretch>
        </p:blipFill>
        <p:spPr>
          <a:xfrm>
            <a:off x="1681550" y="1357325"/>
            <a:ext cx="6199850" cy="4705350"/>
          </a:xfrm>
          <a:prstGeom prst="rect">
            <a:avLst/>
          </a:prstGeom>
          <a:noFill/>
          <a:ln>
            <a:noFill/>
          </a:ln>
        </p:spPr>
      </p:pic>
      <p:sp>
        <p:nvSpPr>
          <p:cNvPr id="462" name="Shape 462"/>
          <p:cNvSpPr txBox="1"/>
          <p:nvPr/>
        </p:nvSpPr>
        <p:spPr>
          <a:xfrm>
            <a:off x="0" y="6253625"/>
            <a:ext cx="8669400" cy="6045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 sz="2400">
                <a:latin typeface="Calibri"/>
                <a:ea typeface="Calibri"/>
                <a:cs typeface="Calibri"/>
                <a:sym typeface="Calibri"/>
              </a:rPr>
              <a:t>Links to: </a:t>
            </a:r>
            <a:r>
              <a:rPr lang="en" sz="2400" u="sng">
                <a:solidFill>
                  <a:schemeClr val="hlink"/>
                </a:solidFill>
                <a:latin typeface="Calibri"/>
                <a:ea typeface="Calibri"/>
                <a:cs typeface="Calibri"/>
                <a:sym typeface="Calibri"/>
                <a:hlinkClick r:id="rId3"/>
              </a:rPr>
              <a:t>http://dholzberg.wixsite.com/sacrinstruction</a:t>
            </a:r>
            <a:r>
              <a:rPr lang="en" sz="2400">
                <a:latin typeface="Calibri"/>
                <a:ea typeface="Calibri"/>
                <a:cs typeface="Calibri"/>
                <a:sym typeface="Calibri"/>
              </a:rPr>
              <a:t> </a:t>
            </a:r>
            <a:endParaRPr sz="2400">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Shape 467"/>
          <p:cNvSpPr txBox="1">
            <a:spLocks noGrp="1"/>
          </p:cNvSpPr>
          <p:nvPr>
            <p:ph type="title"/>
          </p:nvPr>
        </p:nvSpPr>
        <p:spPr>
          <a:xfrm>
            <a:off x="311700" y="3076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Acknowledgments:</a:t>
            </a:r>
            <a:endParaRPr sz="3600" b="1">
              <a:latin typeface="Calibri"/>
              <a:ea typeface="Calibri"/>
              <a:cs typeface="Calibri"/>
              <a:sym typeface="Calibri"/>
            </a:endParaRPr>
          </a:p>
        </p:txBody>
      </p:sp>
      <p:sp>
        <p:nvSpPr>
          <p:cNvPr id="468" name="Shape 468"/>
          <p:cNvSpPr txBox="1">
            <a:spLocks noGrp="1"/>
          </p:cNvSpPr>
          <p:nvPr>
            <p:ph type="body" idx="1"/>
          </p:nvPr>
        </p:nvSpPr>
        <p:spPr>
          <a:xfrm>
            <a:off x="311700" y="1536625"/>
            <a:ext cx="4080300" cy="4711500"/>
          </a:xfrm>
          <a:prstGeom prst="rect">
            <a:avLst/>
          </a:prstGeom>
        </p:spPr>
        <p:txBody>
          <a:bodyPr spcFirstLastPara="1" wrap="square" lIns="91425" tIns="91425" rIns="91425" bIns="91425" anchor="t" anchorCtr="0">
            <a:noAutofit/>
          </a:bodyPr>
          <a:lstStyle/>
          <a:p>
            <a:pPr marL="457200" lvl="0"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Research Site University</a:t>
            </a:r>
            <a:endParaRPr sz="24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Students</a:t>
            </a:r>
            <a:endParaRPr sz="24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DRS Staff</a:t>
            </a:r>
            <a:endParaRPr sz="2400">
              <a:solidFill>
                <a:srgbClr val="000000"/>
              </a:solidFill>
              <a:latin typeface="Calibri"/>
              <a:ea typeface="Calibri"/>
              <a:cs typeface="Calibri"/>
              <a:sym typeface="Calibri"/>
            </a:endParaRPr>
          </a:p>
          <a:p>
            <a:pPr marL="457200" lvl="0"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Jackson State University</a:t>
            </a:r>
            <a:endParaRPr sz="24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Dissertation committee</a:t>
            </a:r>
            <a:endParaRPr sz="2400">
              <a:solidFill>
                <a:srgbClr val="000000"/>
              </a:solidFill>
              <a:latin typeface="Calibri"/>
              <a:ea typeface="Calibri"/>
              <a:cs typeface="Calibri"/>
              <a:sym typeface="Calibri"/>
            </a:endParaRPr>
          </a:p>
          <a:p>
            <a:pPr marL="457200" lvl="0"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St. Jude Children’s Research Hospital</a:t>
            </a:r>
            <a:endParaRPr sz="2400">
              <a:solidFill>
                <a:srgbClr val="000000"/>
              </a:solidFill>
              <a:latin typeface="Calibri"/>
              <a:ea typeface="Calibri"/>
              <a:cs typeface="Calibri"/>
              <a:sym typeface="Calibri"/>
            </a:endParaRPr>
          </a:p>
          <a:p>
            <a:pPr marL="914400" lvl="1" indent="-381000" rtl="0">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Department of Hematology</a:t>
            </a:r>
            <a:endParaRPr sz="2400">
              <a:solidFill>
                <a:srgbClr val="000000"/>
              </a:solidFill>
              <a:latin typeface="Calibri"/>
              <a:ea typeface="Calibri"/>
              <a:cs typeface="Calibri"/>
              <a:sym typeface="Calibri"/>
            </a:endParaRPr>
          </a:p>
          <a:p>
            <a:pPr marL="0" lvl="0" indent="0" rtl="0">
              <a:spcBef>
                <a:spcPts val="1600"/>
              </a:spcBef>
              <a:spcAft>
                <a:spcPts val="1600"/>
              </a:spcAft>
              <a:buNone/>
            </a:pPr>
            <a:endParaRPr sz="2400">
              <a:solidFill>
                <a:srgbClr val="000000"/>
              </a:solidFill>
              <a:latin typeface="Calibri"/>
              <a:ea typeface="Calibri"/>
              <a:cs typeface="Calibri"/>
              <a:sym typeface="Calibri"/>
            </a:endParaRPr>
          </a:p>
        </p:txBody>
      </p:sp>
      <p:sp>
        <p:nvSpPr>
          <p:cNvPr id="469" name="Shape 469"/>
          <p:cNvSpPr txBox="1">
            <a:spLocks noGrp="1"/>
          </p:cNvSpPr>
          <p:nvPr>
            <p:ph type="body" idx="2"/>
          </p:nvPr>
        </p:nvSpPr>
        <p:spPr>
          <a:xfrm>
            <a:off x="4752000" y="1536625"/>
            <a:ext cx="4187100" cy="4711500"/>
          </a:xfrm>
          <a:prstGeom prst="rect">
            <a:avLst/>
          </a:prstGeom>
        </p:spPr>
        <p:txBody>
          <a:bodyPr spcFirstLastPara="1" wrap="square" lIns="91425" tIns="91425" rIns="91425" bIns="91425" anchor="t" anchorCtr="0">
            <a:noAutofit/>
          </a:bodyPr>
          <a:lstStyle/>
          <a:p>
            <a:pPr marL="457200" lvl="0" indent="-381000" rtl="0">
              <a:lnSpc>
                <a:spcPct val="100000"/>
              </a:lnSpc>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UNC Greensboro </a:t>
            </a:r>
            <a:endParaRPr sz="2400">
              <a:solidFill>
                <a:srgbClr val="000000"/>
              </a:solidFill>
              <a:latin typeface="Calibri"/>
              <a:ea typeface="Calibri"/>
              <a:cs typeface="Calibri"/>
              <a:sym typeface="Calibri"/>
            </a:endParaRPr>
          </a:p>
          <a:p>
            <a:pPr marL="914400" lvl="1" indent="-381000" rtl="0">
              <a:lnSpc>
                <a:spcPct val="100000"/>
              </a:lnSpc>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Beyond Academics - Office of Comprehensive Transition and Post-Secondary Education </a:t>
            </a:r>
            <a:endParaRPr sz="2400">
              <a:solidFill>
                <a:srgbClr val="000000"/>
              </a:solidFill>
              <a:latin typeface="Calibri"/>
              <a:ea typeface="Calibri"/>
              <a:cs typeface="Calibri"/>
              <a:sym typeface="Calibri"/>
            </a:endParaRPr>
          </a:p>
          <a:p>
            <a:pPr marL="457200" lvl="0" indent="-381000" rtl="0">
              <a:lnSpc>
                <a:spcPct val="100000"/>
              </a:lnSpc>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UNC Charlotte</a:t>
            </a:r>
            <a:endParaRPr sz="2400">
              <a:solidFill>
                <a:srgbClr val="000000"/>
              </a:solidFill>
              <a:latin typeface="Calibri"/>
              <a:ea typeface="Calibri"/>
              <a:cs typeface="Calibri"/>
              <a:sym typeface="Calibri"/>
            </a:endParaRPr>
          </a:p>
          <a:p>
            <a:pPr marL="914400" lvl="1" indent="-381000" rtl="0">
              <a:lnSpc>
                <a:spcPct val="100000"/>
              </a:lnSpc>
              <a:spcBef>
                <a:spcPts val="0"/>
              </a:spcBef>
              <a:spcAft>
                <a:spcPts val="0"/>
              </a:spcAft>
              <a:buClr>
                <a:srgbClr val="000000"/>
              </a:buClr>
              <a:buSzPts val="2400"/>
              <a:buFont typeface="Calibri"/>
              <a:buChar char="○"/>
            </a:pPr>
            <a:r>
              <a:rPr lang="en" sz="2400">
                <a:solidFill>
                  <a:srgbClr val="000000"/>
                </a:solidFill>
                <a:latin typeface="Calibri"/>
                <a:ea typeface="Calibri"/>
                <a:cs typeface="Calibri"/>
                <a:sym typeface="Calibri"/>
              </a:rPr>
              <a:t>Office of Disability Services </a:t>
            </a:r>
            <a:endParaRPr sz="2400">
              <a:solidFill>
                <a:srgbClr val="000000"/>
              </a:solidFill>
              <a:latin typeface="Calibri"/>
              <a:ea typeface="Calibri"/>
              <a:cs typeface="Calibri"/>
              <a:sym typeface="Calibri"/>
            </a:endParaRPr>
          </a:p>
        </p:txBody>
      </p:sp>
      <p:pic>
        <p:nvPicPr>
          <p:cNvPr id="470" name="Shape 470" descr="Image result for st jude children's research hospital"/>
          <p:cNvPicPr preferRelativeResize="0"/>
          <p:nvPr/>
        </p:nvPicPr>
        <p:blipFill>
          <a:blip r:embed="rId3">
            <a:alphaModFix/>
          </a:blip>
          <a:stretch>
            <a:fillRect/>
          </a:stretch>
        </p:blipFill>
        <p:spPr>
          <a:xfrm>
            <a:off x="113275" y="5371575"/>
            <a:ext cx="1542400" cy="1423775"/>
          </a:xfrm>
          <a:prstGeom prst="rect">
            <a:avLst/>
          </a:prstGeom>
          <a:noFill/>
          <a:ln>
            <a:noFill/>
          </a:ln>
        </p:spPr>
      </p:pic>
      <p:pic>
        <p:nvPicPr>
          <p:cNvPr id="471" name="Shape 471"/>
          <p:cNvPicPr preferRelativeResize="0"/>
          <p:nvPr/>
        </p:nvPicPr>
        <p:blipFill>
          <a:blip r:embed="rId4">
            <a:alphaModFix/>
          </a:blip>
          <a:stretch>
            <a:fillRect/>
          </a:stretch>
        </p:blipFill>
        <p:spPr>
          <a:xfrm>
            <a:off x="7655175" y="5596340"/>
            <a:ext cx="1283776" cy="1199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311700" y="363642"/>
            <a:ext cx="8520600" cy="7635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 sz="4000" b="1">
                <a:latin typeface="Calibri"/>
                <a:ea typeface="Calibri"/>
                <a:cs typeface="Calibri"/>
                <a:sym typeface="Calibri"/>
              </a:rPr>
              <a:t>Disability Identity:</a:t>
            </a:r>
            <a:endParaRPr sz="4000" b="1">
              <a:latin typeface="Calibri"/>
              <a:ea typeface="Calibri"/>
              <a:cs typeface="Calibri"/>
              <a:sym typeface="Calibri"/>
            </a:endParaRPr>
          </a:p>
        </p:txBody>
      </p:sp>
      <p:sp>
        <p:nvSpPr>
          <p:cNvPr id="96" name="Shape 96"/>
          <p:cNvSpPr txBox="1">
            <a:spLocks noGrp="1"/>
          </p:cNvSpPr>
          <p:nvPr>
            <p:ph type="body" idx="1"/>
          </p:nvPr>
        </p:nvSpPr>
        <p:spPr>
          <a:xfrm>
            <a:off x="311700" y="1317383"/>
            <a:ext cx="8520600" cy="4555200"/>
          </a:xfrm>
          <a:prstGeom prst="rect">
            <a:avLst/>
          </a:prstGeom>
        </p:spPr>
        <p:txBody>
          <a:bodyPr spcFirstLastPara="1" wrap="square" lIns="91425" tIns="91425" rIns="91425" bIns="91425" anchor="t" anchorCtr="0">
            <a:noAutofit/>
          </a:bodyPr>
          <a:lstStyle/>
          <a:p>
            <a:pPr marL="457200" lvl="0" indent="-381000" rtl="0">
              <a:spcBef>
                <a:spcPts val="0"/>
              </a:spcBef>
              <a:spcAft>
                <a:spcPts val="0"/>
              </a:spcAft>
              <a:buSzPts val="2400"/>
              <a:buFont typeface="Calibri"/>
              <a:buChar char="⇢"/>
            </a:pPr>
            <a:r>
              <a:rPr lang="en" sz="2400">
                <a:solidFill>
                  <a:schemeClr val="dk1"/>
                </a:solidFill>
                <a:latin typeface="Calibri"/>
                <a:ea typeface="Calibri"/>
                <a:cs typeface="Calibri"/>
                <a:sym typeface="Calibri"/>
              </a:rPr>
              <a:t>Students may be apprehensive when requesting accommodations due to their stance regarding ownership of disability, perceptions of support services, and choice.</a:t>
            </a:r>
            <a:endParaRPr sz="2400">
              <a:solidFill>
                <a:schemeClr val="dk1"/>
              </a:solidFill>
              <a:latin typeface="Calibri"/>
              <a:ea typeface="Calibri"/>
              <a:cs typeface="Calibri"/>
              <a:sym typeface="Calibri"/>
            </a:endParaRPr>
          </a:p>
          <a:p>
            <a:pPr marL="457200" lvl="0" indent="-381000"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Students disclose based on perceptions of a need for assistance and/or understanding balanced by desire to maintain autonomy and positive self-image (Blockmans, 2015). </a:t>
            </a:r>
            <a:endParaRPr sz="2400">
              <a:solidFill>
                <a:schemeClr val="dk1"/>
              </a:solidFill>
              <a:latin typeface="Calibri"/>
              <a:ea typeface="Calibri"/>
              <a:cs typeface="Calibri"/>
              <a:sym typeface="Calibri"/>
            </a:endParaRPr>
          </a:p>
          <a:p>
            <a:pPr marL="457200" lvl="0" indent="-381000"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Students may not perceive themselves to be “disabled” and as a result, may not see any benefit or may not believe adjustments will be valuable enough to employ this support (Jacklin, 2011). </a:t>
            </a:r>
            <a:endParaRPr sz="2400">
              <a:solidFill>
                <a:schemeClr val="dk1"/>
              </a:solidFill>
              <a:latin typeface="Calibri"/>
              <a:ea typeface="Calibri"/>
              <a:cs typeface="Calibri"/>
              <a:sym typeface="Calibri"/>
            </a:endParaRPr>
          </a:p>
          <a:p>
            <a:pPr marL="457200" lvl="0" indent="-381000"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Students experience of “negotiating” identity</a:t>
            </a:r>
            <a:endParaRPr sz="2400">
              <a:solidFill>
                <a:schemeClr val="dk1"/>
              </a:solidFill>
              <a:latin typeface="Calibri"/>
              <a:ea typeface="Calibri"/>
              <a:cs typeface="Calibri"/>
              <a:sym typeface="Calibri"/>
            </a:endParaRPr>
          </a:p>
          <a:p>
            <a:pPr marL="457200" lvl="0" indent="-381000" rtl="0">
              <a:spcBef>
                <a:spcPts val="0"/>
              </a:spcBef>
              <a:spcAft>
                <a:spcPts val="0"/>
              </a:spcAft>
              <a:buClr>
                <a:schemeClr val="dk1"/>
              </a:buClr>
              <a:buSzPts val="2400"/>
              <a:buFont typeface="Calibri"/>
              <a:buChar char="⇢"/>
            </a:pPr>
            <a:r>
              <a:rPr lang="en" sz="2400">
                <a:solidFill>
                  <a:schemeClr val="dk1"/>
                </a:solidFill>
                <a:latin typeface="Calibri"/>
                <a:ea typeface="Calibri"/>
                <a:cs typeface="Calibri"/>
                <a:sym typeface="Calibri"/>
              </a:rPr>
              <a:t>Social Model of Disability (Miskovic &amp; Gabel, 2012)</a:t>
            </a:r>
            <a:endParaRPr sz="2400">
              <a:solidFill>
                <a:schemeClr val="dk1"/>
              </a:solidFill>
              <a:latin typeface="Calibri"/>
              <a:ea typeface="Calibri"/>
              <a:cs typeface="Calibri"/>
              <a:sym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Shape 476"/>
          <p:cNvSpPr txBox="1">
            <a:spLocks noGrp="1"/>
          </p:cNvSpPr>
          <p:nvPr>
            <p:ph type="title"/>
          </p:nvPr>
        </p:nvSpPr>
        <p:spPr>
          <a:xfrm>
            <a:off x="311700" y="30761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3600" b="1">
                <a:latin typeface="Calibri"/>
                <a:ea typeface="Calibri"/>
                <a:cs typeface="Calibri"/>
                <a:sym typeface="Calibri"/>
              </a:rPr>
              <a:t>Contact Information:</a:t>
            </a:r>
            <a:endParaRPr sz="3600" b="1">
              <a:latin typeface="Calibri"/>
              <a:ea typeface="Calibri"/>
              <a:cs typeface="Calibri"/>
              <a:sym typeface="Calibri"/>
            </a:endParaRPr>
          </a:p>
        </p:txBody>
      </p:sp>
      <p:sp>
        <p:nvSpPr>
          <p:cNvPr id="477" name="Shape 477"/>
          <p:cNvSpPr txBox="1">
            <a:spLocks noGrp="1"/>
          </p:cNvSpPr>
          <p:nvPr>
            <p:ph type="body" idx="1"/>
          </p:nvPr>
        </p:nvSpPr>
        <p:spPr>
          <a:xfrm>
            <a:off x="311700" y="1269933"/>
            <a:ext cx="3999900" cy="45552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2400" b="1">
                <a:solidFill>
                  <a:srgbClr val="000000"/>
                </a:solidFill>
                <a:latin typeface="Calibri"/>
                <a:ea typeface="Calibri"/>
                <a:cs typeface="Calibri"/>
                <a:sym typeface="Calibri"/>
              </a:rPr>
              <a:t>Latacha Hamilton, PhD</a:t>
            </a:r>
            <a:endParaRPr sz="2400" b="1">
              <a:solidFill>
                <a:srgbClr val="000000"/>
              </a:solidFill>
              <a:latin typeface="Calibri"/>
              <a:ea typeface="Calibri"/>
              <a:cs typeface="Calibri"/>
              <a:sym typeface="Calibri"/>
            </a:endParaRPr>
          </a:p>
          <a:p>
            <a:pPr marL="0" lvl="0" indent="0" rtl="0">
              <a:spcBef>
                <a:spcPts val="1600"/>
              </a:spcBef>
              <a:spcAft>
                <a:spcPts val="0"/>
              </a:spcAft>
              <a:buNone/>
            </a:pPr>
            <a:r>
              <a:rPr lang="en" sz="2400">
                <a:solidFill>
                  <a:srgbClr val="000000"/>
                </a:solidFill>
                <a:latin typeface="Calibri"/>
                <a:ea typeface="Calibri"/>
                <a:cs typeface="Calibri"/>
                <a:sym typeface="Calibri"/>
              </a:rPr>
              <a:t>St. Jude Children’s Research Hospital; Memphis, TN</a:t>
            </a:r>
            <a:endParaRPr sz="2400">
              <a:solidFill>
                <a:srgbClr val="000000"/>
              </a:solidFill>
              <a:latin typeface="Calibri"/>
              <a:ea typeface="Calibri"/>
              <a:cs typeface="Calibri"/>
              <a:sym typeface="Calibri"/>
            </a:endParaRPr>
          </a:p>
          <a:p>
            <a:pPr marL="0" lvl="0" indent="0" rtl="0">
              <a:spcBef>
                <a:spcPts val="1600"/>
              </a:spcBef>
              <a:spcAft>
                <a:spcPts val="0"/>
              </a:spcAft>
              <a:buNone/>
            </a:pPr>
            <a:r>
              <a:rPr lang="en" sz="2400" u="sng">
                <a:solidFill>
                  <a:schemeClr val="hlink"/>
                </a:solidFill>
                <a:latin typeface="Calibri"/>
                <a:ea typeface="Calibri"/>
                <a:cs typeface="Calibri"/>
                <a:sym typeface="Calibri"/>
                <a:hlinkClick r:id="rId3"/>
              </a:rPr>
              <a:t>latacha.hamilton@stjude.org</a:t>
            </a:r>
            <a:endParaRPr sz="2400">
              <a:latin typeface="Calibri"/>
              <a:ea typeface="Calibri"/>
              <a:cs typeface="Calibri"/>
              <a:sym typeface="Calibri"/>
            </a:endParaRPr>
          </a:p>
          <a:p>
            <a:pPr marL="0" lvl="0" indent="0" rtl="0">
              <a:spcBef>
                <a:spcPts val="1600"/>
              </a:spcBef>
              <a:spcAft>
                <a:spcPts val="1600"/>
              </a:spcAft>
              <a:buNone/>
            </a:pPr>
            <a:r>
              <a:rPr lang="en" sz="2400">
                <a:solidFill>
                  <a:srgbClr val="000000"/>
                </a:solidFill>
                <a:latin typeface="Calibri"/>
                <a:ea typeface="Calibri"/>
                <a:cs typeface="Calibri"/>
                <a:sym typeface="Calibri"/>
              </a:rPr>
              <a:t>901.595.5775</a:t>
            </a:r>
            <a:endParaRPr sz="2400">
              <a:solidFill>
                <a:srgbClr val="000000"/>
              </a:solidFill>
              <a:latin typeface="Calibri"/>
              <a:ea typeface="Calibri"/>
              <a:cs typeface="Calibri"/>
              <a:sym typeface="Calibri"/>
            </a:endParaRPr>
          </a:p>
        </p:txBody>
      </p:sp>
      <p:sp>
        <p:nvSpPr>
          <p:cNvPr id="478" name="Shape 478"/>
          <p:cNvSpPr txBox="1">
            <a:spLocks noGrp="1"/>
          </p:cNvSpPr>
          <p:nvPr>
            <p:ph type="body" idx="2"/>
          </p:nvPr>
        </p:nvSpPr>
        <p:spPr>
          <a:xfrm>
            <a:off x="4832400" y="1269933"/>
            <a:ext cx="3999900" cy="4555200"/>
          </a:xfrm>
          <a:prstGeom prst="rect">
            <a:avLst/>
          </a:prstGeom>
        </p:spPr>
        <p:txBody>
          <a:bodyPr spcFirstLastPara="1" wrap="square" lIns="91425" tIns="91425" rIns="91425" bIns="91425" anchor="t" anchorCtr="0">
            <a:noAutofit/>
          </a:bodyPr>
          <a:lstStyle/>
          <a:p>
            <a:pPr marL="0" lvl="0" indent="0" rtl="0">
              <a:lnSpc>
                <a:spcPct val="100000"/>
              </a:lnSpc>
              <a:spcBef>
                <a:spcPts val="0"/>
              </a:spcBef>
              <a:spcAft>
                <a:spcPts val="0"/>
              </a:spcAft>
              <a:buNone/>
            </a:pPr>
            <a:r>
              <a:rPr lang="en" sz="2400" b="1">
                <a:solidFill>
                  <a:schemeClr val="dk1"/>
                </a:solidFill>
                <a:latin typeface="Calibri"/>
                <a:ea typeface="Calibri"/>
                <a:cs typeface="Calibri"/>
                <a:sym typeface="Calibri"/>
              </a:rPr>
              <a:t>Debra G. Holzbreg, Ph.D. </a:t>
            </a:r>
            <a:endParaRPr sz="2400" b="1">
              <a:solidFill>
                <a:schemeClr val="dk1"/>
              </a:solidFill>
              <a:latin typeface="Calibri"/>
              <a:ea typeface="Calibri"/>
              <a:cs typeface="Calibri"/>
              <a:sym typeface="Calibri"/>
            </a:endParaRPr>
          </a:p>
          <a:p>
            <a:pPr marL="0" lvl="0" indent="0" rtl="0">
              <a:lnSpc>
                <a:spcPct val="100000"/>
              </a:lnSpc>
              <a:spcBef>
                <a:spcPts val="0"/>
              </a:spcBef>
              <a:spcAft>
                <a:spcPts val="0"/>
              </a:spcAft>
              <a:buNone/>
            </a:pPr>
            <a:endParaRPr sz="1200" b="1">
              <a:solidFill>
                <a:schemeClr val="dk1"/>
              </a:solidFill>
              <a:latin typeface="Calibri"/>
              <a:ea typeface="Calibri"/>
              <a:cs typeface="Calibri"/>
              <a:sym typeface="Calibri"/>
            </a:endParaRPr>
          </a:p>
          <a:p>
            <a:pPr marL="0" lvl="0" indent="0">
              <a:lnSpc>
                <a:spcPct val="100000"/>
              </a:lnSpc>
              <a:spcBef>
                <a:spcPts val="0"/>
              </a:spcBef>
              <a:spcAft>
                <a:spcPts val="0"/>
              </a:spcAft>
              <a:buNone/>
            </a:pPr>
            <a:r>
              <a:rPr lang="en" sz="2400">
                <a:solidFill>
                  <a:schemeClr val="dk1"/>
                </a:solidFill>
                <a:latin typeface="Calibri"/>
                <a:ea typeface="Calibri"/>
                <a:cs typeface="Calibri"/>
                <a:sym typeface="Calibri"/>
              </a:rPr>
              <a:t>University of North Carolina at Greensboro</a:t>
            </a:r>
            <a:endParaRPr sz="2400">
              <a:solidFill>
                <a:schemeClr val="dk1"/>
              </a:solidFill>
              <a:latin typeface="Calibri"/>
              <a:ea typeface="Calibri"/>
              <a:cs typeface="Calibri"/>
              <a:sym typeface="Calibri"/>
            </a:endParaRPr>
          </a:p>
          <a:p>
            <a:pPr marL="0" lvl="0" indent="0" rtl="0">
              <a:lnSpc>
                <a:spcPct val="100000"/>
              </a:lnSpc>
              <a:spcBef>
                <a:spcPts val="0"/>
              </a:spcBef>
              <a:spcAft>
                <a:spcPts val="0"/>
              </a:spcAft>
              <a:buNone/>
            </a:pPr>
            <a:r>
              <a:rPr lang="en" sz="2400">
                <a:solidFill>
                  <a:schemeClr val="dk1"/>
                </a:solidFill>
                <a:latin typeface="Calibri"/>
                <a:ea typeface="Calibri"/>
                <a:cs typeface="Calibri"/>
                <a:sym typeface="Calibri"/>
              </a:rPr>
              <a:t>Department of Specialized Education Services </a:t>
            </a:r>
            <a:endParaRPr sz="2400">
              <a:solidFill>
                <a:schemeClr val="dk1"/>
              </a:solidFill>
              <a:latin typeface="Calibri"/>
              <a:ea typeface="Calibri"/>
              <a:cs typeface="Calibri"/>
              <a:sym typeface="Calibri"/>
            </a:endParaRPr>
          </a:p>
          <a:p>
            <a:pPr marL="0" lvl="0" indent="0" rtl="0">
              <a:lnSpc>
                <a:spcPct val="100000"/>
              </a:lnSpc>
              <a:spcBef>
                <a:spcPts val="0"/>
              </a:spcBef>
              <a:spcAft>
                <a:spcPts val="0"/>
              </a:spcAft>
              <a:buNone/>
            </a:pPr>
            <a:endParaRPr sz="1200">
              <a:solidFill>
                <a:schemeClr val="dk1"/>
              </a:solidFill>
              <a:latin typeface="Calibri"/>
              <a:ea typeface="Calibri"/>
              <a:cs typeface="Calibri"/>
              <a:sym typeface="Calibri"/>
            </a:endParaRPr>
          </a:p>
          <a:p>
            <a:pPr marL="0" lvl="0" indent="0" rtl="0">
              <a:lnSpc>
                <a:spcPct val="100000"/>
              </a:lnSpc>
              <a:spcBef>
                <a:spcPts val="0"/>
              </a:spcBef>
              <a:spcAft>
                <a:spcPts val="0"/>
              </a:spcAft>
              <a:buNone/>
            </a:pPr>
            <a:r>
              <a:rPr lang="en" sz="2400">
                <a:solidFill>
                  <a:schemeClr val="dk1"/>
                </a:solidFill>
                <a:latin typeface="Calibri"/>
                <a:ea typeface="Calibri"/>
                <a:cs typeface="Calibri"/>
                <a:sym typeface="Calibri"/>
              </a:rPr>
              <a:t>Beyond Academics - Office of Comprehensive Transition and Post-Secondary Education </a:t>
            </a:r>
            <a:endParaRPr sz="2400">
              <a:solidFill>
                <a:schemeClr val="dk1"/>
              </a:solidFill>
              <a:latin typeface="Calibri"/>
              <a:ea typeface="Calibri"/>
              <a:cs typeface="Calibri"/>
              <a:sym typeface="Calibri"/>
            </a:endParaRPr>
          </a:p>
          <a:p>
            <a:pPr marL="0" lvl="0" indent="0" rtl="0">
              <a:lnSpc>
                <a:spcPct val="100000"/>
              </a:lnSpc>
              <a:spcBef>
                <a:spcPts val="0"/>
              </a:spcBef>
              <a:spcAft>
                <a:spcPts val="0"/>
              </a:spcAft>
              <a:buNone/>
            </a:pPr>
            <a:endParaRPr sz="1200">
              <a:solidFill>
                <a:schemeClr val="dk1"/>
              </a:solidFill>
              <a:latin typeface="Calibri"/>
              <a:ea typeface="Calibri"/>
              <a:cs typeface="Calibri"/>
              <a:sym typeface="Calibri"/>
            </a:endParaRPr>
          </a:p>
          <a:p>
            <a:pPr marL="0" lvl="0" indent="0" rtl="0">
              <a:lnSpc>
                <a:spcPct val="100000"/>
              </a:lnSpc>
              <a:spcBef>
                <a:spcPts val="0"/>
              </a:spcBef>
              <a:spcAft>
                <a:spcPts val="0"/>
              </a:spcAft>
              <a:buNone/>
            </a:pPr>
            <a:r>
              <a:rPr lang="en" sz="2400" u="sng">
                <a:solidFill>
                  <a:schemeClr val="accent5"/>
                </a:solidFill>
                <a:latin typeface="Calibri"/>
                <a:ea typeface="Calibri"/>
                <a:cs typeface="Calibri"/>
                <a:sym typeface="Calibri"/>
                <a:hlinkClick r:id="rId4"/>
              </a:rPr>
              <a:t>dgholzbe@uncg.edu</a:t>
            </a:r>
            <a:r>
              <a:rPr lang="en"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0" lvl="0" indent="0" rtl="0">
              <a:lnSpc>
                <a:spcPct val="100000"/>
              </a:lnSpc>
              <a:spcBef>
                <a:spcPts val="0"/>
              </a:spcBef>
              <a:spcAft>
                <a:spcPts val="0"/>
              </a:spcAft>
              <a:buNone/>
            </a:pPr>
            <a:r>
              <a:rPr lang="en" sz="2400" u="sng">
                <a:solidFill>
                  <a:schemeClr val="accent5"/>
                </a:solidFill>
                <a:latin typeface="Calibri"/>
                <a:ea typeface="Calibri"/>
                <a:cs typeface="Calibri"/>
                <a:sym typeface="Calibri"/>
                <a:hlinkClick r:id="rId5"/>
              </a:rPr>
              <a:t>http://dholzberg.wixsite.com/sacrinstruction</a:t>
            </a:r>
            <a:r>
              <a:rPr lang="en"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0" lvl="0" indent="0">
              <a:spcBef>
                <a:spcPts val="0"/>
              </a:spcBef>
              <a:spcAft>
                <a:spcPts val="1600"/>
              </a:spcAft>
              <a:buNone/>
            </a:pPr>
            <a:endParaRPr/>
          </a:p>
        </p:txBody>
      </p:sp>
      <p:pic>
        <p:nvPicPr>
          <p:cNvPr id="479" name="Shape 479" descr="Image result for st jude children's research hospital"/>
          <p:cNvPicPr preferRelativeResize="0"/>
          <p:nvPr/>
        </p:nvPicPr>
        <p:blipFill>
          <a:blip r:embed="rId6">
            <a:alphaModFix/>
          </a:blip>
          <a:stretch>
            <a:fillRect/>
          </a:stretch>
        </p:blipFill>
        <p:spPr>
          <a:xfrm>
            <a:off x="91400" y="5315600"/>
            <a:ext cx="1600950" cy="1477825"/>
          </a:xfrm>
          <a:prstGeom prst="rect">
            <a:avLst/>
          </a:prstGeom>
          <a:noFill/>
          <a:ln>
            <a:noFill/>
          </a:ln>
        </p:spPr>
      </p:pic>
      <p:pic>
        <p:nvPicPr>
          <p:cNvPr id="480" name="Shape 480"/>
          <p:cNvPicPr preferRelativeResize="0"/>
          <p:nvPr/>
        </p:nvPicPr>
        <p:blipFill>
          <a:blip r:embed="rId7">
            <a:alphaModFix/>
          </a:blip>
          <a:stretch>
            <a:fillRect/>
          </a:stretch>
        </p:blipFill>
        <p:spPr>
          <a:xfrm>
            <a:off x="7655175" y="5596340"/>
            <a:ext cx="1283776" cy="11992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a:off x="311700" y="3647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4000" b="1">
                <a:latin typeface="Calibri"/>
                <a:ea typeface="Calibri"/>
                <a:cs typeface="Calibri"/>
                <a:sym typeface="Calibri"/>
              </a:rPr>
              <a:t>Self-Efficacy Theory (Bandura, 1994)</a:t>
            </a:r>
            <a:endParaRPr sz="4000" b="1">
              <a:latin typeface="Calibri"/>
              <a:ea typeface="Calibri"/>
              <a:cs typeface="Calibri"/>
              <a:sym typeface="Calibri"/>
            </a:endParaRPr>
          </a:p>
        </p:txBody>
      </p:sp>
      <p:sp>
        <p:nvSpPr>
          <p:cNvPr id="102" name="Shape 102"/>
          <p:cNvSpPr txBox="1">
            <a:spLocks noGrp="1"/>
          </p:cNvSpPr>
          <p:nvPr>
            <p:ph type="body" idx="1"/>
          </p:nvPr>
        </p:nvSpPr>
        <p:spPr>
          <a:xfrm>
            <a:off x="311700" y="1128275"/>
            <a:ext cx="8520600" cy="5445300"/>
          </a:xfrm>
          <a:prstGeom prst="rect">
            <a:avLst/>
          </a:prstGeom>
        </p:spPr>
        <p:txBody>
          <a:bodyPr spcFirstLastPara="1" wrap="square" lIns="91425" tIns="91425" rIns="91425" bIns="91425" anchor="t" anchorCtr="0">
            <a:noAutofit/>
          </a:bodyPr>
          <a:lstStyle/>
          <a:p>
            <a:pPr marL="457200" lvl="0" indent="-387350" rtl="0">
              <a:lnSpc>
                <a:spcPct val="90000"/>
              </a:lnSpc>
              <a:spcBef>
                <a:spcPts val="1800"/>
              </a:spcBef>
              <a:spcAft>
                <a:spcPts val="0"/>
              </a:spcAft>
              <a:buSzPts val="2500"/>
              <a:buFont typeface="Calibri"/>
              <a:buChar char="⇢"/>
            </a:pPr>
            <a:r>
              <a:rPr lang="en" sz="2500">
                <a:solidFill>
                  <a:srgbClr val="514843"/>
                </a:solidFill>
                <a:latin typeface="Calibri"/>
                <a:ea typeface="Calibri"/>
                <a:cs typeface="Calibri"/>
                <a:sym typeface="Calibri"/>
              </a:rPr>
              <a:t>Self-efficacy beliefs determine how people </a:t>
            </a:r>
            <a:r>
              <a:rPr lang="en" sz="2500" b="1">
                <a:solidFill>
                  <a:srgbClr val="514843"/>
                </a:solidFill>
                <a:latin typeface="Calibri"/>
                <a:ea typeface="Calibri"/>
                <a:cs typeface="Calibri"/>
                <a:sym typeface="Calibri"/>
              </a:rPr>
              <a:t>feel, think, motivate</a:t>
            </a:r>
            <a:r>
              <a:rPr lang="en" sz="2500">
                <a:solidFill>
                  <a:srgbClr val="514843"/>
                </a:solidFill>
                <a:latin typeface="Calibri"/>
                <a:ea typeface="Calibri"/>
                <a:cs typeface="Calibri"/>
                <a:sym typeface="Calibri"/>
              </a:rPr>
              <a:t> themselves and </a:t>
            </a:r>
            <a:r>
              <a:rPr lang="en" sz="2500" b="1">
                <a:solidFill>
                  <a:srgbClr val="514843"/>
                </a:solidFill>
                <a:latin typeface="Calibri"/>
                <a:ea typeface="Calibri"/>
                <a:cs typeface="Calibri"/>
                <a:sym typeface="Calibri"/>
              </a:rPr>
              <a:t>behave</a:t>
            </a:r>
            <a:r>
              <a:rPr lang="en" sz="2500">
                <a:solidFill>
                  <a:srgbClr val="514843"/>
                </a:solidFill>
                <a:latin typeface="Calibri"/>
                <a:ea typeface="Calibri"/>
                <a:cs typeface="Calibri"/>
                <a:sym typeface="Calibri"/>
              </a:rPr>
              <a:t>.  </a:t>
            </a:r>
            <a:endParaRPr sz="2500">
              <a:solidFill>
                <a:srgbClr val="514843"/>
              </a:solidFill>
              <a:latin typeface="Calibri"/>
              <a:ea typeface="Calibri"/>
              <a:cs typeface="Calibri"/>
              <a:sym typeface="Calibri"/>
            </a:endParaRPr>
          </a:p>
          <a:p>
            <a:pPr marL="457200" lvl="0" indent="-387350" rtl="0">
              <a:lnSpc>
                <a:spcPct val="90000"/>
              </a:lnSpc>
              <a:spcBef>
                <a:spcPts val="0"/>
              </a:spcBef>
              <a:spcAft>
                <a:spcPts val="0"/>
              </a:spcAft>
              <a:buSzPts val="2500"/>
              <a:buFont typeface="Calibri"/>
              <a:buChar char="⇢"/>
            </a:pPr>
            <a:r>
              <a:rPr lang="en" sz="2500">
                <a:solidFill>
                  <a:srgbClr val="514843"/>
                </a:solidFill>
                <a:latin typeface="Calibri"/>
                <a:ea typeface="Calibri"/>
                <a:cs typeface="Calibri"/>
                <a:sym typeface="Calibri"/>
              </a:rPr>
              <a:t>Much of human behavior is purposive, thus regulated by forethought and will.</a:t>
            </a:r>
            <a:endParaRPr sz="2500">
              <a:solidFill>
                <a:srgbClr val="514843"/>
              </a:solidFill>
              <a:latin typeface="Calibri"/>
              <a:ea typeface="Calibri"/>
              <a:cs typeface="Calibri"/>
              <a:sym typeface="Calibri"/>
            </a:endParaRPr>
          </a:p>
          <a:p>
            <a:pPr marL="457200" lvl="0" indent="-387350" rtl="0">
              <a:lnSpc>
                <a:spcPct val="90000"/>
              </a:lnSpc>
              <a:spcBef>
                <a:spcPts val="0"/>
              </a:spcBef>
              <a:spcAft>
                <a:spcPts val="0"/>
              </a:spcAft>
              <a:buSzPts val="2500"/>
              <a:buFont typeface="Calibri"/>
              <a:buChar char="⇢"/>
            </a:pPr>
            <a:r>
              <a:rPr lang="en" sz="2500">
                <a:solidFill>
                  <a:srgbClr val="514843"/>
                </a:solidFill>
                <a:latin typeface="Calibri"/>
                <a:ea typeface="Calibri"/>
                <a:cs typeface="Calibri"/>
                <a:sym typeface="Calibri"/>
              </a:rPr>
              <a:t>Provides positive supports for choosing actions to assist in attaining goals in those with high levels of efficacy  </a:t>
            </a:r>
            <a:endParaRPr sz="2500">
              <a:solidFill>
                <a:srgbClr val="514843"/>
              </a:solidFill>
              <a:latin typeface="Calibri"/>
              <a:ea typeface="Calibri"/>
              <a:cs typeface="Calibri"/>
              <a:sym typeface="Calibri"/>
            </a:endParaRPr>
          </a:p>
          <a:p>
            <a:pPr marL="457200" lvl="0" indent="-387350" rtl="0">
              <a:lnSpc>
                <a:spcPct val="90000"/>
              </a:lnSpc>
              <a:spcBef>
                <a:spcPts val="0"/>
              </a:spcBef>
              <a:spcAft>
                <a:spcPts val="0"/>
              </a:spcAft>
              <a:buSzPts val="2500"/>
              <a:buFont typeface="Calibri"/>
              <a:buChar char="⇢"/>
            </a:pPr>
            <a:r>
              <a:rPr lang="en" sz="2500">
                <a:solidFill>
                  <a:srgbClr val="514843"/>
                </a:solidFill>
                <a:latin typeface="Calibri"/>
                <a:ea typeface="Calibri"/>
                <a:cs typeface="Calibri"/>
                <a:sym typeface="Calibri"/>
              </a:rPr>
              <a:t>Creating doubt and failure predictions in those with low self-efficacy.</a:t>
            </a:r>
            <a:endParaRPr sz="2500">
              <a:solidFill>
                <a:srgbClr val="514843"/>
              </a:solidFill>
              <a:latin typeface="Calibri"/>
              <a:ea typeface="Calibri"/>
              <a:cs typeface="Calibri"/>
              <a:sym typeface="Calibri"/>
            </a:endParaRPr>
          </a:p>
          <a:p>
            <a:pPr marL="457200" lvl="0" indent="-387350" rtl="0">
              <a:lnSpc>
                <a:spcPct val="90000"/>
              </a:lnSpc>
              <a:spcBef>
                <a:spcPts val="0"/>
              </a:spcBef>
              <a:spcAft>
                <a:spcPts val="0"/>
              </a:spcAft>
              <a:buSzPts val="2500"/>
              <a:buFont typeface="Calibri"/>
              <a:buChar char="⇢"/>
            </a:pPr>
            <a:r>
              <a:rPr lang="en" sz="2500">
                <a:solidFill>
                  <a:srgbClr val="514843"/>
                </a:solidFill>
                <a:latin typeface="Calibri"/>
                <a:ea typeface="Calibri"/>
                <a:cs typeface="Calibri"/>
                <a:sym typeface="Calibri"/>
              </a:rPr>
              <a:t>A major function of thought is to enable people to predict events and to develop ways to control those that affect their lives.</a:t>
            </a:r>
            <a:endParaRPr sz="2500">
              <a:solidFill>
                <a:srgbClr val="514843"/>
              </a:solidFill>
              <a:latin typeface="Calibri"/>
              <a:ea typeface="Calibri"/>
              <a:cs typeface="Calibri"/>
              <a:sym typeface="Calibri"/>
            </a:endParaRPr>
          </a:p>
          <a:p>
            <a:pPr marL="457200" lvl="0" indent="-387350" rtl="0">
              <a:lnSpc>
                <a:spcPct val="90000"/>
              </a:lnSpc>
              <a:spcBef>
                <a:spcPts val="0"/>
              </a:spcBef>
              <a:spcAft>
                <a:spcPts val="0"/>
              </a:spcAft>
              <a:buSzPts val="2500"/>
              <a:buFont typeface="Calibri"/>
              <a:buChar char="⇢"/>
            </a:pPr>
            <a:r>
              <a:rPr lang="en" sz="2500">
                <a:solidFill>
                  <a:srgbClr val="514843"/>
                </a:solidFill>
                <a:latin typeface="Calibri"/>
                <a:ea typeface="Calibri"/>
                <a:cs typeface="Calibri"/>
                <a:sym typeface="Calibri"/>
              </a:rPr>
              <a:t>Judgments may result in increased/decreased quality of performance, leading to completion/termination behavior.</a:t>
            </a:r>
            <a:endParaRPr sz="25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311700" y="364767"/>
            <a:ext cx="8520600" cy="7635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sz="4000" b="1">
                <a:latin typeface="Calibri"/>
                <a:ea typeface="Calibri"/>
                <a:cs typeface="Calibri"/>
                <a:sym typeface="Calibri"/>
              </a:rPr>
              <a:t>Self-Advocacy Intervention Literature </a:t>
            </a:r>
            <a:endParaRPr sz="4000" b="1">
              <a:latin typeface="Calibri"/>
              <a:ea typeface="Calibri"/>
              <a:cs typeface="Calibri"/>
              <a:sym typeface="Calibri"/>
            </a:endParaRPr>
          </a:p>
        </p:txBody>
      </p:sp>
      <p:sp>
        <p:nvSpPr>
          <p:cNvPr id="108" name="Shape 108"/>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Autofit/>
          </a:bodyPr>
          <a:lstStyle/>
          <a:p>
            <a:pPr marL="457200" lvl="0" indent="-406400" rtl="0">
              <a:spcBef>
                <a:spcPts val="70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One - quasi-experimental, post-test only control group (Palmer &amp; Roessler, 2000)</a:t>
            </a:r>
            <a:endParaRPr sz="2800">
              <a:solidFill>
                <a:srgbClr val="000000"/>
              </a:solidFill>
              <a:latin typeface="Calibri"/>
              <a:ea typeface="Calibri"/>
              <a:cs typeface="Calibri"/>
              <a:sym typeface="Calibri"/>
            </a:endParaRPr>
          </a:p>
          <a:p>
            <a:pPr marL="457200" lvl="0"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Four - single-subject, multiple probe across participants (Bethune, 2015; Holzberg, McAllister, &amp; Harrington (in preparation); Holzberg, Test, &amp; Rusher, (2018); Walker &amp; Test, 2011)</a:t>
            </a:r>
            <a:endParaRPr sz="2800">
              <a:solidFill>
                <a:srgbClr val="000000"/>
              </a:solidFill>
              <a:latin typeface="Calibri"/>
              <a:ea typeface="Calibri"/>
              <a:cs typeface="Calibri"/>
              <a:sym typeface="Calibri"/>
            </a:endParaRPr>
          </a:p>
          <a:p>
            <a:pPr marL="457200" lvl="0" indent="-406400" rtl="0">
              <a:spcBef>
                <a:spcPts val="0"/>
              </a:spcBef>
              <a:spcAft>
                <a:spcPts val="0"/>
              </a:spcAft>
              <a:buClr>
                <a:srgbClr val="000000"/>
              </a:buClr>
              <a:buSzPts val="2800"/>
              <a:buFont typeface="Calibri"/>
              <a:buChar char="⇢"/>
            </a:pPr>
            <a:r>
              <a:rPr lang="en" sz="2800">
                <a:solidFill>
                  <a:srgbClr val="000000"/>
                </a:solidFill>
                <a:latin typeface="Calibri"/>
                <a:ea typeface="Calibri"/>
                <a:cs typeface="Calibri"/>
                <a:sym typeface="Calibri"/>
              </a:rPr>
              <a:t>One - single-subject multiple baseline across participants (Roessler, Brown, &amp; Rumrill, 1998)</a:t>
            </a:r>
            <a:endParaRPr sz="280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1023</TotalTime>
  <Words>3673</Words>
  <Application>Microsoft Macintosh PowerPoint</Application>
  <PresentationFormat>On-screen Show (4:3)</PresentationFormat>
  <Paragraphs>586</Paragraphs>
  <Slides>70</Slides>
  <Notes>70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70</vt:i4>
      </vt:variant>
    </vt:vector>
  </HeadingPairs>
  <TitlesOfParts>
    <vt:vector size="73" baseType="lpstr">
      <vt:lpstr>Arial</vt:lpstr>
      <vt:lpstr>Calibri</vt:lpstr>
      <vt:lpstr>Simple Light</vt:lpstr>
      <vt:lpstr>Self-Advocacy  for Individuals  with Hidden Disabilities</vt:lpstr>
      <vt:lpstr>Agenda</vt:lpstr>
      <vt:lpstr>Outcomes</vt:lpstr>
      <vt:lpstr>What We Already Know:</vt:lpstr>
      <vt:lpstr>Key Terms:</vt:lpstr>
      <vt:lpstr>PowerPoint Presentation</vt:lpstr>
      <vt:lpstr>Disability Identity:</vt:lpstr>
      <vt:lpstr>Self-Efficacy Theory (Bandura, 1994)</vt:lpstr>
      <vt:lpstr>Self-Advocacy Intervention Literature </vt:lpstr>
      <vt:lpstr>Barriers to Accessing Accommodations </vt:lpstr>
      <vt:lpstr>Barriers to Accessing Accommodations  </vt:lpstr>
      <vt:lpstr>Barriers to Accessing Accommodations  </vt:lpstr>
      <vt:lpstr>Self-Advocacy</vt:lpstr>
      <vt:lpstr>LEARNING ACTIVITY 1</vt:lpstr>
      <vt:lpstr>Disability Disclosure:</vt:lpstr>
      <vt:lpstr>Research Questions:</vt:lpstr>
      <vt:lpstr>Methodology:</vt:lpstr>
      <vt:lpstr>Data Collection and Analysis:</vt:lpstr>
      <vt:lpstr>Data Collection and Analysis:</vt:lpstr>
      <vt:lpstr>Demographic Information:</vt:lpstr>
      <vt:lpstr>Demographic Information Continued:</vt:lpstr>
      <vt:lpstr>Research Question 1:</vt:lpstr>
      <vt:lpstr>Research Question 2:</vt:lpstr>
      <vt:lpstr>Research Question 3:</vt:lpstr>
      <vt:lpstr>Significance of the Results:</vt:lpstr>
      <vt:lpstr>Significance of the Results Continued...</vt:lpstr>
      <vt:lpstr>Policy and Social Implications:</vt:lpstr>
      <vt:lpstr>LEARNING ACTIVITY 2</vt:lpstr>
      <vt:lpstr>Self-Advocacy as a Life Skill – SACR Instruction </vt:lpstr>
      <vt:lpstr>SACR</vt:lpstr>
      <vt:lpstr>SACR - Module I </vt:lpstr>
      <vt:lpstr>SACR - Module II </vt:lpstr>
      <vt:lpstr>Purpose</vt:lpstr>
      <vt:lpstr>Research Questions - Study 1 </vt:lpstr>
      <vt:lpstr>Research Questions - Study 1 </vt:lpstr>
      <vt:lpstr>Method - Design</vt:lpstr>
      <vt:lpstr>Method - Setting </vt:lpstr>
      <vt:lpstr>PowerPoint Presentation</vt:lpstr>
      <vt:lpstr>Procedures</vt:lpstr>
      <vt:lpstr>Procedures</vt:lpstr>
      <vt:lpstr>Scripted Notecards</vt:lpstr>
      <vt:lpstr>Scripted Notecards - Self-Advocacy</vt:lpstr>
      <vt:lpstr>Scripted Notecards - Conflict Resolution</vt:lpstr>
      <vt:lpstr>Scripted Notecards - Conflict Resolution </vt:lpstr>
      <vt:lpstr>Scripted Notecards - Conflict Resolution </vt:lpstr>
      <vt:lpstr>Results</vt:lpstr>
      <vt:lpstr>PowerPoint Presentation</vt:lpstr>
      <vt:lpstr>PowerPoint Presentation</vt:lpstr>
      <vt:lpstr>Significance of the Results </vt:lpstr>
      <vt:lpstr>Study 2 - Purpose </vt:lpstr>
      <vt:lpstr>Research Questions - Study 2 </vt:lpstr>
      <vt:lpstr>Research Questions - Study 2 </vt:lpstr>
      <vt:lpstr>Method - Design</vt:lpstr>
      <vt:lpstr>Method - Setting </vt:lpstr>
      <vt:lpstr>PowerPoint Presentation</vt:lpstr>
      <vt:lpstr>Method - Procedures </vt:lpstr>
      <vt:lpstr>Method - Procedures </vt:lpstr>
      <vt:lpstr>Intervention</vt:lpstr>
      <vt:lpstr>Scripted Notecards - Self-Advocacy</vt:lpstr>
      <vt:lpstr>Scripted Notecards - Self-Advocacy</vt:lpstr>
      <vt:lpstr>Scripted Notecards - Self-Advocacy</vt:lpstr>
      <vt:lpstr>Scripted Notecards - Self-Advocacy</vt:lpstr>
      <vt:lpstr>Results </vt:lpstr>
      <vt:lpstr>Social Validity - Students </vt:lpstr>
      <vt:lpstr>Social Validity - Instructors </vt:lpstr>
      <vt:lpstr>Significance </vt:lpstr>
      <vt:lpstr>Significance </vt:lpstr>
      <vt:lpstr>Resources for Teaching Self-Advocacy Skills </vt:lpstr>
      <vt:lpstr>Acknowledgments:</vt:lpstr>
      <vt:lpstr>Contact Information:</vt:lpstr>
    </vt:vector>
  </TitlesOfParts>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Self-Advocacy  for Individuals  with Hidden Disabilities</dc:title>
  <cp:lastModifiedBy>Author</cp:lastModifiedBy>
  <cp:revision>2</cp:revision>
  <dcterms:modified xsi:type="dcterms:W3CDTF">2018-07-02T19:10:47Z</dcterms:modified>
</cp:coreProperties>
</file>