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p:sldMasterIdLst>
    <p:sldMasterId id="2147483648" r:id="rId1"/>
  </p:sldMasterIdLst>
  <p:notesMasterIdLst>
    <p:notesMasterId r:id="rId17"/>
  </p:notesMasterIdLst>
  <p:sldIdLst>
    <p:sldId id="286" r:id="rId2"/>
    <p:sldId id="258" r:id="rId3"/>
    <p:sldId id="281" r:id="rId4"/>
    <p:sldId id="267" r:id="rId5"/>
    <p:sldId id="285" r:id="rId6"/>
    <p:sldId id="275" r:id="rId7"/>
    <p:sldId id="260" r:id="rId8"/>
    <p:sldId id="266" r:id="rId9"/>
    <p:sldId id="271" r:id="rId10"/>
    <p:sldId id="268" r:id="rId11"/>
    <p:sldId id="280" r:id="rId12"/>
    <p:sldId id="262" r:id="rId13"/>
    <p:sldId id="263" r:id="rId14"/>
    <p:sldId id="264" r:id="rId15"/>
    <p:sldId id="284" r:id="rId16"/>
  </p:sldIdLst>
  <p:sldSz cx="9144000" cy="6858000" type="screen4x3"/>
  <p:notesSz cx="7019925" cy="9305925"/>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2">
          <p15:clr>
            <a:srgbClr val="A4A3A4"/>
          </p15:clr>
        </p15:guide>
        <p15:guide id="2" pos="221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475"/>
    <p:restoredTop sz="92967"/>
  </p:normalViewPr>
  <p:slideViewPr>
    <p:cSldViewPr>
      <p:cViewPr varScale="1">
        <p:scale>
          <a:sx n="59" d="100"/>
          <a:sy n="59" d="100"/>
        </p:scale>
        <p:origin x="1000" y="1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110" d="100"/>
          <a:sy n="110" d="100"/>
        </p:scale>
        <p:origin x="-1398" y="1704"/>
      </p:cViewPr>
      <p:guideLst>
        <p:guide orient="horz" pos="2932"/>
        <p:guide pos="221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60C3788-9588-3145-84D6-984EE823C7AE}"/>
              </a:ext>
            </a:extLst>
          </p:cNvPr>
          <p:cNvSpPr>
            <a:spLocks noGrp="1"/>
          </p:cNvSpPr>
          <p:nvPr>
            <p:ph type="hdr" sz="quarter"/>
          </p:nvPr>
        </p:nvSpPr>
        <p:spPr>
          <a:xfrm>
            <a:off x="0" y="0"/>
            <a:ext cx="3041650" cy="465138"/>
          </a:xfrm>
          <a:prstGeom prst="rect">
            <a:avLst/>
          </a:prstGeom>
        </p:spPr>
        <p:txBody>
          <a:bodyPr vert="horz" lIns="93280" tIns="46640" rIns="93280" bIns="46640" rtlCol="0"/>
          <a:lstStyle>
            <a:lvl1pPr algn="l" eaLnBrk="1" hangingPunct="1">
              <a:defRPr sz="1200">
                <a:latin typeface="Arial" charset="0"/>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DCA8CBB8-CC85-8C40-B6EC-159EC9F83219}"/>
              </a:ext>
            </a:extLst>
          </p:cNvPr>
          <p:cNvSpPr>
            <a:spLocks noGrp="1"/>
          </p:cNvSpPr>
          <p:nvPr>
            <p:ph type="dt" idx="1"/>
          </p:nvPr>
        </p:nvSpPr>
        <p:spPr>
          <a:xfrm>
            <a:off x="3976688" y="0"/>
            <a:ext cx="3041650" cy="465138"/>
          </a:xfrm>
          <a:prstGeom prst="rect">
            <a:avLst/>
          </a:prstGeom>
        </p:spPr>
        <p:txBody>
          <a:bodyPr vert="horz" wrap="square" lIns="93280" tIns="46640" rIns="93280" bIns="46640" numCol="1" anchor="t" anchorCtr="0" compatLnSpc="1">
            <a:prstTxWarp prst="textNoShape">
              <a:avLst/>
            </a:prstTxWarp>
          </a:bodyPr>
          <a:lstStyle>
            <a:lvl1pPr algn="r" eaLnBrk="1" hangingPunct="1">
              <a:defRPr sz="1200"/>
            </a:lvl1pPr>
          </a:lstStyle>
          <a:p>
            <a:pPr>
              <a:defRPr/>
            </a:pPr>
            <a:fld id="{0C38390D-36A6-DA4F-A789-AA55F6490C15}" type="datetimeFigureOut">
              <a:rPr lang="en-US" altLang="en-US"/>
              <a:pPr>
                <a:defRPr/>
              </a:pPr>
              <a:t>7/10/18</a:t>
            </a:fld>
            <a:endParaRPr lang="en-US" altLang="en-US"/>
          </a:p>
        </p:txBody>
      </p:sp>
      <p:sp>
        <p:nvSpPr>
          <p:cNvPr id="4" name="Slide Image Placeholder 3">
            <a:extLst>
              <a:ext uri="{FF2B5EF4-FFF2-40B4-BE49-F238E27FC236}">
                <a16:creationId xmlns:a16="http://schemas.microsoft.com/office/drawing/2014/main" id="{7AC885AF-0413-474C-9C2B-2177A82C97F5}"/>
              </a:ext>
            </a:extLst>
          </p:cNvPr>
          <p:cNvSpPr>
            <a:spLocks noGrp="1" noRot="1" noChangeAspect="1"/>
          </p:cNvSpPr>
          <p:nvPr>
            <p:ph type="sldImg" idx="2"/>
          </p:nvPr>
        </p:nvSpPr>
        <p:spPr>
          <a:xfrm>
            <a:off x="1184275" y="698500"/>
            <a:ext cx="4651375" cy="3489325"/>
          </a:xfrm>
          <a:prstGeom prst="rect">
            <a:avLst/>
          </a:prstGeom>
          <a:noFill/>
          <a:ln w="12700">
            <a:solidFill>
              <a:prstClr val="black"/>
            </a:solidFill>
          </a:ln>
        </p:spPr>
        <p:txBody>
          <a:bodyPr vert="horz" lIns="93280" tIns="46640" rIns="93280" bIns="46640" rtlCol="0" anchor="ctr"/>
          <a:lstStyle/>
          <a:p>
            <a:pPr lvl="0"/>
            <a:endParaRPr lang="en-US" noProof="0"/>
          </a:p>
        </p:txBody>
      </p:sp>
      <p:sp>
        <p:nvSpPr>
          <p:cNvPr id="5" name="Notes Placeholder 4">
            <a:extLst>
              <a:ext uri="{FF2B5EF4-FFF2-40B4-BE49-F238E27FC236}">
                <a16:creationId xmlns:a16="http://schemas.microsoft.com/office/drawing/2014/main" id="{656FFD60-16FF-9B46-8CE2-901917E97393}"/>
              </a:ext>
            </a:extLst>
          </p:cNvPr>
          <p:cNvSpPr>
            <a:spLocks noGrp="1"/>
          </p:cNvSpPr>
          <p:nvPr>
            <p:ph type="body" sz="quarter" idx="3"/>
          </p:nvPr>
        </p:nvSpPr>
        <p:spPr>
          <a:xfrm>
            <a:off x="701675" y="4419600"/>
            <a:ext cx="5616575" cy="4187825"/>
          </a:xfrm>
          <a:prstGeom prst="rect">
            <a:avLst/>
          </a:prstGeom>
        </p:spPr>
        <p:txBody>
          <a:bodyPr vert="horz" lIns="93280" tIns="46640" rIns="93280" bIns="4664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0DEC9CC7-2935-9244-B92A-CD1B90782891}"/>
              </a:ext>
            </a:extLst>
          </p:cNvPr>
          <p:cNvSpPr>
            <a:spLocks noGrp="1"/>
          </p:cNvSpPr>
          <p:nvPr>
            <p:ph type="ftr" sz="quarter" idx="4"/>
          </p:nvPr>
        </p:nvSpPr>
        <p:spPr>
          <a:xfrm>
            <a:off x="0" y="8839200"/>
            <a:ext cx="3041650" cy="465138"/>
          </a:xfrm>
          <a:prstGeom prst="rect">
            <a:avLst/>
          </a:prstGeom>
        </p:spPr>
        <p:txBody>
          <a:bodyPr vert="horz" lIns="93280" tIns="46640" rIns="93280" bIns="46640" rtlCol="0" anchor="b"/>
          <a:lstStyle>
            <a:lvl1pPr algn="l" eaLnBrk="1" hangingPunct="1">
              <a:defRPr sz="1200">
                <a:latin typeface="Arial" charset="0"/>
                <a:ea typeface="+mn-ea"/>
                <a:cs typeface="+mn-cs"/>
              </a:defRPr>
            </a:lvl1pPr>
          </a:lstStyle>
          <a:p>
            <a:pPr>
              <a:defRPr/>
            </a:pPr>
            <a:endParaRPr lang="en-US"/>
          </a:p>
        </p:txBody>
      </p:sp>
      <p:sp>
        <p:nvSpPr>
          <p:cNvPr id="7" name="Slide Number Placeholder 6">
            <a:extLst>
              <a:ext uri="{FF2B5EF4-FFF2-40B4-BE49-F238E27FC236}">
                <a16:creationId xmlns:a16="http://schemas.microsoft.com/office/drawing/2014/main" id="{37F87B3E-9A0F-A547-987C-6BBF0A6FE948}"/>
              </a:ext>
            </a:extLst>
          </p:cNvPr>
          <p:cNvSpPr>
            <a:spLocks noGrp="1"/>
          </p:cNvSpPr>
          <p:nvPr>
            <p:ph type="sldNum" sz="quarter" idx="5"/>
          </p:nvPr>
        </p:nvSpPr>
        <p:spPr>
          <a:xfrm>
            <a:off x="3976688" y="8839200"/>
            <a:ext cx="3041650" cy="465138"/>
          </a:xfrm>
          <a:prstGeom prst="rect">
            <a:avLst/>
          </a:prstGeom>
        </p:spPr>
        <p:txBody>
          <a:bodyPr vert="horz" wrap="square" lIns="93280" tIns="46640" rIns="93280" bIns="46640" numCol="1" anchor="b" anchorCtr="0" compatLnSpc="1">
            <a:prstTxWarp prst="textNoShape">
              <a:avLst/>
            </a:prstTxWarp>
          </a:bodyPr>
          <a:lstStyle>
            <a:lvl1pPr algn="r" eaLnBrk="1" hangingPunct="1">
              <a:defRPr sz="1200"/>
            </a:lvl1pPr>
          </a:lstStyle>
          <a:p>
            <a:pPr>
              <a:defRPr/>
            </a:pPr>
            <a:fld id="{4D0038BC-F79C-834D-956D-7C8BD7C75E9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070F3594-8DB9-4D48-89AF-67180EC20A8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8DF6A12A-7CE6-EE42-9D44-6EDE00FC3B3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15363" name="Slide Number Placeholder 3">
            <a:extLst>
              <a:ext uri="{FF2B5EF4-FFF2-40B4-BE49-F238E27FC236}">
                <a16:creationId xmlns:a16="http://schemas.microsoft.com/office/drawing/2014/main" id="{C780FD18-6F47-1949-9C3B-10675DBB4BE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79CEAE62-C319-1647-9785-BE611B30C840}" type="slidenum">
              <a:rPr lang="en-US" altLang="en-US" smtClean="0"/>
              <a:pPr/>
              <a:t>2</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a:extLst>
              <a:ext uri="{FF2B5EF4-FFF2-40B4-BE49-F238E27FC236}">
                <a16:creationId xmlns:a16="http://schemas.microsoft.com/office/drawing/2014/main" id="{5B636510-97D7-074F-99D9-BA3720F150E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6" name="Notes Placeholder 2">
            <a:extLst>
              <a:ext uri="{FF2B5EF4-FFF2-40B4-BE49-F238E27FC236}">
                <a16:creationId xmlns:a16="http://schemas.microsoft.com/office/drawing/2014/main" id="{4402BFAE-BAC6-E346-908A-C84BCECCC7C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6867" name="Slide Number Placeholder 3">
            <a:extLst>
              <a:ext uri="{FF2B5EF4-FFF2-40B4-BE49-F238E27FC236}">
                <a16:creationId xmlns:a16="http://schemas.microsoft.com/office/drawing/2014/main" id="{69492FB1-A75E-3B4A-813A-83B31E0A25B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F2A8B47A-2287-D049-B3FE-392851322064}" type="slidenum">
              <a:rPr lang="en-US" altLang="en-US" smtClean="0"/>
              <a:pPr/>
              <a:t>14</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close view of a shelf of books; in front of the books is a digital level; in front of the level is a soft rubber figure of a man in a blue  jacket with a buckeye on it, a tie, a safety glasses and hard hat.  A beard has been added with a marker making him look like your presenter.  He is being chased by a figure of </a:t>
            </a:r>
            <a:r>
              <a:rPr lang="en-US" dirty="0" err="1"/>
              <a:t>cerberus</a:t>
            </a:r>
            <a:endParaRPr lang="en-US" dirty="0"/>
          </a:p>
        </p:txBody>
      </p:sp>
      <p:sp>
        <p:nvSpPr>
          <p:cNvPr id="4" name="Slide Number Placeholder 3"/>
          <p:cNvSpPr>
            <a:spLocks noGrp="1"/>
          </p:cNvSpPr>
          <p:nvPr>
            <p:ph type="sldNum" sz="quarter" idx="10"/>
          </p:nvPr>
        </p:nvSpPr>
        <p:spPr/>
        <p:txBody>
          <a:bodyPr/>
          <a:lstStyle/>
          <a:p>
            <a:pPr>
              <a:defRPr/>
            </a:pPr>
            <a:fld id="{4D0038BC-F79C-834D-956D-7C8BD7C75E99}" type="slidenum">
              <a:rPr lang="en-US" altLang="en-US" smtClean="0"/>
              <a:pPr>
                <a:defRPr/>
              </a:pPr>
              <a:t>15</a:t>
            </a:fld>
            <a:endParaRPr lang="en-US" altLang="en-US"/>
          </a:p>
        </p:txBody>
      </p:sp>
    </p:spTree>
    <p:extLst>
      <p:ext uri="{BB962C8B-B14F-4D97-AF65-F5344CB8AC3E}">
        <p14:creationId xmlns:p14="http://schemas.microsoft.com/office/powerpoint/2010/main" val="42739705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a:extLst>
              <a:ext uri="{FF2B5EF4-FFF2-40B4-BE49-F238E27FC236}">
                <a16:creationId xmlns:a16="http://schemas.microsoft.com/office/drawing/2014/main" id="{08295533-D8AF-2D4F-B987-CBF0AEEC5F8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61B83865-218D-0C4C-ABE2-684B7491215D}"/>
              </a:ext>
            </a:extLst>
          </p:cNvPr>
          <p:cNvSpPr>
            <a:spLocks noGrp="1"/>
          </p:cNvSpPr>
          <p:nvPr>
            <p:ph type="body" idx="1"/>
          </p:nvPr>
        </p:nvSpPr>
        <p:spPr/>
        <p:txBody>
          <a:bodyPr/>
          <a:lstStyle/>
          <a:p>
            <a:pPr eaLnBrk="1" fontAlgn="auto" hangingPunct="1">
              <a:spcBef>
                <a:spcPts val="0"/>
              </a:spcBef>
              <a:spcAft>
                <a:spcPts val="0"/>
              </a:spcAft>
              <a:defRPr/>
            </a:pPr>
            <a:r>
              <a:rPr lang="en-US" dirty="0">
                <a:ea typeface="+mn-ea"/>
                <a:cs typeface="+mn-cs"/>
              </a:rPr>
              <a:t>The  ADA Complaint Investigation Process at the University of Michigan includes:</a:t>
            </a:r>
          </a:p>
          <a:p>
            <a:pPr eaLnBrk="1" fontAlgn="auto" hangingPunct="1">
              <a:spcBef>
                <a:spcPts val="0"/>
              </a:spcBef>
              <a:spcAft>
                <a:spcPts val="0"/>
              </a:spcAft>
              <a:defRPr/>
            </a:pPr>
            <a:endParaRPr lang="en-US" dirty="0">
              <a:ea typeface="+mn-ea"/>
              <a:cs typeface="+mn-cs"/>
            </a:endParaRPr>
          </a:p>
          <a:p>
            <a:pPr marL="233200" indent="-233200" eaLnBrk="1" hangingPunct="1">
              <a:defRPr/>
            </a:pPr>
            <a:r>
              <a:rPr lang="en-US" dirty="0">
                <a:ea typeface="+mn-ea"/>
                <a:cs typeface="+mn-cs"/>
              </a:rPr>
              <a:t>Receive written allegation(s) from Complainant</a:t>
            </a:r>
          </a:p>
          <a:p>
            <a:pPr marL="233200" indent="-233200" eaLnBrk="1" hangingPunct="1">
              <a:defRPr/>
            </a:pPr>
            <a:endParaRPr lang="en-US" sz="800" dirty="0">
              <a:ea typeface="+mn-ea"/>
              <a:cs typeface="+mn-cs"/>
            </a:endParaRPr>
          </a:p>
          <a:p>
            <a:pPr marL="233200" indent="-233200" eaLnBrk="1" hangingPunct="1">
              <a:defRPr/>
            </a:pPr>
            <a:r>
              <a:rPr lang="en-US" dirty="0">
                <a:ea typeface="+mn-ea"/>
                <a:cs typeface="+mn-cs"/>
              </a:rPr>
              <a:t>Interview Complainant, named Respondents (usually faculty), and Witnesses (including the disability services provider)</a:t>
            </a:r>
          </a:p>
          <a:p>
            <a:pPr marL="233200" indent="-233200" eaLnBrk="1" hangingPunct="1">
              <a:defRPr/>
            </a:pPr>
            <a:endParaRPr lang="en-US" sz="800" dirty="0">
              <a:ea typeface="+mn-ea"/>
              <a:cs typeface="+mn-cs"/>
            </a:endParaRPr>
          </a:p>
          <a:p>
            <a:pPr marL="233200" indent="-233200" eaLnBrk="1" hangingPunct="1">
              <a:defRPr/>
            </a:pPr>
            <a:r>
              <a:rPr lang="en-US" dirty="0">
                <a:ea typeface="+mn-ea"/>
                <a:cs typeface="+mn-cs"/>
              </a:rPr>
              <a:t>Insure that all relevant documentation is collected and reviewed</a:t>
            </a:r>
          </a:p>
          <a:p>
            <a:pPr marL="233200" indent="-233200" eaLnBrk="1" hangingPunct="1">
              <a:defRPr/>
            </a:pPr>
            <a:endParaRPr lang="en-US" sz="800" dirty="0">
              <a:ea typeface="+mn-ea"/>
              <a:cs typeface="+mn-cs"/>
            </a:endParaRPr>
          </a:p>
          <a:p>
            <a:pPr marL="233200" indent="-233200" eaLnBrk="1" hangingPunct="1">
              <a:defRPr/>
            </a:pPr>
            <a:r>
              <a:rPr lang="en-US" dirty="0">
                <a:ea typeface="+mn-ea"/>
                <a:cs typeface="+mn-cs"/>
              </a:rPr>
              <a:t>Write interview summaries.  Complainant and Respondent have 10 days to review their summaries for accuracy</a:t>
            </a:r>
          </a:p>
          <a:p>
            <a:pPr eaLnBrk="1" fontAlgn="auto" hangingPunct="1">
              <a:spcBef>
                <a:spcPts val="0"/>
              </a:spcBef>
              <a:spcAft>
                <a:spcPts val="0"/>
              </a:spcAft>
              <a:defRPr/>
            </a:pPr>
            <a:endParaRPr lang="en-US" dirty="0">
              <a:ea typeface="+mn-ea"/>
              <a:cs typeface="+mn-cs"/>
            </a:endParaRPr>
          </a:p>
        </p:txBody>
      </p:sp>
      <p:sp>
        <p:nvSpPr>
          <p:cNvPr id="18435" name="Slide Number Placeholder 3">
            <a:extLst>
              <a:ext uri="{FF2B5EF4-FFF2-40B4-BE49-F238E27FC236}">
                <a16:creationId xmlns:a16="http://schemas.microsoft.com/office/drawing/2014/main" id="{4A4B28F8-0609-B143-88E9-C97C11D87174}"/>
              </a:ext>
            </a:extLst>
          </p:cNvPr>
          <p:cNvSpPr txBox="1">
            <a:spLocks noGrp="1"/>
          </p:cNvSpPr>
          <p:nvPr/>
        </p:nvSpPr>
        <p:spPr bwMode="auto">
          <a:xfrm>
            <a:off x="3976688" y="8839200"/>
            <a:ext cx="30416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80" tIns="46640" rIns="93280" bIns="46640" anchor="b"/>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fld id="{496C433B-0D55-9F47-ACE8-7F51FB487BDE}" type="slidenum">
              <a:rPr lang="en-US" altLang="en-US" sz="1200"/>
              <a:pPr algn="r" eaLnBrk="1" hangingPunct="1"/>
              <a:t>4</a:t>
            </a:fld>
            <a:endParaRPr lang="en-US"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a:extLst>
              <a:ext uri="{FF2B5EF4-FFF2-40B4-BE49-F238E27FC236}">
                <a16:creationId xmlns:a16="http://schemas.microsoft.com/office/drawing/2014/main" id="{DF681E82-55D7-984C-B586-CCB96799010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1BBA5A1A-9FEB-904C-AF90-64412BA62445}"/>
              </a:ext>
            </a:extLst>
          </p:cNvPr>
          <p:cNvSpPr>
            <a:spLocks noGrp="1"/>
          </p:cNvSpPr>
          <p:nvPr>
            <p:ph type="body" idx="1"/>
          </p:nvPr>
        </p:nvSpPr>
        <p:spPr/>
        <p:txBody>
          <a:bodyPr/>
          <a:lstStyle/>
          <a:p>
            <a:pPr eaLnBrk="1" fontAlgn="auto" hangingPunct="1">
              <a:spcBef>
                <a:spcPts val="0"/>
              </a:spcBef>
              <a:spcAft>
                <a:spcPts val="0"/>
              </a:spcAft>
              <a:defRPr/>
            </a:pPr>
            <a:r>
              <a:rPr lang="en-US" dirty="0">
                <a:ea typeface="+mn-ea"/>
                <a:cs typeface="+mn-cs"/>
              </a:rPr>
              <a:t>The  ADA Complaint Investigation Process at the University of Michigan includes:</a:t>
            </a:r>
          </a:p>
          <a:p>
            <a:pPr eaLnBrk="1" fontAlgn="auto" hangingPunct="1">
              <a:spcBef>
                <a:spcPts val="0"/>
              </a:spcBef>
              <a:spcAft>
                <a:spcPts val="0"/>
              </a:spcAft>
              <a:defRPr/>
            </a:pPr>
            <a:endParaRPr lang="en-US" dirty="0">
              <a:ea typeface="+mn-ea"/>
              <a:cs typeface="+mn-cs"/>
            </a:endParaRPr>
          </a:p>
          <a:p>
            <a:pPr marL="233200" indent="-233200" eaLnBrk="1" hangingPunct="1">
              <a:defRPr/>
            </a:pPr>
            <a:r>
              <a:rPr lang="en-US" dirty="0">
                <a:ea typeface="+mn-ea"/>
                <a:cs typeface="+mn-cs"/>
              </a:rPr>
              <a:t>Receive written allegation(s) from Complainant</a:t>
            </a:r>
          </a:p>
          <a:p>
            <a:pPr marL="233200" indent="-233200" eaLnBrk="1" hangingPunct="1">
              <a:defRPr/>
            </a:pPr>
            <a:endParaRPr lang="en-US" sz="800" dirty="0">
              <a:ea typeface="+mn-ea"/>
              <a:cs typeface="+mn-cs"/>
            </a:endParaRPr>
          </a:p>
          <a:p>
            <a:pPr marL="233200" indent="-233200" eaLnBrk="1" hangingPunct="1">
              <a:defRPr/>
            </a:pPr>
            <a:r>
              <a:rPr lang="en-US" dirty="0">
                <a:ea typeface="+mn-ea"/>
                <a:cs typeface="+mn-cs"/>
              </a:rPr>
              <a:t>Interview Complainant, named Respondents (usually faculty), and Witnesses (including the disability services provider)</a:t>
            </a:r>
          </a:p>
          <a:p>
            <a:pPr marL="233200" indent="-233200" eaLnBrk="1" hangingPunct="1">
              <a:defRPr/>
            </a:pPr>
            <a:endParaRPr lang="en-US" sz="800" dirty="0">
              <a:ea typeface="+mn-ea"/>
              <a:cs typeface="+mn-cs"/>
            </a:endParaRPr>
          </a:p>
          <a:p>
            <a:pPr marL="233200" indent="-233200" eaLnBrk="1" hangingPunct="1">
              <a:defRPr/>
            </a:pPr>
            <a:r>
              <a:rPr lang="en-US" dirty="0">
                <a:ea typeface="+mn-ea"/>
                <a:cs typeface="+mn-cs"/>
              </a:rPr>
              <a:t>Insure that all relevant documentation is collected and reviewed</a:t>
            </a:r>
          </a:p>
          <a:p>
            <a:pPr marL="233200" indent="-233200" eaLnBrk="1" hangingPunct="1">
              <a:defRPr/>
            </a:pPr>
            <a:endParaRPr lang="en-US" sz="800" dirty="0">
              <a:ea typeface="+mn-ea"/>
              <a:cs typeface="+mn-cs"/>
            </a:endParaRPr>
          </a:p>
          <a:p>
            <a:pPr marL="233200" indent="-233200" eaLnBrk="1" hangingPunct="1">
              <a:defRPr/>
            </a:pPr>
            <a:r>
              <a:rPr lang="en-US" dirty="0">
                <a:ea typeface="+mn-ea"/>
                <a:cs typeface="+mn-cs"/>
              </a:rPr>
              <a:t>Write interview summaries.  Complainant and Respondent have 10 days to review their summaries for accuracy</a:t>
            </a:r>
          </a:p>
          <a:p>
            <a:pPr eaLnBrk="1" fontAlgn="auto" hangingPunct="1">
              <a:spcBef>
                <a:spcPts val="0"/>
              </a:spcBef>
              <a:spcAft>
                <a:spcPts val="0"/>
              </a:spcAft>
              <a:defRPr/>
            </a:pPr>
            <a:endParaRPr lang="en-US" dirty="0">
              <a:ea typeface="+mn-ea"/>
              <a:cs typeface="+mn-cs"/>
            </a:endParaRPr>
          </a:p>
        </p:txBody>
      </p:sp>
      <p:sp>
        <p:nvSpPr>
          <p:cNvPr id="20483" name="Slide Number Placeholder 3">
            <a:extLst>
              <a:ext uri="{FF2B5EF4-FFF2-40B4-BE49-F238E27FC236}">
                <a16:creationId xmlns:a16="http://schemas.microsoft.com/office/drawing/2014/main" id="{4E0FD1E5-AC9F-C441-B34E-B784F7905D28}"/>
              </a:ext>
            </a:extLst>
          </p:cNvPr>
          <p:cNvSpPr txBox="1">
            <a:spLocks noGrp="1"/>
          </p:cNvSpPr>
          <p:nvPr/>
        </p:nvSpPr>
        <p:spPr bwMode="auto">
          <a:xfrm>
            <a:off x="3976688" y="8839200"/>
            <a:ext cx="30416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80" tIns="46640" rIns="93280" bIns="46640" anchor="b"/>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fld id="{58C91C08-7237-F24A-98C7-4BF84754CD05}" type="slidenum">
              <a:rPr lang="en-US" altLang="en-US" sz="1200"/>
              <a:pPr algn="r" eaLnBrk="1" hangingPunct="1"/>
              <a:t>5</a:t>
            </a:fld>
            <a:endParaRPr lang="en-US"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a:extLst>
              <a:ext uri="{FF2B5EF4-FFF2-40B4-BE49-F238E27FC236}">
                <a16:creationId xmlns:a16="http://schemas.microsoft.com/office/drawing/2014/main" id="{3A0AD898-1C81-CF40-857B-D793E5FE204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7FDD0A5F-4A32-3A49-822D-0A6286917A30}"/>
              </a:ext>
            </a:extLst>
          </p:cNvPr>
          <p:cNvSpPr>
            <a:spLocks noGrp="1"/>
          </p:cNvSpPr>
          <p:nvPr>
            <p:ph type="body" idx="1"/>
          </p:nvPr>
        </p:nvSpPr>
        <p:spPr/>
        <p:txBody>
          <a:bodyPr/>
          <a:lstStyle/>
          <a:p>
            <a:pPr eaLnBrk="1" fontAlgn="auto" hangingPunct="1">
              <a:spcBef>
                <a:spcPts val="0"/>
              </a:spcBef>
              <a:spcAft>
                <a:spcPts val="0"/>
              </a:spcAft>
              <a:defRPr/>
            </a:pPr>
            <a:endParaRPr lang="en-US" dirty="0">
              <a:ea typeface="+mn-ea"/>
              <a:cs typeface="+mn-cs"/>
            </a:endParaRPr>
          </a:p>
        </p:txBody>
      </p:sp>
      <p:sp>
        <p:nvSpPr>
          <p:cNvPr id="22531" name="Slide Number Placeholder 3">
            <a:extLst>
              <a:ext uri="{FF2B5EF4-FFF2-40B4-BE49-F238E27FC236}">
                <a16:creationId xmlns:a16="http://schemas.microsoft.com/office/drawing/2014/main" id="{1F0A158F-0B93-254D-8217-80A35F365950}"/>
              </a:ext>
            </a:extLst>
          </p:cNvPr>
          <p:cNvSpPr txBox="1">
            <a:spLocks noGrp="1"/>
          </p:cNvSpPr>
          <p:nvPr/>
        </p:nvSpPr>
        <p:spPr bwMode="auto">
          <a:xfrm>
            <a:off x="3976688" y="8839200"/>
            <a:ext cx="30416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80" tIns="46640" rIns="93280" bIns="46640" anchor="b"/>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fld id="{9E10145C-89ED-DE4F-A55C-0B6CB04A3691}" type="slidenum">
              <a:rPr lang="en-US" altLang="en-US" sz="1200"/>
              <a:pPr algn="r" eaLnBrk="1" hangingPunct="1"/>
              <a:t>6</a:t>
            </a:fld>
            <a:endParaRPr lang="en-US"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a:extLst>
              <a:ext uri="{FF2B5EF4-FFF2-40B4-BE49-F238E27FC236}">
                <a16:creationId xmlns:a16="http://schemas.microsoft.com/office/drawing/2014/main" id="{08DF629C-8D3E-A741-87E7-AA4DF007771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44E9A19F-613C-F741-A7B6-B4B28D0A02A1}"/>
              </a:ext>
            </a:extLst>
          </p:cNvPr>
          <p:cNvSpPr>
            <a:spLocks noGrp="1"/>
          </p:cNvSpPr>
          <p:nvPr>
            <p:ph type="body" idx="1"/>
          </p:nvPr>
        </p:nvSpPr>
        <p:spPr/>
        <p:txBody>
          <a:bodyPr/>
          <a:lstStyle/>
          <a:p>
            <a:pPr eaLnBrk="1" fontAlgn="auto" hangingPunct="1">
              <a:spcBef>
                <a:spcPts val="0"/>
              </a:spcBef>
              <a:spcAft>
                <a:spcPts val="0"/>
              </a:spcAft>
              <a:defRPr/>
            </a:pPr>
            <a:endParaRPr lang="en-US" dirty="0">
              <a:ea typeface="+mn-ea"/>
              <a:cs typeface="+mn-cs"/>
            </a:endParaRPr>
          </a:p>
        </p:txBody>
      </p:sp>
      <p:sp>
        <p:nvSpPr>
          <p:cNvPr id="24579" name="Slide Number Placeholder 3">
            <a:extLst>
              <a:ext uri="{FF2B5EF4-FFF2-40B4-BE49-F238E27FC236}">
                <a16:creationId xmlns:a16="http://schemas.microsoft.com/office/drawing/2014/main" id="{E64530D1-1F51-1447-BCB7-DA98695104E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BDB8D974-BC36-E940-8FDC-1576396E067A}" type="slidenum">
              <a:rPr lang="en-US" altLang="en-US" smtClean="0"/>
              <a:pPr/>
              <a:t>7</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a:extLst>
              <a:ext uri="{FF2B5EF4-FFF2-40B4-BE49-F238E27FC236}">
                <a16:creationId xmlns:a16="http://schemas.microsoft.com/office/drawing/2014/main" id="{043C35E1-A7DD-A244-BE50-E832B82B5D0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6" name="Notes Placeholder 2">
            <a:extLst>
              <a:ext uri="{FF2B5EF4-FFF2-40B4-BE49-F238E27FC236}">
                <a16:creationId xmlns:a16="http://schemas.microsoft.com/office/drawing/2014/main" id="{128DC1F6-BB5E-D44D-9CB8-6E6BF6A8F56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buFont typeface="Calibri" panose="020F0502020204030204" pitchFamily="34" charset="0"/>
              <a:buAutoNum type="arabicPeriod"/>
            </a:pPr>
            <a:endParaRPr lang="en-US" altLang="en-US"/>
          </a:p>
        </p:txBody>
      </p:sp>
      <p:sp>
        <p:nvSpPr>
          <p:cNvPr id="26627" name="Slide Number Placeholder 3">
            <a:extLst>
              <a:ext uri="{FF2B5EF4-FFF2-40B4-BE49-F238E27FC236}">
                <a16:creationId xmlns:a16="http://schemas.microsoft.com/office/drawing/2014/main" id="{1E24377A-86C9-4E4E-991D-D107288C3846}"/>
              </a:ext>
            </a:extLst>
          </p:cNvPr>
          <p:cNvSpPr txBox="1">
            <a:spLocks noGrp="1"/>
          </p:cNvSpPr>
          <p:nvPr/>
        </p:nvSpPr>
        <p:spPr bwMode="auto">
          <a:xfrm>
            <a:off x="3976688" y="8839200"/>
            <a:ext cx="30416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80" tIns="46640" rIns="93280" bIns="46640" anchor="b"/>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fld id="{4F1705B3-4988-9647-B4F3-8ED5F65CD476}" type="slidenum">
              <a:rPr lang="en-US" altLang="en-US" sz="1200"/>
              <a:pPr algn="r" eaLnBrk="1" hangingPunct="1"/>
              <a:t>8</a:t>
            </a:fld>
            <a:endParaRPr lang="en-US"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a:extLst>
              <a:ext uri="{FF2B5EF4-FFF2-40B4-BE49-F238E27FC236}">
                <a16:creationId xmlns:a16="http://schemas.microsoft.com/office/drawing/2014/main" id="{8CF697E3-3FC4-A54F-A38A-EF3DA183C985}"/>
              </a:ext>
            </a:extLst>
          </p:cNvPr>
          <p:cNvSpPr>
            <a:spLocks noGrp="1" noRot="1" noChangeAspect="1" noTextEdit="1"/>
          </p:cNvSpPr>
          <p:nvPr>
            <p:ph type="sldImg"/>
          </p:nvPr>
        </p:nvSpPr>
        <p:spPr bwMode="auto">
          <a:xfrm>
            <a:off x="1200150" y="693738"/>
            <a:ext cx="4621213" cy="34655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4" name="Rectangle 3">
            <a:extLst>
              <a:ext uri="{FF2B5EF4-FFF2-40B4-BE49-F238E27FC236}">
                <a16:creationId xmlns:a16="http://schemas.microsoft.com/office/drawing/2014/main" id="{EC124040-96F1-344D-98F4-163F5F6E4709}"/>
              </a:ext>
            </a:extLst>
          </p:cNvPr>
          <p:cNvSpPr>
            <a:spLocks noGrp="1"/>
          </p:cNvSpPr>
          <p:nvPr>
            <p:ph type="body" idx="1"/>
          </p:nvPr>
        </p:nvSpPr>
        <p:spPr bwMode="auto">
          <a:xfrm>
            <a:off x="936625" y="4389438"/>
            <a:ext cx="5146675" cy="42370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0D3739F4-BCC4-784F-8D6B-203FEBE1DCE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FF981113-ABC8-CB47-BA46-DC4C229CEC24}"/>
              </a:ext>
            </a:extLst>
          </p:cNvPr>
          <p:cNvSpPr>
            <a:spLocks noGrp="1"/>
          </p:cNvSpPr>
          <p:nvPr>
            <p:ph type="body" idx="1"/>
          </p:nvPr>
        </p:nvSpPr>
        <p:spPr/>
        <p:txBody>
          <a:bodyPr/>
          <a:lstStyle/>
          <a:p>
            <a:pPr eaLnBrk="1" fontAlgn="auto" hangingPunct="1">
              <a:spcBef>
                <a:spcPts val="0"/>
              </a:spcBef>
              <a:spcAft>
                <a:spcPts val="0"/>
              </a:spcAft>
              <a:defRPr/>
            </a:pPr>
            <a:endParaRPr lang="en-US" dirty="0">
              <a:ea typeface="+mn-ea"/>
              <a:cs typeface="+mn-cs"/>
            </a:endParaRPr>
          </a:p>
        </p:txBody>
      </p:sp>
      <p:sp>
        <p:nvSpPr>
          <p:cNvPr id="32771" name="Slide Number Placeholder 3">
            <a:extLst>
              <a:ext uri="{FF2B5EF4-FFF2-40B4-BE49-F238E27FC236}">
                <a16:creationId xmlns:a16="http://schemas.microsoft.com/office/drawing/2014/main" id="{93EA72B8-5F8D-3640-B698-CEF8D2AC1DB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E404B423-62CF-7B4A-9D52-A8F8D6459303}" type="slidenum">
              <a:rPr lang="en-US" altLang="en-US" smtClean="0"/>
              <a:pPr/>
              <a:t>12</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a:extLst>
              <a:ext uri="{FF2B5EF4-FFF2-40B4-BE49-F238E27FC236}">
                <a16:creationId xmlns:a16="http://schemas.microsoft.com/office/drawing/2014/main" id="{8242B286-04D3-5B44-902A-3E1DC338513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8" name="Notes Placeholder 2">
            <a:extLst>
              <a:ext uri="{FF2B5EF4-FFF2-40B4-BE49-F238E27FC236}">
                <a16:creationId xmlns:a16="http://schemas.microsoft.com/office/drawing/2014/main" id="{6F5CFDAB-4B47-9240-9B8D-B9F152F4DF5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4819" name="Slide Number Placeholder 3">
            <a:extLst>
              <a:ext uri="{FF2B5EF4-FFF2-40B4-BE49-F238E27FC236}">
                <a16:creationId xmlns:a16="http://schemas.microsoft.com/office/drawing/2014/main" id="{F5610218-1E99-EC4D-9F99-D17D4B49D80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CA85906D-3763-9340-A9FD-27FB1F5E5C56}" type="slidenum">
              <a:rPr lang="en-US" altLang="en-US" smtClean="0"/>
              <a:pPr/>
              <a:t>13</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F0BEE67A-70A3-2B4C-A2E9-7A3B7C481564}"/>
              </a:ext>
            </a:extLst>
          </p:cNvPr>
          <p:cNvSpPr>
            <a:spLocks noGrp="1"/>
          </p:cNvSpPr>
          <p:nvPr>
            <p:ph type="dt" sz="half" idx="10"/>
          </p:nvPr>
        </p:nvSpPr>
        <p:spPr/>
        <p:txBody>
          <a:bodyPr/>
          <a:lstStyle>
            <a:lvl1pPr>
              <a:defRPr/>
            </a:lvl1pPr>
          </a:lstStyle>
          <a:p>
            <a:pPr>
              <a:defRPr/>
            </a:pPr>
            <a:fld id="{886B5B3B-C480-E94D-9098-7268597FDC52}" type="datetimeFigureOut">
              <a:rPr lang="en-US" altLang="en-US"/>
              <a:pPr>
                <a:defRPr/>
              </a:pPr>
              <a:t>7/10/18</a:t>
            </a:fld>
            <a:endParaRPr lang="en-US" altLang="en-US"/>
          </a:p>
        </p:txBody>
      </p:sp>
      <p:sp>
        <p:nvSpPr>
          <p:cNvPr id="5" name="Footer Placeholder 4">
            <a:extLst>
              <a:ext uri="{FF2B5EF4-FFF2-40B4-BE49-F238E27FC236}">
                <a16:creationId xmlns:a16="http://schemas.microsoft.com/office/drawing/2014/main" id="{20DB29DC-30CB-AE40-A79E-1EDB0C411F7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13852EA-7D89-8B41-AD71-2E01995BCC0C}"/>
              </a:ext>
            </a:extLst>
          </p:cNvPr>
          <p:cNvSpPr>
            <a:spLocks noGrp="1"/>
          </p:cNvSpPr>
          <p:nvPr>
            <p:ph type="sldNum" sz="quarter" idx="12"/>
          </p:nvPr>
        </p:nvSpPr>
        <p:spPr/>
        <p:txBody>
          <a:bodyPr/>
          <a:lstStyle>
            <a:lvl1pPr>
              <a:defRPr/>
            </a:lvl1pPr>
          </a:lstStyle>
          <a:p>
            <a:pPr>
              <a:defRPr/>
            </a:pPr>
            <a:fld id="{0631528E-1961-C349-A7AA-C0914140599A}" type="slidenum">
              <a:rPr lang="en-US" altLang="en-US"/>
              <a:pPr>
                <a:defRPr/>
              </a:pPr>
              <a:t>‹#›</a:t>
            </a:fld>
            <a:endParaRPr lang="en-US" altLang="en-US"/>
          </a:p>
        </p:txBody>
      </p:sp>
    </p:spTree>
    <p:extLst>
      <p:ext uri="{BB962C8B-B14F-4D97-AF65-F5344CB8AC3E}">
        <p14:creationId xmlns:p14="http://schemas.microsoft.com/office/powerpoint/2010/main" val="17629258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E5F89D-80FA-F94F-8A20-AD1C46C9B04C}"/>
              </a:ext>
            </a:extLst>
          </p:cNvPr>
          <p:cNvSpPr>
            <a:spLocks noGrp="1"/>
          </p:cNvSpPr>
          <p:nvPr>
            <p:ph type="dt" sz="half" idx="10"/>
          </p:nvPr>
        </p:nvSpPr>
        <p:spPr/>
        <p:txBody>
          <a:bodyPr/>
          <a:lstStyle>
            <a:lvl1pPr>
              <a:defRPr/>
            </a:lvl1pPr>
          </a:lstStyle>
          <a:p>
            <a:pPr>
              <a:defRPr/>
            </a:pPr>
            <a:fld id="{AFFBF814-17E6-984C-A115-D18E4EC01D16}" type="datetimeFigureOut">
              <a:rPr lang="en-US" altLang="en-US"/>
              <a:pPr>
                <a:defRPr/>
              </a:pPr>
              <a:t>7/10/18</a:t>
            </a:fld>
            <a:endParaRPr lang="en-US" altLang="en-US"/>
          </a:p>
        </p:txBody>
      </p:sp>
      <p:sp>
        <p:nvSpPr>
          <p:cNvPr id="5" name="Footer Placeholder 4">
            <a:extLst>
              <a:ext uri="{FF2B5EF4-FFF2-40B4-BE49-F238E27FC236}">
                <a16:creationId xmlns:a16="http://schemas.microsoft.com/office/drawing/2014/main" id="{58D70663-E108-634E-B301-B0EB71D0D9F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8A0E624-50BB-9242-B5B8-E4DF55E3B891}"/>
              </a:ext>
            </a:extLst>
          </p:cNvPr>
          <p:cNvSpPr>
            <a:spLocks noGrp="1"/>
          </p:cNvSpPr>
          <p:nvPr>
            <p:ph type="sldNum" sz="quarter" idx="12"/>
          </p:nvPr>
        </p:nvSpPr>
        <p:spPr/>
        <p:txBody>
          <a:bodyPr/>
          <a:lstStyle>
            <a:lvl1pPr>
              <a:defRPr/>
            </a:lvl1pPr>
          </a:lstStyle>
          <a:p>
            <a:pPr>
              <a:defRPr/>
            </a:pPr>
            <a:fld id="{A0728F40-3ED2-5A4E-A5CD-B6F741633BFB}" type="slidenum">
              <a:rPr lang="en-US" altLang="en-US"/>
              <a:pPr>
                <a:defRPr/>
              </a:pPr>
              <a:t>‹#›</a:t>
            </a:fld>
            <a:endParaRPr lang="en-US" altLang="en-US"/>
          </a:p>
        </p:txBody>
      </p:sp>
    </p:spTree>
    <p:extLst>
      <p:ext uri="{BB962C8B-B14F-4D97-AF65-F5344CB8AC3E}">
        <p14:creationId xmlns:p14="http://schemas.microsoft.com/office/powerpoint/2010/main" val="1064652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D98E4A-9BB8-7F42-873C-5416CE2B1285}"/>
              </a:ext>
            </a:extLst>
          </p:cNvPr>
          <p:cNvSpPr>
            <a:spLocks noGrp="1"/>
          </p:cNvSpPr>
          <p:nvPr>
            <p:ph type="dt" sz="half" idx="10"/>
          </p:nvPr>
        </p:nvSpPr>
        <p:spPr/>
        <p:txBody>
          <a:bodyPr/>
          <a:lstStyle>
            <a:lvl1pPr>
              <a:defRPr/>
            </a:lvl1pPr>
          </a:lstStyle>
          <a:p>
            <a:pPr>
              <a:defRPr/>
            </a:pPr>
            <a:fld id="{02156100-3F8C-A345-AC15-8184B030D024}" type="datetimeFigureOut">
              <a:rPr lang="en-US" altLang="en-US"/>
              <a:pPr>
                <a:defRPr/>
              </a:pPr>
              <a:t>7/10/18</a:t>
            </a:fld>
            <a:endParaRPr lang="en-US" altLang="en-US"/>
          </a:p>
        </p:txBody>
      </p:sp>
      <p:sp>
        <p:nvSpPr>
          <p:cNvPr id="5" name="Footer Placeholder 4">
            <a:extLst>
              <a:ext uri="{FF2B5EF4-FFF2-40B4-BE49-F238E27FC236}">
                <a16:creationId xmlns:a16="http://schemas.microsoft.com/office/drawing/2014/main" id="{89D850EA-A512-AE42-BEE3-372C787CC80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CA0248F-005D-B045-A4EB-E96A5A42BB59}"/>
              </a:ext>
            </a:extLst>
          </p:cNvPr>
          <p:cNvSpPr>
            <a:spLocks noGrp="1"/>
          </p:cNvSpPr>
          <p:nvPr>
            <p:ph type="sldNum" sz="quarter" idx="12"/>
          </p:nvPr>
        </p:nvSpPr>
        <p:spPr/>
        <p:txBody>
          <a:bodyPr/>
          <a:lstStyle>
            <a:lvl1pPr>
              <a:defRPr/>
            </a:lvl1pPr>
          </a:lstStyle>
          <a:p>
            <a:pPr>
              <a:defRPr/>
            </a:pPr>
            <a:fld id="{28349BEE-AA64-4D4E-AE87-CAB583B19C5C}" type="slidenum">
              <a:rPr lang="en-US" altLang="en-US"/>
              <a:pPr>
                <a:defRPr/>
              </a:pPr>
              <a:t>‹#›</a:t>
            </a:fld>
            <a:endParaRPr lang="en-US" altLang="en-US"/>
          </a:p>
        </p:txBody>
      </p:sp>
    </p:spTree>
    <p:extLst>
      <p:ext uri="{BB962C8B-B14F-4D97-AF65-F5344CB8AC3E}">
        <p14:creationId xmlns:p14="http://schemas.microsoft.com/office/powerpoint/2010/main" val="3039864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70A732-EBFC-3844-9FA5-1CD24FFDEE2B}"/>
              </a:ext>
            </a:extLst>
          </p:cNvPr>
          <p:cNvSpPr>
            <a:spLocks noGrp="1"/>
          </p:cNvSpPr>
          <p:nvPr>
            <p:ph type="dt" sz="half" idx="10"/>
          </p:nvPr>
        </p:nvSpPr>
        <p:spPr/>
        <p:txBody>
          <a:bodyPr/>
          <a:lstStyle>
            <a:lvl1pPr>
              <a:defRPr/>
            </a:lvl1pPr>
          </a:lstStyle>
          <a:p>
            <a:pPr>
              <a:defRPr/>
            </a:pPr>
            <a:fld id="{D7304373-A762-0648-9784-A21AA9917208}" type="datetimeFigureOut">
              <a:rPr lang="en-US" altLang="en-US"/>
              <a:pPr>
                <a:defRPr/>
              </a:pPr>
              <a:t>7/10/18</a:t>
            </a:fld>
            <a:endParaRPr lang="en-US" altLang="en-US"/>
          </a:p>
        </p:txBody>
      </p:sp>
      <p:sp>
        <p:nvSpPr>
          <p:cNvPr id="5" name="Footer Placeholder 4">
            <a:extLst>
              <a:ext uri="{FF2B5EF4-FFF2-40B4-BE49-F238E27FC236}">
                <a16:creationId xmlns:a16="http://schemas.microsoft.com/office/drawing/2014/main" id="{75494C4C-0E9F-784A-85FF-D0BA9C1161F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35C1770-0431-BB47-94EC-6D75542F3084}"/>
              </a:ext>
            </a:extLst>
          </p:cNvPr>
          <p:cNvSpPr>
            <a:spLocks noGrp="1"/>
          </p:cNvSpPr>
          <p:nvPr>
            <p:ph type="sldNum" sz="quarter" idx="12"/>
          </p:nvPr>
        </p:nvSpPr>
        <p:spPr/>
        <p:txBody>
          <a:bodyPr/>
          <a:lstStyle>
            <a:lvl1pPr>
              <a:defRPr/>
            </a:lvl1pPr>
          </a:lstStyle>
          <a:p>
            <a:pPr>
              <a:defRPr/>
            </a:pPr>
            <a:fld id="{C4EB80A3-06FB-3D46-96FA-CA62D0CDB308}" type="slidenum">
              <a:rPr lang="en-US" altLang="en-US"/>
              <a:pPr>
                <a:defRPr/>
              </a:pPr>
              <a:t>‹#›</a:t>
            </a:fld>
            <a:endParaRPr lang="en-US" altLang="en-US"/>
          </a:p>
        </p:txBody>
      </p:sp>
    </p:spTree>
    <p:extLst>
      <p:ext uri="{BB962C8B-B14F-4D97-AF65-F5344CB8AC3E}">
        <p14:creationId xmlns:p14="http://schemas.microsoft.com/office/powerpoint/2010/main" val="3708968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5CA180D-5437-4F41-9D7E-92A3C192A915}"/>
              </a:ext>
            </a:extLst>
          </p:cNvPr>
          <p:cNvSpPr>
            <a:spLocks noGrp="1"/>
          </p:cNvSpPr>
          <p:nvPr>
            <p:ph type="dt" sz="half" idx="10"/>
          </p:nvPr>
        </p:nvSpPr>
        <p:spPr/>
        <p:txBody>
          <a:bodyPr/>
          <a:lstStyle>
            <a:lvl1pPr>
              <a:defRPr/>
            </a:lvl1pPr>
          </a:lstStyle>
          <a:p>
            <a:pPr>
              <a:defRPr/>
            </a:pPr>
            <a:fld id="{8DC8A47C-7C4B-CC48-A9D0-C2B8F0E47740}" type="datetimeFigureOut">
              <a:rPr lang="en-US" altLang="en-US"/>
              <a:pPr>
                <a:defRPr/>
              </a:pPr>
              <a:t>7/10/18</a:t>
            </a:fld>
            <a:endParaRPr lang="en-US" altLang="en-US"/>
          </a:p>
        </p:txBody>
      </p:sp>
      <p:sp>
        <p:nvSpPr>
          <p:cNvPr id="5" name="Footer Placeholder 4">
            <a:extLst>
              <a:ext uri="{FF2B5EF4-FFF2-40B4-BE49-F238E27FC236}">
                <a16:creationId xmlns:a16="http://schemas.microsoft.com/office/drawing/2014/main" id="{2DA22027-2AE0-8841-ACE7-A985DBEF096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4AE5B49-AF08-4348-8555-E653A1F44D70}"/>
              </a:ext>
            </a:extLst>
          </p:cNvPr>
          <p:cNvSpPr>
            <a:spLocks noGrp="1"/>
          </p:cNvSpPr>
          <p:nvPr>
            <p:ph type="sldNum" sz="quarter" idx="12"/>
          </p:nvPr>
        </p:nvSpPr>
        <p:spPr/>
        <p:txBody>
          <a:bodyPr/>
          <a:lstStyle>
            <a:lvl1pPr>
              <a:defRPr/>
            </a:lvl1pPr>
          </a:lstStyle>
          <a:p>
            <a:pPr>
              <a:defRPr/>
            </a:pPr>
            <a:fld id="{25526CEC-F8FB-9F46-A51C-6DAA2E2CF76A}" type="slidenum">
              <a:rPr lang="en-US" altLang="en-US"/>
              <a:pPr>
                <a:defRPr/>
              </a:pPr>
              <a:t>‹#›</a:t>
            </a:fld>
            <a:endParaRPr lang="en-US" altLang="en-US"/>
          </a:p>
        </p:txBody>
      </p:sp>
    </p:spTree>
    <p:extLst>
      <p:ext uri="{BB962C8B-B14F-4D97-AF65-F5344CB8AC3E}">
        <p14:creationId xmlns:p14="http://schemas.microsoft.com/office/powerpoint/2010/main" val="2735542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1052CFF6-43CE-5043-81FF-634EBE8FD854}"/>
              </a:ext>
            </a:extLst>
          </p:cNvPr>
          <p:cNvSpPr>
            <a:spLocks noGrp="1"/>
          </p:cNvSpPr>
          <p:nvPr>
            <p:ph type="dt" sz="half" idx="10"/>
          </p:nvPr>
        </p:nvSpPr>
        <p:spPr/>
        <p:txBody>
          <a:bodyPr/>
          <a:lstStyle>
            <a:lvl1pPr>
              <a:defRPr/>
            </a:lvl1pPr>
          </a:lstStyle>
          <a:p>
            <a:pPr>
              <a:defRPr/>
            </a:pPr>
            <a:fld id="{C9F4DDFD-2610-124C-A3D7-EC93B2DDA1F1}" type="datetimeFigureOut">
              <a:rPr lang="en-US" altLang="en-US"/>
              <a:pPr>
                <a:defRPr/>
              </a:pPr>
              <a:t>7/10/18</a:t>
            </a:fld>
            <a:endParaRPr lang="en-US" altLang="en-US"/>
          </a:p>
        </p:txBody>
      </p:sp>
      <p:sp>
        <p:nvSpPr>
          <p:cNvPr id="6" name="Footer Placeholder 4">
            <a:extLst>
              <a:ext uri="{FF2B5EF4-FFF2-40B4-BE49-F238E27FC236}">
                <a16:creationId xmlns:a16="http://schemas.microsoft.com/office/drawing/2014/main" id="{E668FD14-2E35-7447-A1CE-168749B16B6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0046A88-7DF6-BE40-9CEE-11DF3171FEBE}"/>
              </a:ext>
            </a:extLst>
          </p:cNvPr>
          <p:cNvSpPr>
            <a:spLocks noGrp="1"/>
          </p:cNvSpPr>
          <p:nvPr>
            <p:ph type="sldNum" sz="quarter" idx="12"/>
          </p:nvPr>
        </p:nvSpPr>
        <p:spPr/>
        <p:txBody>
          <a:bodyPr/>
          <a:lstStyle>
            <a:lvl1pPr>
              <a:defRPr/>
            </a:lvl1pPr>
          </a:lstStyle>
          <a:p>
            <a:pPr>
              <a:defRPr/>
            </a:pPr>
            <a:fld id="{5EE5B8EB-D64F-D543-8ACB-976ED1180AE7}" type="slidenum">
              <a:rPr lang="en-US" altLang="en-US"/>
              <a:pPr>
                <a:defRPr/>
              </a:pPr>
              <a:t>‹#›</a:t>
            </a:fld>
            <a:endParaRPr lang="en-US" altLang="en-US"/>
          </a:p>
        </p:txBody>
      </p:sp>
    </p:spTree>
    <p:extLst>
      <p:ext uri="{BB962C8B-B14F-4D97-AF65-F5344CB8AC3E}">
        <p14:creationId xmlns:p14="http://schemas.microsoft.com/office/powerpoint/2010/main" val="3175370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5A3E360A-222B-7D40-B813-41FD7AE7877F}"/>
              </a:ext>
            </a:extLst>
          </p:cNvPr>
          <p:cNvSpPr>
            <a:spLocks noGrp="1"/>
          </p:cNvSpPr>
          <p:nvPr>
            <p:ph type="dt" sz="half" idx="10"/>
          </p:nvPr>
        </p:nvSpPr>
        <p:spPr/>
        <p:txBody>
          <a:bodyPr/>
          <a:lstStyle>
            <a:lvl1pPr>
              <a:defRPr/>
            </a:lvl1pPr>
          </a:lstStyle>
          <a:p>
            <a:pPr>
              <a:defRPr/>
            </a:pPr>
            <a:fld id="{B4877643-324E-7942-9FF7-4C02A176F936}" type="datetimeFigureOut">
              <a:rPr lang="en-US" altLang="en-US"/>
              <a:pPr>
                <a:defRPr/>
              </a:pPr>
              <a:t>7/10/18</a:t>
            </a:fld>
            <a:endParaRPr lang="en-US" altLang="en-US"/>
          </a:p>
        </p:txBody>
      </p:sp>
      <p:sp>
        <p:nvSpPr>
          <p:cNvPr id="8" name="Footer Placeholder 4">
            <a:extLst>
              <a:ext uri="{FF2B5EF4-FFF2-40B4-BE49-F238E27FC236}">
                <a16:creationId xmlns:a16="http://schemas.microsoft.com/office/drawing/2014/main" id="{5EBA9103-A27D-B84E-A5E9-BFEA8021555F}"/>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5C7093DE-BBB5-4041-8EC8-2F4B92661848}"/>
              </a:ext>
            </a:extLst>
          </p:cNvPr>
          <p:cNvSpPr>
            <a:spLocks noGrp="1"/>
          </p:cNvSpPr>
          <p:nvPr>
            <p:ph type="sldNum" sz="quarter" idx="12"/>
          </p:nvPr>
        </p:nvSpPr>
        <p:spPr/>
        <p:txBody>
          <a:bodyPr/>
          <a:lstStyle>
            <a:lvl1pPr>
              <a:defRPr/>
            </a:lvl1pPr>
          </a:lstStyle>
          <a:p>
            <a:pPr>
              <a:defRPr/>
            </a:pPr>
            <a:fld id="{38AD1546-36CF-3242-BCB8-E70B8D45A795}" type="slidenum">
              <a:rPr lang="en-US" altLang="en-US"/>
              <a:pPr>
                <a:defRPr/>
              </a:pPr>
              <a:t>‹#›</a:t>
            </a:fld>
            <a:endParaRPr lang="en-US" altLang="en-US"/>
          </a:p>
        </p:txBody>
      </p:sp>
    </p:spTree>
    <p:extLst>
      <p:ext uri="{BB962C8B-B14F-4D97-AF65-F5344CB8AC3E}">
        <p14:creationId xmlns:p14="http://schemas.microsoft.com/office/powerpoint/2010/main" val="24848150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A400C6CD-47CC-254C-B93A-678812454DCE}"/>
              </a:ext>
            </a:extLst>
          </p:cNvPr>
          <p:cNvSpPr>
            <a:spLocks noGrp="1"/>
          </p:cNvSpPr>
          <p:nvPr>
            <p:ph type="dt" sz="half" idx="10"/>
          </p:nvPr>
        </p:nvSpPr>
        <p:spPr/>
        <p:txBody>
          <a:bodyPr/>
          <a:lstStyle>
            <a:lvl1pPr>
              <a:defRPr/>
            </a:lvl1pPr>
          </a:lstStyle>
          <a:p>
            <a:pPr>
              <a:defRPr/>
            </a:pPr>
            <a:fld id="{FA7E0AB7-4F56-0B45-8209-A580FE88318C}" type="datetimeFigureOut">
              <a:rPr lang="en-US" altLang="en-US"/>
              <a:pPr>
                <a:defRPr/>
              </a:pPr>
              <a:t>7/10/18</a:t>
            </a:fld>
            <a:endParaRPr lang="en-US" altLang="en-US"/>
          </a:p>
        </p:txBody>
      </p:sp>
      <p:sp>
        <p:nvSpPr>
          <p:cNvPr id="4" name="Footer Placeholder 4">
            <a:extLst>
              <a:ext uri="{FF2B5EF4-FFF2-40B4-BE49-F238E27FC236}">
                <a16:creationId xmlns:a16="http://schemas.microsoft.com/office/drawing/2014/main" id="{1289B4E0-45A5-994A-82C9-EAF4EE75AC98}"/>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11748AFB-980A-EE48-8EAD-D8D2B8FA5312}"/>
              </a:ext>
            </a:extLst>
          </p:cNvPr>
          <p:cNvSpPr>
            <a:spLocks noGrp="1"/>
          </p:cNvSpPr>
          <p:nvPr>
            <p:ph type="sldNum" sz="quarter" idx="12"/>
          </p:nvPr>
        </p:nvSpPr>
        <p:spPr/>
        <p:txBody>
          <a:bodyPr/>
          <a:lstStyle>
            <a:lvl1pPr>
              <a:defRPr/>
            </a:lvl1pPr>
          </a:lstStyle>
          <a:p>
            <a:pPr>
              <a:defRPr/>
            </a:pPr>
            <a:fld id="{458C36EF-7B85-4D42-83E7-9294DFAA7474}" type="slidenum">
              <a:rPr lang="en-US" altLang="en-US"/>
              <a:pPr>
                <a:defRPr/>
              </a:pPr>
              <a:t>‹#›</a:t>
            </a:fld>
            <a:endParaRPr lang="en-US" altLang="en-US"/>
          </a:p>
        </p:txBody>
      </p:sp>
    </p:spTree>
    <p:extLst>
      <p:ext uri="{BB962C8B-B14F-4D97-AF65-F5344CB8AC3E}">
        <p14:creationId xmlns:p14="http://schemas.microsoft.com/office/powerpoint/2010/main" val="2206623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24D0552-0ACC-784C-9D90-5B00742B8278}"/>
              </a:ext>
            </a:extLst>
          </p:cNvPr>
          <p:cNvSpPr>
            <a:spLocks noGrp="1"/>
          </p:cNvSpPr>
          <p:nvPr>
            <p:ph type="dt" sz="half" idx="10"/>
          </p:nvPr>
        </p:nvSpPr>
        <p:spPr/>
        <p:txBody>
          <a:bodyPr/>
          <a:lstStyle>
            <a:lvl1pPr>
              <a:defRPr/>
            </a:lvl1pPr>
          </a:lstStyle>
          <a:p>
            <a:pPr>
              <a:defRPr/>
            </a:pPr>
            <a:fld id="{CAB403EF-A9DF-174C-9637-072EA3617409}" type="datetimeFigureOut">
              <a:rPr lang="en-US" altLang="en-US"/>
              <a:pPr>
                <a:defRPr/>
              </a:pPr>
              <a:t>7/10/18</a:t>
            </a:fld>
            <a:endParaRPr lang="en-US" altLang="en-US"/>
          </a:p>
        </p:txBody>
      </p:sp>
      <p:sp>
        <p:nvSpPr>
          <p:cNvPr id="3" name="Footer Placeholder 4">
            <a:extLst>
              <a:ext uri="{FF2B5EF4-FFF2-40B4-BE49-F238E27FC236}">
                <a16:creationId xmlns:a16="http://schemas.microsoft.com/office/drawing/2014/main" id="{A43E8682-405D-F340-912B-2D2168AD455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EF8D292-F60F-EE41-AA7B-F6FCDCE94ACB}"/>
              </a:ext>
            </a:extLst>
          </p:cNvPr>
          <p:cNvSpPr>
            <a:spLocks noGrp="1"/>
          </p:cNvSpPr>
          <p:nvPr>
            <p:ph type="sldNum" sz="quarter" idx="12"/>
          </p:nvPr>
        </p:nvSpPr>
        <p:spPr/>
        <p:txBody>
          <a:bodyPr/>
          <a:lstStyle>
            <a:lvl1pPr>
              <a:defRPr/>
            </a:lvl1pPr>
          </a:lstStyle>
          <a:p>
            <a:pPr>
              <a:defRPr/>
            </a:pPr>
            <a:fld id="{45033F20-CFDB-234E-A44A-3EAE5537E45F}" type="slidenum">
              <a:rPr lang="en-US" altLang="en-US"/>
              <a:pPr>
                <a:defRPr/>
              </a:pPr>
              <a:t>‹#›</a:t>
            </a:fld>
            <a:endParaRPr lang="en-US" altLang="en-US"/>
          </a:p>
        </p:txBody>
      </p:sp>
    </p:spTree>
    <p:extLst>
      <p:ext uri="{BB962C8B-B14F-4D97-AF65-F5344CB8AC3E}">
        <p14:creationId xmlns:p14="http://schemas.microsoft.com/office/powerpoint/2010/main" val="1624654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FC4654EE-0221-B042-88D6-7E30C3F85010}"/>
              </a:ext>
            </a:extLst>
          </p:cNvPr>
          <p:cNvSpPr>
            <a:spLocks noGrp="1"/>
          </p:cNvSpPr>
          <p:nvPr>
            <p:ph type="dt" sz="half" idx="10"/>
          </p:nvPr>
        </p:nvSpPr>
        <p:spPr/>
        <p:txBody>
          <a:bodyPr/>
          <a:lstStyle>
            <a:lvl1pPr>
              <a:defRPr/>
            </a:lvl1pPr>
          </a:lstStyle>
          <a:p>
            <a:pPr>
              <a:defRPr/>
            </a:pPr>
            <a:fld id="{FE9D7B70-32F5-164D-9D52-6FEA6AE1E8F3}" type="datetimeFigureOut">
              <a:rPr lang="en-US" altLang="en-US"/>
              <a:pPr>
                <a:defRPr/>
              </a:pPr>
              <a:t>7/10/18</a:t>
            </a:fld>
            <a:endParaRPr lang="en-US" altLang="en-US"/>
          </a:p>
        </p:txBody>
      </p:sp>
      <p:sp>
        <p:nvSpPr>
          <p:cNvPr id="6" name="Footer Placeholder 4">
            <a:extLst>
              <a:ext uri="{FF2B5EF4-FFF2-40B4-BE49-F238E27FC236}">
                <a16:creationId xmlns:a16="http://schemas.microsoft.com/office/drawing/2014/main" id="{AC56A2A0-B22F-E14D-AEC2-9BA2A0307B0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7648FD9-0A2E-EB41-B8E0-D8B950FC97CD}"/>
              </a:ext>
            </a:extLst>
          </p:cNvPr>
          <p:cNvSpPr>
            <a:spLocks noGrp="1"/>
          </p:cNvSpPr>
          <p:nvPr>
            <p:ph type="sldNum" sz="quarter" idx="12"/>
          </p:nvPr>
        </p:nvSpPr>
        <p:spPr/>
        <p:txBody>
          <a:bodyPr/>
          <a:lstStyle>
            <a:lvl1pPr>
              <a:defRPr/>
            </a:lvl1pPr>
          </a:lstStyle>
          <a:p>
            <a:pPr>
              <a:defRPr/>
            </a:pPr>
            <a:fld id="{E76D4EB3-15F8-A947-A8EE-027A53C73005}" type="slidenum">
              <a:rPr lang="en-US" altLang="en-US"/>
              <a:pPr>
                <a:defRPr/>
              </a:pPr>
              <a:t>‹#›</a:t>
            </a:fld>
            <a:endParaRPr lang="en-US" altLang="en-US"/>
          </a:p>
        </p:txBody>
      </p:sp>
    </p:spTree>
    <p:extLst>
      <p:ext uri="{BB962C8B-B14F-4D97-AF65-F5344CB8AC3E}">
        <p14:creationId xmlns:p14="http://schemas.microsoft.com/office/powerpoint/2010/main" val="2900838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F22214D5-90BB-4A4E-9CD2-B4D0045A4556}"/>
              </a:ext>
            </a:extLst>
          </p:cNvPr>
          <p:cNvSpPr>
            <a:spLocks noGrp="1"/>
          </p:cNvSpPr>
          <p:nvPr>
            <p:ph type="dt" sz="half" idx="10"/>
          </p:nvPr>
        </p:nvSpPr>
        <p:spPr/>
        <p:txBody>
          <a:bodyPr/>
          <a:lstStyle>
            <a:lvl1pPr>
              <a:defRPr/>
            </a:lvl1pPr>
          </a:lstStyle>
          <a:p>
            <a:pPr>
              <a:defRPr/>
            </a:pPr>
            <a:fld id="{276D5049-6530-0849-BF1B-07E504BB95F8}" type="datetimeFigureOut">
              <a:rPr lang="en-US" altLang="en-US"/>
              <a:pPr>
                <a:defRPr/>
              </a:pPr>
              <a:t>7/10/18</a:t>
            </a:fld>
            <a:endParaRPr lang="en-US" altLang="en-US"/>
          </a:p>
        </p:txBody>
      </p:sp>
      <p:sp>
        <p:nvSpPr>
          <p:cNvPr id="6" name="Footer Placeholder 4">
            <a:extLst>
              <a:ext uri="{FF2B5EF4-FFF2-40B4-BE49-F238E27FC236}">
                <a16:creationId xmlns:a16="http://schemas.microsoft.com/office/drawing/2014/main" id="{5DA0CCAB-9E06-DF4E-AB1E-9DA38D6EAB0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E9A7CA1-FBCA-1B42-8087-FF095990BDE0}"/>
              </a:ext>
            </a:extLst>
          </p:cNvPr>
          <p:cNvSpPr>
            <a:spLocks noGrp="1"/>
          </p:cNvSpPr>
          <p:nvPr>
            <p:ph type="sldNum" sz="quarter" idx="12"/>
          </p:nvPr>
        </p:nvSpPr>
        <p:spPr/>
        <p:txBody>
          <a:bodyPr/>
          <a:lstStyle>
            <a:lvl1pPr>
              <a:defRPr/>
            </a:lvl1pPr>
          </a:lstStyle>
          <a:p>
            <a:pPr>
              <a:defRPr/>
            </a:pPr>
            <a:fld id="{7C61E9EA-B5AD-684E-B8B9-9B04EEB55662}" type="slidenum">
              <a:rPr lang="en-US" altLang="en-US"/>
              <a:pPr>
                <a:defRPr/>
              </a:pPr>
              <a:t>‹#›</a:t>
            </a:fld>
            <a:endParaRPr lang="en-US" altLang="en-US"/>
          </a:p>
        </p:txBody>
      </p:sp>
    </p:spTree>
    <p:extLst>
      <p:ext uri="{BB962C8B-B14F-4D97-AF65-F5344CB8AC3E}">
        <p14:creationId xmlns:p14="http://schemas.microsoft.com/office/powerpoint/2010/main" val="1278015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5D04B23B-E3A4-C04D-B138-C485DEB5DE54}"/>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A7D5AAC3-8C3F-6148-AA60-F41C1925FA35}"/>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3D7AB82F-ADDB-EB49-B2F5-CDFDA391A31A}"/>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defRPr>
            </a:lvl1pPr>
          </a:lstStyle>
          <a:p>
            <a:pPr>
              <a:defRPr/>
            </a:pPr>
            <a:fld id="{3DAA3499-2C6C-CA41-9B4A-DE2DAD702AD2}" type="datetimeFigureOut">
              <a:rPr lang="en-US" altLang="en-US"/>
              <a:pPr>
                <a:defRPr/>
              </a:pPr>
              <a:t>7/10/18</a:t>
            </a:fld>
            <a:endParaRPr lang="en-US" altLang="en-US"/>
          </a:p>
        </p:txBody>
      </p:sp>
      <p:sp>
        <p:nvSpPr>
          <p:cNvPr id="5" name="Footer Placeholder 4">
            <a:extLst>
              <a:ext uri="{FF2B5EF4-FFF2-40B4-BE49-F238E27FC236}">
                <a16:creationId xmlns:a16="http://schemas.microsoft.com/office/drawing/2014/main" id="{28EE4AA8-E6A8-6C41-B397-D8285635466A}"/>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168187E0-53C7-614E-8E50-B9B33054221B}"/>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3F70F627-65EC-AE4E-A77A-B0893729598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59EAF37-FE83-3A49-935D-389FA43EB267}"/>
              </a:ext>
            </a:extLst>
          </p:cNvPr>
          <p:cNvSpPr/>
          <p:nvPr/>
        </p:nvSpPr>
        <p:spPr>
          <a:xfrm>
            <a:off x="381000" y="304800"/>
            <a:ext cx="8382000" cy="3898503"/>
          </a:xfrm>
          <a:prstGeom prst="rect">
            <a:avLst/>
          </a:prstGeom>
        </p:spPr>
        <p:txBody>
          <a:bodyPr wrap="square">
            <a:spAutoFit/>
          </a:bodyPr>
          <a:lstStyle/>
          <a:p>
            <a:pPr marL="0" marR="0">
              <a:spcBef>
                <a:spcPts val="0"/>
              </a:spcBef>
              <a:spcAft>
                <a:spcPts val="750"/>
              </a:spcAft>
            </a:pPr>
            <a:r>
              <a:rPr lang="en-US" b="1" dirty="0">
                <a:solidFill>
                  <a:srgbClr val="333333"/>
                </a:solidFill>
                <a:ea typeface="Times New Roman" panose="02020603050405020304" pitchFamily="18" charset="0"/>
                <a:cs typeface="Times New Roman" panose="02020603050405020304" pitchFamily="18" charset="0"/>
              </a:rPr>
              <a:t>7.6:  Dispute Resolution – A Response to “No!”</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dirty="0">
                <a:solidFill>
                  <a:srgbClr val="333333"/>
                </a:solidFill>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750"/>
              </a:spcAft>
            </a:pPr>
            <a:r>
              <a:rPr lang="en-US" i="1" dirty="0">
                <a:solidFill>
                  <a:srgbClr val="333333"/>
                </a:solidFill>
                <a:ea typeface="Times New Roman" panose="02020603050405020304" pitchFamily="18" charset="0"/>
                <a:cs typeface="Times New Roman" panose="02020603050405020304" pitchFamily="18" charset="0"/>
              </a:rPr>
              <a:t>L. Scott Lissner, The Ohio State University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750"/>
              </a:spcAft>
            </a:pPr>
            <a:r>
              <a:rPr lang="en-US" dirty="0">
                <a:solidFill>
                  <a:srgbClr val="333333"/>
                </a:solidFill>
                <a:ea typeface="Times New Roman" panose="02020603050405020304" pitchFamily="18" charset="0"/>
                <a:cs typeface="Times New Roman" panose="02020603050405020304" pitchFamily="18" charset="0"/>
              </a:rPr>
              <a:t>A student requests an accommodation for a test in two days that you don’t believe is appropriate, you say, “no,” and the student appeals. An instructor says, “no, that is not reasonable in my course” to an accommodation request you believe is supported. This session will use brief case studies to explore formal and informal tools for dispute resolution. Defining roles and responsibilities, balancing advocacy and compliance, and identifying decision-makers of “first” and “last” resort will define the boundary between the interactive process and complaints. We will identify best practice models and resources for framing the interactive process, considering “effective” and “essential,” and developing policy and process for appeals.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05300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0724CA64-5140-984C-AAD0-DE8E7DE4F83C}"/>
              </a:ext>
            </a:extLst>
          </p:cNvPr>
          <p:cNvSpPr>
            <a:spLocks noGrp="1"/>
          </p:cNvSpPr>
          <p:nvPr>
            <p:ph type="body" idx="1"/>
          </p:nvPr>
        </p:nvSpPr>
        <p:spPr>
          <a:xfrm>
            <a:off x="304800" y="1600200"/>
            <a:ext cx="8534400" cy="4267200"/>
          </a:xfrm>
        </p:spPr>
        <p:txBody>
          <a:bodyPr/>
          <a:lstStyle/>
          <a:p>
            <a:pPr marL="533400" indent="-533400">
              <a:lnSpc>
                <a:spcPct val="80000"/>
              </a:lnSpc>
              <a:buFontTx/>
              <a:buAutoNum type="arabicPeriod"/>
            </a:pPr>
            <a:r>
              <a:rPr lang="en-US" altLang="en-US" sz="2400"/>
              <a:t>Notice of how, when, and where to file a complaint;</a:t>
            </a:r>
          </a:p>
          <a:p>
            <a:pPr marL="533400" indent="-533400">
              <a:lnSpc>
                <a:spcPct val="80000"/>
              </a:lnSpc>
              <a:buFontTx/>
              <a:buAutoNum type="arabicPeriod"/>
            </a:pPr>
            <a:r>
              <a:rPr lang="en-US" altLang="en-US" sz="2400"/>
              <a:t>Clear distinction between informal and formal processes; </a:t>
            </a:r>
          </a:p>
          <a:p>
            <a:pPr marL="533400" indent="-533400">
              <a:lnSpc>
                <a:spcPct val="80000"/>
              </a:lnSpc>
              <a:buFontTx/>
              <a:buAutoNum type="arabicPeriod"/>
            </a:pPr>
            <a:r>
              <a:rPr lang="en-US" altLang="en-US" sz="2400"/>
              <a:t>Prompt timeframes for each stage of the complaint process; </a:t>
            </a:r>
          </a:p>
          <a:p>
            <a:pPr marL="533400" indent="-533400">
              <a:lnSpc>
                <a:spcPct val="80000"/>
              </a:lnSpc>
              <a:buFontTx/>
              <a:buAutoNum type="arabicPeriod"/>
            </a:pPr>
            <a:r>
              <a:rPr lang="en-US" altLang="en-US" sz="2400"/>
              <a:t>Hearing officer/investigator has relevant knowledge/training;</a:t>
            </a:r>
          </a:p>
          <a:p>
            <a:pPr marL="533400" indent="-533400">
              <a:lnSpc>
                <a:spcPct val="80000"/>
              </a:lnSpc>
              <a:buFontTx/>
              <a:buAutoNum type="arabicPeriod"/>
            </a:pPr>
            <a:r>
              <a:rPr lang="en-US" altLang="en-US" sz="2400"/>
              <a:t>Hearing officer/investigator is free of conflict of interest;</a:t>
            </a:r>
          </a:p>
          <a:p>
            <a:pPr marL="533400" indent="-533400">
              <a:lnSpc>
                <a:spcPct val="80000"/>
              </a:lnSpc>
              <a:buFontTx/>
              <a:buAutoNum type="arabicPeriod"/>
            </a:pPr>
            <a:r>
              <a:rPr lang="en-US" altLang="en-US" sz="2400"/>
              <a:t>Accommodations provided for grievance procedures, if needed;</a:t>
            </a:r>
          </a:p>
          <a:p>
            <a:pPr marL="533400" indent="-533400">
              <a:lnSpc>
                <a:spcPct val="80000"/>
              </a:lnSpc>
              <a:buFontTx/>
              <a:buAutoNum type="arabicPeriod"/>
            </a:pPr>
            <a:r>
              <a:rPr lang="en-US" altLang="en-US" sz="2400"/>
              <a:t>Investigation of the allegation(s) is thorough and objective, and includes the opportunity to present evidence; </a:t>
            </a:r>
          </a:p>
          <a:p>
            <a:pPr marL="533400" indent="-533400">
              <a:lnSpc>
                <a:spcPct val="80000"/>
              </a:lnSpc>
              <a:buFontTx/>
              <a:buAutoNum type="arabicPeriod"/>
            </a:pPr>
            <a:r>
              <a:rPr lang="en-US" altLang="en-US" sz="2400"/>
              <a:t>Written notice to the parties of the finding.</a:t>
            </a:r>
          </a:p>
          <a:p>
            <a:pPr marL="533400" indent="-533400">
              <a:lnSpc>
                <a:spcPct val="80000"/>
              </a:lnSpc>
              <a:buFontTx/>
              <a:buAutoNum type="arabicPeriod"/>
            </a:pPr>
            <a:endParaRPr lang="en-US" altLang="en-US" sz="2400"/>
          </a:p>
        </p:txBody>
      </p:sp>
      <p:sp>
        <p:nvSpPr>
          <p:cNvPr id="29698" name="Rectangle 5">
            <a:extLst>
              <a:ext uri="{FF2B5EF4-FFF2-40B4-BE49-F238E27FC236}">
                <a16:creationId xmlns:a16="http://schemas.microsoft.com/office/drawing/2014/main" id="{C410BF44-A6FE-F941-AEAA-69D510F6C4F9}"/>
              </a:ext>
            </a:extLst>
          </p:cNvPr>
          <p:cNvSpPr>
            <a:spLocks noGrp="1"/>
          </p:cNvSpPr>
          <p:nvPr>
            <p:ph type="title"/>
          </p:nvPr>
        </p:nvSpPr>
        <p:spPr>
          <a:xfrm>
            <a:off x="533400" y="381000"/>
            <a:ext cx="8229600" cy="1143000"/>
          </a:xfrm>
        </p:spPr>
        <p:txBody>
          <a:bodyPr/>
          <a:lstStyle/>
          <a:p>
            <a:r>
              <a:rPr lang="en-US" altLang="en-US" sz="3600"/>
              <a:t>Essential Elements for the Complaint Process</a:t>
            </a:r>
            <a:br>
              <a:rPr lang="en-US" altLang="en-US" sz="3600"/>
            </a:br>
            <a:endParaRPr lang="en-US" altLang="en-US" sz="360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a:extLst>
              <a:ext uri="{FF2B5EF4-FFF2-40B4-BE49-F238E27FC236}">
                <a16:creationId xmlns:a16="http://schemas.microsoft.com/office/drawing/2014/main" id="{C91D7870-65D7-714E-ABDB-6A1A372DF5DC}"/>
              </a:ext>
            </a:extLst>
          </p:cNvPr>
          <p:cNvSpPr>
            <a:spLocks noGrp="1"/>
          </p:cNvSpPr>
          <p:nvPr>
            <p:ph type="title"/>
          </p:nvPr>
        </p:nvSpPr>
        <p:spPr>
          <a:xfrm>
            <a:off x="0" y="0"/>
            <a:ext cx="9144000" cy="990600"/>
          </a:xfrm>
        </p:spPr>
        <p:txBody>
          <a:bodyPr/>
          <a:lstStyle/>
          <a:p>
            <a:r>
              <a:rPr lang="en-US" altLang="en-US" sz="3600"/>
              <a:t>Standards of Evidence</a:t>
            </a:r>
          </a:p>
        </p:txBody>
      </p:sp>
      <p:sp>
        <p:nvSpPr>
          <p:cNvPr id="30722" name="Rectangle 3">
            <a:extLst>
              <a:ext uri="{FF2B5EF4-FFF2-40B4-BE49-F238E27FC236}">
                <a16:creationId xmlns:a16="http://schemas.microsoft.com/office/drawing/2014/main" id="{37463861-324C-9046-B5E9-871695F9D824}"/>
              </a:ext>
            </a:extLst>
          </p:cNvPr>
          <p:cNvSpPr>
            <a:spLocks noGrp="1"/>
          </p:cNvSpPr>
          <p:nvPr>
            <p:ph type="body" idx="1"/>
          </p:nvPr>
        </p:nvSpPr>
        <p:spPr>
          <a:xfrm>
            <a:off x="457200" y="914400"/>
            <a:ext cx="8229600" cy="5257800"/>
          </a:xfrm>
        </p:spPr>
        <p:txBody>
          <a:bodyPr/>
          <a:lstStyle/>
          <a:p>
            <a:r>
              <a:rPr lang="en-US" altLang="en-US" sz="2800"/>
              <a:t>Substantial  </a:t>
            </a:r>
          </a:p>
          <a:p>
            <a:pPr lvl="1"/>
            <a:r>
              <a:rPr lang="en-US" altLang="en-US" sz="2400"/>
              <a:t>reasonable mind might accept as adequate to support a conclusion; not  the result speculation or conjecture </a:t>
            </a:r>
          </a:p>
          <a:p>
            <a:r>
              <a:rPr lang="en-US" altLang="en-US" sz="2800" b="1"/>
              <a:t>Preponderance</a:t>
            </a:r>
          </a:p>
          <a:p>
            <a:pPr lvl="1"/>
            <a:r>
              <a:rPr lang="en-US" altLang="en-US" sz="2400" b="1"/>
              <a:t>must be persuaded that the facts more probably support the position asserted</a:t>
            </a:r>
          </a:p>
          <a:p>
            <a:r>
              <a:rPr lang="en-US" altLang="en-US" sz="2800"/>
              <a:t>Clear and Convincing</a:t>
            </a:r>
          </a:p>
          <a:p>
            <a:pPr lvl="1"/>
            <a:r>
              <a:rPr lang="en-US" altLang="en-US" sz="2400"/>
              <a:t>must be persuaded that it is highly probable that facts support the position asserted</a:t>
            </a:r>
          </a:p>
          <a:p>
            <a:r>
              <a:rPr lang="en-US" altLang="en-US" sz="2800"/>
              <a:t>Beyond a Reasonable Doubt</a:t>
            </a:r>
          </a:p>
          <a:p>
            <a:pPr lvl="1"/>
            <a:r>
              <a:rPr lang="en-US" altLang="en-US" sz="2400"/>
              <a:t>must be all but certain of the position asserted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73D01FC8-BD16-9B4E-9938-CA09AD874699}"/>
              </a:ext>
            </a:extLst>
          </p:cNvPr>
          <p:cNvSpPr>
            <a:spLocks noGrp="1"/>
          </p:cNvSpPr>
          <p:nvPr>
            <p:ph type="title"/>
          </p:nvPr>
        </p:nvSpPr>
        <p:spPr/>
        <p:txBody>
          <a:bodyPr/>
          <a:lstStyle/>
          <a:p>
            <a:pPr eaLnBrk="1" hangingPunct="1"/>
            <a:r>
              <a:rPr lang="en-US" altLang="en-US" sz="3600"/>
              <a:t>A model for ADA Complaint Investigation</a:t>
            </a:r>
          </a:p>
        </p:txBody>
      </p:sp>
      <p:sp>
        <p:nvSpPr>
          <p:cNvPr id="31746" name="Content Placeholder 2">
            <a:extLst>
              <a:ext uri="{FF2B5EF4-FFF2-40B4-BE49-F238E27FC236}">
                <a16:creationId xmlns:a16="http://schemas.microsoft.com/office/drawing/2014/main" id="{A11E5165-ADEB-714A-B0A9-C9EFEAA5F2EB}"/>
              </a:ext>
            </a:extLst>
          </p:cNvPr>
          <p:cNvSpPr>
            <a:spLocks noGrp="1"/>
          </p:cNvSpPr>
          <p:nvPr>
            <p:ph idx="1"/>
          </p:nvPr>
        </p:nvSpPr>
        <p:spPr>
          <a:xfrm>
            <a:off x="457200" y="1600200"/>
            <a:ext cx="8229600" cy="3886200"/>
          </a:xfrm>
        </p:spPr>
        <p:txBody>
          <a:bodyPr/>
          <a:lstStyle/>
          <a:p>
            <a:pPr eaLnBrk="1" hangingPunct="1"/>
            <a:r>
              <a:rPr lang="en-US" altLang="en-US" sz="2400"/>
              <a:t>Receive allegation(s) from the complainant</a:t>
            </a:r>
          </a:p>
          <a:p>
            <a:pPr eaLnBrk="1" hangingPunct="1"/>
            <a:endParaRPr lang="en-US" altLang="en-US" sz="1000"/>
          </a:p>
          <a:p>
            <a:pPr eaLnBrk="1" hangingPunct="1"/>
            <a:r>
              <a:rPr lang="en-US" altLang="en-US" sz="2400"/>
              <a:t>Interview all parties: complainant, respondent (usually faculty), and witnesses (may include the Disability Services provider)</a:t>
            </a:r>
          </a:p>
          <a:p>
            <a:pPr eaLnBrk="1" hangingPunct="1"/>
            <a:endParaRPr lang="en-US" altLang="en-US" sz="1000"/>
          </a:p>
          <a:p>
            <a:pPr eaLnBrk="1" hangingPunct="1"/>
            <a:r>
              <a:rPr lang="en-US" altLang="en-US" sz="2400"/>
              <a:t>Collect and review all relevant policies, communications, files, and other documentation. </a:t>
            </a:r>
            <a:endParaRPr lang="en-US" altLang="en-US" sz="1000"/>
          </a:p>
          <a:p>
            <a:pPr eaLnBrk="1" hangingPunct="1"/>
            <a:endParaRPr lang="en-US" altLang="en-US" sz="1000"/>
          </a:p>
          <a:p>
            <a:pPr eaLnBrk="1" hangingPunct="1"/>
            <a:r>
              <a:rPr lang="en-US" altLang="en-US" sz="2400"/>
              <a:t>Written summaries of interviews are reviewed for accuracy by complainant and respondent(s).  Typically five to ten days.</a:t>
            </a:r>
          </a:p>
          <a:p>
            <a:pPr eaLnBrk="1" hangingPunct="1"/>
            <a:endParaRPr lang="en-US" altLang="en-US" sz="2400"/>
          </a:p>
          <a:p>
            <a:pPr eaLnBrk="1" hangingPunct="1"/>
            <a:endParaRPr lang="en-US" altLang="en-US" sz="2400"/>
          </a:p>
          <a:p>
            <a:pPr eaLnBrk="1" hangingPunct="1"/>
            <a:endParaRPr lang="en-US" altLang="en-US" sz="2400"/>
          </a:p>
          <a:p>
            <a:pPr eaLnBrk="1" hangingPunct="1">
              <a:buFont typeface="Arial" panose="020B0604020202020204" pitchFamily="34" charset="0"/>
              <a:buNone/>
            </a:pPr>
            <a:endParaRPr lang="en-US" altLang="en-US" sz="2400"/>
          </a:p>
          <a:p>
            <a:pPr eaLnBrk="1" hangingPunct="1">
              <a:buFont typeface="Arial" panose="020B0604020202020204" pitchFamily="34" charset="0"/>
              <a:buNone/>
            </a:pPr>
            <a:r>
              <a:rPr lang="en-US" altLang="en-US" sz="2400"/>
              <a:t> </a:t>
            </a:r>
          </a:p>
          <a:p>
            <a:pPr eaLnBrk="1" hangingPunct="1"/>
            <a:endParaRPr lang="en-US"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a:extLst>
              <a:ext uri="{FF2B5EF4-FFF2-40B4-BE49-F238E27FC236}">
                <a16:creationId xmlns:a16="http://schemas.microsoft.com/office/drawing/2014/main" id="{01BB8990-A2AC-F24F-9A56-307B8F029F7E}"/>
              </a:ext>
            </a:extLst>
          </p:cNvPr>
          <p:cNvSpPr>
            <a:spLocks noGrp="1"/>
          </p:cNvSpPr>
          <p:nvPr>
            <p:ph type="title"/>
          </p:nvPr>
        </p:nvSpPr>
        <p:spPr/>
        <p:txBody>
          <a:bodyPr/>
          <a:lstStyle/>
          <a:p>
            <a:pPr eaLnBrk="1" hangingPunct="1"/>
            <a:r>
              <a:rPr lang="en-US" altLang="en-US" sz="3600"/>
              <a:t>A model for ADA Complaint Investigation</a:t>
            </a:r>
          </a:p>
        </p:txBody>
      </p:sp>
      <p:sp>
        <p:nvSpPr>
          <p:cNvPr id="33794" name="Content Placeholder 2">
            <a:extLst>
              <a:ext uri="{FF2B5EF4-FFF2-40B4-BE49-F238E27FC236}">
                <a16:creationId xmlns:a16="http://schemas.microsoft.com/office/drawing/2014/main" id="{FC4F1A7A-5839-934E-8579-A48DA5D2C6BB}"/>
              </a:ext>
            </a:extLst>
          </p:cNvPr>
          <p:cNvSpPr>
            <a:spLocks noGrp="1"/>
          </p:cNvSpPr>
          <p:nvPr>
            <p:ph idx="1"/>
          </p:nvPr>
        </p:nvSpPr>
        <p:spPr>
          <a:xfrm>
            <a:off x="457200" y="1600200"/>
            <a:ext cx="8229600" cy="3962400"/>
          </a:xfrm>
        </p:spPr>
        <p:txBody>
          <a:bodyPr/>
          <a:lstStyle/>
          <a:p>
            <a:pPr eaLnBrk="1" hangingPunct="1"/>
            <a:endParaRPr lang="en-US" altLang="en-US" sz="1000"/>
          </a:p>
          <a:p>
            <a:pPr eaLnBrk="1" hangingPunct="1"/>
            <a:r>
              <a:rPr lang="en-US" altLang="en-US" sz="2400"/>
              <a:t>All information is evaluated using the preponderance of the evidence standard.</a:t>
            </a:r>
          </a:p>
          <a:p>
            <a:pPr eaLnBrk="1" hangingPunct="1"/>
            <a:endParaRPr lang="en-US" altLang="en-US" sz="1000"/>
          </a:p>
          <a:p>
            <a:pPr eaLnBrk="1" hangingPunct="1"/>
            <a:r>
              <a:rPr lang="en-US" altLang="en-US" sz="2400"/>
              <a:t>A finding of ‘Cause’ or ‘No Cause’ is made.  A finding of ‘Cause’ requires a discussion of remedy.</a:t>
            </a:r>
          </a:p>
          <a:p>
            <a:pPr eaLnBrk="1" hangingPunct="1">
              <a:buFont typeface="Arial" panose="020B0604020202020204" pitchFamily="34" charset="0"/>
              <a:buNone/>
            </a:pPr>
            <a:endParaRPr lang="en-US" altLang="en-US" sz="1000"/>
          </a:p>
          <a:p>
            <a:pPr eaLnBrk="1" hangingPunct="1"/>
            <a:r>
              <a:rPr lang="en-US" altLang="en-US" sz="2400"/>
              <a:t>A written report is issued to the complainant, respondent(s), and the appropriate University officials including any remedies or actions that are recommended.</a:t>
            </a:r>
          </a:p>
          <a:p>
            <a:pPr eaLnBrk="1" hangingPunct="1">
              <a:buFont typeface="Arial" panose="020B0604020202020204" pitchFamily="34" charset="0"/>
              <a:buNone/>
            </a:pPr>
            <a:endParaRPr lang="en-US"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a:extLst>
              <a:ext uri="{FF2B5EF4-FFF2-40B4-BE49-F238E27FC236}">
                <a16:creationId xmlns:a16="http://schemas.microsoft.com/office/drawing/2014/main" id="{79C4311B-706B-E04D-ACCB-A7A688A48A7C}"/>
              </a:ext>
            </a:extLst>
          </p:cNvPr>
          <p:cNvSpPr>
            <a:spLocks noGrp="1"/>
          </p:cNvSpPr>
          <p:nvPr>
            <p:ph type="title"/>
          </p:nvPr>
        </p:nvSpPr>
        <p:spPr>
          <a:xfrm>
            <a:off x="457200" y="152400"/>
            <a:ext cx="8229600" cy="1143000"/>
          </a:xfrm>
        </p:spPr>
        <p:txBody>
          <a:bodyPr/>
          <a:lstStyle/>
          <a:p>
            <a:br>
              <a:rPr lang="en-US" altLang="en-US"/>
            </a:br>
            <a:r>
              <a:rPr lang="en-US" altLang="en-US" sz="3600"/>
              <a:t>Effective Strategies</a:t>
            </a:r>
            <a:br>
              <a:rPr lang="en-US" altLang="en-US" sz="3600"/>
            </a:br>
            <a:endParaRPr lang="en-US" altLang="en-US" sz="3600"/>
          </a:p>
        </p:txBody>
      </p:sp>
      <p:sp>
        <p:nvSpPr>
          <p:cNvPr id="35842" name="Content Placeholder 2">
            <a:extLst>
              <a:ext uri="{FF2B5EF4-FFF2-40B4-BE49-F238E27FC236}">
                <a16:creationId xmlns:a16="http://schemas.microsoft.com/office/drawing/2014/main" id="{6F1ABBB3-6338-024A-8399-506FA0DF05B3}"/>
              </a:ext>
            </a:extLst>
          </p:cNvPr>
          <p:cNvSpPr>
            <a:spLocks noGrp="1"/>
          </p:cNvSpPr>
          <p:nvPr>
            <p:ph idx="1"/>
          </p:nvPr>
        </p:nvSpPr>
        <p:spPr>
          <a:xfrm>
            <a:off x="457200" y="1295400"/>
            <a:ext cx="8229600" cy="4114800"/>
          </a:xfrm>
        </p:spPr>
        <p:txBody>
          <a:bodyPr/>
          <a:lstStyle/>
          <a:p>
            <a:r>
              <a:rPr lang="en-US" altLang="en-US" sz="2400"/>
              <a:t>Widely distribute clear and concise information to students</a:t>
            </a:r>
          </a:p>
          <a:p>
            <a:endParaRPr lang="en-US" altLang="en-US" sz="1000"/>
          </a:p>
          <a:p>
            <a:r>
              <a:rPr lang="en-US" altLang="en-US" sz="2400"/>
              <a:t>Provide clear explanations for the difference between recommendations, decisions, and rights to appeal</a:t>
            </a:r>
          </a:p>
          <a:p>
            <a:endParaRPr lang="en-US" altLang="en-US" sz="1000"/>
          </a:p>
          <a:p>
            <a:r>
              <a:rPr lang="en-US" altLang="en-US" sz="2400"/>
              <a:t>Consistently apply policies, follow all procedures</a:t>
            </a:r>
          </a:p>
          <a:p>
            <a:endParaRPr lang="en-US" altLang="en-US" sz="1000"/>
          </a:p>
          <a:p>
            <a:r>
              <a:rPr lang="en-US" altLang="en-US" sz="2400"/>
              <a:t>Maintain complete documentation</a:t>
            </a:r>
          </a:p>
          <a:p>
            <a:endParaRPr lang="en-US" altLang="en-US" sz="1000"/>
          </a:p>
          <a:p>
            <a:r>
              <a:rPr lang="en-US" altLang="en-US" sz="2400"/>
              <a:t>Insure an impartial but knowledgeable individual presides over the grievance or completes the institution’s internal investigation</a:t>
            </a:r>
          </a:p>
          <a:p>
            <a:endParaRPr lang="en-US"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1">
            <a:extLst>
              <a:ext uri="{FF2B5EF4-FFF2-40B4-BE49-F238E27FC236}">
                <a16:creationId xmlns:a16="http://schemas.microsoft.com/office/drawing/2014/main" id="{6AE38AC9-E601-4C44-A15E-34FB2DB5EFA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5419"/>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a:extLst>
              <a:ext uri="{FF2B5EF4-FFF2-40B4-BE49-F238E27FC236}">
                <a16:creationId xmlns:a16="http://schemas.microsoft.com/office/drawing/2014/main" id="{4CB5E1A4-575A-ED40-A6F0-472CB124992E}"/>
              </a:ext>
            </a:extLst>
          </p:cNvPr>
          <p:cNvSpPr>
            <a:spLocks noChangeArrowheads="1"/>
          </p:cNvSpPr>
          <p:nvPr/>
        </p:nvSpPr>
        <p:spPr bwMode="auto">
          <a:xfrm>
            <a:off x="0" y="2971800"/>
            <a:ext cx="883920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sz="6000" b="1" dirty="0">
                <a:solidFill>
                  <a:srgbClr val="333333"/>
                </a:solidFill>
                <a:ea typeface="Times New Roman" panose="02020603050405020304" pitchFamily="18" charset="0"/>
                <a:cs typeface="Times New Roman" panose="02020603050405020304" pitchFamily="18" charset="0"/>
              </a:rPr>
              <a:t>Dispute Resolution </a:t>
            </a:r>
          </a:p>
          <a:p>
            <a:pPr algn="ctr" eaLnBrk="1" hangingPunct="1">
              <a:spcBef>
                <a:spcPct val="0"/>
              </a:spcBef>
              <a:buFontTx/>
              <a:buNone/>
            </a:pPr>
            <a:r>
              <a:rPr lang="en-US" sz="4800" dirty="0">
                <a:solidFill>
                  <a:srgbClr val="333333"/>
                </a:solidFill>
                <a:ea typeface="Times New Roman" panose="02020603050405020304" pitchFamily="18" charset="0"/>
                <a:cs typeface="Times New Roman" panose="02020603050405020304" pitchFamily="18" charset="0"/>
              </a:rPr>
              <a:t>A Response to “No!”</a:t>
            </a:r>
          </a:p>
        </p:txBody>
      </p:sp>
      <p:sp>
        <p:nvSpPr>
          <p:cNvPr id="3" name="TextBox 2">
            <a:extLst>
              <a:ext uri="{FF2B5EF4-FFF2-40B4-BE49-F238E27FC236}">
                <a16:creationId xmlns:a16="http://schemas.microsoft.com/office/drawing/2014/main" id="{0F38072F-A92F-EB49-92A6-F47E91C07044}"/>
              </a:ext>
            </a:extLst>
          </p:cNvPr>
          <p:cNvSpPr txBox="1"/>
          <p:nvPr/>
        </p:nvSpPr>
        <p:spPr>
          <a:xfrm>
            <a:off x="76200" y="6019800"/>
            <a:ext cx="8991600" cy="646331"/>
          </a:xfrm>
          <a:prstGeom prst="rect">
            <a:avLst/>
          </a:prstGeom>
          <a:noFill/>
        </p:spPr>
        <p:txBody>
          <a:bodyPr wrap="square" rtlCol="0">
            <a:spAutoFit/>
          </a:bodyPr>
          <a:lstStyle/>
          <a:p>
            <a:pPr algn="ctr"/>
            <a:r>
              <a:rPr lang="en-US" dirty="0">
                <a:latin typeface="+mn-lt"/>
              </a:rPr>
              <a:t>Presented by L. Scott Lissner, ADA Coordinator, The Ohio State University</a:t>
            </a:r>
          </a:p>
          <a:p>
            <a:pPr algn="ctr"/>
            <a:r>
              <a:rPr lang="en-US" dirty="0">
                <a:latin typeface="+mn-lt"/>
              </a:rPr>
              <a:t>7/20/2018</a:t>
            </a:r>
          </a:p>
        </p:txBody>
      </p:sp>
      <p:pic>
        <p:nvPicPr>
          <p:cNvPr id="5" name="Picture 8" descr="AHEAD 2018 Conference - July 16 - 20, Albuquerque, New Mexico">
            <a:extLst>
              <a:ext uri="{FF2B5EF4-FFF2-40B4-BE49-F238E27FC236}">
                <a16:creationId xmlns:a16="http://schemas.microsoft.com/office/drawing/2014/main" id="{12D3577D-24F9-3240-8F45-C3C19F5EAB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0"/>
            <a:ext cx="8991600" cy="200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a:extLst>
              <a:ext uri="{FF2B5EF4-FFF2-40B4-BE49-F238E27FC236}">
                <a16:creationId xmlns:a16="http://schemas.microsoft.com/office/drawing/2014/main" id="{C55507D5-AC18-7542-AD68-CEE0990EFBC9}"/>
              </a:ext>
            </a:extLst>
          </p:cNvPr>
          <p:cNvSpPr>
            <a:spLocks noGrp="1"/>
          </p:cNvSpPr>
          <p:nvPr>
            <p:ph type="title"/>
          </p:nvPr>
        </p:nvSpPr>
        <p:spPr>
          <a:xfrm>
            <a:off x="0" y="236538"/>
            <a:ext cx="9144000" cy="533400"/>
          </a:xfrm>
        </p:spPr>
        <p:txBody>
          <a:bodyPr/>
          <a:lstStyle/>
          <a:p>
            <a:br>
              <a:rPr lang="en-US" altLang="en-US" sz="3600"/>
            </a:br>
            <a:r>
              <a:rPr lang="en-US" altLang="en-US" sz="2400" b="1"/>
              <a:t>Disability Services Provider</a:t>
            </a:r>
            <a:br>
              <a:rPr lang="en-US" altLang="en-US" sz="3600"/>
            </a:br>
            <a:endParaRPr lang="en-US" altLang="en-US" sz="3600"/>
          </a:p>
        </p:txBody>
      </p:sp>
      <p:sp>
        <p:nvSpPr>
          <p:cNvPr id="19459" name="Content Placeholder 2">
            <a:extLst>
              <a:ext uri="{FF2B5EF4-FFF2-40B4-BE49-F238E27FC236}">
                <a16:creationId xmlns:a16="http://schemas.microsoft.com/office/drawing/2014/main" id="{712CF17B-32B4-6046-9407-5EBD96523989}"/>
              </a:ext>
            </a:extLst>
          </p:cNvPr>
          <p:cNvSpPr>
            <a:spLocks noGrp="1"/>
          </p:cNvSpPr>
          <p:nvPr>
            <p:ph sz="half" idx="1"/>
          </p:nvPr>
        </p:nvSpPr>
        <p:spPr>
          <a:xfrm>
            <a:off x="0" y="731838"/>
            <a:ext cx="8534400" cy="1524000"/>
          </a:xfrm>
        </p:spPr>
        <p:txBody>
          <a:bodyPr/>
          <a:lstStyle/>
          <a:p>
            <a:pPr marL="347472">
              <a:spcBef>
                <a:spcPts val="0"/>
              </a:spcBef>
              <a:defRPr/>
            </a:pPr>
            <a:r>
              <a:rPr lang="en-US" altLang="en-US" sz="2000" dirty="0"/>
              <a:t>Ongoing relationship with student </a:t>
            </a:r>
          </a:p>
          <a:p>
            <a:pPr marL="347472">
              <a:spcBef>
                <a:spcPts val="0"/>
              </a:spcBef>
              <a:defRPr/>
            </a:pPr>
            <a:r>
              <a:rPr lang="en-US" altLang="en-US" sz="2000" dirty="0"/>
              <a:t>Expertize in accommodations</a:t>
            </a:r>
          </a:p>
          <a:p>
            <a:pPr marL="347472">
              <a:spcBef>
                <a:spcPts val="0"/>
              </a:spcBef>
              <a:defRPr/>
            </a:pPr>
            <a:r>
              <a:rPr lang="en-US" altLang="en-US" sz="2000" dirty="0"/>
              <a:t>Facilitator, advisor, mentor, advocate and decision maker of first resort</a:t>
            </a:r>
          </a:p>
          <a:p>
            <a:pPr marL="347472">
              <a:spcBef>
                <a:spcPts val="0"/>
              </a:spcBef>
              <a:defRPr/>
            </a:pPr>
            <a:r>
              <a:rPr lang="en-US" altLang="en-US" sz="2000" dirty="0"/>
              <a:t>Potential respondent or witness</a:t>
            </a:r>
          </a:p>
          <a:p>
            <a:pPr marL="0">
              <a:spcBef>
                <a:spcPts val="0"/>
              </a:spcBef>
              <a:defRPr/>
            </a:pPr>
            <a:endParaRPr lang="en-US" altLang="en-US" sz="2000" dirty="0"/>
          </a:p>
        </p:txBody>
      </p:sp>
      <p:sp>
        <p:nvSpPr>
          <p:cNvPr id="19460" name="Content Placeholder 3">
            <a:extLst>
              <a:ext uri="{FF2B5EF4-FFF2-40B4-BE49-F238E27FC236}">
                <a16:creationId xmlns:a16="http://schemas.microsoft.com/office/drawing/2014/main" id="{006428CC-CF77-DC47-89BD-87CAD3F1DE93}"/>
              </a:ext>
            </a:extLst>
          </p:cNvPr>
          <p:cNvSpPr>
            <a:spLocks noGrp="1"/>
          </p:cNvSpPr>
          <p:nvPr>
            <p:ph sz="half" idx="2"/>
          </p:nvPr>
        </p:nvSpPr>
        <p:spPr>
          <a:xfrm>
            <a:off x="26988" y="4873625"/>
            <a:ext cx="8812212" cy="1754188"/>
          </a:xfrm>
        </p:spPr>
        <p:txBody>
          <a:bodyPr/>
          <a:lstStyle/>
          <a:p>
            <a:pPr marL="347472">
              <a:spcBef>
                <a:spcPts val="0"/>
              </a:spcBef>
              <a:defRPr/>
            </a:pPr>
            <a:r>
              <a:rPr lang="en-US" altLang="en-US" sz="2000" dirty="0"/>
              <a:t>Neutral and Objective</a:t>
            </a:r>
          </a:p>
          <a:p>
            <a:pPr marL="347472">
              <a:spcBef>
                <a:spcPts val="0"/>
              </a:spcBef>
              <a:defRPr/>
            </a:pPr>
            <a:r>
              <a:rPr lang="en-US" altLang="en-US" sz="2000" dirty="0"/>
              <a:t>Expertize in relevant  institutional policies and practices, law, and disability</a:t>
            </a:r>
          </a:p>
          <a:p>
            <a:pPr marL="347472">
              <a:spcBef>
                <a:spcPts val="0"/>
              </a:spcBef>
              <a:defRPr/>
            </a:pPr>
            <a:r>
              <a:rPr lang="en-US" altLang="en-US" sz="2000" dirty="0"/>
              <a:t>Policy developer, mediator, arbitrator, and decision maker of last resort</a:t>
            </a:r>
          </a:p>
          <a:p>
            <a:pPr marL="347472">
              <a:spcBef>
                <a:spcPts val="0"/>
              </a:spcBef>
              <a:defRPr/>
            </a:pPr>
            <a:r>
              <a:rPr lang="en-US" altLang="en-US" sz="2000" dirty="0"/>
              <a:t>Investigator for complaints of disability discrimination or harassment</a:t>
            </a:r>
          </a:p>
          <a:p>
            <a:pPr>
              <a:defRPr/>
            </a:pPr>
            <a:endParaRPr lang="en-US" altLang="en-US" sz="2000" dirty="0"/>
          </a:p>
        </p:txBody>
      </p:sp>
      <p:sp>
        <p:nvSpPr>
          <p:cNvPr id="7" name="TextBox 6">
            <a:extLst>
              <a:ext uri="{FF2B5EF4-FFF2-40B4-BE49-F238E27FC236}">
                <a16:creationId xmlns:a16="http://schemas.microsoft.com/office/drawing/2014/main" id="{17E93363-0403-0D48-9FEC-2A5B22C2AB10}"/>
              </a:ext>
            </a:extLst>
          </p:cNvPr>
          <p:cNvSpPr txBox="1"/>
          <p:nvPr/>
        </p:nvSpPr>
        <p:spPr>
          <a:xfrm>
            <a:off x="0" y="4471988"/>
            <a:ext cx="9144000" cy="461962"/>
          </a:xfrm>
          <a:prstGeom prst="rect">
            <a:avLst/>
          </a:prstGeom>
          <a:noFill/>
        </p:spPr>
        <p:txBody>
          <a:bodyPr>
            <a:spAutoFit/>
          </a:bodyPr>
          <a:lstStyle/>
          <a:p>
            <a:pPr algn="ctr" eaLnBrk="1" hangingPunct="1">
              <a:defRPr/>
            </a:pPr>
            <a:r>
              <a:rPr lang="en-US" sz="2400" b="1" dirty="0">
                <a:latin typeface="+mj-lt"/>
                <a:ea typeface="+mn-ea"/>
              </a:rPr>
              <a:t>ADA Coordinator</a:t>
            </a:r>
          </a:p>
        </p:txBody>
      </p:sp>
      <p:sp>
        <p:nvSpPr>
          <p:cNvPr id="3" name="TextBox 2">
            <a:extLst>
              <a:ext uri="{FF2B5EF4-FFF2-40B4-BE49-F238E27FC236}">
                <a16:creationId xmlns:a16="http://schemas.microsoft.com/office/drawing/2014/main" id="{A229CD63-6088-B54A-9EF7-8A35EE7A7985}"/>
              </a:ext>
            </a:extLst>
          </p:cNvPr>
          <p:cNvSpPr txBox="1"/>
          <p:nvPr/>
        </p:nvSpPr>
        <p:spPr>
          <a:xfrm>
            <a:off x="0" y="2271713"/>
            <a:ext cx="9144000" cy="460375"/>
          </a:xfrm>
          <a:prstGeom prst="rect">
            <a:avLst/>
          </a:prstGeom>
          <a:noFill/>
        </p:spPr>
        <p:txBody>
          <a:bodyPr>
            <a:spAutoFit/>
          </a:bodyPr>
          <a:lstStyle/>
          <a:p>
            <a:pPr algn="ctr">
              <a:defRPr/>
            </a:pPr>
            <a:r>
              <a:rPr lang="en-US" sz="2400" b="1" dirty="0">
                <a:latin typeface="+mn-lt"/>
              </a:rPr>
              <a:t>Faculty</a:t>
            </a:r>
          </a:p>
        </p:txBody>
      </p:sp>
      <p:sp>
        <p:nvSpPr>
          <p:cNvPr id="4" name="TextBox 3">
            <a:extLst>
              <a:ext uri="{FF2B5EF4-FFF2-40B4-BE49-F238E27FC236}">
                <a16:creationId xmlns:a16="http://schemas.microsoft.com/office/drawing/2014/main" id="{EF8EDB66-EB66-5744-8FCE-58CF074F8A46}"/>
              </a:ext>
            </a:extLst>
          </p:cNvPr>
          <p:cNvSpPr txBox="1"/>
          <p:nvPr/>
        </p:nvSpPr>
        <p:spPr>
          <a:xfrm>
            <a:off x="26988" y="2708275"/>
            <a:ext cx="8964612" cy="1630363"/>
          </a:xfrm>
          <a:prstGeom prst="rect">
            <a:avLst/>
          </a:prstGeom>
          <a:noFill/>
        </p:spPr>
        <p:txBody>
          <a:bodyPr>
            <a:spAutoFit/>
          </a:bodyPr>
          <a:lstStyle/>
          <a:p>
            <a:pPr marL="342900" indent="-342900">
              <a:buFont typeface="Arial" panose="020B0604020202020204" pitchFamily="34" charset="0"/>
              <a:buChar char="•"/>
              <a:defRPr/>
            </a:pPr>
            <a:r>
              <a:rPr lang="en-US" sz="2000" dirty="0">
                <a:latin typeface="+mn-lt"/>
              </a:rPr>
              <a:t>Ongoing relationship with student</a:t>
            </a:r>
          </a:p>
          <a:p>
            <a:pPr marL="342900" indent="-342900">
              <a:buFont typeface="Arial" panose="020B0604020202020204" pitchFamily="34" charset="0"/>
              <a:buChar char="•"/>
              <a:defRPr/>
            </a:pPr>
            <a:r>
              <a:rPr lang="en-US" sz="2000" dirty="0">
                <a:latin typeface="+mn-lt"/>
              </a:rPr>
              <a:t>Expertize in discipline; course and program goals and structures</a:t>
            </a:r>
          </a:p>
          <a:p>
            <a:pPr marL="342900" indent="-342900">
              <a:buFont typeface="Arial" panose="020B0604020202020204" pitchFamily="34" charset="0"/>
              <a:buChar char="•"/>
              <a:defRPr/>
            </a:pPr>
            <a:r>
              <a:rPr lang="en-US" sz="2000" dirty="0">
                <a:latin typeface="+mn-lt"/>
              </a:rPr>
              <a:t>Instructor, academic advisor</a:t>
            </a:r>
          </a:p>
          <a:p>
            <a:pPr marL="342900" indent="-342900">
              <a:buFont typeface="Arial" panose="020B0604020202020204" pitchFamily="34" charset="0"/>
              <a:buChar char="•"/>
              <a:defRPr/>
            </a:pPr>
            <a:r>
              <a:rPr lang="en-US" sz="2000" dirty="0">
                <a:latin typeface="+mn-lt"/>
              </a:rPr>
              <a:t>As an evaluator assigning grades is in a power up position</a:t>
            </a:r>
          </a:p>
          <a:p>
            <a:pPr marL="342900" indent="-342900">
              <a:buFont typeface="Arial" panose="020B0604020202020204" pitchFamily="34" charset="0"/>
              <a:buChar char="•"/>
              <a:defRPr/>
            </a:pPr>
            <a:r>
              <a:rPr lang="en-US" sz="2000" dirty="0">
                <a:latin typeface="+mn-lt"/>
              </a:rPr>
              <a:t>Potential respondent or witness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a:extLst>
              <a:ext uri="{FF2B5EF4-FFF2-40B4-BE49-F238E27FC236}">
                <a16:creationId xmlns:a16="http://schemas.microsoft.com/office/drawing/2014/main" id="{31188774-0670-8649-9698-E43F09874A70}"/>
              </a:ext>
            </a:extLst>
          </p:cNvPr>
          <p:cNvSpPr>
            <a:spLocks noGrp="1"/>
          </p:cNvSpPr>
          <p:nvPr>
            <p:ph type="title" idx="4294967295"/>
          </p:nvPr>
        </p:nvSpPr>
        <p:spPr>
          <a:xfrm>
            <a:off x="0" y="274638"/>
            <a:ext cx="9144000" cy="1477962"/>
          </a:xfrm>
        </p:spPr>
        <p:txBody>
          <a:bodyPr/>
          <a:lstStyle/>
          <a:p>
            <a:pPr eaLnBrk="1" hangingPunct="1"/>
            <a:br>
              <a:rPr lang="en-US" altLang="en-US" sz="3600"/>
            </a:br>
            <a:r>
              <a:rPr lang="en-US" altLang="en-US" sz="3600"/>
              <a:t>Designation of responsible employee and adoption of grievance procedures </a:t>
            </a:r>
            <a:br>
              <a:rPr lang="en-US" altLang="en-US" sz="3600"/>
            </a:br>
            <a:endParaRPr lang="en-US" altLang="en-US" sz="3600"/>
          </a:p>
        </p:txBody>
      </p:sp>
      <p:sp>
        <p:nvSpPr>
          <p:cNvPr id="6147" name="Content Placeholder 2">
            <a:extLst>
              <a:ext uri="{FF2B5EF4-FFF2-40B4-BE49-F238E27FC236}">
                <a16:creationId xmlns:a16="http://schemas.microsoft.com/office/drawing/2014/main" id="{3F9EAB3E-C8FC-9641-B4F0-1A81F3C925F3}"/>
              </a:ext>
            </a:extLst>
          </p:cNvPr>
          <p:cNvSpPr>
            <a:spLocks noGrp="1"/>
          </p:cNvSpPr>
          <p:nvPr>
            <p:ph idx="4294967295"/>
          </p:nvPr>
        </p:nvSpPr>
        <p:spPr>
          <a:xfrm>
            <a:off x="219075" y="1752600"/>
            <a:ext cx="7391400" cy="4800600"/>
          </a:xfrm>
        </p:spPr>
        <p:txBody>
          <a:bodyPr/>
          <a:lstStyle/>
          <a:p>
            <a:pPr marL="0" indent="0">
              <a:spcBef>
                <a:spcPts val="0"/>
              </a:spcBef>
              <a:buFont typeface="Arial" panose="020B0604020202020204" pitchFamily="34" charset="0"/>
              <a:buNone/>
              <a:defRPr/>
            </a:pPr>
            <a:r>
              <a:rPr lang="en-US" altLang="en-US" sz="2800" dirty="0"/>
              <a:t>In US law both Section 504 and the ADA require:</a:t>
            </a:r>
          </a:p>
          <a:p>
            <a:pPr>
              <a:spcBef>
                <a:spcPts val="0"/>
              </a:spcBef>
              <a:defRPr/>
            </a:pPr>
            <a:r>
              <a:rPr lang="en-US" altLang="en-US" sz="2400" dirty="0"/>
              <a:t>Non Discrimination</a:t>
            </a:r>
          </a:p>
          <a:p>
            <a:pPr>
              <a:spcBef>
                <a:spcPts val="0"/>
              </a:spcBef>
              <a:defRPr/>
            </a:pPr>
            <a:r>
              <a:rPr lang="en-US" altLang="en-US" sz="2400" dirty="0"/>
              <a:t>Facilities Access</a:t>
            </a:r>
          </a:p>
          <a:p>
            <a:pPr>
              <a:spcBef>
                <a:spcPts val="0"/>
              </a:spcBef>
              <a:defRPr/>
            </a:pPr>
            <a:r>
              <a:rPr lang="en-US" altLang="en-US" sz="2400" dirty="0"/>
              <a:t>Reasonable Accommodation</a:t>
            </a:r>
          </a:p>
          <a:p>
            <a:pPr>
              <a:spcBef>
                <a:spcPts val="0"/>
              </a:spcBef>
              <a:defRPr/>
            </a:pPr>
            <a:r>
              <a:rPr lang="en-US" altLang="en-US" sz="2400" dirty="0"/>
              <a:t>Designated Employee (504 Compliance Officer; ADA Coordinator)</a:t>
            </a:r>
          </a:p>
          <a:p>
            <a:pPr>
              <a:spcBef>
                <a:spcPts val="0"/>
              </a:spcBef>
              <a:defRPr/>
            </a:pPr>
            <a:r>
              <a:rPr lang="en-US" altLang="en-US" sz="2400" dirty="0"/>
              <a:t>Grievance Process</a:t>
            </a:r>
          </a:p>
          <a:p>
            <a:pPr>
              <a:spcBef>
                <a:spcPts val="0"/>
              </a:spcBef>
              <a:defRPr/>
            </a:pPr>
            <a:r>
              <a:rPr lang="en-US" altLang="en-US" sz="2400" dirty="0"/>
              <a:t>Notice</a:t>
            </a:r>
          </a:p>
          <a:p>
            <a:pPr marL="0" indent="0">
              <a:buFont typeface="Arial" panose="020B0604020202020204" pitchFamily="34" charset="0"/>
              <a:buNone/>
              <a:defRPr/>
            </a:pPr>
            <a:r>
              <a:rPr lang="en-US" altLang="en-US" sz="2800" dirty="0"/>
              <a:t>Good organizational practice suggests:</a:t>
            </a:r>
          </a:p>
          <a:p>
            <a:pPr>
              <a:defRPr/>
            </a:pPr>
            <a:r>
              <a:rPr lang="en-US" altLang="en-US" sz="2400" dirty="0"/>
              <a:t>Policy owner</a:t>
            </a:r>
          </a:p>
          <a:p>
            <a:pPr>
              <a:defRPr/>
            </a:pPr>
            <a:r>
              <a:rPr lang="en-US" altLang="en-US" sz="2400" dirty="0"/>
              <a:t>Dispute resolution process with </a:t>
            </a:r>
            <a:r>
              <a:rPr lang="en-US" altLang="en-US" sz="2400" dirty="0" err="1"/>
              <a:t>authourity</a:t>
            </a:r>
            <a:endParaRPr lang="en-US" altLang="en-US" sz="2400" dirty="0"/>
          </a:p>
        </p:txBody>
      </p:sp>
      <p:pic>
        <p:nvPicPr>
          <p:cNvPr id="17411" name="Picture 1">
            <a:extLst>
              <a:ext uri="{FF2B5EF4-FFF2-40B4-BE49-F238E27FC236}">
                <a16:creationId xmlns:a16="http://schemas.microsoft.com/office/drawing/2014/main" id="{39A4668F-3E6F-9042-989E-2EB4A678463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21588" y="2209800"/>
            <a:ext cx="1365250" cy="362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a:extLst>
              <a:ext uri="{FF2B5EF4-FFF2-40B4-BE49-F238E27FC236}">
                <a16:creationId xmlns:a16="http://schemas.microsoft.com/office/drawing/2014/main" id="{1A68886A-F1D7-F645-B7F9-8A66AD2C1360}"/>
              </a:ext>
            </a:extLst>
          </p:cNvPr>
          <p:cNvSpPr>
            <a:spLocks noGrp="1"/>
          </p:cNvSpPr>
          <p:nvPr>
            <p:ph type="title" idx="4294967295"/>
          </p:nvPr>
        </p:nvSpPr>
        <p:spPr>
          <a:xfrm>
            <a:off x="0" y="274638"/>
            <a:ext cx="9144000" cy="1477962"/>
          </a:xfrm>
        </p:spPr>
        <p:txBody>
          <a:bodyPr/>
          <a:lstStyle/>
          <a:p>
            <a:pPr eaLnBrk="1" hangingPunct="1"/>
            <a:br>
              <a:rPr lang="en-US" altLang="en-US" sz="3600"/>
            </a:br>
            <a:r>
              <a:rPr lang="en-US" altLang="en-US" sz="3600"/>
              <a:t>Section 504 of the Rehabilitation Act</a:t>
            </a:r>
            <a:br>
              <a:rPr lang="en-US" altLang="en-US" sz="3600"/>
            </a:br>
            <a:r>
              <a:rPr lang="en-US" altLang="en-US" sz="3600"/>
              <a:t>(34 CFR </a:t>
            </a:r>
            <a:r>
              <a:rPr lang="en-US" altLang="en-US" sz="3600" b="1"/>
              <a:t>§</a:t>
            </a:r>
            <a:r>
              <a:rPr lang="en-US" altLang="en-US" sz="3600"/>
              <a:t> 104.7) </a:t>
            </a:r>
            <a:br>
              <a:rPr lang="en-US" altLang="en-US" sz="3600"/>
            </a:br>
            <a:r>
              <a:rPr lang="en-US" altLang="en-US" sz="3600"/>
              <a:t> </a:t>
            </a:r>
          </a:p>
        </p:txBody>
      </p:sp>
      <p:sp>
        <p:nvSpPr>
          <p:cNvPr id="7171" name="Content Placeholder 2">
            <a:extLst>
              <a:ext uri="{FF2B5EF4-FFF2-40B4-BE49-F238E27FC236}">
                <a16:creationId xmlns:a16="http://schemas.microsoft.com/office/drawing/2014/main" id="{6DB665BE-0A28-7543-922F-1A60DE2EF27F}"/>
              </a:ext>
            </a:extLst>
          </p:cNvPr>
          <p:cNvSpPr>
            <a:spLocks noGrp="1"/>
          </p:cNvSpPr>
          <p:nvPr>
            <p:ph idx="4294967295"/>
          </p:nvPr>
        </p:nvSpPr>
        <p:spPr>
          <a:xfrm>
            <a:off x="457200" y="1981200"/>
            <a:ext cx="8229600" cy="4419600"/>
          </a:xfrm>
        </p:spPr>
        <p:txBody>
          <a:bodyPr/>
          <a:lstStyle/>
          <a:p>
            <a:pPr marL="457200" indent="-457200">
              <a:buFont typeface="Arial" panose="020B0604020202020204" pitchFamily="34" charset="0"/>
              <a:buAutoNum type="alphaLcParenBoth"/>
              <a:defRPr/>
            </a:pPr>
            <a:r>
              <a:rPr lang="en-US" altLang="en-US" sz="2400" b="1" i="1" dirty="0"/>
              <a:t>Designation of responsible employee.</a:t>
            </a:r>
            <a:r>
              <a:rPr lang="en-US" altLang="en-US" sz="2400" b="1" dirty="0"/>
              <a:t> </a:t>
            </a:r>
            <a:r>
              <a:rPr lang="en-US" altLang="en-US" sz="2400" dirty="0"/>
              <a:t>A recipient that employs fifteen or more persons shall designate at least one person to coordinate its efforts to comply with this part.</a:t>
            </a:r>
          </a:p>
          <a:p>
            <a:pPr marL="0" indent="0">
              <a:buFont typeface="Arial" panose="020B0604020202020204" pitchFamily="34" charset="0"/>
              <a:buNone/>
              <a:defRPr/>
            </a:pPr>
            <a:endParaRPr lang="en-US" altLang="en-US" sz="2400" dirty="0"/>
          </a:p>
          <a:p>
            <a:pPr>
              <a:buFont typeface="Arial" panose="020B0604020202020204" pitchFamily="34" charset="0"/>
              <a:buNone/>
              <a:defRPr/>
            </a:pPr>
            <a:r>
              <a:rPr lang="en-US" altLang="en-US" sz="2400" b="1" i="1" dirty="0"/>
              <a:t>(b) Adoption of grievance procedures.</a:t>
            </a:r>
            <a:r>
              <a:rPr lang="en-US" altLang="en-US" sz="2400" b="1" dirty="0"/>
              <a:t> </a:t>
            </a:r>
            <a:r>
              <a:rPr lang="en-US" altLang="en-US" sz="2400" dirty="0"/>
              <a:t>A recipient that employs fifteen or more persons shall adopt grievance procedures that incorporate appropriate due process standards and that provide for the prompt and equitable resolution of complaints alleging any action prohibited by this part. Such procedures need not be established with respect to complaints from applicants for employment or from applicants for admission to postsecondary educational institutions</a:t>
            </a:r>
          </a:p>
          <a:p>
            <a:pPr>
              <a:buFont typeface="Arial" panose="020B0604020202020204" pitchFamily="34" charset="0"/>
              <a:buNone/>
              <a:defRPr/>
            </a:pPr>
            <a:endParaRPr lang="en-US" altLang="en-US"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a:extLst>
              <a:ext uri="{FF2B5EF4-FFF2-40B4-BE49-F238E27FC236}">
                <a16:creationId xmlns:a16="http://schemas.microsoft.com/office/drawing/2014/main" id="{13D1E782-9213-8C44-8749-03A7DFD15531}"/>
              </a:ext>
            </a:extLst>
          </p:cNvPr>
          <p:cNvSpPr>
            <a:spLocks noGrp="1"/>
          </p:cNvSpPr>
          <p:nvPr>
            <p:ph type="title" idx="4294967295"/>
          </p:nvPr>
        </p:nvSpPr>
        <p:spPr>
          <a:xfrm>
            <a:off x="7938" y="0"/>
            <a:ext cx="9144000" cy="990600"/>
          </a:xfrm>
        </p:spPr>
        <p:txBody>
          <a:bodyPr/>
          <a:lstStyle/>
          <a:p>
            <a:pPr eaLnBrk="1" hangingPunct="1"/>
            <a:r>
              <a:rPr lang="en-US" altLang="en-US" sz="3600"/>
              <a:t>Title II of the ADA (28 CFR § 35.107) </a:t>
            </a:r>
            <a:endParaRPr lang="en-US" altLang="en-US" sz="4000"/>
          </a:p>
        </p:txBody>
      </p:sp>
      <p:sp>
        <p:nvSpPr>
          <p:cNvPr id="9219" name="Content Placeholder 2">
            <a:extLst>
              <a:ext uri="{FF2B5EF4-FFF2-40B4-BE49-F238E27FC236}">
                <a16:creationId xmlns:a16="http://schemas.microsoft.com/office/drawing/2014/main" id="{CC7376A6-CA87-E640-BDC7-49F1235EFA29}"/>
              </a:ext>
            </a:extLst>
          </p:cNvPr>
          <p:cNvSpPr>
            <a:spLocks noGrp="1"/>
          </p:cNvSpPr>
          <p:nvPr>
            <p:ph idx="4294967295"/>
          </p:nvPr>
        </p:nvSpPr>
        <p:spPr>
          <a:xfrm>
            <a:off x="236538" y="1004888"/>
            <a:ext cx="8686800" cy="5715000"/>
          </a:xfrm>
        </p:spPr>
        <p:txBody>
          <a:bodyPr/>
          <a:lstStyle/>
          <a:p>
            <a:pPr marL="457200" indent="-457200">
              <a:buFont typeface="Arial" panose="020B0604020202020204" pitchFamily="34" charset="0"/>
              <a:buAutoNum type="alphaLcParenBoth"/>
              <a:defRPr/>
            </a:pPr>
            <a:r>
              <a:rPr lang="en-US" altLang="en-US" sz="2400" b="1" u="sng" dirty="0"/>
              <a:t>Designation of responsible employee</a:t>
            </a:r>
            <a:r>
              <a:rPr lang="en-US" altLang="en-US" sz="2400" b="1" dirty="0"/>
              <a:t>. </a:t>
            </a:r>
            <a:r>
              <a:rPr lang="en-US" altLang="en-US" sz="2400" dirty="0"/>
              <a:t>A public entity that employs 50 or more persons shall designate at least one employee to coordinate its efforts to comply with and carry out its responsibilities under this part, including any investigation of any complaint communicated to it alleging its noncompliance with this part or alleging any actions that would be prohibited by this part. The public entity shall make available to all interested individuals the name, office address, and telephone number of the employee or employees designated pursuant to this paragraph. </a:t>
            </a:r>
          </a:p>
          <a:p>
            <a:pPr marL="0" indent="0">
              <a:buFont typeface="Arial" panose="020B0604020202020204" pitchFamily="34" charset="0"/>
              <a:buNone/>
              <a:defRPr/>
            </a:pPr>
            <a:endParaRPr lang="en-US" altLang="en-US" sz="2400" dirty="0"/>
          </a:p>
          <a:p>
            <a:pPr>
              <a:buFont typeface="Arial" panose="020B0604020202020204" pitchFamily="34" charset="0"/>
              <a:buNone/>
              <a:defRPr/>
            </a:pPr>
            <a:r>
              <a:rPr lang="en-US" altLang="en-US" sz="2400" b="1" i="1" dirty="0"/>
              <a:t>(b) </a:t>
            </a:r>
            <a:r>
              <a:rPr lang="en-US" altLang="en-US" sz="2400" b="1" u="sng" dirty="0"/>
              <a:t>Complaint procedure</a:t>
            </a:r>
            <a:r>
              <a:rPr lang="en-US" altLang="en-US" sz="2400" b="1" dirty="0"/>
              <a:t>. </a:t>
            </a:r>
            <a:r>
              <a:rPr lang="en-US" altLang="en-US" sz="2400" dirty="0"/>
              <a:t>A public entity that employs 50 or more persons shall adopt and publish grievance procedures providing for prompt and equitable resolution of complaints alleging any action that would be prohibited by this part. </a:t>
            </a:r>
          </a:p>
          <a:p>
            <a:pPr>
              <a:buFont typeface="Arial" panose="020B0604020202020204" pitchFamily="34" charset="0"/>
              <a:buNone/>
              <a:defRPr/>
            </a:pPr>
            <a:endParaRPr lang="en-US" altLang="en-US"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a:extLst>
              <a:ext uri="{FF2B5EF4-FFF2-40B4-BE49-F238E27FC236}">
                <a16:creationId xmlns:a16="http://schemas.microsoft.com/office/drawing/2014/main" id="{CD0172D9-421D-604F-8769-8582DA89A4C6}"/>
              </a:ext>
            </a:extLst>
          </p:cNvPr>
          <p:cNvSpPr>
            <a:spLocks noGrp="1"/>
          </p:cNvSpPr>
          <p:nvPr>
            <p:ph type="title"/>
          </p:nvPr>
        </p:nvSpPr>
        <p:spPr/>
        <p:txBody>
          <a:bodyPr/>
          <a:lstStyle/>
          <a:p>
            <a:pPr eaLnBrk="1" hangingPunct="1"/>
            <a:r>
              <a:rPr lang="en-US" altLang="en-US" sz="3600"/>
              <a:t>A model for the role of ADA Coordinator</a:t>
            </a:r>
          </a:p>
        </p:txBody>
      </p:sp>
      <p:sp>
        <p:nvSpPr>
          <p:cNvPr id="3" name="Content Placeholder 2">
            <a:extLst>
              <a:ext uri="{FF2B5EF4-FFF2-40B4-BE49-F238E27FC236}">
                <a16:creationId xmlns:a16="http://schemas.microsoft.com/office/drawing/2014/main" id="{CB34434B-481F-7246-98E6-BCA4F1D74D38}"/>
              </a:ext>
            </a:extLst>
          </p:cNvPr>
          <p:cNvSpPr>
            <a:spLocks noGrp="1"/>
          </p:cNvSpPr>
          <p:nvPr>
            <p:ph idx="1"/>
          </p:nvPr>
        </p:nvSpPr>
        <p:spPr>
          <a:xfrm>
            <a:off x="457200" y="1600200"/>
            <a:ext cx="8229600" cy="3886200"/>
          </a:xfrm>
        </p:spPr>
        <p:txBody>
          <a:bodyPr/>
          <a:lstStyle/>
          <a:p>
            <a:pPr marL="274320" indent="-274320" eaLnBrk="1" fontAlgn="auto" hangingPunct="1">
              <a:spcAft>
                <a:spcPts val="0"/>
              </a:spcAft>
              <a:defRPr/>
            </a:pPr>
            <a:r>
              <a:rPr lang="en-US" sz="2400" dirty="0">
                <a:ea typeface="+mn-ea"/>
                <a:cs typeface="Arial" pitchFamily="34" charset="0"/>
              </a:rPr>
              <a:t>Primary role is to insure compliance with Federal and State non-discrimination laws (neither advocate nor adversary).</a:t>
            </a:r>
          </a:p>
          <a:p>
            <a:pPr marL="274320" indent="-274320" eaLnBrk="1" fontAlgn="auto" hangingPunct="1">
              <a:spcAft>
                <a:spcPts val="0"/>
              </a:spcAft>
              <a:defRPr/>
            </a:pPr>
            <a:r>
              <a:rPr lang="en-US" sz="2400" dirty="0">
                <a:ea typeface="+mn-ea"/>
                <a:cs typeface="+mn-cs"/>
              </a:rPr>
              <a:t>Develop, review and refine policy and practice as they relate to access and accommodations </a:t>
            </a:r>
          </a:p>
          <a:p>
            <a:pPr marL="274320" indent="-274320" eaLnBrk="1" fontAlgn="auto" hangingPunct="1">
              <a:spcAft>
                <a:spcPts val="0"/>
              </a:spcAft>
              <a:defRPr/>
            </a:pPr>
            <a:r>
              <a:rPr lang="en-US" sz="2400" dirty="0">
                <a:ea typeface="+mn-ea"/>
                <a:cs typeface="+mn-cs"/>
              </a:rPr>
              <a:t>Provide training and consultation to deans, chairs and  program directors, faculty, human resources and supervisors,, and staff </a:t>
            </a:r>
          </a:p>
          <a:p>
            <a:pPr marL="274320" indent="-274320" eaLnBrk="1" fontAlgn="auto" hangingPunct="1">
              <a:spcAft>
                <a:spcPts val="0"/>
              </a:spcAft>
              <a:defRPr/>
            </a:pPr>
            <a:r>
              <a:rPr lang="en-US" sz="2400" dirty="0">
                <a:ea typeface="+mn-ea"/>
                <a:cs typeface="+mn-cs"/>
              </a:rPr>
              <a:t>Dispute resolution</a:t>
            </a:r>
          </a:p>
          <a:p>
            <a:pPr marL="274320" indent="-274320" eaLnBrk="1" fontAlgn="auto" hangingPunct="1">
              <a:spcAft>
                <a:spcPts val="0"/>
              </a:spcAft>
              <a:defRPr/>
            </a:pPr>
            <a:r>
              <a:rPr lang="en-US" sz="2400" dirty="0">
                <a:ea typeface="+mn-ea"/>
                <a:cs typeface="Arial" charset="0"/>
              </a:rPr>
              <a:t>Initiate, encourage and support disability related initiatives.</a:t>
            </a:r>
          </a:p>
          <a:p>
            <a:pPr marL="274320" indent="-274320" eaLnBrk="1" fontAlgn="auto" hangingPunct="1">
              <a:spcAft>
                <a:spcPts val="0"/>
              </a:spcAft>
              <a:defRPr/>
            </a:pPr>
            <a:endParaRPr lang="en-US" sz="2400" dirty="0">
              <a:ea typeface="+mn-ea"/>
              <a:cs typeface="+mn-cs"/>
            </a:endParaRPr>
          </a:p>
          <a:p>
            <a:pPr marL="274320" indent="-274320" eaLnBrk="1" fontAlgn="auto" hangingPunct="1">
              <a:spcAft>
                <a:spcPts val="0"/>
              </a:spcAft>
              <a:defRPr/>
            </a:pPr>
            <a:endParaRPr lang="en-US" sz="2400" dirty="0">
              <a:ea typeface="+mn-ea"/>
              <a:cs typeface="Arial" pitchFamily="34" charset="0"/>
            </a:endParaRPr>
          </a:p>
          <a:p>
            <a:pPr marL="274320" indent="-274320" eaLnBrk="1" fontAlgn="auto" hangingPunct="1">
              <a:spcAft>
                <a:spcPts val="0"/>
              </a:spcAft>
              <a:defRPr/>
            </a:pPr>
            <a:endParaRPr lang="en-US" sz="2400" dirty="0">
              <a:ea typeface="+mn-ea"/>
              <a:cs typeface="Arial" pitchFamily="34" charset="0"/>
            </a:endParaRPr>
          </a:p>
          <a:p>
            <a:pPr marL="624078" indent="-514350" eaLnBrk="1" fontAlgn="auto" hangingPunct="1">
              <a:spcAft>
                <a:spcPts val="0"/>
              </a:spcAft>
              <a:defRPr/>
            </a:pPr>
            <a:endParaRPr lang="en-US" sz="2400" dirty="0">
              <a:ea typeface="+mn-ea"/>
              <a:cs typeface="Arial" pitchFamily="34" charset="0"/>
            </a:endParaRPr>
          </a:p>
          <a:p>
            <a:pPr marL="274320" indent="-274320" eaLnBrk="1" fontAlgn="auto" hangingPunct="1">
              <a:spcAft>
                <a:spcPts val="0"/>
              </a:spcAft>
              <a:defRPr/>
            </a:pPr>
            <a:endParaRPr lang="en-US" sz="2400" dirty="0">
              <a:ea typeface="+mn-ea"/>
              <a:cs typeface="Arial" pitchFamily="34" charset="0"/>
            </a:endParaRPr>
          </a:p>
          <a:p>
            <a:pPr marL="274320" indent="-274320" eaLnBrk="1" fontAlgn="auto" hangingPunct="1">
              <a:spcAft>
                <a:spcPts val="0"/>
              </a:spcAft>
              <a:defRPr/>
            </a:pPr>
            <a:endParaRPr lang="en-US" sz="1800" dirty="0">
              <a:latin typeface="Arial" pitchFamily="34" charset="0"/>
              <a:ea typeface="+mn-ea"/>
              <a:cs typeface="Arial" pitchFamily="34" charset="0"/>
            </a:endParaRPr>
          </a:p>
          <a:p>
            <a:pPr eaLnBrk="1" hangingPunct="1">
              <a:buFont typeface="+mj-lt"/>
              <a:buAutoNum type="arabicPeriod"/>
              <a:defRPr/>
            </a:pPr>
            <a:endParaRPr lang="en-US" sz="1800" dirty="0">
              <a:ea typeface="+mn-ea"/>
              <a:cs typeface="+mn-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a:extLst>
              <a:ext uri="{FF2B5EF4-FFF2-40B4-BE49-F238E27FC236}">
                <a16:creationId xmlns:a16="http://schemas.microsoft.com/office/drawing/2014/main" id="{1A446414-B65C-604B-8DD5-F78AC8FEE2EE}"/>
              </a:ext>
            </a:extLst>
          </p:cNvPr>
          <p:cNvSpPr>
            <a:spLocks noGrp="1"/>
          </p:cNvSpPr>
          <p:nvPr>
            <p:ph type="title" idx="4294967295"/>
          </p:nvPr>
        </p:nvSpPr>
        <p:spPr>
          <a:xfrm>
            <a:off x="381000" y="152400"/>
            <a:ext cx="8229600" cy="1143000"/>
          </a:xfrm>
        </p:spPr>
        <p:txBody>
          <a:bodyPr/>
          <a:lstStyle/>
          <a:p>
            <a:pPr eaLnBrk="1" hangingPunct="1"/>
            <a:r>
              <a:rPr lang="en-US" altLang="en-US" sz="3600"/>
              <a:t>Student Complaint Resolution Options</a:t>
            </a:r>
            <a:br>
              <a:rPr lang="en-US" altLang="en-US" sz="3600"/>
            </a:br>
            <a:r>
              <a:rPr lang="en-US" altLang="en-US" sz="3600"/>
              <a:t>Defining a Path</a:t>
            </a:r>
          </a:p>
        </p:txBody>
      </p:sp>
      <p:sp>
        <p:nvSpPr>
          <p:cNvPr id="25602" name="Content Placeholder 2">
            <a:extLst>
              <a:ext uri="{FF2B5EF4-FFF2-40B4-BE49-F238E27FC236}">
                <a16:creationId xmlns:a16="http://schemas.microsoft.com/office/drawing/2014/main" id="{2B39A417-2245-AC4B-B2DE-811A0A033CFD}"/>
              </a:ext>
            </a:extLst>
          </p:cNvPr>
          <p:cNvSpPr>
            <a:spLocks noGrp="1"/>
          </p:cNvSpPr>
          <p:nvPr>
            <p:ph idx="4294967295"/>
          </p:nvPr>
        </p:nvSpPr>
        <p:spPr>
          <a:xfrm>
            <a:off x="533400" y="1752600"/>
            <a:ext cx="8229600" cy="4343400"/>
          </a:xfrm>
        </p:spPr>
        <p:txBody>
          <a:bodyPr/>
          <a:lstStyle/>
          <a:p>
            <a:pPr eaLnBrk="1" hangingPunct="1"/>
            <a:r>
              <a:rPr lang="en-US" altLang="en-US" sz="2400"/>
              <a:t>Office for Disability Services (ODS); Office of Services for Students with Disabilities (SSD)</a:t>
            </a:r>
          </a:p>
          <a:p>
            <a:pPr eaLnBrk="1" hangingPunct="1"/>
            <a:endParaRPr lang="en-US" altLang="en-US" sz="1000"/>
          </a:p>
          <a:p>
            <a:pPr eaLnBrk="1" hangingPunct="1"/>
            <a:r>
              <a:rPr lang="en-US" altLang="en-US" sz="2400"/>
              <a:t>Faculty and/or Chair of the Department</a:t>
            </a:r>
          </a:p>
          <a:p>
            <a:pPr eaLnBrk="1" hangingPunct="1"/>
            <a:endParaRPr lang="en-US" altLang="en-US" sz="1000"/>
          </a:p>
          <a:p>
            <a:pPr eaLnBrk="1" hangingPunct="1"/>
            <a:r>
              <a:rPr lang="en-US" altLang="en-US" sz="2400"/>
              <a:t>Department Review or Appeal Process</a:t>
            </a:r>
          </a:p>
          <a:p>
            <a:pPr eaLnBrk="1" hangingPunct="1"/>
            <a:endParaRPr lang="en-US" altLang="en-US" sz="1000"/>
          </a:p>
          <a:p>
            <a:pPr eaLnBrk="1" hangingPunct="1"/>
            <a:r>
              <a:rPr lang="en-US" altLang="en-US" sz="2400"/>
              <a:t>Dean’s Office (Associate or Assistant Deans) </a:t>
            </a:r>
          </a:p>
          <a:p>
            <a:pPr eaLnBrk="1" hangingPunct="1"/>
            <a:endParaRPr lang="en-US" altLang="en-US" sz="1000"/>
          </a:p>
          <a:p>
            <a:pPr eaLnBrk="1" hangingPunct="1"/>
            <a:r>
              <a:rPr lang="en-US" altLang="en-US" sz="2400"/>
              <a:t>Student Advocacy Office; Office of Student Conflict Resolution</a:t>
            </a:r>
          </a:p>
          <a:p>
            <a:pPr eaLnBrk="1" hangingPunct="1"/>
            <a:endParaRPr lang="en-US" altLang="en-US" sz="1000"/>
          </a:p>
          <a:p>
            <a:pPr eaLnBrk="1" hangingPunct="1"/>
            <a:r>
              <a:rPr lang="en-US" altLang="en-US" sz="2400"/>
              <a:t>ADA Coordinator (Provost’s Office; Office of Institutional Equity)</a:t>
            </a:r>
          </a:p>
          <a:p>
            <a:pPr eaLnBrk="1" hangingPunct="1"/>
            <a:endParaRPr lang="en-US" altLang="en-US" sz="10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CE9F7745-B4A4-DC4C-9662-ECFC91C23B24}"/>
              </a:ext>
            </a:extLst>
          </p:cNvPr>
          <p:cNvSpPr>
            <a:spLocks noGrp="1"/>
          </p:cNvSpPr>
          <p:nvPr>
            <p:ph type="title"/>
          </p:nvPr>
        </p:nvSpPr>
        <p:spPr/>
        <p:txBody>
          <a:bodyPr/>
          <a:lstStyle/>
          <a:p>
            <a:r>
              <a:rPr lang="en-US" altLang="en-US" sz="3600"/>
              <a:t>Typical Complaint Categories</a:t>
            </a:r>
          </a:p>
        </p:txBody>
      </p:sp>
      <p:sp>
        <p:nvSpPr>
          <p:cNvPr id="18435" name="Rectangle 3">
            <a:extLst>
              <a:ext uri="{FF2B5EF4-FFF2-40B4-BE49-F238E27FC236}">
                <a16:creationId xmlns:a16="http://schemas.microsoft.com/office/drawing/2014/main" id="{1C776041-1BD9-8B42-9B0F-2232B4E350B6}"/>
              </a:ext>
            </a:extLst>
          </p:cNvPr>
          <p:cNvSpPr>
            <a:spLocks noGrp="1"/>
          </p:cNvSpPr>
          <p:nvPr>
            <p:ph type="body" idx="1"/>
          </p:nvPr>
        </p:nvSpPr>
        <p:spPr>
          <a:xfrm>
            <a:off x="228600" y="1295400"/>
            <a:ext cx="8686800" cy="4525963"/>
          </a:xfrm>
        </p:spPr>
        <p:txBody>
          <a:bodyPr/>
          <a:lstStyle/>
          <a:p>
            <a:pPr lvl="1">
              <a:defRPr/>
            </a:pPr>
            <a:r>
              <a:rPr lang="en-US" altLang="en-US" sz="2400" b="1" dirty="0"/>
              <a:t>Discrimination/prejudicial treatment/exclusion </a:t>
            </a:r>
            <a:endParaRPr lang="en-US" altLang="en-US" sz="2400" dirty="0"/>
          </a:p>
          <a:p>
            <a:pPr lvl="1">
              <a:defRPr/>
            </a:pPr>
            <a:endParaRPr lang="en-US" altLang="en-US" sz="1600" dirty="0"/>
          </a:p>
          <a:p>
            <a:pPr lvl="1">
              <a:defRPr/>
            </a:pPr>
            <a:r>
              <a:rPr lang="en-US" altLang="en-US" sz="2400" b="1" dirty="0"/>
              <a:t>Harassment/hostile environment</a:t>
            </a:r>
          </a:p>
          <a:p>
            <a:pPr marL="457200" lvl="1" indent="0">
              <a:buFont typeface="Arial" panose="020B0604020202020204" pitchFamily="34" charset="0"/>
              <a:buNone/>
              <a:defRPr/>
            </a:pPr>
            <a:endParaRPr lang="en-US" altLang="en-US" sz="1600" b="1" dirty="0"/>
          </a:p>
          <a:p>
            <a:pPr lvl="1">
              <a:defRPr/>
            </a:pPr>
            <a:r>
              <a:rPr lang="en-US" altLang="en-US" sz="2400" b="1" dirty="0"/>
              <a:t>Disability status</a:t>
            </a:r>
            <a:endParaRPr lang="en-US" altLang="en-US" sz="2400" dirty="0"/>
          </a:p>
          <a:p>
            <a:pPr lvl="1">
              <a:defRPr/>
            </a:pPr>
            <a:endParaRPr lang="en-US" altLang="en-US" sz="1600" dirty="0"/>
          </a:p>
          <a:p>
            <a:pPr lvl="1">
              <a:defRPr/>
            </a:pPr>
            <a:r>
              <a:rPr lang="en-US" altLang="en-US" sz="2400" b="1" dirty="0"/>
              <a:t>Facilities access </a:t>
            </a:r>
          </a:p>
          <a:p>
            <a:pPr lvl="1">
              <a:defRPr/>
            </a:pPr>
            <a:endParaRPr lang="en-US" altLang="en-US" sz="1600" b="1" dirty="0"/>
          </a:p>
          <a:p>
            <a:pPr lvl="1">
              <a:defRPr/>
            </a:pPr>
            <a:r>
              <a:rPr lang="en-US" altLang="en-US" sz="2400" b="1" dirty="0"/>
              <a:t>Accommodation request refused</a:t>
            </a:r>
          </a:p>
          <a:p>
            <a:pPr lvl="1">
              <a:defRPr/>
            </a:pPr>
            <a:endParaRPr lang="en-US" altLang="en-US" sz="1600" b="1" dirty="0"/>
          </a:p>
          <a:p>
            <a:pPr lvl="1">
              <a:defRPr/>
            </a:pPr>
            <a:r>
              <a:rPr lang="en-US" altLang="en-US" sz="2400" b="1" dirty="0"/>
              <a:t>Accommodation not implemented</a:t>
            </a:r>
          </a:p>
          <a:p>
            <a:pPr lvl="1">
              <a:defRPr/>
            </a:pPr>
            <a:endParaRPr lang="en-US" altLang="en-US" sz="2400" b="1" dirty="0"/>
          </a:p>
          <a:p>
            <a:pPr lvl="1">
              <a:defRPr/>
            </a:pPr>
            <a:endParaRPr lang="en-US" altLang="en-US" sz="2400" b="1" dirty="0"/>
          </a:p>
          <a:p>
            <a:pPr>
              <a:defRPr/>
            </a:pPr>
            <a:endParaRPr lang="en-US" altLang="en-US" sz="2800" b="1" dirty="0"/>
          </a:p>
        </p:txBody>
      </p:sp>
    </p:spTree>
  </p:cSld>
  <p:clrMapOvr>
    <a:masterClrMapping/>
  </p:clrMapOvr>
</p:sld>
</file>

<file path=ppt/theme/theme1.xml><?xml version="1.0" encoding="utf-8"?>
<a:theme xmlns:a="http://schemas.openxmlformats.org/drawingml/2006/main" name="AHEAD presenta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AHEAD presentation</Template>
  <TotalTime>483</TotalTime>
  <Words>1127</Words>
  <Application>Microsoft Macintosh PowerPoint</Application>
  <PresentationFormat>On-screen Show (4:3)</PresentationFormat>
  <Paragraphs>156</Paragraphs>
  <Slides>15</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MS PGothic</vt:lpstr>
      <vt:lpstr>Calibri</vt:lpstr>
      <vt:lpstr>AHEAD presentation</vt:lpstr>
      <vt:lpstr>PowerPoint Presentation</vt:lpstr>
      <vt:lpstr>PowerPoint Presentation</vt:lpstr>
      <vt:lpstr> Disability Services Provider </vt:lpstr>
      <vt:lpstr> Designation of responsible employee and adoption of grievance procedures  </vt:lpstr>
      <vt:lpstr> Section 504 of the Rehabilitation Act (34 CFR § 104.7)   </vt:lpstr>
      <vt:lpstr>Title II of the ADA (28 CFR § 35.107) </vt:lpstr>
      <vt:lpstr>A model for the role of ADA Coordinator</vt:lpstr>
      <vt:lpstr>Student Complaint Resolution Options Defining a Path</vt:lpstr>
      <vt:lpstr>Typical Complaint Categories</vt:lpstr>
      <vt:lpstr>Essential Elements for the Complaint Process </vt:lpstr>
      <vt:lpstr>Standards of Evidence</vt:lpstr>
      <vt:lpstr>A model for ADA Complaint Investigation</vt:lpstr>
      <vt:lpstr>A model for ADA Complaint Investigation</vt:lpstr>
      <vt:lpstr> Effective Strategies </vt:lpstr>
      <vt:lpstr>PowerPoint Presentation</vt:lpstr>
    </vt:vector>
  </TitlesOfParts>
  <Company>University of Michigan</Company>
  <LinksUpToDate>false</LinksUpToDate>
  <SharedDoc>false</SharedDoc>
  <HyperlinksChanged>false</HyperlinksChanged>
  <AppVersion>16.0014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cfd</dc:creator>
  <cp:lastModifiedBy>Lissner, Scott</cp:lastModifiedBy>
  <cp:revision>73</cp:revision>
  <dcterms:created xsi:type="dcterms:W3CDTF">2008-06-11T12:11:04Z</dcterms:created>
  <dcterms:modified xsi:type="dcterms:W3CDTF">2018-07-10T14:01:25Z</dcterms:modified>
</cp:coreProperties>
</file>