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03" r:id="rId2"/>
    <p:sldId id="256" r:id="rId3"/>
    <p:sldId id="257" r:id="rId4"/>
    <p:sldId id="258" r:id="rId5"/>
    <p:sldId id="259" r:id="rId6"/>
    <p:sldId id="260" r:id="rId7"/>
    <p:sldId id="261" r:id="rId8"/>
    <p:sldId id="262" r:id="rId9"/>
    <p:sldId id="263" r:id="rId10"/>
    <p:sldId id="264" r:id="rId11"/>
    <p:sldId id="266" r:id="rId12"/>
    <p:sldId id="270" r:id="rId13"/>
    <p:sldId id="268" r:id="rId14"/>
    <p:sldId id="272" r:id="rId15"/>
    <p:sldId id="274" r:id="rId16"/>
    <p:sldId id="271" r:id="rId17"/>
    <p:sldId id="267" r:id="rId18"/>
    <p:sldId id="277" r:id="rId19"/>
    <p:sldId id="275" r:id="rId20"/>
    <p:sldId id="276" r:id="rId21"/>
    <p:sldId id="278" r:id="rId22"/>
    <p:sldId id="279" r:id="rId23"/>
    <p:sldId id="280" r:id="rId24"/>
    <p:sldId id="284" r:id="rId25"/>
    <p:sldId id="290" r:id="rId26"/>
    <p:sldId id="282" r:id="rId27"/>
    <p:sldId id="283" r:id="rId28"/>
    <p:sldId id="285" r:id="rId29"/>
    <p:sldId id="301" r:id="rId30"/>
    <p:sldId id="286" r:id="rId31"/>
    <p:sldId id="287" r:id="rId32"/>
    <p:sldId id="292" r:id="rId33"/>
    <p:sldId id="302" r:id="rId34"/>
    <p:sldId id="291" r:id="rId35"/>
    <p:sldId id="293" r:id="rId36"/>
    <p:sldId id="294" r:id="rId37"/>
    <p:sldId id="295" r:id="rId38"/>
    <p:sldId id="288" r:id="rId39"/>
    <p:sldId id="300" r:id="rId40"/>
    <p:sldId id="289" r:id="rId41"/>
    <p:sldId id="296" r:id="rId42"/>
    <p:sldId id="297" r:id="rId43"/>
    <p:sldId id="298" r:id="rId44"/>
    <p:sldId id="299"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47" d="100"/>
          <a:sy n="47" d="100"/>
        </p:scale>
        <p:origin x="-1712"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printerSettings" Target="printerSettings/printerSettings1.bin"/><Relationship Id="rId47" Type="http://schemas.openxmlformats.org/officeDocument/2006/relationships/presProps" Target="presProps.xml"/><Relationship Id="rId48" Type="http://schemas.openxmlformats.org/officeDocument/2006/relationships/viewProps" Target="viewProps.xml"/><Relationship Id="rId49"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8F4BBC-D776-2648-8E61-B2B6E7425D41}" type="datetimeFigureOut">
              <a:rPr lang="en-US" smtClean="0"/>
              <a:t>7/9/18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34D1A1-2ADD-3942-981F-29A78E30B6C9}" type="slidenum">
              <a:rPr lang="en-US" smtClean="0"/>
              <a:t>‹#›</a:t>
            </a:fld>
            <a:endParaRPr lang="en-US" dirty="0"/>
          </a:p>
        </p:txBody>
      </p:sp>
    </p:spTree>
    <p:extLst>
      <p:ext uri="{BB962C8B-B14F-4D97-AF65-F5344CB8AC3E}">
        <p14:creationId xmlns:p14="http://schemas.microsoft.com/office/powerpoint/2010/main" val="3578129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8F4BBC-D776-2648-8E61-B2B6E7425D41}" type="datetimeFigureOut">
              <a:rPr lang="en-US" smtClean="0"/>
              <a:t>7/9/18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34D1A1-2ADD-3942-981F-29A78E30B6C9}" type="slidenum">
              <a:rPr lang="en-US" smtClean="0"/>
              <a:t>‹#›</a:t>
            </a:fld>
            <a:endParaRPr lang="en-US" dirty="0"/>
          </a:p>
        </p:txBody>
      </p:sp>
    </p:spTree>
    <p:extLst>
      <p:ext uri="{BB962C8B-B14F-4D97-AF65-F5344CB8AC3E}">
        <p14:creationId xmlns:p14="http://schemas.microsoft.com/office/powerpoint/2010/main" val="498126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8F4BBC-D776-2648-8E61-B2B6E7425D41}" type="datetimeFigureOut">
              <a:rPr lang="en-US" smtClean="0"/>
              <a:t>7/9/18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34D1A1-2ADD-3942-981F-29A78E30B6C9}" type="slidenum">
              <a:rPr lang="en-US" smtClean="0"/>
              <a:t>‹#›</a:t>
            </a:fld>
            <a:endParaRPr lang="en-US" dirty="0"/>
          </a:p>
        </p:txBody>
      </p:sp>
    </p:spTree>
    <p:extLst>
      <p:ext uri="{BB962C8B-B14F-4D97-AF65-F5344CB8AC3E}">
        <p14:creationId xmlns:p14="http://schemas.microsoft.com/office/powerpoint/2010/main" val="2528576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8F4BBC-D776-2648-8E61-B2B6E7425D41}" type="datetimeFigureOut">
              <a:rPr lang="en-US" smtClean="0"/>
              <a:t>7/9/18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34D1A1-2ADD-3942-981F-29A78E30B6C9}" type="slidenum">
              <a:rPr lang="en-US" smtClean="0"/>
              <a:t>‹#›</a:t>
            </a:fld>
            <a:endParaRPr lang="en-US" dirty="0"/>
          </a:p>
        </p:txBody>
      </p:sp>
    </p:spTree>
    <p:extLst>
      <p:ext uri="{BB962C8B-B14F-4D97-AF65-F5344CB8AC3E}">
        <p14:creationId xmlns:p14="http://schemas.microsoft.com/office/powerpoint/2010/main" val="338704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8F4BBC-D776-2648-8E61-B2B6E7425D41}" type="datetimeFigureOut">
              <a:rPr lang="en-US" smtClean="0"/>
              <a:t>7/9/18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34D1A1-2ADD-3942-981F-29A78E30B6C9}" type="slidenum">
              <a:rPr lang="en-US" smtClean="0"/>
              <a:t>‹#›</a:t>
            </a:fld>
            <a:endParaRPr lang="en-US" dirty="0"/>
          </a:p>
        </p:txBody>
      </p:sp>
    </p:spTree>
    <p:extLst>
      <p:ext uri="{BB962C8B-B14F-4D97-AF65-F5344CB8AC3E}">
        <p14:creationId xmlns:p14="http://schemas.microsoft.com/office/powerpoint/2010/main" val="880340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8F4BBC-D776-2648-8E61-B2B6E7425D41}" type="datetimeFigureOut">
              <a:rPr lang="en-US" smtClean="0"/>
              <a:t>7/9/18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34D1A1-2ADD-3942-981F-29A78E30B6C9}" type="slidenum">
              <a:rPr lang="en-US" smtClean="0"/>
              <a:t>‹#›</a:t>
            </a:fld>
            <a:endParaRPr lang="en-US" dirty="0"/>
          </a:p>
        </p:txBody>
      </p:sp>
    </p:spTree>
    <p:extLst>
      <p:ext uri="{BB962C8B-B14F-4D97-AF65-F5344CB8AC3E}">
        <p14:creationId xmlns:p14="http://schemas.microsoft.com/office/powerpoint/2010/main" val="2967444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8F4BBC-D776-2648-8E61-B2B6E7425D41}" type="datetimeFigureOut">
              <a:rPr lang="en-US" smtClean="0"/>
              <a:t>7/9/18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834D1A1-2ADD-3942-981F-29A78E30B6C9}" type="slidenum">
              <a:rPr lang="en-US" smtClean="0"/>
              <a:t>‹#›</a:t>
            </a:fld>
            <a:endParaRPr lang="en-US" dirty="0"/>
          </a:p>
        </p:txBody>
      </p:sp>
    </p:spTree>
    <p:extLst>
      <p:ext uri="{BB962C8B-B14F-4D97-AF65-F5344CB8AC3E}">
        <p14:creationId xmlns:p14="http://schemas.microsoft.com/office/powerpoint/2010/main" val="2124558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8F4BBC-D776-2648-8E61-B2B6E7425D41}" type="datetimeFigureOut">
              <a:rPr lang="en-US" smtClean="0"/>
              <a:t>7/9/18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834D1A1-2ADD-3942-981F-29A78E30B6C9}" type="slidenum">
              <a:rPr lang="en-US" smtClean="0"/>
              <a:t>‹#›</a:t>
            </a:fld>
            <a:endParaRPr lang="en-US" dirty="0"/>
          </a:p>
        </p:txBody>
      </p:sp>
    </p:spTree>
    <p:extLst>
      <p:ext uri="{BB962C8B-B14F-4D97-AF65-F5344CB8AC3E}">
        <p14:creationId xmlns:p14="http://schemas.microsoft.com/office/powerpoint/2010/main" val="3059472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8F4BBC-D776-2648-8E61-B2B6E7425D41}" type="datetimeFigureOut">
              <a:rPr lang="en-US" smtClean="0"/>
              <a:t>7/9/18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834D1A1-2ADD-3942-981F-29A78E30B6C9}" type="slidenum">
              <a:rPr lang="en-US" smtClean="0"/>
              <a:t>‹#›</a:t>
            </a:fld>
            <a:endParaRPr lang="en-US" dirty="0"/>
          </a:p>
        </p:txBody>
      </p:sp>
    </p:spTree>
    <p:extLst>
      <p:ext uri="{BB962C8B-B14F-4D97-AF65-F5344CB8AC3E}">
        <p14:creationId xmlns:p14="http://schemas.microsoft.com/office/powerpoint/2010/main" val="1178274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8F4BBC-D776-2648-8E61-B2B6E7425D41}" type="datetimeFigureOut">
              <a:rPr lang="en-US" smtClean="0"/>
              <a:t>7/9/18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34D1A1-2ADD-3942-981F-29A78E30B6C9}" type="slidenum">
              <a:rPr lang="en-US" smtClean="0"/>
              <a:t>‹#›</a:t>
            </a:fld>
            <a:endParaRPr lang="en-US" dirty="0"/>
          </a:p>
        </p:txBody>
      </p:sp>
    </p:spTree>
    <p:extLst>
      <p:ext uri="{BB962C8B-B14F-4D97-AF65-F5344CB8AC3E}">
        <p14:creationId xmlns:p14="http://schemas.microsoft.com/office/powerpoint/2010/main" val="2021358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8F4BBC-D776-2648-8E61-B2B6E7425D41}" type="datetimeFigureOut">
              <a:rPr lang="en-US" smtClean="0"/>
              <a:t>7/9/18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34D1A1-2ADD-3942-981F-29A78E30B6C9}" type="slidenum">
              <a:rPr lang="en-US" smtClean="0"/>
              <a:t>‹#›</a:t>
            </a:fld>
            <a:endParaRPr lang="en-US" dirty="0"/>
          </a:p>
        </p:txBody>
      </p:sp>
    </p:spTree>
    <p:extLst>
      <p:ext uri="{BB962C8B-B14F-4D97-AF65-F5344CB8AC3E}">
        <p14:creationId xmlns:p14="http://schemas.microsoft.com/office/powerpoint/2010/main" val="123507733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8F4BBC-D776-2648-8E61-B2B6E7425D41}" type="datetimeFigureOut">
              <a:rPr lang="en-US" smtClean="0"/>
              <a:t>7/9/18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34D1A1-2ADD-3942-981F-29A78E30B6C9}" type="slidenum">
              <a:rPr lang="en-US" smtClean="0"/>
              <a:t>‹#›</a:t>
            </a:fld>
            <a:endParaRPr lang="en-US" dirty="0"/>
          </a:p>
        </p:txBody>
      </p:sp>
    </p:spTree>
    <p:extLst>
      <p:ext uri="{BB962C8B-B14F-4D97-AF65-F5344CB8AC3E}">
        <p14:creationId xmlns:p14="http://schemas.microsoft.com/office/powerpoint/2010/main" val="2405254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err="1" smtClean="0"/>
              <a:t>Wayfinding</a:t>
            </a:r>
            <a:r>
              <a:rPr lang="en-US" dirty="0" smtClean="0"/>
              <a:t> in a Digital World:</a:t>
            </a:r>
            <a:endParaRPr lang="en-US" dirty="0"/>
          </a:p>
        </p:txBody>
      </p:sp>
      <p:sp>
        <p:nvSpPr>
          <p:cNvPr id="3" name="Content Placeholder 2"/>
          <p:cNvSpPr>
            <a:spLocks noGrp="1"/>
          </p:cNvSpPr>
          <p:nvPr>
            <p:ph idx="1"/>
          </p:nvPr>
        </p:nvSpPr>
        <p:spPr/>
        <p:txBody>
          <a:bodyPr>
            <a:normAutofit lnSpcReduction="10000"/>
          </a:bodyPr>
          <a:lstStyle/>
          <a:p>
            <a:endParaRPr lang="en-US" dirty="0" smtClean="0"/>
          </a:p>
          <a:p>
            <a:pPr marL="0" indent="0">
              <a:buNone/>
            </a:pPr>
            <a:r>
              <a:rPr lang="en-US" sz="4000" dirty="0" smtClean="0"/>
              <a:t>Providing Accessible Campus Maps</a:t>
            </a:r>
          </a:p>
          <a:p>
            <a:pPr marL="0" indent="0">
              <a:buNone/>
            </a:pPr>
            <a:endParaRPr lang="en-US" sz="4000" dirty="0"/>
          </a:p>
          <a:p>
            <a:pPr marL="0" indent="0">
              <a:buNone/>
            </a:pPr>
            <a:endParaRPr lang="en-US" sz="4000" dirty="0" smtClean="0"/>
          </a:p>
          <a:p>
            <a:pPr marL="0" indent="0" algn="r">
              <a:buNone/>
            </a:pPr>
            <a:r>
              <a:rPr lang="en-US" sz="2800" dirty="0" smtClean="0"/>
              <a:t>Jim Kessler</a:t>
            </a:r>
          </a:p>
          <a:p>
            <a:pPr marL="0" indent="0" algn="r">
              <a:buNone/>
            </a:pPr>
            <a:r>
              <a:rPr lang="en-US" sz="2800" dirty="0" smtClean="0"/>
              <a:t>AHEAD</a:t>
            </a:r>
          </a:p>
          <a:p>
            <a:pPr marL="0" indent="0" algn="r">
              <a:buNone/>
            </a:pPr>
            <a:r>
              <a:rPr lang="en-US" sz="2800" dirty="0" smtClean="0"/>
              <a:t>Lauren Copland-Glenn</a:t>
            </a:r>
          </a:p>
          <a:p>
            <a:pPr marL="0" indent="0" algn="r">
              <a:buNone/>
            </a:pPr>
            <a:r>
              <a:rPr lang="en-US" sz="2800" dirty="0" smtClean="0"/>
              <a:t>Northern </a:t>
            </a:r>
            <a:r>
              <a:rPr lang="en-US" sz="2800" smtClean="0"/>
              <a:t>Arizona University</a:t>
            </a:r>
            <a:endParaRPr lang="en-US" sz="2800" dirty="0"/>
          </a:p>
        </p:txBody>
      </p:sp>
    </p:spTree>
    <p:extLst>
      <p:ext uri="{BB962C8B-B14F-4D97-AF65-F5344CB8AC3E}">
        <p14:creationId xmlns:p14="http://schemas.microsoft.com/office/powerpoint/2010/main" val="1792336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Braille</a:t>
            </a:r>
            <a:endParaRPr lang="en-US" dirty="0"/>
          </a:p>
        </p:txBody>
      </p:sp>
      <p:sp>
        <p:nvSpPr>
          <p:cNvPr id="3" name="Content Placeholder 2"/>
          <p:cNvSpPr>
            <a:spLocks noGrp="1"/>
          </p:cNvSpPr>
          <p:nvPr>
            <p:ph idx="1"/>
          </p:nvPr>
        </p:nvSpPr>
        <p:spPr/>
        <p:txBody>
          <a:bodyPr>
            <a:normAutofit fontScale="92500" lnSpcReduction="20000"/>
          </a:bodyPr>
          <a:lstStyle/>
          <a:p>
            <a:r>
              <a:rPr lang="en-US" sz="4100" dirty="0" smtClean="0"/>
              <a:t>Standards for dots and code (2013)*</a:t>
            </a:r>
          </a:p>
          <a:p>
            <a:r>
              <a:rPr lang="en-US" sz="4100" dirty="0" smtClean="0"/>
              <a:t>Lack of Standards for maps</a:t>
            </a:r>
          </a:p>
          <a:p>
            <a:r>
              <a:rPr lang="en-US" sz="4100" dirty="0" smtClean="0"/>
              <a:t>Inflexibility</a:t>
            </a:r>
          </a:p>
          <a:p>
            <a:r>
              <a:rPr lang="en-US" sz="4400" dirty="0" smtClean="0"/>
              <a:t>Limited information presentation</a:t>
            </a:r>
          </a:p>
          <a:p>
            <a:pPr marL="0" indent="0">
              <a:buNone/>
            </a:pPr>
            <a:endParaRPr lang="en-US" sz="4100" dirty="0" smtClean="0"/>
          </a:p>
          <a:p>
            <a:pPr marL="0" indent="0">
              <a:buNone/>
            </a:pPr>
            <a:endParaRPr lang="en-US" dirty="0" smtClean="0"/>
          </a:p>
          <a:p>
            <a:pPr marL="0" indent="0">
              <a:buNone/>
            </a:pPr>
            <a:r>
              <a:rPr lang="en-US" sz="2600" dirty="0" smtClean="0"/>
              <a:t>*Braille Authority of North America (BANA)</a:t>
            </a:r>
          </a:p>
          <a:p>
            <a:pPr marL="0" indent="0">
              <a:buNone/>
            </a:pPr>
            <a:r>
              <a:rPr lang="en-US" sz="2600" dirty="0" smtClean="0"/>
              <a:t>‘Guidelines and Standards for Tactile Graphics 2010” </a:t>
            </a:r>
          </a:p>
          <a:p>
            <a:pPr marL="0" indent="0">
              <a:buNone/>
            </a:pPr>
            <a:r>
              <a:rPr lang="en-US" sz="2600" dirty="0" smtClean="0">
                <a:solidFill>
                  <a:srgbClr val="0000FF"/>
                </a:solidFill>
              </a:rPr>
              <a:t>http://www.brailleauthority.org/tg/web-manual/index.html</a:t>
            </a:r>
            <a:r>
              <a:rPr lang="en-US" sz="2600" dirty="0" smtClean="0">
                <a:solidFill>
                  <a:srgbClr val="0000FF"/>
                </a:solidFill>
                <a:effectLst/>
              </a:rPr>
              <a:t> </a:t>
            </a:r>
            <a:endParaRPr lang="en-US" sz="2600" dirty="0">
              <a:solidFill>
                <a:srgbClr val="0000FF"/>
              </a:solidFill>
            </a:endParaRPr>
          </a:p>
        </p:txBody>
      </p:sp>
    </p:spTree>
    <p:extLst>
      <p:ext uri="{BB962C8B-B14F-4D97-AF65-F5344CB8AC3E}">
        <p14:creationId xmlns:p14="http://schemas.microsoft.com/office/powerpoint/2010/main" val="1359937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Understanding Tactile Graphic</a:t>
            </a:r>
            <a:endParaRPr lang="en-US" dirty="0"/>
          </a:p>
        </p:txBody>
      </p:sp>
      <p:sp>
        <p:nvSpPr>
          <p:cNvPr id="3" name="Content Placeholder 2"/>
          <p:cNvSpPr>
            <a:spLocks noGrp="1"/>
          </p:cNvSpPr>
          <p:nvPr>
            <p:ph idx="1"/>
          </p:nvPr>
        </p:nvSpPr>
        <p:spPr/>
        <p:txBody>
          <a:bodyPr/>
          <a:lstStyle/>
          <a:p>
            <a:pPr marL="0" indent="0">
              <a:buNone/>
            </a:pPr>
            <a:r>
              <a:rPr lang="is-IS" dirty="0" smtClean="0"/>
              <a:t>…</a:t>
            </a:r>
            <a:r>
              <a:rPr lang="en-US" dirty="0" smtClean="0"/>
              <a:t>need </a:t>
            </a:r>
            <a:r>
              <a:rPr lang="en-US" dirty="0"/>
              <a:t>to be introduced early in the process of learning braille. The ability to read graphics will be required for the understanding of concepts such as diagrams, graphs, and </a:t>
            </a:r>
            <a:r>
              <a:rPr lang="en-US" sz="3600" i="1" dirty="0">
                <a:solidFill>
                  <a:srgbClr val="FF0000"/>
                </a:solidFill>
              </a:rPr>
              <a:t>maps</a:t>
            </a:r>
            <a:r>
              <a:rPr lang="en-US" dirty="0"/>
              <a:t>, and to be able to participate in standardized testing.” </a:t>
            </a:r>
          </a:p>
        </p:txBody>
      </p:sp>
    </p:spTree>
    <p:extLst>
      <p:ext uri="{BB962C8B-B14F-4D97-AF65-F5344CB8AC3E}">
        <p14:creationId xmlns:p14="http://schemas.microsoft.com/office/powerpoint/2010/main" val="1501360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OCR has defined accessibility as:</a:t>
            </a:r>
            <a:br>
              <a:rPr lang="en-US" dirty="0"/>
            </a:b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A </a:t>
            </a:r>
            <a:r>
              <a:rPr lang="en-US" dirty="0"/>
              <a:t>person with a disability is afforded the opportunity to: acquire the same information, engage in the same interactions, and enjoy the same services as a person without a </a:t>
            </a:r>
            <a:r>
              <a:rPr lang="en-US" i="1" dirty="0"/>
              <a:t>disability</a:t>
            </a:r>
            <a:r>
              <a:rPr lang="en-US" b="1" i="1" dirty="0"/>
              <a:t> in an equally effective and equally integrated manner, with substantially equivalent ease of use</a:t>
            </a:r>
            <a:r>
              <a:rPr lang="en-US" b="1" i="1" dirty="0" smtClean="0"/>
              <a:t>.</a:t>
            </a:r>
          </a:p>
          <a:p>
            <a:pPr marL="0" indent="0">
              <a:buNone/>
            </a:pPr>
            <a:endParaRPr lang="en-US" dirty="0"/>
          </a:p>
          <a:p>
            <a:pPr marL="0" indent="0">
              <a:buNone/>
            </a:pPr>
            <a:r>
              <a:rPr lang="en-US" sz="2400" dirty="0"/>
              <a:t>OCR – DOJ Dear Colleague Letter  June 2010 (para 4)</a:t>
            </a:r>
          </a:p>
          <a:p>
            <a:endParaRPr lang="en-US" dirty="0"/>
          </a:p>
        </p:txBody>
      </p:sp>
    </p:spTree>
    <p:extLst>
      <p:ext uri="{BB962C8B-B14F-4D97-AF65-F5344CB8AC3E}">
        <p14:creationId xmlns:p14="http://schemas.microsoft.com/office/powerpoint/2010/main" val="238607879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t>lack of access to orientation information</a:t>
            </a:r>
            <a:r>
              <a:rPr lang="en-US" dirty="0" smtClean="0">
                <a:effectLst/>
              </a:rPr>
              <a:t> </a:t>
            </a:r>
            <a:endParaRPr lang="en-US" dirty="0"/>
          </a:p>
        </p:txBody>
      </p:sp>
      <p:sp>
        <p:nvSpPr>
          <p:cNvPr id="3" name="Content Placeholder 2"/>
          <p:cNvSpPr>
            <a:spLocks noGrp="1"/>
          </p:cNvSpPr>
          <p:nvPr>
            <p:ph idx="1"/>
          </p:nvPr>
        </p:nvSpPr>
        <p:spPr/>
        <p:txBody>
          <a:bodyPr>
            <a:normAutofit/>
          </a:bodyPr>
          <a:lstStyle/>
          <a:p>
            <a:pPr marL="0" indent="0">
              <a:buNone/>
            </a:pPr>
            <a:endParaRPr lang="en-US" dirty="0" smtClean="0"/>
          </a:p>
          <a:p>
            <a:pPr marL="0" indent="0">
              <a:buNone/>
            </a:pPr>
            <a:endParaRPr lang="en-US" dirty="0"/>
          </a:p>
          <a:p>
            <a:pPr marL="0" indent="0" algn="ctr">
              <a:buNone/>
            </a:pPr>
            <a:r>
              <a:rPr lang="en-US" sz="4000" dirty="0" smtClean="0"/>
              <a:t>Responsibility to defer to the blind/visually impaired student to get information</a:t>
            </a:r>
          </a:p>
        </p:txBody>
      </p:sp>
    </p:spTree>
    <p:extLst>
      <p:ext uri="{BB962C8B-B14F-4D97-AF65-F5344CB8AC3E}">
        <p14:creationId xmlns:p14="http://schemas.microsoft.com/office/powerpoint/2010/main" val="33928102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Orientation</a:t>
            </a:r>
            <a:endParaRPr lang="en-US" dirty="0"/>
          </a:p>
        </p:txBody>
      </p:sp>
      <p:sp>
        <p:nvSpPr>
          <p:cNvPr id="3" name="Content Placeholder 2"/>
          <p:cNvSpPr>
            <a:spLocks noGrp="1"/>
          </p:cNvSpPr>
          <p:nvPr>
            <p:ph idx="1"/>
          </p:nvPr>
        </p:nvSpPr>
        <p:spPr/>
        <p:txBody>
          <a:bodyPr>
            <a:normAutofit/>
          </a:bodyPr>
          <a:lstStyle/>
          <a:p>
            <a:pPr marL="0" indent="0">
              <a:buNone/>
            </a:pPr>
            <a:r>
              <a:rPr lang="en-US" sz="4000" dirty="0" smtClean="0"/>
              <a:t>the </a:t>
            </a:r>
            <a:r>
              <a:rPr lang="en-US" sz="4000" dirty="0"/>
              <a:t>understanding of where you are, </a:t>
            </a:r>
            <a:r>
              <a:rPr lang="en-US" sz="4000" dirty="0" smtClean="0"/>
              <a:t>that </a:t>
            </a:r>
            <a:r>
              <a:rPr lang="en-US" sz="4000" dirty="0"/>
              <a:t>is dependent on knowing </a:t>
            </a:r>
            <a:endParaRPr lang="en-US" sz="4000" dirty="0" smtClean="0"/>
          </a:p>
          <a:p>
            <a:pPr marL="0" indent="0">
              <a:buNone/>
            </a:pPr>
            <a:r>
              <a:rPr lang="en-US" sz="4000" dirty="0" smtClean="0"/>
              <a:t>where </a:t>
            </a:r>
            <a:r>
              <a:rPr lang="en-US" sz="4000" dirty="0"/>
              <a:t>you have come </a:t>
            </a:r>
            <a:r>
              <a:rPr lang="en-US" sz="4000" dirty="0" smtClean="0"/>
              <a:t>from, </a:t>
            </a:r>
            <a:r>
              <a:rPr lang="en-US" sz="4000" dirty="0"/>
              <a:t>and </a:t>
            </a:r>
            <a:endParaRPr lang="en-US" sz="4000" dirty="0" smtClean="0"/>
          </a:p>
          <a:p>
            <a:pPr marL="0" indent="0">
              <a:buNone/>
            </a:pPr>
            <a:r>
              <a:rPr lang="en-US" sz="4000" dirty="0" smtClean="0"/>
              <a:t>where </a:t>
            </a:r>
            <a:r>
              <a:rPr lang="en-US" sz="4000" dirty="0"/>
              <a:t>you are going </a:t>
            </a:r>
          </a:p>
        </p:txBody>
      </p:sp>
    </p:spTree>
    <p:extLst>
      <p:ext uri="{BB962C8B-B14F-4D97-AF65-F5344CB8AC3E}">
        <p14:creationId xmlns:p14="http://schemas.microsoft.com/office/powerpoint/2010/main" val="247901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Content Placeholder 2"/>
          <p:cNvSpPr>
            <a:spLocks noGrp="1"/>
          </p:cNvSpPr>
          <p:nvPr>
            <p:ph idx="1"/>
          </p:nvPr>
        </p:nvSpPr>
        <p:spPr/>
        <p:txBody>
          <a:bodyPr/>
          <a:lstStyle/>
          <a:p>
            <a:pPr marL="0" indent="0" algn="ctr">
              <a:buNone/>
            </a:pPr>
            <a:endParaRPr lang="en-US" sz="4800" b="1" dirty="0" smtClean="0"/>
          </a:p>
          <a:p>
            <a:pPr marL="0" indent="0" algn="ctr">
              <a:buNone/>
            </a:pPr>
            <a:r>
              <a:rPr lang="en-US" sz="4800" b="1" dirty="0" smtClean="0"/>
              <a:t>Controlling </a:t>
            </a:r>
            <a:r>
              <a:rPr lang="en-US" sz="4800" b="1" dirty="0"/>
              <a:t>the Environment</a:t>
            </a:r>
            <a:endParaRPr lang="en-US" sz="4800" dirty="0"/>
          </a:p>
          <a:p>
            <a:endParaRPr lang="en-US" dirty="0"/>
          </a:p>
        </p:txBody>
      </p:sp>
    </p:spTree>
    <p:extLst>
      <p:ext uri="{BB962C8B-B14F-4D97-AF65-F5344CB8AC3E}">
        <p14:creationId xmlns:p14="http://schemas.microsoft.com/office/powerpoint/2010/main" val="3857821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Word Maps</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824300732"/>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Word document in an accessible .pdf </a:t>
            </a:r>
          </a:p>
          <a:p>
            <a:pPr marL="0" indent="0">
              <a:buNone/>
            </a:pPr>
            <a:r>
              <a:rPr lang="en-US" dirty="0" smtClean="0"/>
              <a:t>Utilizing the constructs of </a:t>
            </a:r>
            <a:r>
              <a:rPr lang="en-US" i="1" dirty="0" smtClean="0"/>
              <a:t>Orientation*</a:t>
            </a:r>
          </a:p>
          <a:p>
            <a:pPr marL="0" indent="0">
              <a:buNone/>
            </a:pPr>
            <a:r>
              <a:rPr lang="en-US" dirty="0" smtClean="0"/>
              <a:t>Presented in </a:t>
            </a:r>
            <a:r>
              <a:rPr lang="en-US" i="1" dirty="0" smtClean="0"/>
              <a:t>hyperlinks</a:t>
            </a:r>
          </a:p>
          <a:p>
            <a:pPr marL="0" indent="0">
              <a:buNone/>
            </a:pPr>
            <a:r>
              <a:rPr lang="en-US" dirty="0" smtClean="0"/>
              <a:t>In an Excel format</a:t>
            </a:r>
          </a:p>
          <a:p>
            <a:pPr marL="0" indent="0">
              <a:buNone/>
            </a:pPr>
            <a:r>
              <a:rPr lang="en-US" dirty="0"/>
              <a:t> </a:t>
            </a:r>
            <a:r>
              <a:rPr lang="en-US" dirty="0" smtClean="0"/>
              <a:t> sort by building, department, advance search</a:t>
            </a:r>
          </a:p>
          <a:p>
            <a:pPr marL="0" indent="0">
              <a:buNone/>
            </a:pPr>
            <a:endParaRPr lang="en-US" dirty="0"/>
          </a:p>
          <a:p>
            <a:pPr marL="0" indent="0">
              <a:buNone/>
            </a:pPr>
            <a:r>
              <a:rPr lang="en-US" dirty="0" smtClean="0"/>
              <a:t>*Does not depend on specific cane techniques (Mobility)</a:t>
            </a:r>
            <a:endParaRPr lang="en-US" dirty="0"/>
          </a:p>
        </p:txBody>
      </p:sp>
    </p:spTree>
    <p:extLst>
      <p:ext uri="{BB962C8B-B14F-4D97-AF65-F5344CB8AC3E}">
        <p14:creationId xmlns:p14="http://schemas.microsoft.com/office/powerpoint/2010/main" val="32056571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marL="0" indent="0" algn="ctr">
              <a:buNone/>
            </a:pPr>
            <a:r>
              <a:rPr lang="en-US" sz="4800" dirty="0" smtClean="0"/>
              <a:t>Making ‘Word’ Maps</a:t>
            </a:r>
            <a:endParaRPr lang="en-US" sz="4800" dirty="0"/>
          </a:p>
        </p:txBody>
      </p:sp>
    </p:spTree>
    <p:extLst>
      <p:ext uri="{BB962C8B-B14F-4D97-AF65-F5344CB8AC3E}">
        <p14:creationId xmlns:p14="http://schemas.microsoft.com/office/powerpoint/2010/main" val="42741497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dirty="0" smtClean="0"/>
              <a:t/>
            </a:r>
            <a:br>
              <a:rPr lang="en-US" sz="5400" dirty="0" smtClean="0"/>
            </a:br>
            <a:r>
              <a:rPr lang="en-US" sz="5400" dirty="0" smtClean="0"/>
              <a:t>Essential </a:t>
            </a:r>
            <a:r>
              <a:rPr lang="en-US" sz="5400" dirty="0"/>
              <a:t>Information</a:t>
            </a:r>
            <a:br>
              <a:rPr lang="en-US" sz="5400" dirty="0"/>
            </a:br>
            <a:endParaRPr lang="en-US" sz="5400" dirty="0"/>
          </a:p>
        </p:txBody>
      </p:sp>
      <p:sp>
        <p:nvSpPr>
          <p:cNvPr id="3" name="Content Placeholder 2"/>
          <p:cNvSpPr>
            <a:spLocks noGrp="1"/>
          </p:cNvSpPr>
          <p:nvPr>
            <p:ph idx="1"/>
          </p:nvPr>
        </p:nvSpPr>
        <p:spPr>
          <a:xfrm>
            <a:off x="457200" y="1600200"/>
            <a:ext cx="8229600" cy="4999419"/>
          </a:xfrm>
        </p:spPr>
        <p:txBody>
          <a:bodyPr>
            <a:normAutofit/>
          </a:bodyPr>
          <a:lstStyle/>
          <a:p>
            <a:pPr marL="0" indent="0" algn="ctr">
              <a:buNone/>
            </a:pPr>
            <a:r>
              <a:rPr lang="en-US" dirty="0" smtClean="0"/>
              <a:t>Cardinal Directions</a:t>
            </a:r>
          </a:p>
          <a:p>
            <a:pPr marL="0" indent="0">
              <a:buNone/>
            </a:pPr>
            <a:r>
              <a:rPr lang="en-US" dirty="0" smtClean="0"/>
              <a:t>   </a:t>
            </a:r>
          </a:p>
          <a:p>
            <a:pPr marL="0" indent="0">
              <a:buNone/>
            </a:pPr>
            <a:r>
              <a:rPr lang="en-US" dirty="0" smtClean="0"/>
              <a:t>							  North</a:t>
            </a:r>
            <a:endParaRPr lang="en-US" dirty="0"/>
          </a:p>
          <a:p>
            <a:pPr marL="0" indent="0">
              <a:buNone/>
            </a:pPr>
            <a:r>
              <a:rPr lang="en-US" dirty="0" smtClean="0"/>
              <a:t>			 West								East			</a:t>
            </a:r>
            <a:endParaRPr lang="en-US" dirty="0"/>
          </a:p>
          <a:p>
            <a:pPr marL="0" indent="0">
              <a:buNone/>
            </a:pPr>
            <a:r>
              <a:rPr lang="en-US" dirty="0" smtClean="0"/>
              <a:t>							 South </a:t>
            </a:r>
            <a:r>
              <a:rPr lang="en-US" dirty="0"/>
              <a:t> </a:t>
            </a:r>
            <a:endParaRPr lang="en-US" dirty="0" smtClean="0"/>
          </a:p>
          <a:p>
            <a:pPr marL="0" indent="0">
              <a:buNone/>
            </a:pPr>
            <a:endParaRPr lang="en-US" dirty="0"/>
          </a:p>
          <a:p>
            <a:pPr marL="0" indent="0" algn="ctr">
              <a:buNone/>
            </a:pPr>
            <a:r>
              <a:rPr lang="en-US" dirty="0" smtClean="0"/>
              <a:t>RIGHT / LEFT       </a:t>
            </a:r>
          </a:p>
          <a:p>
            <a:pPr marL="0" indent="0" algn="ctr">
              <a:buNone/>
            </a:pPr>
            <a:r>
              <a:rPr lang="en-US" dirty="0" smtClean="0"/>
              <a:t>UP / DOWN</a:t>
            </a:r>
            <a:endParaRPr lang="en-US" dirty="0"/>
          </a:p>
          <a:p>
            <a:endParaRPr lang="en-US" dirty="0"/>
          </a:p>
        </p:txBody>
      </p:sp>
    </p:spTree>
    <p:extLst>
      <p:ext uri="{BB962C8B-B14F-4D97-AF65-F5344CB8AC3E}">
        <p14:creationId xmlns:p14="http://schemas.microsoft.com/office/powerpoint/2010/main" val="325741284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23725"/>
            <a:ext cx="7772400" cy="2576726"/>
          </a:xfrm>
        </p:spPr>
        <p:txBody>
          <a:bodyPr>
            <a:normAutofit/>
          </a:bodyPr>
          <a:lstStyle/>
          <a:p>
            <a:r>
              <a:rPr lang="en-US" dirty="0" smtClean="0"/>
              <a:t>Word Maps</a:t>
            </a:r>
            <a:endParaRPr lang="en-US" dirty="0"/>
          </a:p>
        </p:txBody>
      </p:sp>
      <p:sp>
        <p:nvSpPr>
          <p:cNvPr id="3" name="Subtitle 2"/>
          <p:cNvSpPr>
            <a:spLocks noGrp="1"/>
          </p:cNvSpPr>
          <p:nvPr>
            <p:ph type="subTitle" idx="1"/>
          </p:nvPr>
        </p:nvSpPr>
        <p:spPr/>
        <p:txBody>
          <a:bodyPr>
            <a:normAutofit/>
          </a:bodyPr>
          <a:lstStyle/>
          <a:p>
            <a:pPr algn="r"/>
            <a:r>
              <a:rPr lang="en-US" sz="2600" dirty="0" smtClean="0">
                <a:solidFill>
                  <a:schemeClr val="tx1"/>
                </a:solidFill>
              </a:rPr>
              <a:t>y</a:t>
            </a:r>
            <a:endParaRPr lang="en-US" sz="2600" dirty="0">
              <a:solidFill>
                <a:schemeClr val="tx1"/>
              </a:solidFill>
            </a:endParaRPr>
          </a:p>
          <a:p>
            <a:pPr algn="r"/>
            <a:r>
              <a:rPr lang="en-US" dirty="0">
                <a:solidFill>
                  <a:schemeClr val="tx1"/>
                </a:solidFill>
              </a:rPr>
              <a:t>Jim Kessler </a:t>
            </a:r>
          </a:p>
          <a:p>
            <a:pPr algn="r"/>
            <a:r>
              <a:rPr lang="en-US" sz="2800" dirty="0" smtClean="0">
                <a:solidFill>
                  <a:schemeClr val="tx1"/>
                </a:solidFill>
              </a:rPr>
              <a:t>AHEAD</a:t>
            </a:r>
            <a:endParaRPr lang="en-US" sz="2800" dirty="0">
              <a:solidFill>
                <a:schemeClr val="tx1"/>
              </a:solidFill>
            </a:endParaRPr>
          </a:p>
          <a:p>
            <a:endParaRPr lang="en-US" dirty="0"/>
          </a:p>
        </p:txBody>
      </p:sp>
    </p:spTree>
    <p:extLst>
      <p:ext uri="{BB962C8B-B14F-4D97-AF65-F5344CB8AC3E}">
        <p14:creationId xmlns:p14="http://schemas.microsoft.com/office/powerpoint/2010/main" val="555859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Fundamental Information</a:t>
            </a:r>
            <a:br>
              <a:rPr lang="en-US" dirty="0"/>
            </a:br>
            <a:endParaRPr lang="en-US" dirty="0"/>
          </a:p>
        </p:txBody>
      </p:sp>
      <p:sp>
        <p:nvSpPr>
          <p:cNvPr id="3" name="Content Placeholder 2"/>
          <p:cNvSpPr>
            <a:spLocks noGrp="1"/>
          </p:cNvSpPr>
          <p:nvPr>
            <p:ph idx="1"/>
          </p:nvPr>
        </p:nvSpPr>
        <p:spPr/>
        <p:txBody>
          <a:bodyPr>
            <a:normAutofit/>
          </a:bodyPr>
          <a:lstStyle/>
          <a:p>
            <a:endParaRPr lang="en-US" sz="2400" dirty="0" smtClean="0"/>
          </a:p>
          <a:p>
            <a:r>
              <a:rPr lang="en-US" sz="2400" dirty="0" smtClean="0"/>
              <a:t>Building </a:t>
            </a:r>
            <a:endParaRPr lang="en-US" sz="2400" dirty="0"/>
          </a:p>
          <a:p>
            <a:r>
              <a:rPr lang="en-US" sz="2400" dirty="0"/>
              <a:t>Entrances </a:t>
            </a:r>
            <a:endParaRPr lang="en-US" sz="2400" dirty="0" smtClean="0"/>
          </a:p>
          <a:p>
            <a:r>
              <a:rPr lang="en-US" sz="2400" dirty="0" smtClean="0"/>
              <a:t>Path(s) </a:t>
            </a:r>
            <a:r>
              <a:rPr lang="en-US" sz="2400" dirty="0"/>
              <a:t>of travel </a:t>
            </a:r>
            <a:endParaRPr lang="en-US" sz="2400" dirty="0" smtClean="0"/>
          </a:p>
          <a:p>
            <a:r>
              <a:rPr lang="en-US" sz="2400" dirty="0" smtClean="0"/>
              <a:t>Door(s)</a:t>
            </a:r>
            <a:r>
              <a:rPr lang="en-US" sz="2400" dirty="0" smtClean="0">
                <a:effectLst/>
              </a:rPr>
              <a:t> </a:t>
            </a:r>
            <a:endParaRPr lang="en-US" sz="2400" dirty="0"/>
          </a:p>
          <a:p>
            <a:r>
              <a:rPr lang="en-US" sz="2400" dirty="0"/>
              <a:t>Floor </a:t>
            </a:r>
            <a:r>
              <a:rPr lang="en-US" sz="2400" dirty="0" smtClean="0"/>
              <a:t>covering</a:t>
            </a:r>
          </a:p>
          <a:p>
            <a:r>
              <a:rPr lang="en-US" sz="2400" dirty="0" smtClean="0"/>
              <a:t>Signage </a:t>
            </a:r>
          </a:p>
          <a:p>
            <a:r>
              <a:rPr lang="en-US" sz="2400" dirty="0" smtClean="0"/>
              <a:t>Elevator</a:t>
            </a:r>
            <a:r>
              <a:rPr lang="en-US" sz="2400" dirty="0" smtClean="0">
                <a:effectLst/>
              </a:rPr>
              <a:t> and Stairs</a:t>
            </a:r>
          </a:p>
          <a:p>
            <a:r>
              <a:rPr lang="en-US" sz="2400" dirty="0"/>
              <a:t>Restrooms </a:t>
            </a:r>
            <a:r>
              <a:rPr lang="en-US" sz="2400" dirty="0" smtClean="0"/>
              <a:t> (including service animal relief area)</a:t>
            </a:r>
          </a:p>
          <a:p>
            <a:endParaRPr lang="en-US" sz="2400" dirty="0"/>
          </a:p>
        </p:txBody>
      </p:sp>
    </p:spTree>
    <p:extLst>
      <p:ext uri="{BB962C8B-B14F-4D97-AF65-F5344CB8AC3E}">
        <p14:creationId xmlns:p14="http://schemas.microsoft.com/office/powerpoint/2010/main" val="255071930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BUILDINGS</a:t>
            </a:r>
            <a:endParaRPr lang="en-US" dirty="0"/>
          </a:p>
        </p:txBody>
      </p:sp>
      <p:sp>
        <p:nvSpPr>
          <p:cNvPr id="3" name="Content Placeholder 2"/>
          <p:cNvSpPr>
            <a:spLocks noGrp="1"/>
          </p:cNvSpPr>
          <p:nvPr>
            <p:ph idx="1"/>
          </p:nvPr>
        </p:nvSpPr>
        <p:spPr/>
        <p:txBody>
          <a:bodyPr/>
          <a:lstStyle/>
          <a:p>
            <a:pPr marL="0" indent="0">
              <a:buNone/>
            </a:pPr>
            <a:r>
              <a:rPr lang="en-US" dirty="0" smtClean="0"/>
              <a:t>Where – what is adjacent (left/right, front/back)</a:t>
            </a:r>
          </a:p>
          <a:p>
            <a:pPr marL="0" indent="0">
              <a:buNone/>
            </a:pPr>
            <a:endParaRPr lang="en-US" dirty="0"/>
          </a:p>
          <a:p>
            <a:pPr marL="0" indent="0">
              <a:buNone/>
            </a:pPr>
            <a:r>
              <a:rPr lang="en-US" dirty="0" smtClean="0"/>
              <a:t>Macro –</a:t>
            </a:r>
          </a:p>
          <a:p>
            <a:pPr marL="0" indent="0">
              <a:buNone/>
            </a:pPr>
            <a:r>
              <a:rPr lang="en-US" dirty="0" smtClean="0"/>
              <a:t>What is the basic floor pattern</a:t>
            </a:r>
          </a:p>
          <a:p>
            <a:pPr marL="0" indent="0">
              <a:buNone/>
            </a:pPr>
            <a:r>
              <a:rPr lang="en-US" dirty="0" smtClean="0"/>
              <a:t>How may floors (including ground/basement)</a:t>
            </a:r>
          </a:p>
          <a:p>
            <a:pPr marL="0" indent="0">
              <a:buNone/>
            </a:pPr>
            <a:r>
              <a:rPr lang="en-US" dirty="0" smtClean="0"/>
              <a:t>Main features (offices, functions) on each floor </a:t>
            </a:r>
            <a:endParaRPr lang="en-US" dirty="0"/>
          </a:p>
        </p:txBody>
      </p:sp>
    </p:spTree>
    <p:extLst>
      <p:ext uri="{BB962C8B-B14F-4D97-AF65-F5344CB8AC3E}">
        <p14:creationId xmlns:p14="http://schemas.microsoft.com/office/powerpoint/2010/main" val="2098953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a:t>
            </a:r>
            <a:endParaRPr lang="en-US" dirty="0"/>
          </a:p>
        </p:txBody>
      </p:sp>
      <p:sp>
        <p:nvSpPr>
          <p:cNvPr id="3" name="Content Placeholder 2"/>
          <p:cNvSpPr>
            <a:spLocks noGrp="1"/>
          </p:cNvSpPr>
          <p:nvPr>
            <p:ph idx="1"/>
          </p:nvPr>
        </p:nvSpPr>
        <p:spPr/>
        <p:txBody>
          <a:bodyPr/>
          <a:lstStyle/>
          <a:p>
            <a:pPr marL="0" indent="0">
              <a:buNone/>
            </a:pPr>
            <a:r>
              <a:rPr lang="en-US" dirty="0" smtClean="0"/>
              <a:t>Micro – </a:t>
            </a:r>
          </a:p>
          <a:p>
            <a:pPr marL="0" indent="0">
              <a:buNone/>
            </a:pPr>
            <a:r>
              <a:rPr lang="en-US" dirty="0" smtClean="0"/>
              <a:t>Systematically describe each floor</a:t>
            </a:r>
          </a:p>
          <a:p>
            <a:pPr marL="0" indent="0">
              <a:buNone/>
            </a:pPr>
            <a:endParaRPr lang="en-US" dirty="0" smtClean="0"/>
          </a:p>
          <a:p>
            <a:pPr marL="0" indent="0">
              <a:buNone/>
            </a:pPr>
            <a:r>
              <a:rPr lang="en-US" dirty="0" smtClean="0"/>
              <a:t>Entrance(s) – </a:t>
            </a:r>
          </a:p>
          <a:p>
            <a:pPr marL="0" indent="0">
              <a:buNone/>
            </a:pPr>
            <a:r>
              <a:rPr lang="en-US" dirty="0" smtClean="0"/>
              <a:t>How many</a:t>
            </a:r>
          </a:p>
          <a:p>
            <a:pPr marL="0" indent="0">
              <a:buNone/>
            </a:pPr>
            <a:r>
              <a:rPr lang="en-US" dirty="0"/>
              <a:t>W</a:t>
            </a:r>
            <a:r>
              <a:rPr lang="en-US" dirty="0" smtClean="0"/>
              <a:t>here they (paths of travel) come from – does the surface change</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9902838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Doors</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Types</a:t>
            </a:r>
          </a:p>
          <a:p>
            <a:pPr marL="0" indent="0">
              <a:buNone/>
            </a:pPr>
            <a:r>
              <a:rPr lang="en-US" dirty="0"/>
              <a:t> </a:t>
            </a:r>
            <a:r>
              <a:rPr lang="en-US" dirty="0" smtClean="0"/>
              <a:t> Hinged – manual (knobbed/pushed), automatic</a:t>
            </a:r>
          </a:p>
          <a:p>
            <a:pPr marL="0" indent="0">
              <a:buNone/>
            </a:pPr>
            <a:r>
              <a:rPr lang="en-US" dirty="0"/>
              <a:t> </a:t>
            </a:r>
            <a:r>
              <a:rPr lang="en-US" dirty="0" smtClean="0"/>
              <a:t> Sliding - automatic</a:t>
            </a:r>
          </a:p>
          <a:p>
            <a:pPr marL="0" indent="0">
              <a:buNone/>
            </a:pPr>
            <a:r>
              <a:rPr lang="en-US" dirty="0" smtClean="0"/>
              <a:t>  Revolving – automatic </a:t>
            </a:r>
          </a:p>
          <a:p>
            <a:pPr marL="0" indent="0">
              <a:buNone/>
            </a:pPr>
            <a:endParaRPr lang="en-US" dirty="0"/>
          </a:p>
          <a:p>
            <a:pPr marL="0" indent="0">
              <a:buNone/>
            </a:pPr>
            <a:r>
              <a:rPr lang="en-US" dirty="0" smtClean="0"/>
              <a:t>Offices/classrooms</a:t>
            </a:r>
          </a:p>
          <a:p>
            <a:pPr marL="0" indent="0">
              <a:buNone/>
            </a:pPr>
            <a:r>
              <a:rPr lang="en-US" dirty="0" smtClean="0"/>
              <a:t>Inset</a:t>
            </a:r>
          </a:p>
          <a:p>
            <a:pPr marL="0" indent="0">
              <a:buNone/>
            </a:pPr>
            <a:r>
              <a:rPr lang="en-US" dirty="0" smtClean="0"/>
              <a:t>How many/location</a:t>
            </a:r>
          </a:p>
          <a:p>
            <a:pPr marL="0" indent="0">
              <a:buNone/>
            </a:pPr>
            <a:endParaRPr lang="en-US" dirty="0"/>
          </a:p>
          <a:p>
            <a:pPr marL="0" indent="0">
              <a:buNone/>
            </a:pPr>
            <a:endParaRPr lang="en-US" dirty="0" smtClean="0"/>
          </a:p>
          <a:p>
            <a:pPr marL="0" indent="0">
              <a:buNone/>
            </a:pPr>
            <a:endParaRPr lang="en-US" dirty="0" smtClean="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007340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Path of Travel</a:t>
            </a:r>
            <a:br>
              <a:rPr lang="en-US" dirty="0" smtClean="0"/>
            </a:br>
            <a:r>
              <a:rPr lang="en-US" sz="3600" dirty="0" smtClean="0"/>
              <a:t>Lobby/Hallways</a:t>
            </a:r>
            <a:endParaRPr lang="en-US" sz="3600" dirty="0"/>
          </a:p>
        </p:txBody>
      </p:sp>
      <p:sp>
        <p:nvSpPr>
          <p:cNvPr id="3" name="Content Placeholder 2"/>
          <p:cNvSpPr>
            <a:spLocks noGrp="1"/>
          </p:cNvSpPr>
          <p:nvPr>
            <p:ph idx="1"/>
          </p:nvPr>
        </p:nvSpPr>
        <p:spPr/>
        <p:txBody>
          <a:bodyPr/>
          <a:lstStyle/>
          <a:p>
            <a:pPr marL="0" indent="0">
              <a:buNone/>
            </a:pPr>
            <a:r>
              <a:rPr lang="en-US" dirty="0" smtClean="0"/>
              <a:t>Floor Covering</a:t>
            </a:r>
          </a:p>
          <a:p>
            <a:pPr marL="0" indent="0">
              <a:buNone/>
            </a:pPr>
            <a:r>
              <a:rPr lang="en-US" dirty="0"/>
              <a:t> </a:t>
            </a:r>
            <a:r>
              <a:rPr lang="en-US" dirty="0" smtClean="0"/>
              <a:t>Carpet, tile, concrete/terrazzo, wood</a:t>
            </a:r>
          </a:p>
          <a:p>
            <a:pPr marL="0" indent="0">
              <a:buNone/>
            </a:pPr>
            <a:endParaRPr lang="en-US" dirty="0"/>
          </a:p>
          <a:p>
            <a:pPr marL="0" indent="0">
              <a:buNone/>
            </a:pPr>
            <a:r>
              <a:rPr lang="en-US" dirty="0" smtClean="0"/>
              <a:t>Obstacles</a:t>
            </a:r>
          </a:p>
          <a:p>
            <a:pPr marL="0" indent="0">
              <a:buNone/>
            </a:pPr>
            <a:endParaRPr lang="en-US" dirty="0"/>
          </a:p>
          <a:p>
            <a:pPr marL="0" indent="0">
              <a:buNone/>
            </a:pPr>
            <a:r>
              <a:rPr lang="en-US" dirty="0" smtClean="0"/>
              <a:t>Number Sequence</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a:p>
        </p:txBody>
      </p:sp>
    </p:spTree>
    <p:extLst>
      <p:ext uri="{BB962C8B-B14F-4D97-AF65-F5344CB8AC3E}">
        <p14:creationId xmlns:p14="http://schemas.microsoft.com/office/powerpoint/2010/main" val="8305873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Rooms</a:t>
            </a:r>
            <a:endParaRPr lang="en-US" dirty="0"/>
          </a:p>
        </p:txBody>
      </p:sp>
      <p:sp>
        <p:nvSpPr>
          <p:cNvPr id="3" name="Content Placeholder 2"/>
          <p:cNvSpPr>
            <a:spLocks noGrp="1"/>
          </p:cNvSpPr>
          <p:nvPr>
            <p:ph idx="1"/>
          </p:nvPr>
        </p:nvSpPr>
        <p:spPr/>
        <p:txBody>
          <a:bodyPr/>
          <a:lstStyle/>
          <a:p>
            <a:pPr marL="0" indent="0">
              <a:buNone/>
            </a:pPr>
            <a:r>
              <a:rPr lang="en-US" dirty="0" smtClean="0"/>
              <a:t>Office</a:t>
            </a:r>
          </a:p>
          <a:p>
            <a:pPr marL="0" indent="0">
              <a:buNone/>
            </a:pPr>
            <a:r>
              <a:rPr lang="en-US" dirty="0" smtClean="0"/>
              <a:t>Classrooms </a:t>
            </a:r>
          </a:p>
          <a:p>
            <a:pPr marL="0" indent="0">
              <a:buNone/>
            </a:pPr>
            <a:r>
              <a:rPr lang="en-US" dirty="0"/>
              <a:t> </a:t>
            </a:r>
            <a:r>
              <a:rPr lang="en-US" dirty="0" smtClean="0"/>
              <a:t> Seats</a:t>
            </a:r>
          </a:p>
          <a:p>
            <a:pPr marL="0" indent="0">
              <a:buNone/>
            </a:pPr>
            <a:r>
              <a:rPr lang="en-US" dirty="0" smtClean="0"/>
              <a:t>Resident Hall</a:t>
            </a:r>
          </a:p>
          <a:p>
            <a:pPr marL="0" indent="0">
              <a:buNone/>
            </a:pPr>
            <a:r>
              <a:rPr lang="en-US" dirty="0" smtClean="0"/>
              <a:t>Auxiliary/Service areas</a:t>
            </a:r>
          </a:p>
          <a:p>
            <a:pPr marL="0" indent="0">
              <a:buNone/>
            </a:pPr>
            <a:r>
              <a:rPr lang="en-US" dirty="0" smtClean="0"/>
              <a:t>Conference Rooms</a:t>
            </a:r>
            <a:endParaRPr lang="en-US" dirty="0"/>
          </a:p>
        </p:txBody>
      </p:sp>
    </p:spTree>
    <p:extLst>
      <p:ext uri="{BB962C8B-B14F-4D97-AF65-F5344CB8AC3E}">
        <p14:creationId xmlns:p14="http://schemas.microsoft.com/office/powerpoint/2010/main" val="14792891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Signage</a:t>
            </a:r>
            <a:endParaRPr lang="en-US" dirty="0"/>
          </a:p>
        </p:txBody>
      </p:sp>
      <p:sp>
        <p:nvSpPr>
          <p:cNvPr id="3" name="Content Placeholder 2"/>
          <p:cNvSpPr>
            <a:spLocks noGrp="1"/>
          </p:cNvSpPr>
          <p:nvPr>
            <p:ph idx="1"/>
          </p:nvPr>
        </p:nvSpPr>
        <p:spPr/>
        <p:txBody>
          <a:bodyPr/>
          <a:lstStyle/>
          <a:p>
            <a:pPr marL="0" indent="0">
              <a:buNone/>
            </a:pPr>
            <a:r>
              <a:rPr lang="en-US" dirty="0" smtClean="0"/>
              <a:t>Types</a:t>
            </a:r>
          </a:p>
          <a:p>
            <a:pPr marL="0" indent="0">
              <a:buNone/>
            </a:pPr>
            <a:r>
              <a:rPr lang="en-US" dirty="0" smtClean="0"/>
              <a:t>Shingle, Banner, Placard</a:t>
            </a:r>
          </a:p>
          <a:p>
            <a:pPr marL="0" indent="0">
              <a:buNone/>
            </a:pPr>
            <a:endParaRPr lang="en-US" dirty="0"/>
          </a:p>
          <a:p>
            <a:pPr marL="0" indent="0">
              <a:buNone/>
            </a:pPr>
            <a:r>
              <a:rPr lang="en-US" dirty="0" smtClean="0"/>
              <a:t>Braille</a:t>
            </a:r>
          </a:p>
          <a:p>
            <a:pPr marL="0" indent="0">
              <a:buNone/>
            </a:pPr>
            <a:r>
              <a:rPr lang="en-US" dirty="0" smtClean="0"/>
              <a:t>Pictograph</a:t>
            </a:r>
            <a:endParaRPr lang="en-US" dirty="0"/>
          </a:p>
        </p:txBody>
      </p:sp>
    </p:spTree>
    <p:extLst>
      <p:ext uri="{BB962C8B-B14F-4D97-AF65-F5344CB8AC3E}">
        <p14:creationId xmlns:p14="http://schemas.microsoft.com/office/powerpoint/2010/main" val="8314870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Elevator/Stairs</a:t>
            </a:r>
            <a:endParaRPr lang="en-US" dirty="0"/>
          </a:p>
        </p:txBody>
      </p:sp>
      <p:sp>
        <p:nvSpPr>
          <p:cNvPr id="3" name="Content Placeholder 2"/>
          <p:cNvSpPr>
            <a:spLocks noGrp="1"/>
          </p:cNvSpPr>
          <p:nvPr>
            <p:ph idx="1"/>
          </p:nvPr>
        </p:nvSpPr>
        <p:spPr/>
        <p:txBody>
          <a:bodyPr/>
          <a:lstStyle/>
          <a:p>
            <a:pPr marL="0" indent="0">
              <a:buNone/>
            </a:pPr>
            <a:r>
              <a:rPr lang="en-US" dirty="0" smtClean="0"/>
              <a:t>Elevator</a:t>
            </a:r>
          </a:p>
          <a:p>
            <a:pPr marL="0" indent="0">
              <a:buNone/>
            </a:pPr>
            <a:r>
              <a:rPr lang="en-US" dirty="0" smtClean="0"/>
              <a:t>     Specific location</a:t>
            </a:r>
          </a:p>
          <a:p>
            <a:pPr marL="0" indent="0">
              <a:buNone/>
            </a:pPr>
            <a:r>
              <a:rPr lang="en-US" dirty="0" smtClean="0"/>
              <a:t>     How many cars</a:t>
            </a:r>
          </a:p>
          <a:p>
            <a:pPr marL="0" indent="0">
              <a:buNone/>
            </a:pPr>
            <a:r>
              <a:rPr lang="en-US" dirty="0" smtClean="0"/>
              <a:t>     “Call’ button</a:t>
            </a:r>
          </a:p>
          <a:p>
            <a:pPr marL="0" indent="0">
              <a:buNone/>
            </a:pPr>
            <a:r>
              <a:rPr lang="en-US" dirty="0" smtClean="0"/>
              <a:t>     Floor Buttons (top down)</a:t>
            </a:r>
          </a:p>
          <a:p>
            <a:pPr marL="0" indent="0">
              <a:buNone/>
            </a:pPr>
            <a:r>
              <a:rPr lang="en-US" dirty="0" smtClean="0"/>
              <a:t>     Which side</a:t>
            </a:r>
            <a:endParaRPr lang="en-US" dirty="0"/>
          </a:p>
        </p:txBody>
      </p:sp>
    </p:spTree>
    <p:extLst>
      <p:ext uri="{BB962C8B-B14F-4D97-AF65-F5344CB8AC3E}">
        <p14:creationId xmlns:p14="http://schemas.microsoft.com/office/powerpoint/2010/main" val="2604346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Stairs</a:t>
            </a:r>
          </a:p>
          <a:p>
            <a:pPr marL="0" indent="0">
              <a:buNone/>
            </a:pPr>
            <a:r>
              <a:rPr lang="en-US" dirty="0" smtClean="0"/>
              <a:t>    Types</a:t>
            </a:r>
          </a:p>
          <a:p>
            <a:pPr marL="0" indent="0">
              <a:buNone/>
            </a:pPr>
            <a:r>
              <a:rPr lang="en-US" dirty="0"/>
              <a:t>	</a:t>
            </a:r>
            <a:r>
              <a:rPr lang="en-US" dirty="0" smtClean="0"/>
              <a:t>	Straight w/o landing</a:t>
            </a:r>
          </a:p>
          <a:p>
            <a:pPr marL="0" indent="0">
              <a:buNone/>
            </a:pPr>
            <a:r>
              <a:rPr lang="en-US" dirty="0"/>
              <a:t>	</a:t>
            </a:r>
            <a:r>
              <a:rPr lang="en-US" dirty="0" smtClean="0"/>
              <a:t>	Half Turn (Switchback)</a:t>
            </a:r>
          </a:p>
          <a:p>
            <a:pPr marL="0" indent="0">
              <a:buNone/>
            </a:pPr>
            <a:r>
              <a:rPr lang="en-US" dirty="0"/>
              <a:t>	</a:t>
            </a:r>
            <a:r>
              <a:rPr lang="en-US" dirty="0" smtClean="0"/>
              <a:t>	Quarter Turn (Perimeter)</a:t>
            </a:r>
          </a:p>
          <a:p>
            <a:pPr marL="0" indent="0">
              <a:buNone/>
            </a:pPr>
            <a:r>
              <a:rPr lang="en-US" dirty="0" smtClean="0"/>
              <a:t>		Bifurcated </a:t>
            </a:r>
          </a:p>
          <a:p>
            <a:pPr marL="0" indent="0">
              <a:buNone/>
            </a:pPr>
            <a:r>
              <a:rPr lang="en-US" dirty="0"/>
              <a:t>	</a:t>
            </a:r>
            <a:r>
              <a:rPr lang="en-US" dirty="0" smtClean="0"/>
              <a:t>	Circular (Spiral, Curved</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41328423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Emergency Stairs</a:t>
            </a:r>
            <a:endParaRPr lang="en-US" dirty="0"/>
          </a:p>
        </p:txBody>
      </p:sp>
      <p:sp>
        <p:nvSpPr>
          <p:cNvPr id="3" name="Content Placeholder 2"/>
          <p:cNvSpPr>
            <a:spLocks noGrp="1"/>
          </p:cNvSpPr>
          <p:nvPr>
            <p:ph idx="1"/>
          </p:nvPr>
        </p:nvSpPr>
        <p:spPr/>
        <p:txBody>
          <a:bodyPr/>
          <a:lstStyle/>
          <a:p>
            <a:pPr marL="0" indent="0">
              <a:buNone/>
            </a:pPr>
            <a:r>
              <a:rPr lang="en-US" dirty="0" smtClean="0"/>
              <a:t>Descent side from landing/area of safe rescue</a:t>
            </a:r>
          </a:p>
          <a:p>
            <a:pPr marL="0" indent="0">
              <a:buNone/>
            </a:pPr>
            <a:endParaRPr lang="en-US" dirty="0" smtClean="0"/>
          </a:p>
          <a:p>
            <a:pPr marL="0" indent="0">
              <a:buNone/>
            </a:pPr>
            <a:r>
              <a:rPr lang="en-US" dirty="0" smtClean="0"/>
              <a:t>Emergency </a:t>
            </a:r>
            <a:r>
              <a:rPr lang="en-US" dirty="0"/>
              <a:t>Stairs exit where?</a:t>
            </a:r>
          </a:p>
          <a:p>
            <a:pPr marL="0" indent="0">
              <a:buNone/>
            </a:pPr>
            <a:endParaRPr lang="en-US" dirty="0"/>
          </a:p>
        </p:txBody>
      </p:sp>
    </p:spTree>
    <p:extLst>
      <p:ext uri="{BB962C8B-B14F-4D97-AF65-F5344CB8AC3E}">
        <p14:creationId xmlns:p14="http://schemas.microsoft.com/office/powerpoint/2010/main" val="3920948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“We have </a:t>
            </a:r>
            <a:r>
              <a:rPr lang="en-US" dirty="0"/>
              <a:t>a student who is blind who, over the years, has come to expect us to bring him to and from class. In the past, he has also asked us to take him to the restroom and help him purchase coffee.</a:t>
            </a:r>
          </a:p>
        </p:txBody>
      </p:sp>
    </p:spTree>
    <p:extLst>
      <p:ext uri="{BB962C8B-B14F-4D97-AF65-F5344CB8AC3E}">
        <p14:creationId xmlns:p14="http://schemas.microsoft.com/office/powerpoint/2010/main" val="32972019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Restrooms</a:t>
            </a:r>
            <a:endParaRPr lang="en-US" dirty="0"/>
          </a:p>
        </p:txBody>
      </p:sp>
      <p:sp>
        <p:nvSpPr>
          <p:cNvPr id="3" name="Content Placeholder 2"/>
          <p:cNvSpPr>
            <a:spLocks noGrp="1"/>
          </p:cNvSpPr>
          <p:nvPr>
            <p:ph idx="1"/>
          </p:nvPr>
        </p:nvSpPr>
        <p:spPr/>
        <p:txBody>
          <a:bodyPr/>
          <a:lstStyle/>
          <a:p>
            <a:pPr marL="0" indent="0">
              <a:buNone/>
            </a:pPr>
            <a:r>
              <a:rPr lang="en-US" dirty="0" smtClean="0"/>
              <a:t>Signage</a:t>
            </a:r>
          </a:p>
          <a:p>
            <a:pPr marL="0" indent="0">
              <a:buNone/>
            </a:pPr>
            <a:r>
              <a:rPr lang="en-US" dirty="0" smtClean="0"/>
              <a:t>Inside path of Travel</a:t>
            </a:r>
          </a:p>
          <a:p>
            <a:pPr marL="0" indent="0">
              <a:buNone/>
            </a:pPr>
            <a:r>
              <a:rPr lang="en-US" dirty="0" smtClean="0"/>
              <a:t>Location</a:t>
            </a:r>
          </a:p>
          <a:p>
            <a:pPr marL="0" indent="0">
              <a:buNone/>
            </a:pPr>
            <a:r>
              <a:rPr lang="en-US" dirty="0"/>
              <a:t>S</a:t>
            </a:r>
            <a:r>
              <a:rPr lang="en-US" dirty="0" smtClean="0"/>
              <a:t>talls/urinals - Flush mechanism (auto/manual)</a:t>
            </a:r>
          </a:p>
          <a:p>
            <a:pPr marL="0" indent="0">
              <a:buNone/>
            </a:pPr>
            <a:r>
              <a:rPr lang="en-US" dirty="0"/>
              <a:t>S</a:t>
            </a:r>
            <a:r>
              <a:rPr lang="en-US" dirty="0" smtClean="0"/>
              <a:t>inks, soap (location),towels/blower </a:t>
            </a:r>
          </a:p>
          <a:p>
            <a:pPr marL="0" indent="0">
              <a:buNone/>
            </a:pPr>
            <a:r>
              <a:rPr lang="en-US" dirty="0" smtClean="0"/>
              <a:t>manual</a:t>
            </a:r>
            <a:r>
              <a:rPr lang="en-US" dirty="0"/>
              <a:t>/</a:t>
            </a:r>
            <a:r>
              <a:rPr lang="en-US" dirty="0" smtClean="0"/>
              <a:t>motion activated</a:t>
            </a:r>
          </a:p>
          <a:p>
            <a:pPr marL="0" indent="0">
              <a:buNone/>
            </a:pPr>
            <a:r>
              <a:rPr lang="en-US" dirty="0"/>
              <a:t>T</a:t>
            </a:r>
            <a:r>
              <a:rPr lang="en-US" dirty="0" smtClean="0"/>
              <a:t>rash</a:t>
            </a:r>
            <a:endParaRPr lang="en-US" dirty="0"/>
          </a:p>
        </p:txBody>
      </p:sp>
    </p:spTree>
    <p:extLst>
      <p:ext uri="{BB962C8B-B14F-4D97-AF65-F5344CB8AC3E}">
        <p14:creationId xmlns:p14="http://schemas.microsoft.com/office/powerpoint/2010/main" val="13699456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Animal Relief Area</a:t>
            </a:r>
            <a:endParaRPr lang="en-US" dirty="0"/>
          </a:p>
        </p:txBody>
      </p:sp>
      <p:sp>
        <p:nvSpPr>
          <p:cNvPr id="3" name="Content Placeholder 2"/>
          <p:cNvSpPr>
            <a:spLocks noGrp="1"/>
          </p:cNvSpPr>
          <p:nvPr>
            <p:ph idx="1"/>
          </p:nvPr>
        </p:nvSpPr>
        <p:spPr/>
        <p:txBody>
          <a:bodyPr/>
          <a:lstStyle/>
          <a:p>
            <a:pPr marL="0" indent="0">
              <a:buNone/>
            </a:pPr>
            <a:r>
              <a:rPr lang="en-US" dirty="0" smtClean="0"/>
              <a:t>Location in relationship to ‘door’ and </a:t>
            </a:r>
          </a:p>
          <a:p>
            <a:pPr marL="0" indent="0">
              <a:buNone/>
            </a:pPr>
            <a:r>
              <a:rPr lang="en-US" dirty="0"/>
              <a:t>t</a:t>
            </a:r>
            <a:r>
              <a:rPr lang="en-US" dirty="0" smtClean="0"/>
              <a:t>rash receptacle location</a:t>
            </a:r>
          </a:p>
          <a:p>
            <a:pPr marL="0" indent="0">
              <a:buNone/>
            </a:pPr>
            <a:r>
              <a:rPr lang="en-US" dirty="0" smtClean="0"/>
              <a:t>Courtesy ‘bags”  </a:t>
            </a:r>
            <a:endParaRPr lang="en-US" dirty="0"/>
          </a:p>
        </p:txBody>
      </p:sp>
    </p:spTree>
    <p:extLst>
      <p:ext uri="{BB962C8B-B14F-4D97-AF65-F5344CB8AC3E}">
        <p14:creationId xmlns:p14="http://schemas.microsoft.com/office/powerpoint/2010/main" val="30551497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Sidewalks</a:t>
            </a:r>
            <a:br>
              <a:rPr lang="en-US" dirty="0" smtClean="0"/>
            </a:br>
            <a:r>
              <a:rPr lang="en-US" sz="3600" i="1" dirty="0">
                <a:solidFill>
                  <a:srgbClr val="0000FF"/>
                </a:solidFill>
              </a:rPr>
              <a:t>THE connectors to all parts of </a:t>
            </a:r>
            <a:r>
              <a:rPr lang="en-US" sz="3600" i="1" dirty="0" smtClean="0">
                <a:solidFill>
                  <a:srgbClr val="0000FF"/>
                </a:solidFill>
              </a:rPr>
              <a:t>campus </a:t>
            </a:r>
            <a:endParaRPr lang="en-US" sz="3600" i="1" dirty="0">
              <a:solidFill>
                <a:srgbClr val="0000FF"/>
              </a:solidFill>
            </a:endParaRPr>
          </a:p>
        </p:txBody>
      </p:sp>
      <p:sp>
        <p:nvSpPr>
          <p:cNvPr id="3" name="Content Placeholder 2"/>
          <p:cNvSpPr>
            <a:spLocks noGrp="1"/>
          </p:cNvSpPr>
          <p:nvPr>
            <p:ph idx="1"/>
          </p:nvPr>
        </p:nvSpPr>
        <p:spPr/>
        <p:txBody>
          <a:bodyPr/>
          <a:lstStyle/>
          <a:p>
            <a:pPr marL="0" indent="0">
              <a:buNone/>
            </a:pPr>
            <a:r>
              <a:rPr lang="en-US" dirty="0"/>
              <a:t>hard surfaces, concrete – smooth, pressed concrete (imprinted brick pattern), or textured (embedded stones) or brick</a:t>
            </a:r>
            <a:r>
              <a:rPr lang="en-US" dirty="0" smtClean="0"/>
              <a:t>.</a:t>
            </a:r>
          </a:p>
          <a:p>
            <a:pPr marL="0" indent="0">
              <a:buNone/>
            </a:pPr>
            <a:endParaRPr lang="en-US" dirty="0" smtClean="0"/>
          </a:p>
          <a:p>
            <a:pPr marL="0" indent="0">
              <a:buNone/>
            </a:pPr>
            <a:r>
              <a:rPr lang="en-US" dirty="0" smtClean="0"/>
              <a:t>Off path ` </a:t>
            </a:r>
            <a:r>
              <a:rPr lang="en-US" dirty="0"/>
              <a:t>crushed gravel or compacted dirt </a:t>
            </a:r>
            <a:endParaRPr lang="en-US" dirty="0" smtClean="0"/>
          </a:p>
          <a:p>
            <a:pPr marL="0" indent="0">
              <a:buNone/>
            </a:pPr>
            <a:r>
              <a:rPr lang="en-US" dirty="0" smtClean="0"/>
              <a:t>Intersection – dimpled or etched lines</a:t>
            </a:r>
          </a:p>
          <a:p>
            <a:pPr marL="0" indent="0">
              <a:buNone/>
            </a:pPr>
            <a:r>
              <a:rPr lang="en-US" dirty="0" smtClean="0"/>
              <a:t>Intersecting sidewalks/paths ????</a:t>
            </a:r>
            <a:endParaRPr lang="en-US" dirty="0"/>
          </a:p>
        </p:txBody>
      </p:sp>
    </p:spTree>
    <p:extLst>
      <p:ext uri="{BB962C8B-B14F-4D97-AF65-F5344CB8AC3E}">
        <p14:creationId xmlns:p14="http://schemas.microsoft.com/office/powerpoint/2010/main" val="3500375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Streets</a:t>
            </a:r>
            <a:endParaRPr lang="en-US" dirty="0"/>
          </a:p>
        </p:txBody>
      </p:sp>
      <p:sp>
        <p:nvSpPr>
          <p:cNvPr id="3" name="Content Placeholder 2"/>
          <p:cNvSpPr>
            <a:spLocks noGrp="1"/>
          </p:cNvSpPr>
          <p:nvPr>
            <p:ph idx="1"/>
          </p:nvPr>
        </p:nvSpPr>
        <p:spPr/>
        <p:txBody>
          <a:bodyPr/>
          <a:lstStyle/>
          <a:p>
            <a:pPr marL="0" indent="0">
              <a:buNone/>
            </a:pPr>
            <a:r>
              <a:rPr lang="en-US" dirty="0" smtClean="0"/>
              <a:t>One way</a:t>
            </a:r>
          </a:p>
          <a:p>
            <a:pPr marL="0" indent="0">
              <a:buNone/>
            </a:pPr>
            <a:r>
              <a:rPr lang="en-US" dirty="0" smtClean="0"/>
              <a:t>Two-way</a:t>
            </a:r>
          </a:p>
          <a:p>
            <a:pPr marL="0" indent="0">
              <a:buNone/>
            </a:pPr>
            <a:r>
              <a:rPr lang="en-US" dirty="0" smtClean="0"/>
              <a:t>Number of Lanes </a:t>
            </a:r>
          </a:p>
          <a:p>
            <a:pPr marL="0" indent="0">
              <a:buNone/>
            </a:pPr>
            <a:r>
              <a:rPr lang="en-US" dirty="0"/>
              <a:t> </a:t>
            </a:r>
            <a:r>
              <a:rPr lang="en-US" dirty="0" smtClean="0"/>
              <a:t>  plus parking </a:t>
            </a:r>
          </a:p>
          <a:p>
            <a:pPr marL="0" indent="0">
              <a:buNone/>
            </a:pPr>
            <a:r>
              <a:rPr lang="en-US" dirty="0"/>
              <a:t> </a:t>
            </a:r>
            <a:r>
              <a:rPr lang="en-US" dirty="0" smtClean="0"/>
              <a:t>  turning (specify at intersection) </a:t>
            </a:r>
          </a:p>
          <a:p>
            <a:pPr marL="0" indent="0">
              <a:buNone/>
            </a:pPr>
            <a:endParaRPr lang="en-US" dirty="0"/>
          </a:p>
        </p:txBody>
      </p:sp>
    </p:spTree>
    <p:extLst>
      <p:ext uri="{BB962C8B-B14F-4D97-AF65-F5344CB8AC3E}">
        <p14:creationId xmlns:p14="http://schemas.microsoft.com/office/powerpoint/2010/main" val="32386738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Streets</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Intersections</a:t>
            </a:r>
          </a:p>
          <a:p>
            <a:pPr marL="0" indent="0">
              <a:buNone/>
            </a:pPr>
            <a:r>
              <a:rPr lang="en-US" dirty="0" smtClean="0"/>
              <a:t>4-way, “T” (or 3-way), Round-about</a:t>
            </a:r>
          </a:p>
          <a:p>
            <a:pPr marL="0" indent="0">
              <a:buNone/>
            </a:pPr>
            <a:r>
              <a:rPr lang="en-US" dirty="0" smtClean="0"/>
              <a:t>Controls</a:t>
            </a:r>
          </a:p>
          <a:p>
            <a:pPr marL="0" indent="0">
              <a:buNone/>
            </a:pPr>
            <a:r>
              <a:rPr lang="en-US" dirty="0" smtClean="0"/>
              <a:t>Stop Sign, traffic light –sequence</a:t>
            </a:r>
          </a:p>
          <a:p>
            <a:pPr marL="0" indent="0">
              <a:buNone/>
            </a:pPr>
            <a:r>
              <a:rPr lang="en-US" dirty="0"/>
              <a:t>W</a:t>
            </a:r>
            <a:r>
              <a:rPr lang="en-US" dirty="0" smtClean="0"/>
              <a:t>alk/wait lights (control location) - duration, audible signal</a:t>
            </a:r>
          </a:p>
          <a:p>
            <a:pPr marL="0" indent="0">
              <a:buNone/>
            </a:pPr>
            <a:r>
              <a:rPr lang="en-US" dirty="0" smtClean="0"/>
              <a:t>Crosswalks – textured? Color?</a:t>
            </a:r>
            <a:endParaRPr lang="en-US" dirty="0"/>
          </a:p>
        </p:txBody>
      </p:sp>
    </p:spTree>
    <p:extLst>
      <p:ext uri="{BB962C8B-B14F-4D97-AF65-F5344CB8AC3E}">
        <p14:creationId xmlns:p14="http://schemas.microsoft.com/office/powerpoint/2010/main" val="25773938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Landmarks</a:t>
            </a:r>
            <a:endParaRPr lang="en-US" dirty="0"/>
          </a:p>
        </p:txBody>
      </p:sp>
      <p:sp>
        <p:nvSpPr>
          <p:cNvPr id="3" name="Content Placeholder 2"/>
          <p:cNvSpPr>
            <a:spLocks noGrp="1"/>
          </p:cNvSpPr>
          <p:nvPr>
            <p:ph idx="1"/>
          </p:nvPr>
        </p:nvSpPr>
        <p:spPr/>
        <p:txBody>
          <a:bodyPr/>
          <a:lstStyle/>
          <a:p>
            <a:pPr marL="0" indent="0">
              <a:buNone/>
            </a:pPr>
            <a:endParaRPr lang="en-US" b="1" i="1" dirty="0" smtClean="0"/>
          </a:p>
          <a:p>
            <a:pPr marL="0" indent="0">
              <a:buNone/>
            </a:pPr>
            <a:endParaRPr lang="en-US" b="1" i="1" dirty="0"/>
          </a:p>
          <a:p>
            <a:pPr marL="0" indent="0">
              <a:buNone/>
            </a:pPr>
            <a:r>
              <a:rPr lang="en-US" b="1" i="1" dirty="0" smtClean="0"/>
              <a:t>anything</a:t>
            </a:r>
            <a:r>
              <a:rPr lang="en-US" dirty="0" smtClean="0"/>
              <a:t> </a:t>
            </a:r>
            <a:r>
              <a:rPr lang="en-US" dirty="0"/>
              <a:t>that has an auditory, aromatic, textural, kinesthetic, thermal or sensational impact that provides a reference to place.  </a:t>
            </a:r>
          </a:p>
          <a:p>
            <a:pPr marL="0" indent="0">
              <a:buNone/>
            </a:pPr>
            <a:endParaRPr lang="en-US" dirty="0"/>
          </a:p>
        </p:txBody>
      </p:sp>
    </p:spTree>
    <p:extLst>
      <p:ext uri="{BB962C8B-B14F-4D97-AF65-F5344CB8AC3E}">
        <p14:creationId xmlns:p14="http://schemas.microsoft.com/office/powerpoint/2010/main" val="18815576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marL="0" indent="0">
              <a:buNone/>
            </a:pPr>
            <a:r>
              <a:rPr lang="en-US" u="sng" dirty="0"/>
              <a:t>Auditory</a:t>
            </a:r>
            <a:r>
              <a:rPr lang="en-US" dirty="0"/>
              <a:t> </a:t>
            </a:r>
            <a:r>
              <a:rPr lang="en-US" dirty="0" smtClean="0"/>
              <a:t>– airplanes (airport), </a:t>
            </a:r>
            <a:r>
              <a:rPr lang="en-US" dirty="0"/>
              <a:t>trains, automobiles, air handling units, fountains (water features), escalators, buildings, paths between buildings, overhands (canopies), objects (trees/posts</a:t>
            </a:r>
            <a:r>
              <a:rPr lang="en-US" dirty="0" smtClean="0"/>
              <a:t>… i.e. ‘sound shadows”)</a:t>
            </a:r>
            <a:r>
              <a:rPr lang="en-US" dirty="0"/>
              <a:t>, intersecting hallways, wide-open </a:t>
            </a:r>
            <a:r>
              <a:rPr lang="en-US" dirty="0" smtClean="0"/>
              <a:t>spaces</a:t>
            </a:r>
            <a:r>
              <a:rPr lang="en-US" dirty="0"/>
              <a:t>.</a:t>
            </a:r>
            <a:endParaRPr lang="en-US" dirty="0" smtClean="0"/>
          </a:p>
          <a:p>
            <a:pPr marL="0" indent="0">
              <a:buNone/>
            </a:pPr>
            <a:endParaRPr lang="en-US" dirty="0"/>
          </a:p>
          <a:p>
            <a:pPr marL="0" indent="0">
              <a:buNone/>
            </a:pPr>
            <a:r>
              <a:rPr lang="en-US" u="sng" dirty="0"/>
              <a:t>Aromatic</a:t>
            </a:r>
            <a:r>
              <a:rPr lang="en-US" dirty="0"/>
              <a:t> - cafeteria/coffee shops, swimming pools, mildew, trash containers (dumpsters), laboratories, gyms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4153163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u="sng" dirty="0"/>
              <a:t>Textural</a:t>
            </a:r>
            <a:r>
              <a:rPr lang="en-US" dirty="0"/>
              <a:t> - carpet, bricks, asphalt, service covers, grass, dimpled curb cuts</a:t>
            </a:r>
            <a:r>
              <a:rPr lang="en-US" dirty="0" smtClean="0"/>
              <a:t>…</a:t>
            </a:r>
            <a:r>
              <a:rPr lang="en-US" dirty="0"/>
              <a:t> </a:t>
            </a:r>
          </a:p>
          <a:p>
            <a:pPr marL="0" indent="0">
              <a:buNone/>
            </a:pPr>
            <a:r>
              <a:rPr lang="en-US" u="sng" dirty="0"/>
              <a:t>Kinesthetic</a:t>
            </a:r>
            <a:r>
              <a:rPr lang="en-US" dirty="0"/>
              <a:t> - ups/downs – steps, sidewalk undulations, uphill/downhill, curbs (driveways), curb </a:t>
            </a:r>
            <a:r>
              <a:rPr lang="en-US" dirty="0" smtClean="0"/>
              <a:t>cuts, surface changes</a:t>
            </a:r>
            <a:r>
              <a:rPr lang="en-US" dirty="0"/>
              <a:t> </a:t>
            </a:r>
          </a:p>
          <a:p>
            <a:pPr marL="0" indent="0">
              <a:buNone/>
            </a:pPr>
            <a:r>
              <a:rPr lang="en-US" u="sng" dirty="0"/>
              <a:t>Thermal</a:t>
            </a:r>
            <a:r>
              <a:rPr lang="en-US" dirty="0"/>
              <a:t> - Air condition, hallways, foliage (shade from trees)</a:t>
            </a:r>
          </a:p>
          <a:p>
            <a:endParaRPr lang="en-US" dirty="0"/>
          </a:p>
        </p:txBody>
      </p:sp>
    </p:spTree>
    <p:extLst>
      <p:ext uri="{BB962C8B-B14F-4D97-AF65-F5344CB8AC3E}">
        <p14:creationId xmlns:p14="http://schemas.microsoft.com/office/powerpoint/2010/main" val="4973067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a:srcRect t="4449" b="4449"/>
          <a:stretch>
            <a:fillRect/>
          </a:stretch>
        </p:blipFill>
        <p:spPr>
          <a:xfrm>
            <a:off x="457200" y="274638"/>
            <a:ext cx="8229600" cy="6234650"/>
          </a:xfrm>
        </p:spPr>
      </p:pic>
    </p:spTree>
    <p:extLst>
      <p:ext uri="{BB962C8B-B14F-4D97-AF65-F5344CB8AC3E}">
        <p14:creationId xmlns:p14="http://schemas.microsoft.com/office/powerpoint/2010/main" val="30286421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buNone/>
            </a:pPr>
            <a:r>
              <a:rPr lang="en-US" dirty="0" smtClean="0">
                <a:solidFill>
                  <a:srgbClr val="0000FF"/>
                </a:solidFill>
              </a:rPr>
              <a:t>General Information</a:t>
            </a:r>
          </a:p>
          <a:p>
            <a:pPr marL="0" indent="0">
              <a:buNone/>
            </a:pPr>
            <a:r>
              <a:rPr lang="en-US" dirty="0" smtClean="0">
                <a:solidFill>
                  <a:srgbClr val="0000FF"/>
                </a:solidFill>
              </a:rPr>
              <a:t>First Floor</a:t>
            </a:r>
          </a:p>
          <a:p>
            <a:pPr marL="0" indent="0">
              <a:buNone/>
            </a:pPr>
            <a:r>
              <a:rPr lang="en-US" dirty="0" smtClean="0">
                <a:solidFill>
                  <a:srgbClr val="0000FF"/>
                </a:solidFill>
              </a:rPr>
              <a:t>Second Floor</a:t>
            </a:r>
          </a:p>
          <a:p>
            <a:pPr marL="0" indent="0">
              <a:buNone/>
            </a:pPr>
            <a:r>
              <a:rPr lang="en-US" dirty="0" smtClean="0">
                <a:solidFill>
                  <a:srgbClr val="0000FF"/>
                </a:solidFill>
              </a:rPr>
              <a:t>Third Floor</a:t>
            </a:r>
          </a:p>
          <a:p>
            <a:pPr marL="0" indent="0">
              <a:buNone/>
            </a:pPr>
            <a:r>
              <a:rPr lang="en-US" dirty="0" smtClean="0">
                <a:solidFill>
                  <a:srgbClr val="0000FF"/>
                </a:solidFill>
              </a:rPr>
              <a:t>Elevators</a:t>
            </a:r>
          </a:p>
          <a:p>
            <a:pPr marL="0" indent="0">
              <a:buNone/>
            </a:pPr>
            <a:r>
              <a:rPr lang="en-US" dirty="0" smtClean="0">
                <a:solidFill>
                  <a:srgbClr val="0000FF"/>
                </a:solidFill>
              </a:rPr>
              <a:t>Stairs</a:t>
            </a:r>
          </a:p>
          <a:p>
            <a:pPr marL="0" indent="0">
              <a:buNone/>
            </a:pPr>
            <a:r>
              <a:rPr lang="en-US" dirty="0" smtClean="0">
                <a:solidFill>
                  <a:srgbClr val="0000FF"/>
                </a:solidFill>
              </a:rPr>
              <a:t>Restrooms</a:t>
            </a:r>
            <a:endParaRPr lang="en-US" dirty="0">
              <a:solidFill>
                <a:srgbClr val="0000FF"/>
              </a:solidFill>
            </a:endParaRPr>
          </a:p>
        </p:txBody>
      </p:sp>
    </p:spTree>
    <p:extLst>
      <p:ext uri="{BB962C8B-B14F-4D97-AF65-F5344CB8AC3E}">
        <p14:creationId xmlns:p14="http://schemas.microsoft.com/office/powerpoint/2010/main" val="1673697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buNone/>
            </a:pPr>
            <a:r>
              <a:rPr lang="en-US" dirty="0" smtClean="0"/>
              <a:t>He has wandered into the parking lot trying to get to our office from the trolley. Usually, a maintenance employee or police office finds him and brings him to us. He also refuses to work with an O&amp;M specialist to learn the campus. </a:t>
            </a:r>
            <a:endParaRPr lang="en-US" dirty="0"/>
          </a:p>
        </p:txBody>
      </p:sp>
    </p:spTree>
    <p:extLst>
      <p:ext uri="{BB962C8B-B14F-4D97-AF65-F5344CB8AC3E}">
        <p14:creationId xmlns:p14="http://schemas.microsoft.com/office/powerpoint/2010/main" val="34028597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Dawson Hall</a:t>
            </a:r>
            <a:br>
              <a:rPr lang="en-US" dirty="0" smtClean="0"/>
            </a:br>
            <a:r>
              <a:rPr lang="en-US" sz="3200" dirty="0" smtClean="0"/>
              <a:t>Administration</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en-US" dirty="0" smtClean="0"/>
              <a:t>Dawson </a:t>
            </a:r>
            <a:r>
              <a:rPr lang="en-US" dirty="0"/>
              <a:t>Hall - Named in honor of Raymond H. Dawson (1929 -), Professor of Political Sciences, Dean of the College of Arts and Sciences, and first Senior Vice-President of the University system.   Dr. Dawson - pioneer of equal rights and access to education.</a:t>
            </a:r>
          </a:p>
          <a:p>
            <a:pPr marL="0" indent="0">
              <a:buNone/>
            </a:pPr>
            <a:r>
              <a:rPr lang="en-US" dirty="0"/>
              <a:t>Dawson Hall is located on the north side of Middle Campus facing Washington Street.   To the east of Dawson Hall is a Visitor/Guest Parking Lot.   To the West of Dawson Hall is Schroeder Building.  South of Dawson Hall is ‘The Lawn’.</a:t>
            </a:r>
          </a:p>
          <a:p>
            <a:pPr marL="0" indent="0">
              <a:buNone/>
            </a:pPr>
            <a:r>
              <a:rPr lang="en-US" dirty="0"/>
              <a:t>Dawson Hall has three floors (no basement)</a:t>
            </a:r>
          </a:p>
          <a:p>
            <a:pPr marL="0" indent="0">
              <a:buNone/>
            </a:pPr>
            <a:r>
              <a:rPr lang="en-US" dirty="0"/>
              <a:t>First Floor – Main entrance, Reception, Registrar, Financial Aid, University Cashier</a:t>
            </a:r>
          </a:p>
          <a:p>
            <a:pPr marL="0" indent="0">
              <a:buNone/>
            </a:pPr>
            <a:r>
              <a:rPr lang="en-US" dirty="0"/>
              <a:t>Second Floor – Human Resources, University Counsel, Vending and Break Room</a:t>
            </a:r>
          </a:p>
          <a:p>
            <a:pPr marL="0" indent="0">
              <a:buNone/>
            </a:pPr>
            <a:r>
              <a:rPr lang="en-US" dirty="0"/>
              <a:t>Third Floor – President, Provost, Business and Finance</a:t>
            </a:r>
          </a:p>
          <a:p>
            <a:pPr marL="0" indent="0">
              <a:buNone/>
            </a:pPr>
            <a:endParaRPr lang="en-US" dirty="0"/>
          </a:p>
        </p:txBody>
      </p:sp>
    </p:spTree>
    <p:extLst>
      <p:ext uri="{BB962C8B-B14F-4D97-AF65-F5344CB8AC3E}">
        <p14:creationId xmlns:p14="http://schemas.microsoft.com/office/powerpoint/2010/main" val="7353572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a:t>The basic design of the hallways in Dawson Hall is a ‘T” shape with a ‘central lobby’ on each floor and a hallway going east and west and south from the lobby.   In each of the hallways are offices.  Each hallway has a set of ‘fire doors’ that are held open with electro magnets that ‘release’ the doors to close automatically when the fire alarm is activated.</a:t>
            </a:r>
          </a:p>
          <a:p>
            <a:pPr marL="0" indent="0">
              <a:buNone/>
            </a:pPr>
            <a:endParaRPr lang="en-US" dirty="0"/>
          </a:p>
        </p:txBody>
      </p:sp>
    </p:spTree>
    <p:extLst>
      <p:ext uri="{BB962C8B-B14F-4D97-AF65-F5344CB8AC3E}">
        <p14:creationId xmlns:p14="http://schemas.microsoft.com/office/powerpoint/2010/main" val="13354448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pPr marL="0" indent="0">
              <a:buNone/>
            </a:pPr>
            <a:r>
              <a:rPr lang="en-US" dirty="0" smtClean="0"/>
              <a:t>Lobby and hallways</a:t>
            </a:r>
          </a:p>
          <a:p>
            <a:pPr marL="0" indent="0">
              <a:buNone/>
            </a:pPr>
            <a:r>
              <a:rPr lang="en-US" dirty="0" smtClean="0"/>
              <a:t>West Hallway</a:t>
            </a:r>
          </a:p>
          <a:p>
            <a:pPr marL="0" indent="0">
              <a:buNone/>
            </a:pPr>
            <a:r>
              <a:rPr lang="en-US" dirty="0" smtClean="0"/>
              <a:t>East Hallway</a:t>
            </a:r>
          </a:p>
          <a:p>
            <a:pPr marL="0" indent="0">
              <a:buNone/>
            </a:pPr>
            <a:r>
              <a:rPr lang="en-US" dirty="0" smtClean="0"/>
              <a:t>South Hallway</a:t>
            </a:r>
          </a:p>
          <a:p>
            <a:pPr marL="0" indent="0">
              <a:buNone/>
            </a:pPr>
            <a:r>
              <a:rPr lang="en-US" dirty="0" smtClean="0"/>
              <a:t>Exits</a:t>
            </a:r>
          </a:p>
          <a:p>
            <a:pPr marL="0" indent="0">
              <a:buNone/>
            </a:pPr>
            <a:r>
              <a:rPr lang="en-US" dirty="0" smtClean="0"/>
              <a:t>Elevators (lobbies)</a:t>
            </a:r>
          </a:p>
          <a:p>
            <a:pPr marL="0" indent="0">
              <a:buNone/>
            </a:pPr>
            <a:r>
              <a:rPr lang="en-US" dirty="0" smtClean="0"/>
              <a:t>Restrooms</a:t>
            </a:r>
          </a:p>
          <a:p>
            <a:pPr marL="0" indent="0">
              <a:buNone/>
            </a:pPr>
            <a:r>
              <a:rPr lang="en-US" dirty="0" smtClean="0"/>
              <a:t>Water fountains</a:t>
            </a:r>
          </a:p>
          <a:p>
            <a:pPr marL="0" indent="0">
              <a:buNone/>
            </a:pPr>
            <a:r>
              <a:rPr lang="en-US" dirty="0" smtClean="0"/>
              <a:t>Trash/Recycling</a:t>
            </a:r>
          </a:p>
          <a:p>
            <a:pPr marL="0" indent="0">
              <a:buNone/>
            </a:pPr>
            <a:r>
              <a:rPr lang="en-US" dirty="0" smtClean="0"/>
              <a:t>Emergency Exits</a:t>
            </a:r>
            <a:endParaRPr lang="en-US" dirty="0"/>
          </a:p>
        </p:txBody>
      </p:sp>
    </p:spTree>
    <p:extLst>
      <p:ext uri="{BB962C8B-B14F-4D97-AF65-F5344CB8AC3E}">
        <p14:creationId xmlns:p14="http://schemas.microsoft.com/office/powerpoint/2010/main" val="5280304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Questions</a:t>
            </a:r>
            <a:br>
              <a:rPr lang="en-US" dirty="0" smtClean="0"/>
            </a:b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19437378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Lauren Copeland</a:t>
            </a:r>
            <a:r>
              <a:rPr lang="en-US" smtClean="0"/>
              <a:t>-Glenn</a:t>
            </a:r>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855735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marL="0" indent="0" algn="ctr">
              <a:buNone/>
            </a:pPr>
            <a:endParaRPr lang="en-US" sz="4000" dirty="0" smtClean="0"/>
          </a:p>
          <a:p>
            <a:pPr marL="0" indent="0" algn="ctr">
              <a:buNone/>
            </a:pPr>
            <a:r>
              <a:rPr lang="en-US" sz="4000" dirty="0" smtClean="0"/>
              <a:t>What </a:t>
            </a:r>
            <a:r>
              <a:rPr lang="en-US" sz="4000" dirty="0"/>
              <a:t>is our responsibility?</a:t>
            </a:r>
          </a:p>
        </p:txBody>
      </p:sp>
    </p:spTree>
    <p:extLst>
      <p:ext uri="{BB962C8B-B14F-4D97-AF65-F5344CB8AC3E}">
        <p14:creationId xmlns:p14="http://schemas.microsoft.com/office/powerpoint/2010/main" val="3561327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Campus Way-Finding Information</a:t>
            </a:r>
            <a:endParaRPr lang="en-US" dirty="0"/>
          </a:p>
        </p:txBody>
      </p:sp>
      <p:sp>
        <p:nvSpPr>
          <p:cNvPr id="3" name="Content Placeholder 2"/>
          <p:cNvSpPr>
            <a:spLocks noGrp="1"/>
          </p:cNvSpPr>
          <p:nvPr>
            <p:ph idx="1"/>
          </p:nvPr>
        </p:nvSpPr>
        <p:spPr/>
        <p:txBody>
          <a:bodyPr/>
          <a:lstStyle/>
          <a:p>
            <a:pPr marL="0" indent="0">
              <a:buNone/>
            </a:pPr>
            <a:r>
              <a:rPr lang="en-US" dirty="0" smtClean="0"/>
              <a:t>Campus Maps</a:t>
            </a:r>
          </a:p>
          <a:p>
            <a:pPr marL="0" indent="0">
              <a:buNone/>
            </a:pPr>
            <a:r>
              <a:rPr lang="en-US" dirty="0"/>
              <a:t> </a:t>
            </a:r>
            <a:r>
              <a:rPr lang="en-US" dirty="0" smtClean="0"/>
              <a:t> Print</a:t>
            </a:r>
          </a:p>
          <a:p>
            <a:pPr marL="0" indent="0">
              <a:buNone/>
            </a:pPr>
            <a:r>
              <a:rPr lang="en-US" dirty="0"/>
              <a:t> </a:t>
            </a:r>
            <a:r>
              <a:rPr lang="en-US" dirty="0" smtClean="0"/>
              <a:t> On-line </a:t>
            </a:r>
          </a:p>
          <a:p>
            <a:pPr marL="0" indent="0">
              <a:buNone/>
            </a:pPr>
            <a:r>
              <a:rPr lang="en-US" dirty="0"/>
              <a:t> </a:t>
            </a:r>
            <a:r>
              <a:rPr lang="en-US" dirty="0" smtClean="0"/>
              <a:t>     Interactive</a:t>
            </a:r>
          </a:p>
          <a:p>
            <a:pPr marL="0" indent="0">
              <a:buNone/>
            </a:pPr>
            <a:r>
              <a:rPr lang="en-US" dirty="0"/>
              <a:t> </a:t>
            </a:r>
            <a:r>
              <a:rPr lang="en-US" dirty="0" smtClean="0"/>
              <a:t>     Virtual Tours</a:t>
            </a:r>
            <a:endParaRPr lang="en-US" dirty="0"/>
          </a:p>
        </p:txBody>
      </p:sp>
    </p:spTree>
    <p:extLst>
      <p:ext uri="{BB962C8B-B14F-4D97-AF65-F5344CB8AC3E}">
        <p14:creationId xmlns:p14="http://schemas.microsoft.com/office/powerpoint/2010/main" val="3571655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Buildings</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Exterior</a:t>
            </a:r>
          </a:p>
          <a:p>
            <a:pPr marL="0" indent="0">
              <a:buNone/>
            </a:pPr>
            <a:r>
              <a:rPr lang="en-US" dirty="0" smtClean="0"/>
              <a:t>  Marquee (Banner)</a:t>
            </a:r>
          </a:p>
          <a:p>
            <a:pPr marL="0" indent="0">
              <a:buNone/>
            </a:pPr>
            <a:r>
              <a:rPr lang="en-US" dirty="0"/>
              <a:t> </a:t>
            </a:r>
            <a:r>
              <a:rPr lang="en-US" dirty="0" smtClean="0"/>
              <a:t> Post and Panel</a:t>
            </a:r>
          </a:p>
          <a:p>
            <a:pPr marL="0" indent="0">
              <a:buNone/>
            </a:pPr>
            <a:r>
              <a:rPr lang="en-US" dirty="0"/>
              <a:t> </a:t>
            </a:r>
            <a:r>
              <a:rPr lang="en-US" dirty="0" smtClean="0"/>
              <a:t> Lawn Signs</a:t>
            </a:r>
          </a:p>
          <a:p>
            <a:pPr marL="0" indent="0">
              <a:buNone/>
            </a:pPr>
            <a:endParaRPr lang="en-US" dirty="0" smtClean="0"/>
          </a:p>
          <a:p>
            <a:pPr marL="0" indent="0">
              <a:buNone/>
            </a:pPr>
            <a:r>
              <a:rPr lang="en-US" dirty="0" smtClean="0"/>
              <a:t>Destination Arrow Posts</a:t>
            </a:r>
            <a:endParaRPr lang="en-US" dirty="0"/>
          </a:p>
          <a:p>
            <a:pPr marL="0" indent="0">
              <a:buNone/>
            </a:pPr>
            <a:endParaRPr lang="en-US" sz="2000" dirty="0" smtClean="0"/>
          </a:p>
          <a:p>
            <a:pPr marL="0" indent="0">
              <a:buNone/>
            </a:pPr>
            <a:r>
              <a:rPr lang="en-US" dirty="0" smtClean="0"/>
              <a:t>Temporary Event </a:t>
            </a:r>
          </a:p>
          <a:p>
            <a:pPr marL="0" indent="0">
              <a:buNone/>
            </a:pPr>
            <a:endParaRPr lang="en-US" dirty="0"/>
          </a:p>
        </p:txBody>
      </p:sp>
    </p:spTree>
    <p:extLst>
      <p:ext uri="{BB962C8B-B14F-4D97-AF65-F5344CB8AC3E}">
        <p14:creationId xmlns:p14="http://schemas.microsoft.com/office/powerpoint/2010/main" val="544134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buNone/>
            </a:pPr>
            <a:r>
              <a:rPr lang="en-US" dirty="0" smtClean="0"/>
              <a:t>Interior</a:t>
            </a:r>
          </a:p>
          <a:p>
            <a:pPr marL="0" indent="0">
              <a:buNone/>
            </a:pPr>
            <a:r>
              <a:rPr lang="en-US" dirty="0" smtClean="0"/>
              <a:t>  Banner </a:t>
            </a:r>
          </a:p>
          <a:p>
            <a:pPr marL="0" indent="0">
              <a:buNone/>
            </a:pPr>
            <a:r>
              <a:rPr lang="en-US" dirty="0"/>
              <a:t> </a:t>
            </a:r>
            <a:r>
              <a:rPr lang="en-US" dirty="0" smtClean="0"/>
              <a:t> Shingle – pictographs</a:t>
            </a:r>
          </a:p>
          <a:p>
            <a:pPr marL="0" indent="0">
              <a:buNone/>
            </a:pPr>
            <a:r>
              <a:rPr lang="en-US" dirty="0" smtClean="0"/>
              <a:t>  Kiosk Maps</a:t>
            </a:r>
          </a:p>
          <a:p>
            <a:pPr marL="0" indent="0">
              <a:buNone/>
            </a:pPr>
            <a:r>
              <a:rPr lang="en-US" dirty="0" smtClean="0"/>
              <a:t>  Information Desks</a:t>
            </a:r>
          </a:p>
          <a:p>
            <a:pPr marL="0" indent="0">
              <a:buNone/>
            </a:pPr>
            <a:r>
              <a:rPr lang="en-US" dirty="0" smtClean="0"/>
              <a:t>  Door numbers</a:t>
            </a:r>
          </a:p>
          <a:p>
            <a:pPr marL="0" indent="0">
              <a:buNone/>
            </a:pPr>
            <a:r>
              <a:rPr lang="en-US" dirty="0" smtClean="0"/>
              <a:t>  Placards</a:t>
            </a:r>
          </a:p>
          <a:p>
            <a:pPr marL="0" indent="0">
              <a:buNone/>
            </a:pPr>
            <a:endParaRPr lang="en-US" dirty="0"/>
          </a:p>
        </p:txBody>
      </p:sp>
    </p:spTree>
    <p:extLst>
      <p:ext uri="{BB962C8B-B14F-4D97-AF65-F5344CB8AC3E}">
        <p14:creationId xmlns:p14="http://schemas.microsoft.com/office/powerpoint/2010/main" val="3752930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Content Placeholder 2"/>
          <p:cNvSpPr>
            <a:spLocks noGrp="1"/>
          </p:cNvSpPr>
          <p:nvPr>
            <p:ph idx="1"/>
          </p:nvPr>
        </p:nvSpPr>
        <p:spPr/>
        <p:txBody>
          <a:bodyPr>
            <a:normAutofit/>
          </a:bodyPr>
          <a:lstStyle/>
          <a:p>
            <a:pPr marL="0" indent="0">
              <a:buNone/>
            </a:pPr>
            <a:endParaRPr lang="en-US" dirty="0" smtClean="0"/>
          </a:p>
          <a:p>
            <a:pPr marL="0" indent="0">
              <a:buNone/>
            </a:pPr>
            <a:endParaRPr lang="en-US" dirty="0"/>
          </a:p>
          <a:p>
            <a:pPr marL="0" indent="0">
              <a:buNone/>
            </a:pPr>
            <a:endParaRPr lang="en-US" dirty="0" smtClean="0"/>
          </a:p>
          <a:p>
            <a:pPr marL="0" indent="0" algn="ctr">
              <a:buNone/>
            </a:pPr>
            <a:r>
              <a:rPr lang="en-US" sz="4000" dirty="0" smtClean="0"/>
              <a:t>No campus ‘maps’ for the blind</a:t>
            </a:r>
            <a:endParaRPr lang="en-US" sz="4000" dirty="0"/>
          </a:p>
        </p:txBody>
      </p:sp>
    </p:spTree>
    <p:extLst>
      <p:ext uri="{BB962C8B-B14F-4D97-AF65-F5344CB8AC3E}">
        <p14:creationId xmlns:p14="http://schemas.microsoft.com/office/powerpoint/2010/main" val="41103606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2767</TotalTime>
  <Words>1213</Words>
  <Application>Microsoft Macintosh PowerPoint</Application>
  <PresentationFormat>On-screen Show (4:3)</PresentationFormat>
  <Paragraphs>231</Paragraphs>
  <Slides>44</Slides>
  <Notes>0</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Wayfinding in a Digital World:</vt:lpstr>
      <vt:lpstr>Word Maps</vt:lpstr>
      <vt:lpstr>PowerPoint Presentation</vt:lpstr>
      <vt:lpstr>PowerPoint Presentation</vt:lpstr>
      <vt:lpstr>PowerPoint Presentation</vt:lpstr>
      <vt:lpstr>Campus Way-Finding Information</vt:lpstr>
      <vt:lpstr>Buildings</vt:lpstr>
      <vt:lpstr>PowerPoint Presentation</vt:lpstr>
      <vt:lpstr>PowerPoint Presentation</vt:lpstr>
      <vt:lpstr>Braille</vt:lpstr>
      <vt:lpstr>Understanding Tactile Graphic</vt:lpstr>
      <vt:lpstr>OCR has defined accessibility as: </vt:lpstr>
      <vt:lpstr>lack of access to orientation information </vt:lpstr>
      <vt:lpstr>Orientation</vt:lpstr>
      <vt:lpstr>PowerPoint Presentation</vt:lpstr>
      <vt:lpstr>Word Maps</vt:lpstr>
      <vt:lpstr>PowerPoint Presentation</vt:lpstr>
      <vt:lpstr>PowerPoint Presentation</vt:lpstr>
      <vt:lpstr> Essential Information </vt:lpstr>
      <vt:lpstr>Fundamental Information </vt:lpstr>
      <vt:lpstr>BUILDINGS</vt:lpstr>
      <vt:lpstr>Building</vt:lpstr>
      <vt:lpstr> Doors</vt:lpstr>
      <vt:lpstr>Path of Travel Lobby/Hallways</vt:lpstr>
      <vt:lpstr>Rooms</vt:lpstr>
      <vt:lpstr>Signage</vt:lpstr>
      <vt:lpstr>Elevator/Stairs</vt:lpstr>
      <vt:lpstr>PowerPoint Presentation</vt:lpstr>
      <vt:lpstr>Emergency Stairs</vt:lpstr>
      <vt:lpstr>Restrooms</vt:lpstr>
      <vt:lpstr>Animal Relief Area</vt:lpstr>
      <vt:lpstr>Sidewalks THE connectors to all parts of campus </vt:lpstr>
      <vt:lpstr>Streets</vt:lpstr>
      <vt:lpstr>Streets</vt:lpstr>
      <vt:lpstr>Landmarks</vt:lpstr>
      <vt:lpstr>PowerPoint Presentation</vt:lpstr>
      <vt:lpstr>PowerPoint Presentation</vt:lpstr>
      <vt:lpstr>PowerPoint Presentation</vt:lpstr>
      <vt:lpstr>PowerPoint Presentation</vt:lpstr>
      <vt:lpstr>Dawson Hall Administration</vt:lpstr>
      <vt:lpstr>PowerPoint Presentation</vt:lpstr>
      <vt:lpstr>PowerPoint Presentation</vt:lpstr>
      <vt:lpstr>Questions </vt:lpstr>
      <vt:lpstr>Lauren Copeland-Glenn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Accessible Digital Formats to Provide Campus Orientation to Blind and Visually Impaired Students</dc:title>
  <dc:creator>Jim Kessler</dc:creator>
  <cp:lastModifiedBy>Jim Kessler</cp:lastModifiedBy>
  <cp:revision>35</cp:revision>
  <dcterms:created xsi:type="dcterms:W3CDTF">2017-11-11T22:33:06Z</dcterms:created>
  <dcterms:modified xsi:type="dcterms:W3CDTF">2018-07-09T21:32:05Z</dcterms:modified>
</cp:coreProperties>
</file>