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0"/>
  </p:notesMasterIdLst>
  <p:sldIdLst>
    <p:sldId id="261" r:id="rId6"/>
    <p:sldId id="267" r:id="rId7"/>
    <p:sldId id="268" r:id="rId8"/>
    <p:sldId id="269" r:id="rId9"/>
    <p:sldId id="271" r:id="rId10"/>
    <p:sldId id="272" r:id="rId11"/>
    <p:sldId id="274" r:id="rId12"/>
    <p:sldId id="275" r:id="rId13"/>
    <p:sldId id="276" r:id="rId14"/>
    <p:sldId id="277" r:id="rId15"/>
    <p:sldId id="278" r:id="rId16"/>
    <p:sldId id="270" r:id="rId17"/>
    <p:sldId id="273" r:id="rId18"/>
    <p:sldId id="263" r:id="rId1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sina, Alyson" initials="JA" lastIdx="1" clrIdx="0">
    <p:extLst>
      <p:ext uri="{19B8F6BF-5375-455C-9EA6-DF929625EA0E}">
        <p15:presenceInfo xmlns:p15="http://schemas.microsoft.com/office/powerpoint/2012/main" userId="S-1-5-21-8915387-1766009709-1703228666-1864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99CCFF"/>
    <a:srgbClr val="003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8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B72FEA7-CA78-44A5-8EA4-B89862348B66}" type="datetimeFigureOut">
              <a:rPr lang="en-US"/>
              <a:pPr>
                <a:defRPr/>
              </a:pPr>
              <a:t>6/18/2018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8E19337-8261-406D-9519-A595ED976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91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1332" y="2014108"/>
            <a:ext cx="6830483" cy="1672696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9374" y="3946425"/>
            <a:ext cx="5994400" cy="614362"/>
          </a:xfrm>
        </p:spPr>
        <p:txBody>
          <a:bodyPr anchor="ctr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9550" y="5440363"/>
            <a:ext cx="1090613" cy="376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501033A7-A4FA-422B-AF81-95081D57F54D}" type="datetime1">
              <a:rPr lang="en-US"/>
              <a:pPr>
                <a:defRPr/>
              </a:pPr>
              <a:t>6/18/2018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76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44A8A-4D2F-4146-BAFB-52028D7CAE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07669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222" y="1472672"/>
            <a:ext cx="7886700" cy="261302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4222" y="4352397"/>
            <a:ext cx="7886700" cy="600603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91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09159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09159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777E9-4276-4A2F-97A1-0CF975595D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82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0368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03689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280F9-1F77-4B4F-8A3E-3A60DC304DE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2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B6723-2E9C-45E7-B9EC-CF255B047D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69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64996-77A0-40D7-AAC9-17360A122B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6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50E2-2674-405F-86F5-CEBF4E78B7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5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8CDBC-062E-4646-9B06-E63E849331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2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179388"/>
            <a:ext cx="788670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3663"/>
            <a:ext cx="78867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05863" y="6570663"/>
            <a:ext cx="338137" cy="2873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8BE6BA5-A0CD-4B81-833D-A285733BD2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7" r:id="rId2"/>
    <p:sldLayoutId id="2147483785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003067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003067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228600" indent="-228600" algn="l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blisard@ets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s.org/disabilitie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s.org/disabilitie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s.org/disabilitie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s.org/disabiliti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168" y="949912"/>
            <a:ext cx="8778240" cy="1766656"/>
          </a:xfrm>
        </p:spPr>
        <p:txBody>
          <a:bodyPr>
            <a:noAutofit/>
          </a:bodyPr>
          <a:lstStyle/>
          <a:p>
            <a:r>
              <a:rPr lang="en-US" sz="2800" dirty="0" smtClean="0"/>
              <a:t>Documentation Review at a High-Stakes Testing Agency: How ETS Makes Accommodations Decisions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0813" y="2388094"/>
            <a:ext cx="5994400" cy="80786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000" dirty="0" smtClean="0"/>
              <a:t>2018 AHEAD Annual Conference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July 20, 2018</a:t>
            </a:r>
            <a:endParaRPr lang="en-US" sz="20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Albuquerque, New Mexico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1033A7-A4FA-422B-AF81-95081D57F54D}" type="datetime1">
              <a:rPr lang="en-US" smtClean="0"/>
              <a:pPr>
                <a:defRPr/>
              </a:pPr>
              <a:t>6/18/2018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375166"/>
              </p:ext>
            </p:extLst>
          </p:nvPr>
        </p:nvGraphicFramePr>
        <p:xfrm>
          <a:off x="3329126" y="3794443"/>
          <a:ext cx="2636668" cy="13907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668"/>
              </a:tblGrid>
              <a:tr h="262652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Morgan Blisard, M.S</a:t>
                      </a:r>
                      <a:r>
                        <a:rPr lang="en-US" sz="1400" b="0" dirty="0" smtClean="0"/>
                        <a:t>. Ed</a:t>
                      </a:r>
                      <a:r>
                        <a:rPr lang="en-US" sz="1400" b="0" dirty="0" smtClean="0"/>
                        <a:t>.</a:t>
                      </a:r>
                      <a:endParaRPr lang="en-US" sz="14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847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Disability</a:t>
                      </a:r>
                      <a:r>
                        <a:rPr lang="en-US" sz="1400" baseline="0" dirty="0" smtClean="0">
                          <a:solidFill>
                            <a:schemeClr val="bg1"/>
                          </a:solidFill>
                        </a:rPr>
                        <a:t> Policy Coordinator, ODP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67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Educational Testing Service (ETS)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451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  <a:hlinkClick r:id="rId2"/>
                        </a:rPr>
                        <a:t>mblisard@ets.org</a:t>
                      </a:r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587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Reasons Why ETS May Deem Documentation Insufficient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3663"/>
            <a:ext cx="7886700" cy="4788562"/>
          </a:xfrm>
        </p:spPr>
        <p:txBody>
          <a:bodyPr/>
          <a:lstStyle/>
          <a:p>
            <a:r>
              <a:rPr lang="en-US" sz="1800" dirty="0" smtClean="0"/>
              <a:t>Accommodations recommended by the evaluator are based on preferences rather than disability-driven reasons</a:t>
            </a:r>
          </a:p>
          <a:p>
            <a:r>
              <a:rPr lang="en-US" sz="1800" dirty="0" smtClean="0"/>
              <a:t>Specifically, the documentation fails to show the impact of the disability on a major life activity</a:t>
            </a:r>
          </a:p>
          <a:p>
            <a:r>
              <a:rPr lang="en-US" sz="1800" dirty="0" smtClean="0"/>
              <a:t>There is an insufficient description of history of a disability (e.g., childhood through college) and how it relates to current problems with academic performance or employment</a:t>
            </a:r>
          </a:p>
          <a:p>
            <a:r>
              <a:rPr lang="en-US" sz="1800" dirty="0" smtClean="0"/>
              <a:t>The documentation is considered outdated per the applicable guidelines available at </a:t>
            </a:r>
            <a:r>
              <a:rPr lang="en-US" sz="1800" dirty="0" smtClean="0">
                <a:hlinkClick r:id="rId2"/>
              </a:rPr>
              <a:t>www.ets.org/disabilities</a:t>
            </a:r>
            <a:r>
              <a:rPr lang="en-US" sz="1800" dirty="0" smtClean="0"/>
              <a:t>; therefore, current functional limitations and impact on academic/test-taking performance is unclear</a:t>
            </a:r>
          </a:p>
          <a:p>
            <a:r>
              <a:rPr lang="en-US" sz="1800" dirty="0"/>
              <a:t>Documentation may be primarily based on an IEP or 504 Plan from high school. Scores may be missing from the report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The </a:t>
            </a:r>
            <a:r>
              <a:rPr lang="en-US" sz="1800" dirty="0"/>
              <a:t>impact of the disorder appears to be more a relative weakness than a disability that is substantially limiting.</a:t>
            </a:r>
            <a:endParaRPr lang="en-US" sz="1800" dirty="0" smtClean="0"/>
          </a:p>
          <a:p>
            <a:endParaRPr lang="en-US" dirty="0" smtClean="0"/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76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Differing Accommodations</a:t>
            </a:r>
            <a:r>
              <a:rPr lang="en-US" smtClean="0"/>
              <a:t>: Postsecondary </a:t>
            </a:r>
            <a:r>
              <a:rPr lang="en-US" dirty="0" smtClean="0"/>
              <a:t>vs. Testing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educed distraction testing environment with few people vs. separate room</a:t>
            </a:r>
          </a:p>
          <a:p>
            <a:r>
              <a:rPr lang="en-US" dirty="0"/>
              <a:t>E</a:t>
            </a:r>
            <a:r>
              <a:rPr lang="en-US" dirty="0" smtClean="0"/>
              <a:t>xtended test </a:t>
            </a:r>
            <a:r>
              <a:rPr lang="en-US" dirty="0"/>
              <a:t>time vs. </a:t>
            </a:r>
            <a:r>
              <a:rPr lang="en-US" dirty="0" smtClean="0"/>
              <a:t>extra </a:t>
            </a:r>
            <a:r>
              <a:rPr lang="en-US" dirty="0"/>
              <a:t>“stop the clock” breaks </a:t>
            </a:r>
            <a:endParaRPr lang="en-US" dirty="0" smtClean="0"/>
          </a:p>
          <a:p>
            <a:pPr lvl="1"/>
            <a:r>
              <a:rPr lang="en-US" dirty="0" smtClean="0"/>
              <a:t>Medical/episodic conditions</a:t>
            </a:r>
          </a:p>
          <a:p>
            <a:r>
              <a:rPr lang="en-US" dirty="0" smtClean="0"/>
              <a:t>The </a:t>
            </a:r>
            <a:r>
              <a:rPr lang="en-US" dirty="0"/>
              <a:t>accommodation requested presents a test construct issue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requested accommodation would fundamentally alter what the test is meant to measure</a:t>
            </a:r>
          </a:p>
          <a:p>
            <a:pPr lvl="1"/>
            <a:r>
              <a:rPr lang="en-US" dirty="0"/>
              <a:t>Example: Request for a reduction of answer </a:t>
            </a:r>
            <a:r>
              <a:rPr lang="en-US" dirty="0" smtClean="0"/>
              <a:t>choices, use of formula card, or permission to use a scientific calculator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951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Additional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4198"/>
            <a:ext cx="7886700" cy="5140171"/>
          </a:xfrm>
        </p:spPr>
        <p:txBody>
          <a:bodyPr/>
          <a:lstStyle/>
          <a:p>
            <a:r>
              <a:rPr lang="en-US" sz="2000" dirty="0" smtClean="0"/>
              <a:t>Prometric </a:t>
            </a:r>
            <a:r>
              <a:rPr lang="en-US" sz="2000" dirty="0"/>
              <a:t>(computer-based testing centers) offers test takers the opportunity to experience the testing environment prior to their scheduled testing appointment. For a fee, </a:t>
            </a:r>
            <a:r>
              <a:rPr lang="en-US" sz="2000" dirty="0" smtClean="0"/>
              <a:t>test takers </a:t>
            </a:r>
            <a:r>
              <a:rPr lang="en-US" sz="2000" dirty="0"/>
              <a:t>can take a 30-minute "test drive" of the test center experience, including walking through the check-in procedures that will occur on test day. </a:t>
            </a:r>
          </a:p>
          <a:p>
            <a:r>
              <a:rPr lang="en-US" sz="2000" dirty="0" smtClean="0"/>
              <a:t>Certain personal items can be taken into the Prometric test center, such as, earplugs (foam with no strings attached), eye drops, ice packs, inhaler, small pillow for lumbar support, etc.</a:t>
            </a:r>
          </a:p>
          <a:p>
            <a:pPr lvl="1"/>
            <a:r>
              <a:rPr lang="en-US" sz="2000" dirty="0" smtClean="0"/>
              <a:t>Full list of pre-approved personal items can be found on our website at </a:t>
            </a:r>
            <a:r>
              <a:rPr lang="en-US" sz="2000" dirty="0" smtClean="0">
                <a:hlinkClick r:id="rId2"/>
              </a:rPr>
              <a:t>www.ets.org/disabilities</a:t>
            </a:r>
            <a:r>
              <a:rPr lang="en-US" sz="2000" dirty="0" smtClean="0"/>
              <a:t>. </a:t>
            </a:r>
          </a:p>
          <a:p>
            <a:r>
              <a:rPr lang="en-US" sz="2000" dirty="0" smtClean="0"/>
              <a:t>Test takers should be </a:t>
            </a:r>
            <a:r>
              <a:rPr lang="en-US" sz="2000" dirty="0"/>
              <a:t>aware of accommodations </a:t>
            </a:r>
            <a:r>
              <a:rPr lang="en-US" sz="2000" dirty="0" smtClean="0"/>
              <a:t>that are only available </a:t>
            </a:r>
            <a:r>
              <a:rPr lang="en-US" sz="2000" dirty="0"/>
              <a:t>for computer-based tests vs. paper-based tests</a:t>
            </a:r>
          </a:p>
          <a:p>
            <a:r>
              <a:rPr lang="en-US" sz="2000" dirty="0" smtClean="0"/>
              <a:t>Test takers are encourage to familiarize themselves with the test they will </a:t>
            </a:r>
            <a:r>
              <a:rPr lang="en-US" sz="2000" dirty="0"/>
              <a:t>be taking (e.g., if a calculator is already available on the computer screen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76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Supplemental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1738"/>
            <a:ext cx="7886700" cy="4861711"/>
          </a:xfrm>
        </p:spPr>
        <p:txBody>
          <a:bodyPr/>
          <a:lstStyle/>
          <a:p>
            <a:r>
              <a:rPr lang="en-US" sz="2000" dirty="0"/>
              <a:t>We always welcome test takers to provide additional sources of information to support their disability </a:t>
            </a:r>
            <a:r>
              <a:rPr lang="en-US" sz="2000" dirty="0" smtClean="0"/>
              <a:t>documentation, such as, personal statements and letters of support from their DS provider</a:t>
            </a:r>
            <a:endParaRPr lang="en-US" sz="2000" dirty="0"/>
          </a:p>
          <a:p>
            <a:r>
              <a:rPr lang="en-US" sz="2000" dirty="0"/>
              <a:t>Generally we ask that </a:t>
            </a:r>
            <a:r>
              <a:rPr lang="en-US" sz="2000" dirty="0" smtClean="0"/>
              <a:t>the </a:t>
            </a:r>
            <a:r>
              <a:rPr lang="en-US" sz="2000" dirty="0"/>
              <a:t>personal statement describe the nature of the test taker’s disability, current/past use of accommodations and why the requested accommodations are needed for the upcoming test</a:t>
            </a:r>
          </a:p>
          <a:p>
            <a:r>
              <a:rPr lang="en-US" sz="2000" dirty="0" smtClean="0"/>
              <a:t>Guidance </a:t>
            </a:r>
            <a:r>
              <a:rPr lang="en-US" sz="2000" dirty="0"/>
              <a:t>for how to compose a personal statement is available on the </a:t>
            </a:r>
            <a:r>
              <a:rPr lang="en-US" sz="2000" dirty="0" smtClean="0"/>
              <a:t>website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 smtClean="0">
                <a:hlinkClick r:id="rId2"/>
              </a:rPr>
              <a:t>www.ets.org/disabilities</a:t>
            </a:r>
            <a:r>
              <a:rPr lang="en-US" sz="2000" dirty="0" smtClean="0"/>
              <a:t>. </a:t>
            </a:r>
          </a:p>
          <a:p>
            <a:r>
              <a:rPr lang="en-US" sz="2000" dirty="0"/>
              <a:t>Letters </a:t>
            </a:r>
            <a:r>
              <a:rPr lang="en-US" sz="2000" dirty="0" smtClean="0"/>
              <a:t>of support from </a:t>
            </a:r>
            <a:r>
              <a:rPr lang="en-US" sz="2000" dirty="0"/>
              <a:t>DS service providers </a:t>
            </a:r>
            <a:r>
              <a:rPr lang="en-US" sz="2000" dirty="0" smtClean="0"/>
              <a:t>describing the accommodation utilized and attesting </a:t>
            </a:r>
            <a:r>
              <a:rPr lang="en-US" sz="2000" dirty="0"/>
              <a:t>to the effectiveness of </a:t>
            </a:r>
            <a:r>
              <a:rPr lang="en-US" sz="2000" dirty="0" smtClean="0"/>
              <a:t>the accommodations </a:t>
            </a:r>
            <a:r>
              <a:rPr lang="en-US" sz="2000" dirty="0"/>
              <a:t>may be helpful </a:t>
            </a:r>
            <a:endParaRPr lang="en-US" sz="2000" dirty="0" smtClean="0"/>
          </a:p>
          <a:p>
            <a:r>
              <a:rPr lang="en-US" sz="2000" dirty="0" smtClean="0"/>
              <a:t>“</a:t>
            </a:r>
            <a:r>
              <a:rPr lang="en-US" sz="2000" dirty="0"/>
              <a:t>Tips for Disability Service Providers” is available on our </a:t>
            </a:r>
            <a:r>
              <a:rPr lang="en-US" sz="2000" dirty="0" smtClean="0"/>
              <a:t>website </a:t>
            </a:r>
            <a:r>
              <a:rPr lang="en-US" sz="2000" dirty="0"/>
              <a:t>(</a:t>
            </a:r>
            <a:r>
              <a:rPr lang="en-US" sz="2000" dirty="0" smtClean="0">
                <a:hlinkClick r:id="rId2"/>
              </a:rPr>
              <a:t>www.ets.org/disabilities</a:t>
            </a:r>
            <a:r>
              <a:rPr lang="en-US" sz="2000" dirty="0" smtClean="0"/>
              <a:t>) </a:t>
            </a:r>
            <a:endParaRPr lang="en-US" sz="2000" dirty="0"/>
          </a:p>
          <a:p>
            <a:endParaRPr lang="en-US" sz="2000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00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4222" y="1472673"/>
            <a:ext cx="7886700" cy="17588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		Questions?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972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Introduction to ETS</a:t>
            </a:r>
          </a:p>
          <a:p>
            <a:r>
              <a:rPr lang="en-US" sz="2000" dirty="0" smtClean="0"/>
              <a:t>Accommodations Review Process</a:t>
            </a:r>
          </a:p>
          <a:p>
            <a:pPr lvl="1"/>
            <a:r>
              <a:rPr lang="en-US" sz="2000" i="1" dirty="0" smtClean="0"/>
              <a:t>Certification of Eligibility (COE): Accommodations History </a:t>
            </a:r>
            <a:r>
              <a:rPr lang="en-US" sz="2000" dirty="0" smtClean="0"/>
              <a:t>form </a:t>
            </a:r>
          </a:p>
          <a:p>
            <a:r>
              <a:rPr lang="en-US" sz="2000" dirty="0" smtClean="0"/>
              <a:t>Reviewing Documentation</a:t>
            </a:r>
          </a:p>
          <a:p>
            <a:pPr lvl="1"/>
            <a:r>
              <a:rPr lang="en-US" sz="2000" dirty="0" smtClean="0"/>
              <a:t>10 Guiding Questions</a:t>
            </a:r>
          </a:p>
          <a:p>
            <a:pPr lvl="1"/>
            <a:r>
              <a:rPr lang="en-US" sz="2000" dirty="0" smtClean="0"/>
              <a:t>Why Disability Documentation May Be </a:t>
            </a:r>
            <a:r>
              <a:rPr lang="en-US" sz="2000" dirty="0"/>
              <a:t>I</a:t>
            </a:r>
            <a:r>
              <a:rPr lang="en-US" sz="2000" dirty="0" smtClean="0"/>
              <a:t>nsufficient</a:t>
            </a:r>
          </a:p>
          <a:p>
            <a:pPr lvl="1"/>
            <a:r>
              <a:rPr lang="en-US" sz="2000" dirty="0" smtClean="0"/>
              <a:t>Differing Accommodations: Postsecondary vs. Testing Agencies</a:t>
            </a:r>
          </a:p>
          <a:p>
            <a:r>
              <a:rPr lang="en-US" sz="2000" dirty="0" smtClean="0"/>
              <a:t>Suggestions and Recommendations</a:t>
            </a:r>
          </a:p>
          <a:p>
            <a:pPr lvl="1"/>
            <a:r>
              <a:rPr lang="en-US" sz="2000" dirty="0" smtClean="0"/>
              <a:t>Additional Tips</a:t>
            </a:r>
          </a:p>
          <a:p>
            <a:pPr lvl="1"/>
            <a:r>
              <a:rPr lang="en-US" sz="2000" dirty="0" smtClean="0"/>
              <a:t>Supplemental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3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Who’s Who at 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Office </a:t>
            </a:r>
            <a:r>
              <a:rPr lang="en-US" dirty="0"/>
              <a:t>of Disability </a:t>
            </a:r>
            <a:r>
              <a:rPr lang="en-US" dirty="0" smtClean="0"/>
              <a:t>Policy (Research &amp; Development)</a:t>
            </a:r>
            <a:endParaRPr lang="en-US" dirty="0"/>
          </a:p>
          <a:p>
            <a:pPr lvl="1"/>
            <a:r>
              <a:rPr lang="en-US" dirty="0"/>
              <a:t>Sets policies and procedures </a:t>
            </a:r>
          </a:p>
          <a:p>
            <a:r>
              <a:rPr lang="en-US" dirty="0" smtClean="0"/>
              <a:t>Internal </a:t>
            </a:r>
            <a:r>
              <a:rPr lang="en-US" dirty="0"/>
              <a:t>&amp; External Reviewers</a:t>
            </a:r>
          </a:p>
          <a:p>
            <a:pPr lvl="1"/>
            <a:r>
              <a:rPr lang="en-US" dirty="0"/>
              <a:t>Performs initial review of applications</a:t>
            </a:r>
          </a:p>
          <a:p>
            <a:pPr lvl="1"/>
            <a:r>
              <a:rPr lang="en-US" dirty="0"/>
              <a:t>37 expert panel reviewers </a:t>
            </a:r>
          </a:p>
          <a:p>
            <a:r>
              <a:rPr lang="en-US" dirty="0" smtClean="0"/>
              <a:t>Disability </a:t>
            </a:r>
            <a:r>
              <a:rPr lang="en-US" dirty="0"/>
              <a:t>Services</a:t>
            </a:r>
          </a:p>
          <a:p>
            <a:pPr lvl="1"/>
            <a:r>
              <a:rPr lang="en-US" dirty="0"/>
              <a:t>Call center and </a:t>
            </a:r>
            <a:r>
              <a:rPr lang="en-US" dirty="0" smtClean="0"/>
              <a:t>processing</a:t>
            </a:r>
            <a:endParaRPr lang="en-US" dirty="0"/>
          </a:p>
          <a:p>
            <a:r>
              <a:rPr lang="en-US" dirty="0" smtClean="0"/>
              <a:t>General Counsel’s Office</a:t>
            </a:r>
          </a:p>
          <a:p>
            <a:pPr lvl="1"/>
            <a:r>
              <a:rPr lang="en-US" dirty="0" smtClean="0"/>
              <a:t>Responds </a:t>
            </a:r>
            <a:r>
              <a:rPr lang="en-US" dirty="0"/>
              <a:t>to legal complaints</a:t>
            </a:r>
          </a:p>
          <a:p>
            <a:pPr lvl="1"/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7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Accommodations Review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Completed </a:t>
            </a:r>
            <a:r>
              <a:rPr lang="en-US" dirty="0"/>
              <a:t>registration form &amp; fee</a:t>
            </a:r>
          </a:p>
          <a:p>
            <a:r>
              <a:rPr lang="en-US" dirty="0"/>
              <a:t>Part I (Applicant Information)</a:t>
            </a:r>
          </a:p>
          <a:p>
            <a:r>
              <a:rPr lang="en-US" dirty="0"/>
              <a:t>Part II (Testing Accommodations Request)</a:t>
            </a:r>
          </a:p>
          <a:p>
            <a:r>
              <a:rPr lang="en-US" dirty="0"/>
              <a:t>Part III (Certification of Eligibility: Accommodations History), if </a:t>
            </a:r>
            <a:r>
              <a:rPr lang="en-US" dirty="0" smtClean="0"/>
              <a:t>applicable</a:t>
            </a:r>
          </a:p>
          <a:p>
            <a:pPr marL="0" indent="0">
              <a:buNone/>
            </a:pPr>
            <a:endParaRPr lang="en-US" dirty="0" smtClean="0"/>
          </a:p>
          <a:p>
            <a:pPr algn="ctr"/>
            <a:endParaRPr lang="en-US" i="1" dirty="0" smtClean="0"/>
          </a:p>
          <a:p>
            <a:pPr marL="0" indent="0" algn="ctr">
              <a:buNone/>
            </a:pPr>
            <a:endParaRPr lang="en-US" i="1" dirty="0" smtClean="0"/>
          </a:p>
          <a:p>
            <a:pPr marL="0" indent="0" algn="ctr">
              <a:buNone/>
            </a:pPr>
            <a:r>
              <a:rPr lang="en-US" i="1" dirty="0" smtClean="0"/>
              <a:t>Documentation </a:t>
            </a:r>
            <a:r>
              <a:rPr lang="en-US" i="1" dirty="0"/>
              <a:t>should only be submitted if it is required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72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Certification of Eligibility (COE): Accommodations History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Expanded COE </a:t>
            </a:r>
            <a:r>
              <a:rPr lang="en-US" dirty="0" smtClean="0"/>
              <a:t>includes </a:t>
            </a:r>
            <a:r>
              <a:rPr lang="en-US" dirty="0"/>
              <a:t>ASD, TBI, physical, and psychiatric disabilities for 50% extended test time and extra breaks</a:t>
            </a:r>
          </a:p>
          <a:p>
            <a:r>
              <a:rPr lang="en-US" dirty="0"/>
              <a:t>The documentation on file at the post-secondary institution must </a:t>
            </a:r>
            <a:r>
              <a:rPr lang="en-US" dirty="0" smtClean="0"/>
              <a:t>align with ETS documentation guidelines</a:t>
            </a:r>
            <a:r>
              <a:rPr lang="en-US" dirty="0"/>
              <a:t>, including </a:t>
            </a:r>
            <a:r>
              <a:rPr lang="en-US" dirty="0" err="1"/>
              <a:t>recency</a:t>
            </a:r>
            <a:r>
              <a:rPr lang="en-US" dirty="0"/>
              <a:t> requirements</a:t>
            </a:r>
          </a:p>
          <a:p>
            <a:r>
              <a:rPr lang="en-US" dirty="0"/>
              <a:t>Documentation for medical disabilities/chronic health conditions and “other</a:t>
            </a:r>
            <a:r>
              <a:rPr lang="en-US" dirty="0" smtClean="0"/>
              <a:t>” </a:t>
            </a:r>
            <a:r>
              <a:rPr lang="en-US" dirty="0"/>
              <a:t>still </a:t>
            </a:r>
            <a:r>
              <a:rPr lang="en-US" dirty="0" smtClean="0"/>
              <a:t>requires </a:t>
            </a:r>
            <a:r>
              <a:rPr lang="en-US" dirty="0"/>
              <a:t>review due to the episodic/transitory nature of these disabilities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283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When Documentation is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 should only be submitted if it is required </a:t>
            </a:r>
          </a:p>
          <a:p>
            <a:r>
              <a:rPr lang="en-US" dirty="0"/>
              <a:t>What do we generally look for in the documentation?</a:t>
            </a:r>
          </a:p>
          <a:p>
            <a:pPr lvl="1"/>
            <a:r>
              <a:rPr lang="en-US" dirty="0"/>
              <a:t>Focus is on current functional limitations</a:t>
            </a:r>
          </a:p>
          <a:p>
            <a:pPr lvl="1"/>
            <a:r>
              <a:rPr lang="en-US" dirty="0"/>
              <a:t>Historical information is very </a:t>
            </a:r>
            <a:r>
              <a:rPr lang="en-US" dirty="0" smtClean="0"/>
              <a:t>important</a:t>
            </a:r>
          </a:p>
          <a:p>
            <a:pPr lvl="1"/>
            <a:r>
              <a:rPr lang="en-US" dirty="0" smtClean="0"/>
              <a:t>Past use of accommodations</a:t>
            </a:r>
            <a:endParaRPr lang="en-US" dirty="0"/>
          </a:p>
          <a:p>
            <a:pPr lvl="1"/>
            <a:r>
              <a:rPr lang="en-US" dirty="0"/>
              <a:t>Evidence of impact the disability has on academic performance</a:t>
            </a:r>
          </a:p>
          <a:p>
            <a:pPr lvl="1"/>
            <a:r>
              <a:rPr lang="en-US" dirty="0"/>
              <a:t>Supported rationale for each request</a:t>
            </a:r>
          </a:p>
          <a:p>
            <a:r>
              <a:rPr lang="en-US" dirty="0"/>
              <a:t>Guidelines for documenting specific disability categories is available on our website (</a:t>
            </a:r>
            <a:r>
              <a:rPr lang="en-US" dirty="0" smtClean="0">
                <a:hlinkClick r:id="rId2"/>
              </a:rPr>
              <a:t>www.ets.org/disabilities</a:t>
            </a:r>
            <a:r>
              <a:rPr lang="en-US" dirty="0" smtClean="0"/>
              <a:t>)  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1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10 Guiding Questions When Reviewing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/>
              <a:t>Does </a:t>
            </a:r>
            <a:r>
              <a:rPr lang="en-US" dirty="0"/>
              <a:t>the </a:t>
            </a:r>
            <a:r>
              <a:rPr lang="en-US" dirty="0" smtClean="0"/>
              <a:t>test taker’s evaluator </a:t>
            </a:r>
            <a:r>
              <a:rPr lang="en-US" dirty="0"/>
              <a:t>clearly indicate a disability that is covered under the ADA AA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There can be flexibility if functional limitations are very clear</a:t>
            </a:r>
          </a:p>
          <a:p>
            <a:pPr marL="457200" indent="-457200">
              <a:buAutoNum type="arabicPeriod"/>
            </a:pPr>
            <a:r>
              <a:rPr lang="en-US" dirty="0"/>
              <a:t>Does the </a:t>
            </a:r>
            <a:r>
              <a:rPr lang="en-US" dirty="0" smtClean="0"/>
              <a:t>test taker’s evaluator </a:t>
            </a:r>
            <a:r>
              <a:rPr lang="en-US" dirty="0"/>
              <a:t>appear to be qualified to make the diagnosis</a:t>
            </a:r>
            <a:r>
              <a:rPr lang="en-US" dirty="0" smtClean="0"/>
              <a:t>?</a:t>
            </a:r>
          </a:p>
          <a:p>
            <a:pPr marL="457200" indent="-457200">
              <a:buAutoNum type="arabicPeriod"/>
            </a:pPr>
            <a:r>
              <a:rPr lang="en-US" dirty="0"/>
              <a:t>Is the documentation current as per ETS guidelines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For example, ADHD – 5 years; psychiatric disabilities – 1 year</a:t>
            </a:r>
          </a:p>
          <a:p>
            <a:pPr marL="457200" indent="-457200">
              <a:buAutoNum type="arabicPeriod"/>
            </a:pPr>
            <a:r>
              <a:rPr lang="en-US" dirty="0"/>
              <a:t>Does the documentation include relevant history (e.g., educational, </a:t>
            </a:r>
            <a:r>
              <a:rPr lang="en-US" dirty="0" smtClean="0"/>
              <a:t>developmental, medical</a:t>
            </a:r>
            <a:r>
              <a:rPr lang="en-US" dirty="0"/>
              <a:t>, social and/or occupational</a:t>
            </a:r>
            <a:r>
              <a:rPr lang="en-US" dirty="0" smtClean="0"/>
              <a:t>)?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13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10 Guiding Questions When Reviewing Documentation, Cont’d…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5. Does the documentation include a list of administered tests with standard scores </a:t>
            </a:r>
            <a:r>
              <a:rPr lang="en-US" dirty="0" smtClean="0"/>
              <a:t>of all </a:t>
            </a:r>
            <a:r>
              <a:rPr lang="en-US" dirty="0"/>
              <a:t>subtests administered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This is only relevant to certain disabilities/accommodation requests</a:t>
            </a:r>
          </a:p>
          <a:p>
            <a:pPr marL="0" indent="0">
              <a:buNone/>
            </a:pPr>
            <a:r>
              <a:rPr lang="en-US" dirty="0"/>
              <a:t>6. Is the documentation sufficient to support the stated disability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Does it go beyond a DSM-5 diagnosis?</a:t>
            </a:r>
          </a:p>
          <a:p>
            <a:pPr marL="0" indent="0">
              <a:buNone/>
            </a:pPr>
            <a:r>
              <a:rPr lang="en-US" dirty="0" smtClean="0"/>
              <a:t>7. Is </a:t>
            </a:r>
            <a:r>
              <a:rPr lang="en-US" dirty="0"/>
              <a:t>there evidence of the functional limitations and current impact of the disability </a:t>
            </a:r>
            <a:r>
              <a:rPr lang="en-US" dirty="0" smtClean="0"/>
              <a:t>in the </a:t>
            </a:r>
            <a:r>
              <a:rPr lang="en-US" dirty="0"/>
              <a:t>documentation as it pertains to taking this test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There should be a clear link between the documentation and requested accommodations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9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10 Guiding Questions When Reviewing Documentation, Cont’d…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8. </a:t>
            </a:r>
            <a:r>
              <a:rPr lang="en-US" dirty="0" smtClean="0"/>
              <a:t>Is </a:t>
            </a:r>
            <a:r>
              <a:rPr lang="en-US" dirty="0"/>
              <a:t>there sufficient explanation in the documentation to support the need for </a:t>
            </a:r>
            <a:r>
              <a:rPr lang="en-US" u="sng" dirty="0"/>
              <a:t>each</a:t>
            </a:r>
            <a:r>
              <a:rPr lang="en-US" dirty="0"/>
              <a:t> of the requested accommodations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9</a:t>
            </a:r>
            <a:r>
              <a:rPr lang="en-US" dirty="0"/>
              <a:t>. Is there a documented recent history of using accommodations</a:t>
            </a:r>
            <a:r>
              <a:rPr lang="en-US" dirty="0" smtClean="0"/>
              <a:t>?</a:t>
            </a:r>
          </a:p>
          <a:p>
            <a:r>
              <a:rPr lang="en-US" i="1" dirty="0" smtClean="0"/>
              <a:t>Example: Post-secondary setting, workplace or prior standardized tests</a:t>
            </a:r>
          </a:p>
          <a:p>
            <a:pPr marL="0" indent="0">
              <a:buNone/>
            </a:pPr>
            <a:r>
              <a:rPr lang="en-US" dirty="0" smtClean="0"/>
              <a:t>10. </a:t>
            </a:r>
            <a:r>
              <a:rPr lang="en-US" dirty="0"/>
              <a:t>If no accommodations were given previously, is there a detailed rationale for </a:t>
            </a:r>
            <a:r>
              <a:rPr lang="en-US" dirty="0" smtClean="0"/>
              <a:t>why accommodations </a:t>
            </a:r>
            <a:r>
              <a:rPr lang="en-US" dirty="0"/>
              <a:t>are needed now</a:t>
            </a:r>
            <a:r>
              <a:rPr lang="en-US" dirty="0" smtClean="0"/>
              <a:t>?</a:t>
            </a:r>
          </a:p>
          <a:p>
            <a:pPr lvl="1"/>
            <a:r>
              <a:rPr lang="en-US" i="1" dirty="0" smtClean="0"/>
              <a:t>Example: Student </a:t>
            </a:r>
            <a:r>
              <a:rPr lang="en-US" i="1" dirty="0"/>
              <a:t>diagnosed in grade school with LD but did not use accommodations </a:t>
            </a:r>
            <a:r>
              <a:rPr lang="en-US" i="1" dirty="0" smtClean="0"/>
              <a:t>on SAT or in college</a:t>
            </a:r>
            <a:endParaRPr lang="en-US" i="1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444A8A-4D2F-4146-BAFB-52028D7CAE1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68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 PTI Presentation.potx" id="{EE3A65AA-21B4-4AB6-9A26-1F56DAB1328A}" vid="{95FF1C20-319C-4C87-BA89-0339A44F1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3F8D4967F34045B1C1ED804C25C086" ma:contentTypeVersion="10" ma:contentTypeDescription="Create a new document." ma:contentTypeScope="" ma:versionID="ac0cc5cbc2e1482b7e6545eb09441c68">
  <xsd:schema xmlns:xsd="http://www.w3.org/2001/XMLSchema" xmlns:xs="http://www.w3.org/2001/XMLSchema" xmlns:p="http://schemas.microsoft.com/office/2006/metadata/properties" xmlns:ns2="2b486c6f-e62a-4c0c-b9f7-b03b5d824845" xmlns:ns3="18ecb818-a3cc-4678-9149-ef3f995cc78e" targetNamespace="http://schemas.microsoft.com/office/2006/metadata/properties" ma:root="true" ma:fieldsID="94fae4960245ee982583918bddd65738" ns2:_="" ns3:_="">
    <xsd:import namespace="2b486c6f-e62a-4c0c-b9f7-b03b5d824845"/>
    <xsd:import namespace="18ecb818-a3cc-4678-9149-ef3f995cc78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486c6f-e62a-4c0c-b9f7-b03b5d82484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ecb818-a3cc-4678-9149-ef3f995cc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b486c6f-e62a-4c0c-b9f7-b03b5d824845">5JHHYME3CAE4-1874062312-210</_dlc_DocId>
    <_dlc_DocIdUrl xmlns="2b486c6f-e62a-4c0c-b9f7-b03b5d824845">
      <Url>https://etsorg1.sharepoint.com/teams/mpa/_layouts/15/DocIdRedir.aspx?ID=5JHHYME3CAE4-1874062312-210</Url>
      <Description>5JHHYME3CAE4-1874062312-210</Description>
    </_dlc_DocIdUrl>
  </documentManagement>
</p:properties>
</file>

<file path=customXml/itemProps1.xml><?xml version="1.0" encoding="utf-8"?>
<ds:datastoreItem xmlns:ds="http://schemas.openxmlformats.org/officeDocument/2006/customXml" ds:itemID="{4682D613-18E8-41C7-9078-2F670FF59AA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FA744B-F126-4DBB-A0F4-01087AA4AD9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EEA482A-91AD-4914-81F2-3BA9AD246E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486c6f-e62a-4c0c-b9f7-b03b5d824845"/>
    <ds:schemaRef ds:uri="18ecb818-a3cc-4678-9149-ef3f995cc7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CEE172B9-52D7-41B5-8D45-EEBBED0C34CF}">
  <ds:schemaRefs>
    <ds:schemaRef ds:uri="http://schemas.microsoft.com/office/2006/metadata/properties"/>
    <ds:schemaRef ds:uri="2b486c6f-e62a-4c0c-b9f7-b03b5d824845"/>
    <ds:schemaRef ds:uri="http://purl.org/dc/elements/1.1/"/>
    <ds:schemaRef ds:uri="http://purl.org/dc/terms/"/>
    <ds:schemaRef ds:uri="http://schemas.openxmlformats.org/package/2006/metadata/core-properties"/>
    <ds:schemaRef ds:uri="http://purl.org/dc/dcmitype/"/>
    <ds:schemaRef ds:uri="18ecb818-a3cc-4678-9149-ef3f995cc78e"/>
    <ds:schemaRef ds:uri="http://schemas.microsoft.com/office/2006/documentManagement/typ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2018 PTI Presentation</Template>
  <TotalTime>451</TotalTime>
  <Words>1076</Words>
  <Application>Microsoft Office PowerPoint</Application>
  <PresentationFormat>On-screen Show (4:3)</PresentationFormat>
  <Paragraphs>119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Office Theme</vt:lpstr>
      <vt:lpstr>Documentation Review at a High-Stakes Testing Agency: How ETS Makes Accommodations Decisions</vt:lpstr>
      <vt:lpstr>Agenda</vt:lpstr>
      <vt:lpstr>Who’s Who at ETS</vt:lpstr>
      <vt:lpstr>Accommodations Review Process</vt:lpstr>
      <vt:lpstr>Certification of Eligibility (COE): Accommodations History form</vt:lpstr>
      <vt:lpstr>When Documentation is Needed</vt:lpstr>
      <vt:lpstr>10 Guiding Questions When Reviewing Documentation</vt:lpstr>
      <vt:lpstr>10 Guiding Questions When Reviewing Documentation, Cont’d…</vt:lpstr>
      <vt:lpstr>10 Guiding Questions When Reviewing Documentation, Cont’d…</vt:lpstr>
      <vt:lpstr>Reasons Why ETS May Deem Documentation Insufficient</vt:lpstr>
      <vt:lpstr>Differing Accommodations: Postsecondary vs. Testing Agencies</vt:lpstr>
      <vt:lpstr>Additional Tips</vt:lpstr>
      <vt:lpstr>Supplemental Information</vt:lpstr>
      <vt:lpstr>  Questions?</vt:lpstr>
    </vt:vector>
  </TitlesOfParts>
  <Company>ETS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Documentation Review at a High-Stakes Testing Agency: How ETS Makes Accommodations Decisions</dc:title>
  <dc:creator>Murray, Morgan</dc:creator>
  <cp:lastModifiedBy>Blisard, Morgan</cp:lastModifiedBy>
  <cp:revision>15</cp:revision>
  <cp:lastPrinted>2015-08-31T15:58:39Z</cp:lastPrinted>
  <dcterms:created xsi:type="dcterms:W3CDTF">2018-05-30T14:48:00Z</dcterms:created>
  <dcterms:modified xsi:type="dcterms:W3CDTF">2018-06-18T14:49:50Z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f29eb0bd-de05-4664-8c62-c0bdab1f7ea9</vt:lpwstr>
  </property>
  <property fmtid="{D5CDD505-2E9C-101B-9397-08002B2CF9AE}" pid="3" name="ContentTypeId">
    <vt:lpwstr>0x010100EA3F8D4967F34045B1C1ED804C25C086</vt:lpwstr>
  </property>
</Properties>
</file>