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65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96" r:id="rId22"/>
    <p:sldId id="274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97" r:id="rId31"/>
    <p:sldId id="287" r:id="rId32"/>
    <p:sldId id="288" r:id="rId33"/>
    <p:sldId id="289" r:id="rId34"/>
    <p:sldId id="298" r:id="rId35"/>
    <p:sldId id="299" r:id="rId36"/>
    <p:sldId id="300" r:id="rId37"/>
    <p:sldId id="301" r:id="rId38"/>
    <p:sldId id="291" r:id="rId39"/>
    <p:sldId id="292" r:id="rId40"/>
    <p:sldId id="293" r:id="rId41"/>
    <p:sldId id="294" r:id="rId42"/>
    <p:sldId id="295" r:id="rId4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4F2F34D-6743-4A5C-9A78-918A8F45A60E}">
  <a:tblStyle styleId="{74F2F34D-6743-4A5C-9A78-918A8F45A60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90"/>
    <p:restoredTop sz="94670"/>
  </p:normalViewPr>
  <p:slideViewPr>
    <p:cSldViewPr snapToGrid="0" snapToObjects="1" showGuides="1">
      <p:cViewPr varScale="1">
        <p:scale>
          <a:sx n="122" d="100"/>
          <a:sy n="122" d="100"/>
        </p:scale>
        <p:origin x="528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98011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Shape 3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49644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Shape 3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Shape 3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352554"/>
            <a:ext cx="7086600" cy="1368822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724151"/>
            <a:ext cx="7086600" cy="514350"/>
          </a:xfrm>
        </p:spPr>
        <p:txBody>
          <a:bodyPr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3235746"/>
            <a:ext cx="2183130" cy="280982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3242884"/>
            <a:ext cx="4800600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073150"/>
            <a:ext cx="2057400" cy="273844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6538131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3523021"/>
            <a:ext cx="8116526" cy="614516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706080"/>
            <a:ext cx="8116380" cy="260862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4137537"/>
            <a:ext cx="8115300" cy="526477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5103817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565150"/>
            <a:ext cx="8115300" cy="2101850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2736850"/>
            <a:ext cx="7597887" cy="749300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956"/>
            <a:ext cx="5243619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7857417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565150"/>
            <a:ext cx="7613650" cy="1953371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2524168"/>
            <a:ext cx="7194552" cy="33333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2969897"/>
            <a:ext cx="7613650" cy="509903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956"/>
            <a:ext cx="5243619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9" name="TextBox 8"/>
          <p:cNvSpPr txBox="1"/>
          <p:nvPr/>
        </p:nvSpPr>
        <p:spPr>
          <a:xfrm>
            <a:off x="357188" y="700088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025968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7062891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1" y="843526"/>
            <a:ext cx="7609640" cy="1883876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2736237"/>
            <a:ext cx="7608491" cy="74991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4163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163"/>
            <a:ext cx="5243619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3235281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571500"/>
            <a:ext cx="6457949" cy="977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51560"/>
            <a:ext cx="2592324" cy="462990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178424"/>
            <a:ext cx="2592324" cy="2485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1650999"/>
            <a:ext cx="2592324" cy="46990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178050"/>
            <a:ext cx="2592324" cy="24859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1644649"/>
            <a:ext cx="2592324" cy="46990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178424"/>
            <a:ext cx="2592324" cy="2485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5545039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1" y="571500"/>
            <a:ext cx="6457949" cy="9715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463" y="3143250"/>
            <a:ext cx="2588687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463" y="1771650"/>
            <a:ext cx="2588687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463" y="3655323"/>
            <a:ext cx="2588687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698" y="3143250"/>
            <a:ext cx="2586701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1771650"/>
            <a:ext cx="2586702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699" y="3655323"/>
            <a:ext cx="2586701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3143250"/>
            <a:ext cx="2592352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391" y="1771650"/>
            <a:ext cx="2585909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3655321"/>
            <a:ext cx="2589334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7040310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1645920"/>
            <a:ext cx="8115300" cy="301809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9968978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558800"/>
            <a:ext cx="1543050" cy="2927350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50" y="558800"/>
            <a:ext cx="6153151" cy="29273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284956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285750"/>
            <a:ext cx="5243619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8627214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17278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5247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7181254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3279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65150"/>
            <a:ext cx="8115299" cy="2101451"/>
          </a:xfrm>
        </p:spPr>
        <p:txBody>
          <a:bodyPr anchor="b">
            <a:normAutofit/>
          </a:bodyPr>
          <a:lstStyle>
            <a:lvl1pPr algn="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2731294"/>
            <a:ext cx="7867650" cy="716756"/>
          </a:xfrm>
        </p:spPr>
        <p:txBody>
          <a:bodyPr>
            <a:normAutofit/>
          </a:bodyPr>
          <a:lstStyle>
            <a:lvl1pPr marL="0" indent="0" algn="r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285751"/>
            <a:ext cx="5243619" cy="2730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9051428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45920"/>
            <a:ext cx="4000500" cy="30180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45920"/>
            <a:ext cx="4000500" cy="30180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4500988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571500"/>
            <a:ext cx="6457950" cy="9715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1637852"/>
            <a:ext cx="3809993" cy="617934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1" y="2349500"/>
            <a:ext cx="3983831" cy="23145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37852"/>
            <a:ext cx="3829050" cy="617934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49500"/>
            <a:ext cx="4000500" cy="23145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960216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3711466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82376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3086100" cy="120015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560070"/>
            <a:ext cx="4882964" cy="410394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343150"/>
            <a:ext cx="3086100" cy="232086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1189010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5154930" cy="120015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563431"/>
            <a:ext cx="2733722" cy="410058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343150"/>
            <a:ext cx="5154930" cy="232086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8477780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573280"/>
            <a:ext cx="6457950" cy="969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45920"/>
            <a:ext cx="8115300" cy="3018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4767263"/>
            <a:ext cx="218313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7/2/18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766884"/>
            <a:ext cx="58293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285750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31926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3" r:id="rId18"/>
    <p:sldLayoutId id="2147483784" r:id="rId19"/>
    <p:sldLayoutId id="2147483785" r:id="rId20"/>
  </p:sldLayoutIdLst>
  <p:hf sldNum="0" hdr="0" ftr="0" dt="0"/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ctrTitle"/>
          </p:nvPr>
        </p:nvSpPr>
        <p:spPr>
          <a:xfrm>
            <a:off x="962114" y="1068450"/>
            <a:ext cx="7530245" cy="21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Verdana"/>
                <a:ea typeface="Verdana"/>
                <a:cs typeface="Verdana"/>
                <a:sym typeface="Verdana"/>
              </a:rPr>
              <a:t>Bridging the Crossroads: </a:t>
            </a:r>
            <a:endParaRPr sz="3000" b="1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latin typeface="Verdana"/>
                <a:ea typeface="Verdana"/>
                <a:cs typeface="Verdana"/>
                <a:sym typeface="Verdana"/>
              </a:rPr>
              <a:t>The Intersection of </a:t>
            </a:r>
            <a:br>
              <a:rPr lang="en" sz="3000" b="1" dirty="0">
                <a:latin typeface="Verdana"/>
                <a:ea typeface="Verdana"/>
                <a:cs typeface="Verdana"/>
                <a:sym typeface="Verdana"/>
              </a:rPr>
            </a:br>
            <a:r>
              <a:rPr lang="en" sz="3000" b="1" dirty="0">
                <a:latin typeface="Verdana"/>
                <a:ea typeface="Verdana"/>
                <a:cs typeface="Verdana"/>
                <a:sym typeface="Verdana"/>
              </a:rPr>
              <a:t>Trans* and Autism Identities</a:t>
            </a:r>
            <a:endParaRPr sz="3000" b="1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subTitle" idx="1"/>
          </p:nvPr>
        </p:nvSpPr>
        <p:spPr>
          <a:xfrm>
            <a:off x="962114" y="2835300"/>
            <a:ext cx="6864530" cy="6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latin typeface="Verdana"/>
                <a:ea typeface="Verdana"/>
                <a:cs typeface="Verdana"/>
                <a:sym typeface="Verdana"/>
              </a:rPr>
              <a:t>Tay </a:t>
            </a:r>
            <a:r>
              <a:rPr lang="en" sz="1600" i="1" dirty="0" err="1">
                <a:latin typeface="Verdana"/>
                <a:ea typeface="Verdana"/>
                <a:cs typeface="Verdana"/>
                <a:sym typeface="Verdana"/>
              </a:rPr>
              <a:t>McEdwards</a:t>
            </a:r>
            <a:r>
              <a:rPr lang="en" sz="1600" i="1" dirty="0"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" sz="1600" i="1" dirty="0" err="1">
                <a:latin typeface="Verdana"/>
                <a:ea typeface="Verdana"/>
                <a:cs typeface="Verdana"/>
                <a:sym typeface="Verdana"/>
              </a:rPr>
              <a:t>M.S.Ed</a:t>
            </a:r>
            <a:r>
              <a:rPr lang="en" sz="1600" i="1" dirty="0">
                <a:latin typeface="Verdana"/>
                <a:ea typeface="Verdana"/>
                <a:cs typeface="Verdana"/>
                <a:sym typeface="Verdana"/>
              </a:rPr>
              <a:t>., Oregon State University</a:t>
            </a:r>
            <a:endParaRPr sz="1600" i="1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 dirty="0">
                <a:latin typeface="Verdana"/>
                <a:ea typeface="Verdana"/>
                <a:cs typeface="Verdana"/>
                <a:sym typeface="Verdana"/>
              </a:rPr>
              <a:t>Cynthia Konrad, M.A., Oregon State University</a:t>
            </a:r>
          </a:p>
          <a:p>
            <a:pPr>
              <a:spcBef>
                <a:spcPts val="0"/>
              </a:spcBef>
            </a:pPr>
            <a:r>
              <a:rPr lang="en-US" sz="1600" i="1" dirty="0">
                <a:latin typeface="Verdana"/>
                <a:ea typeface="Verdana"/>
                <a:cs typeface="Verdana"/>
                <a:sym typeface="Verdana"/>
              </a:rPr>
              <a:t>Teryn J. Robinson, M.A., </a:t>
            </a:r>
            <a:r>
              <a:rPr lang="en-US" sz="1600" i="1" dirty="0" err="1">
                <a:latin typeface="Verdana"/>
                <a:ea typeface="Verdana"/>
                <a:cs typeface="Verdana"/>
                <a:sym typeface="Verdana"/>
              </a:rPr>
              <a:t>M.S.Ed</a:t>
            </a:r>
            <a:r>
              <a:rPr lang="en-US" sz="1600" i="1" dirty="0">
                <a:latin typeface="Verdana"/>
                <a:ea typeface="Verdana"/>
                <a:cs typeface="Verdana"/>
                <a:sym typeface="Verdana"/>
              </a:rPr>
              <a:t>, Lake Forest College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 methods</a:t>
            </a:r>
            <a:endParaRPr sz="3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588579" y="1567550"/>
            <a:ext cx="7747821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Cross-sectional analysis of patient files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Some research done from gender clinics looking at occurrences of ASD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Some research done from ASD diagnoses looking at occurrences of GD</a:t>
            </a:r>
            <a:endParaRPr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van der </a:t>
            </a:r>
            <a:r>
              <a:rPr lang="en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Miesen</a:t>
            </a: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al. (2018a)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title"/>
          </p:nvPr>
        </p:nvSpPr>
        <p:spPr>
          <a:xfrm>
            <a:off x="1297499" y="311717"/>
            <a:ext cx="7678335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is the </a:t>
            </a:r>
            <a:br>
              <a:rPr lang="en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co-occurrence of GD and ASD?</a:t>
            </a:r>
            <a:endParaRPr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441434" y="1419890"/>
            <a:ext cx="7894966" cy="37236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Estimates of GD in overall population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68300" rtl="0">
              <a:spcBef>
                <a:spcPts val="1600"/>
              </a:spcBef>
              <a:spcAft>
                <a:spcPts val="0"/>
              </a:spcAft>
              <a:buSzPts val="2200"/>
              <a:buChar char="●"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Individuals labeled male at birth: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in 10,000-20,000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68300" rtl="0">
              <a:spcBef>
                <a:spcPts val="1600"/>
              </a:spcBef>
              <a:spcAft>
                <a:spcPts val="0"/>
              </a:spcAft>
              <a:buSzPts val="2200"/>
              <a:buChar char="●"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Individuals labeled female at birth: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in 30,000-50,000</a:t>
            </a:r>
            <a:br>
              <a:rPr lang="en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Zucker et al. (2009)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title"/>
          </p:nvPr>
        </p:nvSpPr>
        <p:spPr>
          <a:xfrm>
            <a:off x="1297499" y="393750"/>
            <a:ext cx="7331493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is the </a:t>
            </a:r>
            <a:br>
              <a:rPr lang="en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co-occurrence of GD and ASD?</a:t>
            </a:r>
            <a:endParaRPr dirty="0"/>
          </a:p>
        </p:txBody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378372" y="1567550"/>
            <a:ext cx="8250619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Estimates of ASD in overall population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93700" rtl="0">
              <a:spcBef>
                <a:spcPts val="160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1% overall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Individuals labeled male at birth: 1 in 42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Individuals labeled female at birth: 1 in 189</a:t>
            </a:r>
            <a:b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 Lai et al. (2014)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/>
          </p:nvPr>
        </p:nvSpPr>
        <p:spPr>
          <a:xfrm>
            <a:off x="1297499" y="393750"/>
            <a:ext cx="7426087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is the </a:t>
            </a:r>
            <a:br>
              <a:rPr lang="en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co-occurrence of GD and ASD?</a:t>
            </a:r>
            <a:endParaRPr dirty="0"/>
          </a:p>
        </p:txBody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endParaRPr lang="en" sz="2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Most of the research comes to a correlation between 3-5 percent of individuals with ASD also with GD</a:t>
            </a:r>
            <a:br>
              <a:rPr lang="en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sz="2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Limitations of</a:t>
            </a:r>
            <a:br>
              <a:rPr lang="en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research</a:t>
            </a:r>
            <a:endParaRPr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283779" y="1567550"/>
            <a:ext cx="8492359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Symptoms versus diagnosis: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CSBQ: Children’s Social Behavior Questionnaire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Who completes the instrument?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CBCL, item 110: parents identify if child’s “wishing to be of the other gender” 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Limited choices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CBCL,, item 110: “wishing to be of the other gender”  is answered on a scale of “never,” “sometimes,” or “often”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van der </a:t>
            </a:r>
            <a:r>
              <a:rPr lang="en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Miesen</a:t>
            </a: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al. (2018a)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Limitations of</a:t>
            </a:r>
            <a:br>
              <a:rPr lang="en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research</a:t>
            </a:r>
            <a:endParaRPr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315311" y="1567550"/>
            <a:ext cx="85344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Difficulty for someone with ASD to be able to self-report because of the introspection required, and many of the measures are all or part self-report </a:t>
            </a:r>
            <a:r>
              <a:rPr lang="en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 </a:t>
            </a: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van der </a:t>
            </a:r>
            <a:r>
              <a:rPr lang="en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Miesen</a:t>
            </a: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al. (2018a)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Most research done since 2000, so this area of research is evolving right now.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Most research done outside the US — What are the implications of this on the research?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Differing societal norms and legal protections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ASD, GD, and </a:t>
            </a:r>
            <a:br>
              <a:rPr lang="en" sz="3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3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mental health</a:t>
            </a:r>
            <a:endParaRPr sz="3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462455" y="1567550"/>
            <a:ext cx="85344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Depression, anxiety and somatic issues were found to be higher in people with ASD and GD than with the general population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 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van der </a:t>
            </a:r>
            <a:r>
              <a:rPr lang="en-US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Miesen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al. (2018a)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Symptoms of depression and anxiety weren’t just found to correlate with obsessive interests among people with ASD who also demonstrated GD, they correlate with other sub-features of ASD </a:t>
            </a:r>
            <a:r>
              <a:rPr lang="en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 </a:t>
            </a: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van der </a:t>
            </a:r>
            <a:r>
              <a:rPr lang="en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Miesen</a:t>
            </a: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de Vries, </a:t>
            </a:r>
            <a:r>
              <a:rPr lang="en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Steensma</a:t>
            </a: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and Hartman (2018)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Important implications</a:t>
            </a:r>
            <a:endParaRPr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567559" y="1567550"/>
            <a:ext cx="7768841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3500" lvl="0" indent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don’t have an accurate measure of the co-occurrence of ASD and GD — perhaps a new assessment tool is in order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3500" lvl="0" indent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3500" lvl="0" indent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Multiple research studies identify increased levels of mental health distress among people identifying with ASD and GD</a:t>
            </a:r>
            <a:b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Considerations for</a:t>
            </a:r>
            <a:br>
              <a:rPr lang="en" sz="3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3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 from the research</a:t>
            </a:r>
            <a:endParaRPr sz="3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252248" y="1567550"/>
            <a:ext cx="8723586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need to be aware that we’re more likely to see our students with ASD also identifying as trans*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need to create a supportive environment for students with these intersecting identities.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need to be attuned to the mental health of these students and be able to make appropriate referrals for students who need support beyond what we can provide.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xfrm>
            <a:off x="1052550" y="352150"/>
            <a:ext cx="7671036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Risks for Trans People Dealing with Oppression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</p:txBody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367862" y="1485900"/>
            <a:ext cx="8523890" cy="2992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Increased psychological distress and suicide attempts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indent="-342900">
              <a:buSzPts val="1800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39% of respondents to the US Transgender Survey experienced serious psychological distress in the month before completing the survey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indent="-342900">
              <a:buSzPts val="1800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40% have attempted suicide in their lifetime, nearly nine times the U.S. population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indent="-342900">
              <a:buSzPts val="1800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7% attempted suicide in the past year, nearly 12 times the rate in the U.S. population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Report of the 2015 U.S. Transgender Survey, Executive Summary, 2016.</a:t>
            </a:r>
            <a:endParaRPr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latin typeface="Verdana"/>
                <a:ea typeface="Verdana"/>
                <a:cs typeface="Verdana"/>
                <a:sym typeface="Verdana"/>
              </a:rPr>
              <a:t>Spectrums</a:t>
            </a:r>
            <a:endParaRPr sz="48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409903" y="1491625"/>
            <a:ext cx="7926497" cy="27965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Transgender (Trans)- An umbrella term that describes individuals whose gender identity does not match their sex assigned at birth.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Autism (ASD) - is a neurological and developmental disorder characterized by social-interaction difficulties, communication challenges and a tendency to engage in repetitive behaviors.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468128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Risks for Trans People Dealing with Oppression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1231075" y="1586525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Increased risk of victimization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46% or respondents were verbally harassed in the past year because of being transgender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9% of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respondents</a:t>
            </a:r>
            <a:r>
              <a:rPr lang="en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were physically attacked in the past year because of being transgender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47% of respondents were sexually assaulted at some point in their lives, and 10% were sexually assaulted in the past year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54% experienced some form of intimate partner violence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Report of the 2015 U.S. Transgender Survey, Executive Summary, 2016.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Verdana"/>
                <a:ea typeface="Verdana"/>
                <a:cs typeface="Verdana"/>
                <a:sym typeface="Verdana"/>
              </a:rPr>
              <a:t>Challenges for Trans </a:t>
            </a:r>
            <a:br>
              <a:rPr lang="en" sz="3200" dirty="0">
                <a:latin typeface="Verdana"/>
                <a:ea typeface="Verdana"/>
                <a:cs typeface="Verdana"/>
                <a:sym typeface="Verdana"/>
              </a:rPr>
            </a:br>
            <a:r>
              <a:rPr lang="en" sz="3200" dirty="0">
                <a:latin typeface="Verdana"/>
                <a:ea typeface="Verdana"/>
                <a:cs typeface="Verdana"/>
                <a:sym typeface="Verdana"/>
              </a:rPr>
              <a:t>People with Autism</a:t>
            </a:r>
            <a:endParaRPr sz="32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304800" y="1597299"/>
            <a:ext cx="8523889" cy="34266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Difficulty finding educational and medical professionals who support them holistically </a:t>
            </a:r>
          </a:p>
          <a:p>
            <a:pPr fontAlgn="base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Difficulty finding knowledgeable and accepting staff and peers in LGBTQ+ and disability service spaces</a:t>
            </a:r>
          </a:p>
          <a:p>
            <a:pPr fontAlgn="base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Dependence on unsupportive family</a:t>
            </a:r>
          </a:p>
          <a:p>
            <a:pPr fontAlgn="base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Compounded risks of violence, economic struggles, discrimination, etc.</a:t>
            </a:r>
          </a:p>
          <a:p>
            <a:pPr marL="146050" indent="0">
              <a:buNone/>
            </a:pPr>
            <a:endParaRPr lang="en-US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050" indent="0">
              <a:buNone/>
            </a:pPr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challenges have you seen trans people with ASD face?</a:t>
            </a:r>
            <a:b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5632633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Supporting Trans People with ASD</a:t>
            </a:r>
            <a:endParaRPr sz="4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dk1"/>
              </a:solidFill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1A4137-05FC-3045-A963-EBA7A20C9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Educational Resources and Ideas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title"/>
          </p:nvPr>
        </p:nvSpPr>
        <p:spPr>
          <a:xfrm>
            <a:off x="1297499" y="393750"/>
            <a:ext cx="7583741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Understanding Fluidity 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8FDEA67-638B-A142-AD5C-E14822AF9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446401"/>
              </p:ext>
            </p:extLst>
          </p:nvPr>
        </p:nvGraphicFramePr>
        <p:xfrm>
          <a:off x="422910" y="1268730"/>
          <a:ext cx="8458330" cy="3657600"/>
        </p:xfrm>
        <a:graphic>
          <a:graphicData uri="http://schemas.openxmlformats.org/drawingml/2006/table">
            <a:tbl>
              <a:tblPr firstRow="1" bandRow="1">
                <a:tableStyleId>{74F2F34D-6743-4A5C-9A78-918A8F45A60E}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27724411"/>
                    </a:ext>
                  </a:extLst>
                </a:gridCol>
                <a:gridCol w="2366010">
                  <a:extLst>
                    <a:ext uri="{9D8B030D-6E8A-4147-A177-3AD203B41FA5}">
                      <a16:colId xmlns:a16="http://schemas.microsoft.com/office/drawing/2014/main" val="744160227"/>
                    </a:ext>
                  </a:extLst>
                </a:gridCol>
                <a:gridCol w="3349120">
                  <a:extLst>
                    <a:ext uri="{9D8B030D-6E8A-4147-A177-3AD203B41FA5}">
                      <a16:colId xmlns:a16="http://schemas.microsoft.com/office/drawing/2014/main" val="212316735"/>
                    </a:ext>
                  </a:extLst>
                </a:gridCol>
              </a:tblGrid>
              <a:tr h="45720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Assigned Sex</a:t>
                      </a: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40135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</a:t>
                      </a: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Woman</a:t>
                      </a:r>
                      <a:endParaRPr lang="en-US" sz="1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8491876"/>
                  </a:ext>
                </a:extLst>
              </a:tr>
              <a:tr h="457200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en-US" sz="2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Gender Identity</a:t>
                      </a: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69275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Male</a:t>
                      </a: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Female</a:t>
                      </a:r>
                      <a:endParaRPr lang="en-US" sz="1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0389154"/>
                  </a:ext>
                </a:extLst>
              </a:tr>
              <a:tr h="457200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en-US" sz="2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Gender Expression</a:t>
                      </a: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24878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Masculine</a:t>
                      </a: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Feminine</a:t>
                      </a:r>
                      <a:endParaRPr lang="en-US" sz="1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290974"/>
                  </a:ext>
                </a:extLst>
              </a:tr>
              <a:tr h="457200">
                <a:tc gridSpan="3">
                  <a:txBody>
                    <a:bodyPr/>
                    <a:lstStyle/>
                    <a:p>
                      <a:pPr marL="0" algn="ctr">
                        <a:spcBef>
                          <a:spcPts val="1200"/>
                        </a:spcBef>
                      </a:pPr>
                      <a:r>
                        <a:rPr lang="en-US" sz="2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Sexual Orientation</a:t>
                      </a: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464078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Attracted to Men</a:t>
                      </a: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Attracted to Women</a:t>
                      </a:r>
                      <a:endParaRPr lang="en-US" sz="18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351153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9A5AF6-5238-EE4B-86E9-3BB91EE1DF35}"/>
              </a:ext>
            </a:extLst>
          </p:cNvPr>
          <p:cNvCxnSpPr>
            <a:cxnSpLocks/>
          </p:cNvCxnSpPr>
          <p:nvPr/>
        </p:nvCxnSpPr>
        <p:spPr>
          <a:xfrm>
            <a:off x="3165231" y="1970331"/>
            <a:ext cx="2365930" cy="0"/>
          </a:xfrm>
          <a:prstGeom prst="line">
            <a:avLst/>
          </a:prstGeom>
          <a:ln w="88900">
            <a:gradFill flip="none" rotWithShape="1">
              <a:gsLst>
                <a:gs pos="20000">
                  <a:schemeClr val="accent2"/>
                </a:gs>
                <a:gs pos="0">
                  <a:schemeClr val="accent1"/>
                </a:gs>
                <a:gs pos="59988">
                  <a:schemeClr val="accent4"/>
                </a:gs>
                <a:gs pos="39000">
                  <a:schemeClr val="accent3"/>
                </a:gs>
                <a:gs pos="80000">
                  <a:schemeClr val="accent5"/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1B9744-35E1-7B4B-8AA0-EAD116DC14D6}"/>
              </a:ext>
            </a:extLst>
          </p:cNvPr>
          <p:cNvCxnSpPr>
            <a:cxnSpLocks/>
          </p:cNvCxnSpPr>
          <p:nvPr/>
        </p:nvCxnSpPr>
        <p:spPr>
          <a:xfrm>
            <a:off x="3165231" y="2902849"/>
            <a:ext cx="2365930" cy="0"/>
          </a:xfrm>
          <a:prstGeom prst="line">
            <a:avLst/>
          </a:prstGeom>
          <a:ln w="88900">
            <a:gradFill flip="none" rotWithShape="1">
              <a:gsLst>
                <a:gs pos="20000">
                  <a:schemeClr val="accent2"/>
                </a:gs>
                <a:gs pos="0">
                  <a:schemeClr val="accent1"/>
                </a:gs>
                <a:gs pos="59988">
                  <a:schemeClr val="accent4"/>
                </a:gs>
                <a:gs pos="39000">
                  <a:schemeClr val="accent3"/>
                </a:gs>
                <a:gs pos="80000">
                  <a:schemeClr val="accent5"/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B137D12-91F0-4E47-89B6-4AC529C4B330}"/>
              </a:ext>
            </a:extLst>
          </p:cNvPr>
          <p:cNvCxnSpPr>
            <a:cxnSpLocks/>
          </p:cNvCxnSpPr>
          <p:nvPr/>
        </p:nvCxnSpPr>
        <p:spPr>
          <a:xfrm>
            <a:off x="3165231" y="4711400"/>
            <a:ext cx="2365930" cy="0"/>
          </a:xfrm>
          <a:prstGeom prst="line">
            <a:avLst/>
          </a:prstGeom>
          <a:ln w="88900">
            <a:gradFill flip="none" rotWithShape="1">
              <a:gsLst>
                <a:gs pos="20000">
                  <a:schemeClr val="accent2"/>
                </a:gs>
                <a:gs pos="0">
                  <a:schemeClr val="accent1"/>
                </a:gs>
                <a:gs pos="59988">
                  <a:schemeClr val="accent4"/>
                </a:gs>
                <a:gs pos="39000">
                  <a:schemeClr val="accent3"/>
                </a:gs>
                <a:gs pos="80000">
                  <a:schemeClr val="accent5"/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D00BCB-35F6-974B-8A40-DA5233C09D7C}"/>
              </a:ext>
            </a:extLst>
          </p:cNvPr>
          <p:cNvCxnSpPr>
            <a:cxnSpLocks/>
          </p:cNvCxnSpPr>
          <p:nvPr/>
        </p:nvCxnSpPr>
        <p:spPr>
          <a:xfrm>
            <a:off x="3165231" y="3789539"/>
            <a:ext cx="2365930" cy="0"/>
          </a:xfrm>
          <a:prstGeom prst="line">
            <a:avLst/>
          </a:prstGeom>
          <a:ln w="88900">
            <a:gradFill flip="none" rotWithShape="1">
              <a:gsLst>
                <a:gs pos="20000">
                  <a:schemeClr val="accent2"/>
                </a:gs>
                <a:gs pos="0">
                  <a:schemeClr val="accent1"/>
                </a:gs>
                <a:gs pos="59988">
                  <a:schemeClr val="accent4"/>
                </a:gs>
                <a:gs pos="39000">
                  <a:schemeClr val="accent3"/>
                </a:gs>
                <a:gs pos="80000">
                  <a:schemeClr val="accent5"/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>
            <a:spLocks noGrp="1"/>
          </p:cNvSpPr>
          <p:nvPr>
            <p:ph type="title"/>
          </p:nvPr>
        </p:nvSpPr>
        <p:spPr>
          <a:xfrm>
            <a:off x="1297500" y="3802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Genderbread</a:t>
            </a:r>
            <a:r>
              <a:rPr lang="en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 Activity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</p:txBody>
      </p:sp>
      <p:sp>
        <p:nvSpPr>
          <p:cNvPr id="277" name="Shape 277"/>
          <p:cNvSpPr txBox="1">
            <a:spLocks noGrp="1"/>
          </p:cNvSpPr>
          <p:nvPr>
            <p:ph type="body" idx="1"/>
          </p:nvPr>
        </p:nvSpPr>
        <p:spPr>
          <a:xfrm>
            <a:off x="462455" y="1215000"/>
            <a:ext cx="7873945" cy="3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●"/>
            </a:pPr>
            <a:r>
              <a:rPr lang="en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Sex Assigned at Birth</a:t>
            </a: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: the sex a person is assigned at birth based on their genitalia, chromosomes, hormones, etc.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  <a:p>
            <a:pPr marL="457200" marR="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●"/>
            </a:pPr>
            <a:r>
              <a:rPr lang="en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Gender</a:t>
            </a: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: a person’s internal sense of having a gender or being a gendered person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  <a:p>
            <a:pPr marL="457200" marR="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●"/>
            </a:pPr>
            <a:r>
              <a:rPr lang="en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Gender Expression</a:t>
            </a: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: the ways people express their gender externally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Kate Bornstein</a:t>
            </a:r>
            <a:endParaRPr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4735425" y="1460250"/>
            <a:ext cx="3893568" cy="2974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Gender: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11150" rtl="0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Kate Bornstein identifies as nonbinary, as neither a woman or a man.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Gender expression: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Kate’s gender expression varies and is sometimes masculine, feminine, or androgynous.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84" name="Shape 284" descr="Kate Bornstein standing in front of a black background. Kate has chin-length blonde hair and is wearing a black shirt with explosed shoulders, tucked into black pants. Kate's hands are in the pants pockets, and Kate has an exposed tattoo on the right shoulder." title="Kate Bornstein"/>
          <p:cNvPicPr preferRelativeResize="0"/>
          <p:nvPr/>
        </p:nvPicPr>
        <p:blipFill rotWithShape="1">
          <a:blip r:embed="rId3">
            <a:alphaModFix/>
          </a:blip>
          <a:srcRect l="18837" r="18725"/>
          <a:stretch/>
        </p:blipFill>
        <p:spPr>
          <a:xfrm>
            <a:off x="986950" y="1460250"/>
            <a:ext cx="3296975" cy="297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Laverne Cox</a:t>
            </a:r>
            <a:endParaRPr sz="4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4933199" y="1411463"/>
            <a:ext cx="3695793" cy="32233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Gender:</a:t>
            </a:r>
            <a:endParaRPr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11150" rtl="0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Laverne Cox identifies as transgender and as a woman.</a:t>
            </a:r>
            <a:endParaRPr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Gender expression:</a:t>
            </a:r>
            <a:endParaRPr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11150" rtl="0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en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She usually has a feminine gender expression.</a:t>
            </a:r>
            <a:endParaRPr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91" name="Shape 291" descr="Photo of Laverne Cox in a black dress and with wavy hair, standing in front of a grey backdrop that has the word NETFLIX in red letters all over it" title="Laverne Cox"/>
          <p:cNvPicPr preferRelativeResize="0"/>
          <p:nvPr/>
        </p:nvPicPr>
        <p:blipFill rotWithShape="1">
          <a:blip r:embed="rId3">
            <a:alphaModFix/>
          </a:blip>
          <a:srcRect l="6444" r="25071"/>
          <a:stretch/>
        </p:blipFill>
        <p:spPr>
          <a:xfrm>
            <a:off x="797150" y="1411463"/>
            <a:ext cx="3311949" cy="3223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>
            <a:spLocks noGrp="1"/>
          </p:cNvSpPr>
          <p:nvPr>
            <p:ph type="title"/>
          </p:nvPr>
        </p:nvSpPr>
        <p:spPr>
          <a:xfrm>
            <a:off x="1297500" y="480446"/>
            <a:ext cx="7038900" cy="8274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Genderbread</a:t>
            </a:r>
            <a:r>
              <a:rPr lang="en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Activity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Where do you fall within the spheres of gender and gender expression?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2900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 you are comfortable, share your answers and thoughts in a group of 2-3 people. 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Understanding Pronouns</a:t>
            </a:r>
            <a:endParaRPr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756745" y="1567550"/>
            <a:ext cx="7882758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indent="0" fontAlgn="base">
              <a:buNone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Pronoun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word that replaces a noun or noun phrase.</a:t>
            </a:r>
          </a:p>
          <a:p>
            <a:pPr marL="146050" indent="0" fontAlgn="base">
              <a:buNone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Gendered pronoun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signifies the gender identity or, in many languages other than English, the grammatical gender or a person or object.</a:t>
            </a:r>
          </a:p>
          <a:p>
            <a:pPr marL="146050" indent="0" fontAlgn="base">
              <a:buNone/>
            </a:pP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Gender inclusive pronoun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that does not specify a gender identity or grammatical gender of a person or object. 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 be used by people of any gender identity, including people who are agender or don’t identify with a gender.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>
            <a:spLocks noGrp="1"/>
          </p:cNvSpPr>
          <p:nvPr>
            <p:ph type="title"/>
          </p:nvPr>
        </p:nvSpPr>
        <p:spPr>
          <a:xfrm>
            <a:off x="1297499" y="380250"/>
            <a:ext cx="7520679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Examples of Pronoun Usage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</p:txBody>
      </p:sp>
      <p:graphicFrame>
        <p:nvGraphicFramePr>
          <p:cNvPr id="309" name="Shape 309"/>
          <p:cNvGraphicFramePr/>
          <p:nvPr>
            <p:extLst>
              <p:ext uri="{D42A27DB-BD31-4B8C-83A1-F6EECF244321}">
                <p14:modId xmlns:p14="http://schemas.microsoft.com/office/powerpoint/2010/main" val="784505241"/>
              </p:ext>
            </p:extLst>
          </p:nvPr>
        </p:nvGraphicFramePr>
        <p:xfrm>
          <a:off x="336330" y="1167825"/>
          <a:ext cx="8481846" cy="3792157"/>
        </p:xfrm>
        <a:graphic>
          <a:graphicData uri="http://schemas.openxmlformats.org/drawingml/2006/table">
            <a:tbl>
              <a:tblPr>
                <a:tableStyleId>{74F2F34D-6743-4A5C-9A78-918A8F45A60E}</a:tableStyleId>
              </a:tblPr>
              <a:tblGrid>
                <a:gridCol w="1413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3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36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36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36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36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7007"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/>
                        <a:t>Nominative (subject)</a:t>
                      </a:r>
                      <a:endParaRPr sz="1400" b="1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/>
                        <a:t>Objective (object)</a:t>
                      </a:r>
                      <a:endParaRPr sz="1400" b="1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/>
                        <a:t>Possessive determiner</a:t>
                      </a:r>
                      <a:endParaRPr sz="1400" b="1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/>
                        <a:t>Possessive Pronoun</a:t>
                      </a:r>
                      <a:endParaRPr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/>
                        <a:t>Reflexive</a:t>
                      </a:r>
                      <a:endParaRPr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892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/>
                        <a:t>He/him/his</a:t>
                      </a:r>
                      <a:endParaRPr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He danced.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I texted him.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His smile is beautiful.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That book is his.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He is proud of himself.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892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/>
                        <a:t>She/her/hers </a:t>
                      </a:r>
                      <a:endParaRPr sz="1400" b="1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She danced.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I texted her.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Her smile is beautiful.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That book is hers.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She is proud of herself.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892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/>
                        <a:t>They/them/ theirs (singular)</a:t>
                      </a:r>
                      <a:endParaRPr sz="1400" b="1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They danced.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I texted them.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Their smile is beautiful.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That book is theirs.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They are proud of themself.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892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/>
                        <a:t>Ze/zie, hir/zir,     hirs/ zirs</a:t>
                      </a:r>
                      <a:endParaRPr sz="1400" b="1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Ze/zie danced.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I texted hir/zir.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Hir/zir smile is beautiful.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That book is hirs/zirs.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/>
                        <a:t>Ze/zie is proud of hirself/zirself. </a:t>
                      </a:r>
                      <a:endParaRPr sz="140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5215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b="1" dirty="0"/>
                        <a:t>No pronouns, use name instead</a:t>
                      </a:r>
                      <a:endParaRPr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/>
                        <a:t>Sam danced.</a:t>
                      </a:r>
                      <a:endParaRPr sz="1400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/>
                        <a:t>I texted Sam.</a:t>
                      </a:r>
                      <a:endParaRPr sz="1400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/>
                        <a:t>Sam’s smile is beautiful. </a:t>
                      </a:r>
                      <a:endParaRPr sz="1400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/>
                        <a:t>That book is Sam’s.</a:t>
                      </a:r>
                      <a:endParaRPr sz="1400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dirty="0"/>
                        <a:t>Sam is proud.</a:t>
                      </a:r>
                      <a:endParaRPr sz="1400" dirty="0">
                        <a:solidFill>
                          <a:schemeClr val="tx1"/>
                        </a:solidFill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title"/>
          </p:nvPr>
        </p:nvSpPr>
        <p:spPr>
          <a:xfrm>
            <a:off x="283779" y="565150"/>
            <a:ext cx="8345871" cy="21014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 on</a:t>
            </a:r>
            <a:br>
              <a:rPr lang="en" sz="3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3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intersections of </a:t>
            </a:r>
            <a:br>
              <a:rPr lang="en" sz="3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37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 identities  and autism</a:t>
            </a:r>
            <a:endParaRPr sz="37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DCB55A-F3C9-424D-8379-2BADA5A52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426086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Universal Design</a:t>
            </a:r>
            <a:endParaRPr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</p:txBody>
      </p:sp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1113182" y="1307851"/>
            <a:ext cx="7223217" cy="36160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indent="0" fontAlgn="base">
              <a:buNone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Words have power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 in use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Pronouns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Correct ASD terms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 audit</a:t>
            </a:r>
          </a:p>
          <a:p>
            <a:pPr marL="146050" indent="0" fontAlgn="base">
              <a:buNone/>
            </a:pPr>
            <a:b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Safe spaces/non-verbal cues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Gender inclusive housing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Gender inclusive restrooms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Low sensory areas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Ability to be one’s whole self in LGBTQ+ and disability access spaces</a:t>
            </a:r>
            <a:b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466531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Accommodations</a:t>
            </a:r>
            <a:endParaRPr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</p:txBody>
      </p:sp>
      <p:sp>
        <p:nvSpPr>
          <p:cNvPr id="321" name="Shape 321"/>
          <p:cNvSpPr txBox="1">
            <a:spLocks noGrp="1"/>
          </p:cNvSpPr>
          <p:nvPr>
            <p:ph type="body" idx="1"/>
          </p:nvPr>
        </p:nvSpPr>
        <p:spPr>
          <a:xfrm>
            <a:off x="378372" y="1120500"/>
            <a:ext cx="8275128" cy="37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Accommodations based on the secondary impact of gender dysphoria impacting the individual in the learning environments (depression, anxiety, insomnia, etc.) not the diagnosis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Depending upon the individual accommodations, may be needed long-term or only for short-term transition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</a:b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Housing should have gender-inclusive, family, and LGBTQ+ spaces with low sensory options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Best Practices</a:t>
            </a:r>
            <a:endParaRPr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Verdana"/>
            </a:endParaRPr>
          </a:p>
        </p:txBody>
      </p:sp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367862" y="1307849"/>
            <a:ext cx="8447788" cy="36683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indent="0" fontAlgn="base">
              <a:buNone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Empower trans students and staff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Recruit and retain </a:t>
            </a:r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 staff</a:t>
            </a:r>
          </a:p>
          <a:p>
            <a:pPr fontAlgn="base"/>
            <a:r>
              <a:rPr lang="en-US"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students with autism in leadership roles, paid positions, and decision making</a:t>
            </a:r>
          </a:p>
          <a:p>
            <a:pPr marL="146050" indent="0" fontAlgn="base">
              <a:buNone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050" indent="0" fontAlgn="base">
              <a:buNone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Build inclusive environments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 correct language, pronouns, names, signage, etc. 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Positive cues in spaces that might impact students on these spectrums</a:t>
            </a:r>
          </a:p>
          <a:p>
            <a:pPr marL="146050" indent="0" fontAlgn="base">
              <a:buNone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050" indent="0" fontAlgn="base">
              <a:buNone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Serve as a resource for colleagues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Reach out and offer--don’t wait to be asked!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When students consent, share feedback with colleagues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latin typeface="Verdana"/>
                <a:ea typeface="Verdana"/>
                <a:cs typeface="Verdana"/>
                <a:sym typeface="Verdana"/>
              </a:rPr>
              <a:t>Best Practices</a:t>
            </a:r>
            <a:endParaRPr sz="40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33" name="Shape 333"/>
          <p:cNvSpPr txBox="1">
            <a:spLocks noGrp="1"/>
          </p:cNvSpPr>
          <p:nvPr>
            <p:ph type="body" idx="1"/>
          </p:nvPr>
        </p:nvSpPr>
        <p:spPr>
          <a:xfrm>
            <a:off x="451945" y="1307850"/>
            <a:ext cx="8539205" cy="37073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46050" indent="0" fontAlgn="base">
              <a:buNone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Collaborate on development for all students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Work on ways to interact with others in classrooms and living spaces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Discuss methods for approaching and talking to new people and about personal boundaries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Communicate in ways that meet people where they are</a:t>
            </a:r>
          </a:p>
          <a:p>
            <a:pPr marL="146050" indent="0" fontAlgn="base">
              <a:buNone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46050" indent="0" fontAlgn="base">
              <a:buNone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Faculty, staff, and RA trainings to help engage students with diverse abilities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Reduce student conduct complaints due to expected behavior norms </a:t>
            </a:r>
          </a:p>
          <a:p>
            <a:pPr fontAlgn="base"/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Build inclusive student groups and programming for events, with trans students with ASD in on planning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09096-5306-B44D-A5AC-9DE9E3229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0" y="424070"/>
            <a:ext cx="6457950" cy="1118981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Scenario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04FB65-ADAB-A14E-A437-2762529CD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78226"/>
            <a:ext cx="4196798" cy="3285788"/>
          </a:xfrm>
        </p:spPr>
        <p:txBody>
          <a:bodyPr>
            <a:noAutofit/>
          </a:bodyPr>
          <a:lstStyle/>
          <a:p>
            <a:pPr fontAlgn="base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 staff at the LGBTQ+ center on your campus express frustration to their supervisor about a guest who asks very personal questions, gets distracted during events, and doesn’t give others a chance to talk in discussions.</a:t>
            </a:r>
          </a:p>
          <a:p>
            <a:pPr fontAlgn="base"/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LGBTQ+ center director knows that the student has ASD and reaches out to you for help.</a:t>
            </a:r>
          </a:p>
          <a:p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advice would you offer your colleague?</a:t>
            </a:r>
          </a:p>
          <a:p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tools or resources would you share with them?</a:t>
            </a:r>
          </a:p>
        </p:txBody>
      </p:sp>
      <p:pic>
        <p:nvPicPr>
          <p:cNvPr id="1026" name="Picture 2" descr="A photo of the OSU Pride Center, a small gold and cream house with a peaked roof and a rainbow flag hanging next to the front porch" title="OSU Pride Center">
            <a:extLst>
              <a:ext uri="{FF2B5EF4-FFF2-40B4-BE49-F238E27FC236}">
                <a16:creationId xmlns:a16="http://schemas.microsoft.com/office/drawing/2014/main" id="{E95C13C5-D454-DA47-A723-6BA176035C7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14" y="1543051"/>
            <a:ext cx="4257138" cy="285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5350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507C0-B6CB-CE44-B58B-B049F5849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Scenario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0E85D1-D300-1847-B8E5-9F8AF7683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" y="1338470"/>
            <a:ext cx="8115300" cy="3325544"/>
          </a:xfrm>
        </p:spPr>
        <p:txBody>
          <a:bodyPr>
            <a:noAutofit/>
          </a:bodyPr>
          <a:lstStyle/>
          <a:p>
            <a:pPr fontAlgn="base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student you serve tells you they are questioning their gender and think they might be nonbinary. They ask you to use a name other than the one on their student record and use they/them pronouns to refer to them.</a:t>
            </a:r>
          </a:p>
          <a:p>
            <a:pPr fontAlgn="base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They ask you where they can learn more about nonbinary identity and meet other people who identify this way.</a:t>
            </a:r>
          </a:p>
          <a:p>
            <a:pPr fontAlgn="base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do you respond to the student? </a:t>
            </a:r>
          </a:p>
          <a:p>
            <a:pPr fontAlgn="base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resources do you suggest?</a:t>
            </a:r>
          </a:p>
        </p:txBody>
      </p:sp>
    </p:spTree>
    <p:extLst>
      <p:ext uri="{BB962C8B-B14F-4D97-AF65-F5344CB8AC3E}">
        <p14:creationId xmlns:p14="http://schemas.microsoft.com/office/powerpoint/2010/main" val="11288842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D005F3-E232-0E48-8624-7C687567F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Tools used at </a:t>
            </a:r>
            <a:b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OSU Pride Center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EBE79-6161-B64F-B7C4-A94D9CAE6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21495" y="1645920"/>
            <a:ext cx="5859033" cy="30180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Color-Coded Communication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Sometimes communicating our needs can be difficult. To help ease the way, here are some stickers to help you communicate your needs for the day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Green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I have a question or want to chat!</a:t>
            </a:r>
          </a:p>
          <a:p>
            <a:pPr marL="0" indent="0">
              <a:buNone/>
            </a:pPr>
            <a:r>
              <a:rPr lang="en-US" sz="1600" b="1" dirty="0">
                <a:ln w="3175">
                  <a:solidFill>
                    <a:schemeClr val="tx1"/>
                  </a:solidFill>
                </a:ln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Yellow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I’m feeling shy today. I’ll let you know if I want to chat.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I can’t or don’t want to talk. Give me some space, please.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Blue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I’m having a difficult day and need support.</a:t>
            </a:r>
          </a:p>
          <a:p>
            <a:pPr marL="0" indent="0">
              <a:buNone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Feel free to mix and match! This is something we’re trying out. Let us know what you think!</a:t>
            </a:r>
          </a:p>
        </p:txBody>
      </p:sp>
      <p:pic>
        <p:nvPicPr>
          <p:cNvPr id="2050" name="Picture 2" descr="A photo of a stack of colored dot stickers labeled green, yellow, red, and blue." title="Colored circle stickers">
            <a:extLst>
              <a:ext uri="{FF2B5EF4-FFF2-40B4-BE49-F238E27FC236}">
                <a16:creationId xmlns:a16="http://schemas.microsoft.com/office/drawing/2014/main" id="{BC003C9A-D0D0-9049-A348-7D795C69DEA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16" y="1646177"/>
            <a:ext cx="2263377" cy="301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2374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796FF-E661-A341-9F8F-E4E434A89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Tools used at </a:t>
            </a:r>
            <a:br>
              <a:rPr lang="en-US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OSU Pride Center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A1D78-79DA-F242-ABA0-D376C6BD48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350" y="1645920"/>
            <a:ext cx="5560986" cy="3018094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Quiet space and space for large, noisy, or social events</a:t>
            </a:r>
          </a:p>
          <a:p>
            <a:pPr marL="0" indent="0" fontAlgn="base">
              <a:buNone/>
            </a:pP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 and knowledge-sharing events for LGBTQ+ students with disabilities</a:t>
            </a:r>
          </a:p>
          <a:p>
            <a:pPr marL="0" indent="0" fontAlgn="base">
              <a:buNone/>
            </a:pP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Buttons to share pronouns and celebrate identities</a:t>
            </a:r>
          </a:p>
        </p:txBody>
      </p:sp>
      <p:pic>
        <p:nvPicPr>
          <p:cNvPr id="3074" name="Picture 2" descr="A photo of buttons labeled he/him; my pronouns are; they/them; she/her; and xe/hir and buttons with transgender, genderqueer, and asexual pride flags&#10;" title="photo of buttons">
            <a:extLst>
              <a:ext uri="{FF2B5EF4-FFF2-40B4-BE49-F238E27FC236}">
                <a16:creationId xmlns:a16="http://schemas.microsoft.com/office/drawing/2014/main" id="{654F43F0-41EC-F446-8068-607F6FB4106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273" y="1646177"/>
            <a:ext cx="2263377" cy="301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7042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Verdana"/>
                <a:ea typeface="Verdana"/>
                <a:cs typeface="Verdana"/>
                <a:sym typeface="Verdana"/>
              </a:rPr>
              <a:t>Systemic Change</a:t>
            </a:r>
            <a:endParaRPr sz="32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418455" y="1146874"/>
            <a:ext cx="8239546" cy="39626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Verdana"/>
                <a:ea typeface="Verdana"/>
                <a:cs typeface="Verdana"/>
                <a:sym typeface="Verdana"/>
              </a:rPr>
              <a:t>Cultural Center collaborations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●"/>
            </a:pPr>
            <a:r>
              <a:rPr lang="en" sz="2000" dirty="0">
                <a:latin typeface="Verdana"/>
                <a:ea typeface="Verdana"/>
                <a:cs typeface="Verdana"/>
                <a:sym typeface="Verdana"/>
              </a:rPr>
              <a:t>DS Office liaison – attend events to meet students where they are at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●"/>
            </a:pPr>
            <a:r>
              <a:rPr lang="en" sz="2000" dirty="0">
                <a:latin typeface="Verdana"/>
                <a:ea typeface="Verdana"/>
                <a:cs typeface="Verdana"/>
                <a:sym typeface="Verdana"/>
              </a:rPr>
              <a:t>Inclusive programing/events – consider sensory impact and social cues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Verdana"/>
                <a:ea typeface="Verdana"/>
                <a:cs typeface="Verdana"/>
                <a:sym typeface="Verdana"/>
              </a:rPr>
              <a:t>Campus wide collaborations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●"/>
            </a:pPr>
            <a:r>
              <a:rPr lang="en" sz="2000" dirty="0">
                <a:latin typeface="Verdana"/>
                <a:ea typeface="Verdana"/>
                <a:cs typeface="Verdana"/>
                <a:sym typeface="Verdana"/>
              </a:rPr>
              <a:t>Trans Task Force – Collaboration of Trans faculty and staff, graduate teaching assistants, students, and allies 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○"/>
            </a:pPr>
            <a:r>
              <a:rPr lang="en" sz="2000" dirty="0">
                <a:latin typeface="Verdana"/>
                <a:ea typeface="Verdana"/>
                <a:cs typeface="Verdana"/>
                <a:sym typeface="Verdana"/>
              </a:rPr>
              <a:t>Allows students and employees to meet individuals with identities similar to themselves 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○"/>
            </a:pPr>
            <a:r>
              <a:rPr lang="en" sz="2000" dirty="0">
                <a:latin typeface="Verdana"/>
                <a:ea typeface="Verdana"/>
                <a:cs typeface="Verdana"/>
                <a:sym typeface="Verdana"/>
              </a:rPr>
              <a:t>Influences policies and procedures to create a more inclusive campus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2A5BD-1BCA-C141-9D96-3D49BC77A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2278094"/>
            <a:ext cx="6457950" cy="969771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Verdana"/>
                <a:ea typeface="Verdana"/>
                <a:cs typeface="Verdana"/>
                <a:sym typeface="Verdana"/>
              </a:rPr>
              <a:t>What best practices have you found effective?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Terminology used</a:t>
            </a:r>
            <a:br>
              <a:rPr lang="en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the research</a:t>
            </a:r>
            <a:endParaRPr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1297500" y="1523799"/>
            <a:ext cx="7038900" cy="34475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35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DSM-IV used </a:t>
            </a:r>
            <a:r>
              <a:rPr lang="en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Gender Identity Disorder </a:t>
            </a: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a diagnostic category</a:t>
            </a:r>
          </a:p>
          <a:p>
            <a:pPr marL="635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lang="en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35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DSM-V uses </a:t>
            </a:r>
            <a:r>
              <a:rPr lang="en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Gender Dysphoria</a:t>
            </a: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 a diagnostic category</a:t>
            </a:r>
          </a:p>
          <a:p>
            <a:pPr marL="635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350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Most of the research defaults to </a:t>
            </a:r>
          </a:p>
          <a:p>
            <a:pPr marL="6350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Gender Dysphoria (GD)</a:t>
            </a:r>
            <a:endParaRPr sz="2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Verdana"/>
                <a:ea typeface="Verdana"/>
                <a:cs typeface="Verdana"/>
                <a:sym typeface="Verdana"/>
              </a:rPr>
              <a:t>Four Ways That You </a:t>
            </a:r>
            <a:br>
              <a:rPr lang="en" sz="3200" dirty="0">
                <a:latin typeface="Verdana"/>
                <a:ea typeface="Verdana"/>
                <a:cs typeface="Verdana"/>
                <a:sym typeface="Verdana"/>
              </a:rPr>
            </a:br>
            <a:r>
              <a:rPr lang="en" sz="3200" dirty="0">
                <a:latin typeface="Verdana"/>
                <a:ea typeface="Verdana"/>
                <a:cs typeface="Verdana"/>
                <a:sym typeface="Verdana"/>
              </a:rPr>
              <a:t>Can Make A Difference</a:t>
            </a:r>
            <a:endParaRPr sz="32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894900" y="1565328"/>
            <a:ext cx="7763100" cy="35442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Font typeface="Verdana"/>
              <a:buChar char="●"/>
            </a:pPr>
            <a:r>
              <a:rPr lang="en" sz="2000" dirty="0">
                <a:latin typeface="Verdana"/>
                <a:ea typeface="Verdana"/>
                <a:cs typeface="Verdana"/>
                <a:sym typeface="Verdana"/>
              </a:rPr>
              <a:t>Pronouns - sharing yours/ask others to share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  <a:p>
            <a: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Font typeface="Verdana"/>
              <a:buChar char="○"/>
            </a:pPr>
            <a:r>
              <a:rPr lang="en" sz="2000" dirty="0">
                <a:latin typeface="Verdana"/>
                <a:ea typeface="Verdana"/>
                <a:cs typeface="Verdana"/>
                <a:sym typeface="Verdana"/>
              </a:rPr>
              <a:t>If unsure, use individuals name or gender neutral pronouns (you, they, them)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Font typeface="Verdana"/>
              <a:buChar char="●"/>
            </a:pPr>
            <a:r>
              <a:rPr lang="en" sz="2000" dirty="0">
                <a:latin typeface="Verdana"/>
                <a:ea typeface="Verdana"/>
                <a:cs typeface="Verdana"/>
                <a:sym typeface="Verdana"/>
              </a:rPr>
              <a:t>Use a safe space cue to let people know it is OK to be their whole self in this environment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Font typeface="Verdana"/>
              <a:buChar char="●"/>
            </a:pPr>
            <a:r>
              <a:rPr lang="en" sz="2000" dirty="0">
                <a:latin typeface="Verdana"/>
                <a:ea typeface="Verdana"/>
                <a:cs typeface="Verdana"/>
                <a:sym typeface="Verdana"/>
              </a:rPr>
              <a:t>Learn about LGBTQ+ resources in the campus and community and refer others to them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Font typeface="Verdana"/>
              <a:buChar char="●"/>
            </a:pPr>
            <a:r>
              <a:rPr lang="en" sz="2000" dirty="0">
                <a:latin typeface="Verdana"/>
                <a:ea typeface="Verdana"/>
                <a:cs typeface="Verdana"/>
                <a:sym typeface="Verdana"/>
              </a:rPr>
              <a:t>Take on the responsibility to educate others--share knowledge with colleagues and students.</a:t>
            </a:r>
            <a:endParaRPr sz="20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" sz="24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Verdana"/>
                <a:ea typeface="Verdana"/>
                <a:cs typeface="Verdana"/>
                <a:sym typeface="Verdana"/>
              </a:rPr>
              <a:t>Make a commitment! What will you do?</a:t>
            </a:r>
            <a:endParaRPr sz="24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42BFD-8AD5-C946-BA4F-7687CDF1F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565150"/>
            <a:ext cx="8115300" cy="327843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questions?</a:t>
            </a:r>
            <a:b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 you for Being here today.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3" name="Shape 363"/>
          <p:cNvSpPr txBox="1">
            <a:spLocks noGrp="1"/>
          </p:cNvSpPr>
          <p:nvPr>
            <p:ph type="body" sz="half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References</a:t>
            </a:r>
            <a:endParaRPr sz="4300"/>
          </a:p>
        </p:txBody>
      </p:sp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94593" y="1187669"/>
            <a:ext cx="8933793" cy="32910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400" dirty="0"/>
              <a:t>James, S.E., Herman, J.L., Rankin, S., </a:t>
            </a:r>
            <a:r>
              <a:rPr lang="en-US" sz="1400" dirty="0" err="1"/>
              <a:t>Keisling</a:t>
            </a:r>
            <a:r>
              <a:rPr lang="en-US" sz="1400" dirty="0"/>
              <a:t>, M., </a:t>
            </a:r>
            <a:r>
              <a:rPr lang="en-US" sz="1400" dirty="0" err="1"/>
              <a:t>Mottet</a:t>
            </a:r>
            <a:r>
              <a:rPr lang="en-US" sz="1400" dirty="0"/>
              <a:t>, L.’ &amp; Anafi, M. (2016). </a:t>
            </a:r>
            <a:r>
              <a:rPr lang="en-US" sz="1400" i="1" dirty="0"/>
              <a:t>Executive Summary of the Report of the 2015 U.S. Transgender Survey</a:t>
            </a:r>
            <a:r>
              <a:rPr lang="en-US" sz="1400" dirty="0"/>
              <a:t>. Washington, DC: National Center for Transgender Equality.</a:t>
            </a:r>
            <a:endParaRPr lang="en" sz="14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400" dirty="0"/>
              <a:t>Lai, M.; Lombardo, M. V.; &amp; Baron-Cohen, S. (2014). Autism. </a:t>
            </a:r>
            <a:r>
              <a:rPr lang="en" sz="1400" i="1" dirty="0"/>
              <a:t>Lancet, 383</a:t>
            </a:r>
            <a:r>
              <a:rPr lang="en" sz="1400" dirty="0"/>
              <a:t>(9920), 896-910.</a:t>
            </a:r>
            <a:endParaRPr sz="14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400" dirty="0"/>
              <a:t>van der </a:t>
            </a:r>
            <a:r>
              <a:rPr lang="en" sz="1400" dirty="0" err="1"/>
              <a:t>Miesen</a:t>
            </a:r>
            <a:r>
              <a:rPr lang="en" sz="1400" dirty="0"/>
              <a:t>, A. I. R.; de Vries, A. L. C.; </a:t>
            </a:r>
            <a:r>
              <a:rPr lang="en" sz="1400" dirty="0" err="1"/>
              <a:t>Steensma</a:t>
            </a:r>
            <a:r>
              <a:rPr lang="en" sz="1400" dirty="0"/>
              <a:t>, T. D.; &amp; Hartman, C. A. (2018). Autistic symptoms in children and adolescents with gender dysphoria. </a:t>
            </a:r>
            <a:r>
              <a:rPr lang="en" sz="1400" i="1" dirty="0"/>
              <a:t>Journal of Autism and Developmental Disorders, 48</a:t>
            </a:r>
            <a:r>
              <a:rPr lang="en" sz="1400" dirty="0"/>
              <a:t>, 1537-1548.</a:t>
            </a:r>
            <a:endParaRPr sz="14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400" dirty="0"/>
              <a:t>van der </a:t>
            </a:r>
            <a:r>
              <a:rPr lang="en" sz="1400" dirty="0" err="1"/>
              <a:t>Miesen</a:t>
            </a:r>
            <a:r>
              <a:rPr lang="en" sz="1400" dirty="0"/>
              <a:t>, A. I. R.; Hurley, H.; Bal, A. M.; &amp; de Vries, A. L. C. (2018). Prevalence of the wish to be of the opposite gender in adolescents and adults with autism spectrum disorder. </a:t>
            </a:r>
            <a:r>
              <a:rPr lang="en" sz="1400" i="1" dirty="0"/>
              <a:t>Archives of Sexual Behavior</a:t>
            </a:r>
            <a:r>
              <a:rPr lang="en" sz="1400" dirty="0"/>
              <a:t>, Online.</a:t>
            </a:r>
            <a:endParaRPr sz="14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400" dirty="0"/>
              <a:t>van der </a:t>
            </a:r>
            <a:r>
              <a:rPr lang="en" sz="1400" dirty="0" err="1"/>
              <a:t>Miesen</a:t>
            </a:r>
            <a:r>
              <a:rPr lang="en" sz="1400" dirty="0"/>
              <a:t>, A. I. R.; Hurley, H.; &amp; de Vries, A. L. C. (2016). Gender dysphoria and autism spectrum disorder: A narrative review. </a:t>
            </a:r>
            <a:r>
              <a:rPr lang="en" sz="1400" i="1" dirty="0"/>
              <a:t>International Review of Psychiatry, 28</a:t>
            </a:r>
            <a:r>
              <a:rPr lang="en" sz="1400" dirty="0"/>
              <a:t>(1), 70-80.</a:t>
            </a:r>
            <a:endParaRPr sz="1400" dirty="0"/>
          </a:p>
          <a:p>
            <a: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400" dirty="0"/>
              <a:t>Zucker, K. J. &amp; Lawrence, A. A. (2009). Epidemiology of gender identity disorder: Recommendations for the standards of care of the world professional association of transgender health. </a:t>
            </a:r>
            <a:r>
              <a:rPr lang="en" sz="1400" i="1" dirty="0"/>
              <a:t>International Journal of Transgenderism, 11</a:t>
            </a:r>
            <a:r>
              <a:rPr lang="en" sz="1400" dirty="0"/>
              <a:t>(1), 8-18.</a:t>
            </a:r>
            <a:endParaRPr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Terminology used</a:t>
            </a:r>
            <a:br>
              <a:rPr lang="en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the research</a:t>
            </a:r>
            <a:endParaRPr dirty="0"/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462455" y="1555531"/>
            <a:ext cx="7873945" cy="31425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2550" lvl="0" indent="0" rtl="0">
              <a:spcBef>
                <a:spcPts val="0"/>
              </a:spcBef>
              <a:spcAft>
                <a:spcPts val="0"/>
              </a:spcAft>
              <a:buSzPts val="2300"/>
              <a:buNone/>
            </a:pPr>
            <a:r>
              <a:rPr lang="en" sz="2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Some assessment tools use “opposite gender” language, which is not encompassing of non-binary gender identities </a:t>
            </a:r>
          </a:p>
          <a:p>
            <a:pPr marL="82550" lvl="0" indent="0" rtl="0">
              <a:spcBef>
                <a:spcPts val="0"/>
              </a:spcBef>
              <a:spcAft>
                <a:spcPts val="0"/>
              </a:spcAft>
              <a:buSzPts val="2300"/>
              <a:buNone/>
            </a:pPr>
            <a:endParaRPr sz="2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2550" lvl="0" indent="0" rtl="0">
              <a:spcBef>
                <a:spcPts val="0"/>
              </a:spcBef>
              <a:spcAft>
                <a:spcPts val="0"/>
              </a:spcAft>
              <a:buSzPts val="2300"/>
              <a:buNone/>
            </a:pPr>
            <a:r>
              <a:rPr lang="en" sz="2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Some research mentions “gender non-conformity”</a:t>
            </a:r>
          </a:p>
          <a:p>
            <a:pPr marL="82550" lvl="0" indent="0" rtl="0">
              <a:spcBef>
                <a:spcPts val="0"/>
              </a:spcBef>
              <a:spcAft>
                <a:spcPts val="0"/>
              </a:spcAft>
              <a:buSzPts val="2300"/>
              <a:buNone/>
            </a:pPr>
            <a:endParaRPr sz="2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2550" lvl="0" indent="0">
              <a:spcBef>
                <a:spcPts val="0"/>
              </a:spcBef>
              <a:spcAft>
                <a:spcPts val="0"/>
              </a:spcAft>
              <a:buSzPts val="2300"/>
              <a:buNone/>
            </a:pPr>
            <a:r>
              <a:rPr lang="en" sz="2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Discussion of the research will use ”gender dysphoria” or “GD” because that’s what the research itself uses</a:t>
            </a:r>
            <a:endParaRPr sz="2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 looking for</a:t>
            </a:r>
            <a:br>
              <a:rPr lang="en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causal relationship</a:t>
            </a:r>
            <a:endParaRPr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798786" y="1567550"/>
            <a:ext cx="7537614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Biological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93700">
              <a:spcBef>
                <a:spcPts val="1600"/>
              </a:spcBef>
              <a:spcAft>
                <a:spcPts val="0"/>
              </a:spcAft>
              <a:buSzPts val="2600"/>
              <a:buChar char="●"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Prenatal hormone levels and ASD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Extreme Male Brain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Birth weight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endParaRPr lang="en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summarized by Van Der </a:t>
            </a:r>
            <a:r>
              <a:rPr lang="en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Miesen</a:t>
            </a: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Hurley, and De Vries (2016)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 looking for</a:t>
            </a:r>
            <a:b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causal relationship</a:t>
            </a:r>
            <a:endParaRPr dirty="0"/>
          </a:p>
        </p:txBody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1297500" y="1512861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93700" rtl="0">
              <a:spcBef>
                <a:spcPts val="1600"/>
              </a:spcBef>
              <a:spcAft>
                <a:spcPts val="0"/>
              </a:spcAft>
              <a:buSzPts val="2600"/>
              <a:buChar char="●"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Forming social relationships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Deficits in social communication</a:t>
            </a:r>
            <a:endParaRPr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endParaRPr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summarized by Van Der </a:t>
            </a:r>
            <a:r>
              <a:rPr lang="en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Miesen</a:t>
            </a: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Hurley, and De Vries (2016)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 looking for</a:t>
            </a:r>
            <a:b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causal relationship</a:t>
            </a:r>
            <a:endParaRPr dirty="0"/>
          </a:p>
        </p:txBody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1297500" y="1575050"/>
            <a:ext cx="7038900" cy="298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Psychological 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93700">
              <a:spcBef>
                <a:spcPts val="160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Obsessive interests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Rigid thinking </a:t>
            </a:r>
            <a:endParaRPr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Theory of Mind</a:t>
            </a:r>
            <a:endParaRPr sz="2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endParaRPr lang="en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summarized by Van Der </a:t>
            </a:r>
            <a:r>
              <a:rPr lang="en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Miesen</a:t>
            </a: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Hurley, and De Vries (2016)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 methods</a:t>
            </a:r>
            <a:endParaRPr sz="3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515007" y="1567550"/>
            <a:ext cx="8198069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Some of the instruments used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9250">
              <a:spcBef>
                <a:spcPts val="1600"/>
              </a:spcBef>
              <a:spcAft>
                <a:spcPts val="0"/>
              </a:spcAft>
              <a:buSzPts val="19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CSBQ: Children’s Social Behavior Questionnaire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DISCD: Diagnostic Interview for Social Communication Disorders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ASQ: Autism Spectrum Quotient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SRS: Social Responsiveness Scale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CBCL: Child Behavior Checklist, item 110</a:t>
            </a:r>
            <a:endParaRPr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van der </a:t>
            </a:r>
            <a:r>
              <a:rPr lang="en" sz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Miesen</a:t>
            </a:r>
            <a:r>
              <a:rPr lang="en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et al. (2018a)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{C200F732-C505-8441-9F35-4FED745D93A2}tf10001079</Template>
  <TotalTime>420</TotalTime>
  <Words>2411</Words>
  <Application>Microsoft Macintosh PowerPoint</Application>
  <PresentationFormat>On-screen Show (16:9)</PresentationFormat>
  <Paragraphs>283</Paragraphs>
  <Slides>42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Verdana</vt:lpstr>
      <vt:lpstr>Century Gothic</vt:lpstr>
      <vt:lpstr>Arial</vt:lpstr>
      <vt:lpstr>Vapor Trail</vt:lpstr>
      <vt:lpstr>Bridging the Crossroads:  The Intersection of  Trans* and Autism Identities</vt:lpstr>
      <vt:lpstr>Spectrums</vt:lpstr>
      <vt:lpstr>Research on the intersections of  trans identities  and autism</vt:lpstr>
      <vt:lpstr>Terminology used in the research</vt:lpstr>
      <vt:lpstr>Terminology used in the research</vt:lpstr>
      <vt:lpstr>Research looking for A causal relationship</vt:lpstr>
      <vt:lpstr>Research looking for A causal relationship</vt:lpstr>
      <vt:lpstr>Research looking for A causal relationship</vt:lpstr>
      <vt:lpstr>Research methods</vt:lpstr>
      <vt:lpstr>Research methods </vt:lpstr>
      <vt:lpstr>What is the  co-occurrence of GD and ASD?</vt:lpstr>
      <vt:lpstr>What is the  co-occurrence of GD and ASD?</vt:lpstr>
      <vt:lpstr>What is the  co-occurrence of GD and ASD?</vt:lpstr>
      <vt:lpstr>Limitations of the research</vt:lpstr>
      <vt:lpstr>Limitations of the research </vt:lpstr>
      <vt:lpstr>ASD, GD, and  mental health</vt:lpstr>
      <vt:lpstr>Important implications</vt:lpstr>
      <vt:lpstr>Considerations for us from the research</vt:lpstr>
      <vt:lpstr>Risks for Trans People Dealing with Oppression</vt:lpstr>
      <vt:lpstr>Risks for Trans People Dealing with Oppression</vt:lpstr>
      <vt:lpstr>Challenges for Trans  People with Autism</vt:lpstr>
      <vt:lpstr>Supporting Trans People with ASD </vt:lpstr>
      <vt:lpstr>Understanding Fluidity </vt:lpstr>
      <vt:lpstr>Genderbread Activity</vt:lpstr>
      <vt:lpstr>Kate Bornstein</vt:lpstr>
      <vt:lpstr>Laverne Cox</vt:lpstr>
      <vt:lpstr>Genderbread Activity</vt:lpstr>
      <vt:lpstr>Understanding Pronouns</vt:lpstr>
      <vt:lpstr>Examples of Pronoun Usage</vt:lpstr>
      <vt:lpstr>Universal Design</vt:lpstr>
      <vt:lpstr>Accommodations</vt:lpstr>
      <vt:lpstr>Best Practices</vt:lpstr>
      <vt:lpstr>Best Practices</vt:lpstr>
      <vt:lpstr>Scenario</vt:lpstr>
      <vt:lpstr>Scenario</vt:lpstr>
      <vt:lpstr>Tools used at  the OSU Pride Center</vt:lpstr>
      <vt:lpstr>Tools used at  the OSU Pride Center</vt:lpstr>
      <vt:lpstr>Systemic Change</vt:lpstr>
      <vt:lpstr>What best practices have you found effective?</vt:lpstr>
      <vt:lpstr>Four Ways That You  Can Make A Difference</vt:lpstr>
      <vt:lpstr>questions?  Thank you for Being here today.</vt:lpstr>
      <vt:lpstr>References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Bridging the Crossroads:  The Intersection of  Trans and Autism Identities</dc:title>
  <cp:lastModifiedBy>Robinson, Teryn J.</cp:lastModifiedBy>
  <cp:revision>39</cp:revision>
  <cp:lastPrinted>2018-07-02T14:58:30Z</cp:lastPrinted>
  <dcterms:modified xsi:type="dcterms:W3CDTF">2018-07-02T22:24:39Z</dcterms:modified>
</cp:coreProperties>
</file>