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58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D7077E3-A6D5-8741-9DF3-CA8FFD655BC4}">
          <p14:sldIdLst>
            <p14:sldId id="256"/>
            <p14:sldId id="270"/>
            <p14:sldId id="257"/>
            <p14:sldId id="258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  <p14:section name="Untitled Section" id="{B0A67E40-921E-C34E-AC7D-69F9D15FEA1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rk, Paul E" initials="YPE" lastIdx="2" clrIdx="0">
    <p:extLst>
      <p:ext uri="{19B8F6BF-5375-455C-9EA6-DF929625EA0E}">
        <p15:presenceInfo xmlns:p15="http://schemas.microsoft.com/office/powerpoint/2012/main" userId="947156e9-9c4e-43b9-8abe-54b96a06083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19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4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7-05T13:19:38.639" idx="1">
    <p:pos x="10" y="10"/>
    <p:text>Maybe instead of saying "their non-disabled counterparts..." Saying "their counterparts with no known disabilities"</p:text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Managing transitions: </a:t>
            </a:r>
            <a:br>
              <a:rPr lang="en-US" sz="3600" dirty="0"/>
            </a:br>
            <a:r>
              <a:rPr lang="en-US" sz="3600" dirty="0"/>
              <a:t>disability and the first year experience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Dr. Shailen Singh</a:t>
            </a:r>
          </a:p>
          <a:p>
            <a:r>
              <a:rPr lang="en-US" dirty="0"/>
              <a:t>Director, Access &amp; Inclusion</a:t>
            </a:r>
          </a:p>
          <a:p>
            <a:r>
              <a:rPr lang="en-US" dirty="0"/>
              <a:t>Texas A&amp;M-Central Texas </a:t>
            </a:r>
          </a:p>
        </p:txBody>
      </p:sp>
    </p:spTree>
    <p:extLst>
      <p:ext uri="{BB962C8B-B14F-4D97-AF65-F5344CB8AC3E}">
        <p14:creationId xmlns:p14="http://schemas.microsoft.com/office/powerpoint/2010/main" val="351996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C379C-154D-D649-9AC0-ACA75CA73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9464D-D826-B142-8D78-436F380BD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Im</a:t>
            </a:r>
            <a:r>
              <a:rPr lang="en-US" dirty="0"/>
              <a:t> Determined (Virginia Dept. of Education) </a:t>
            </a:r>
          </a:p>
          <a:p>
            <a:r>
              <a:rPr lang="en-US" dirty="0"/>
              <a:t>Peer Mentoring Programs (Purdue, Washington, Lewis &amp; Clark)</a:t>
            </a:r>
          </a:p>
          <a:p>
            <a:r>
              <a:rPr lang="en-US" dirty="0"/>
              <a:t>Spectrum Learning Community, Texas A&amp;M-College Station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464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CC17A-E6D2-E047-B9AA-BBBB52CC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C4E91-6F8F-E24A-9BF1-CBC03C445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Disability as Identity</a:t>
            </a:r>
          </a:p>
          <a:p>
            <a:pPr lvl="1"/>
            <a:r>
              <a:rPr lang="en-US" i="0" dirty="0"/>
              <a:t>Not THE defining characteristic but A defining characteristic</a:t>
            </a:r>
          </a:p>
          <a:p>
            <a:pPr lvl="1"/>
            <a:r>
              <a:rPr lang="en-US" i="0" dirty="0"/>
              <a:t>Worthy of affirmation/celebration/connection</a:t>
            </a:r>
          </a:p>
          <a:p>
            <a:r>
              <a:rPr lang="en-US" dirty="0"/>
              <a:t>Achievement Gap</a:t>
            </a:r>
          </a:p>
          <a:p>
            <a:r>
              <a:rPr lang="en-US" dirty="0"/>
              <a:t>Intentional and individualized transition process </a:t>
            </a:r>
          </a:p>
        </p:txBody>
      </p:sp>
    </p:spTree>
    <p:extLst>
      <p:ext uri="{BB962C8B-B14F-4D97-AF65-F5344CB8AC3E}">
        <p14:creationId xmlns:p14="http://schemas.microsoft.com/office/powerpoint/2010/main" val="1568834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542E-C4E4-C146-B5C9-B0F1C23F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BECC1-BEA5-A941-875C-75D77F152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Lombardi., A. </a:t>
            </a:r>
            <a:r>
              <a:rPr lang="en-US" dirty="0" err="1"/>
              <a:t>Gelbar</a:t>
            </a:r>
            <a:r>
              <a:rPr lang="en-US" dirty="0"/>
              <a:t>, N., Dukes., L.L., </a:t>
            </a:r>
            <a:r>
              <a:rPr lang="en-US" dirty="0" err="1"/>
              <a:t>Kowitt</a:t>
            </a:r>
            <a:r>
              <a:rPr lang="en-US" dirty="0"/>
              <a:t>, J., Wei, Y., </a:t>
            </a:r>
            <a:r>
              <a:rPr lang="en-US" dirty="0" err="1"/>
              <a:t>Madaus</a:t>
            </a:r>
            <a:r>
              <a:rPr lang="en-US" dirty="0"/>
              <a:t>, J., </a:t>
            </a:r>
            <a:r>
              <a:rPr lang="en-US" dirty="0" err="1"/>
              <a:t>Fagella-Luby</a:t>
            </a:r>
            <a:r>
              <a:rPr lang="en-US" dirty="0"/>
              <a:t>, M. (2016). Higher education and diversity: A systemic review of assessment instruments designed for students, faculty and staff. </a:t>
            </a:r>
            <a:r>
              <a:rPr lang="en-US" i="1" dirty="0"/>
              <a:t>Journal of Diversity in Higher Education, 45, </a:t>
            </a:r>
            <a:r>
              <a:rPr lang="en-US" dirty="0"/>
              <a:t>1-18. </a:t>
            </a:r>
            <a:r>
              <a:rPr lang="en-US" dirty="0" err="1"/>
              <a:t>doi</a:t>
            </a:r>
            <a:r>
              <a:rPr lang="en-US" dirty="0"/>
              <a:t>: 10.1007/s10803-014-2324-2</a:t>
            </a:r>
          </a:p>
          <a:p>
            <a:r>
              <a:rPr lang="en-US" dirty="0"/>
              <a:t>Newman, L., Wagner, M., </a:t>
            </a:r>
            <a:r>
              <a:rPr lang="en-US" dirty="0" err="1"/>
              <a:t>Cameto</a:t>
            </a:r>
            <a:r>
              <a:rPr lang="en-US" dirty="0"/>
              <a:t>, R. &amp; </a:t>
            </a:r>
            <a:r>
              <a:rPr lang="en-US" dirty="0" err="1"/>
              <a:t>Knokey</a:t>
            </a:r>
            <a:r>
              <a:rPr lang="en-US" dirty="0"/>
              <a:t>, A. M. (2010). Comparisons across time of the outcomes of youth with disabilities up to 4 years after high school: A report of findings from the National Longitudinal Transition Study (NLTS) and the National Longitudinal Transition Study-2 (NLTS2) (NCSER 2010–3008). Menlo Park, CA: SRI International. Retrieved from http://</a:t>
            </a:r>
            <a:r>
              <a:rPr lang="en-US" dirty="0" err="1"/>
              <a:t>ies.ed.gov</a:t>
            </a:r>
            <a:r>
              <a:rPr lang="en-US" dirty="0"/>
              <a:t>/ </a:t>
            </a:r>
            <a:r>
              <a:rPr lang="en-US" dirty="0" err="1"/>
              <a:t>ncser</a:t>
            </a:r>
            <a:r>
              <a:rPr lang="en-US" dirty="0"/>
              <a:t>/pubs/20103008/pdf/20103008.pdf</a:t>
            </a:r>
          </a:p>
          <a:p>
            <a:pPr fontAlgn="base"/>
            <a:r>
              <a:rPr lang="en-US" dirty="0"/>
              <a:t>Dunn, D. S., &amp; Burcaw, S. (2013). Disability identity: Exploring narrative accounts of disability. </a:t>
            </a:r>
            <a:r>
              <a:rPr lang="en-US" i="1" dirty="0"/>
              <a:t>Rehabilitation Psychology</a:t>
            </a:r>
            <a:r>
              <a:rPr lang="en-US" dirty="0"/>
              <a:t>, doi:10.1037/a0031691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245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E5223-5864-BC42-A259-3C78564EA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 Bio: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F7264-206D-8641-92A3-9B5D2D039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5’10</a:t>
            </a:r>
          </a:p>
          <a:p>
            <a:r>
              <a:rPr lang="en-US" dirty="0"/>
              <a:t>He/Him/His</a:t>
            </a:r>
          </a:p>
          <a:p>
            <a:r>
              <a:rPr lang="en-US" dirty="0"/>
              <a:t>Wearing dark blazer and slacks</a:t>
            </a:r>
          </a:p>
          <a:p>
            <a:r>
              <a:rPr lang="en-US" dirty="0"/>
              <a:t>15 years of experience </a:t>
            </a:r>
          </a:p>
          <a:p>
            <a:pPr lvl="1"/>
            <a:r>
              <a:rPr lang="en-US" i="0" dirty="0"/>
              <a:t>Primarily in FYE </a:t>
            </a:r>
          </a:p>
          <a:p>
            <a:pPr lvl="1"/>
            <a:r>
              <a:rPr lang="en-US" i="0" dirty="0"/>
              <a:t>Disability Services</a:t>
            </a:r>
          </a:p>
        </p:txBody>
      </p:sp>
    </p:spTree>
    <p:extLst>
      <p:ext uri="{BB962C8B-B14F-4D97-AF65-F5344CB8AC3E}">
        <p14:creationId xmlns:p14="http://schemas.microsoft.com/office/powerpoint/2010/main" val="2409310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Study the unique challenge associated with disabled students transitioning to a university/college setting</a:t>
            </a:r>
          </a:p>
          <a:p>
            <a:r>
              <a:rPr lang="en-US" dirty="0"/>
              <a:t>Understand foundational concepts of a successful First Year Experience</a:t>
            </a:r>
          </a:p>
          <a:p>
            <a:r>
              <a:rPr lang="en-US" dirty="0"/>
              <a:t>Be in position to conduct a needs assessment of necessary steps to assist first-year students in their transition</a:t>
            </a:r>
          </a:p>
        </p:txBody>
      </p:sp>
    </p:spTree>
    <p:extLst>
      <p:ext uri="{BB962C8B-B14F-4D97-AF65-F5344CB8AC3E}">
        <p14:creationId xmlns:p14="http://schemas.microsoft.com/office/powerpoint/2010/main" val="137466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11% of students on campus with disabilities (Lombardi et al, 2016)</a:t>
            </a:r>
          </a:p>
          <a:p>
            <a:pPr lvl="1"/>
            <a:r>
              <a:rPr lang="en-US" i="0" dirty="0"/>
              <a:t> Nationwide rate of any post secondary education ~10% lower than their non-disabled counterparts (Wagner et al, 2011)</a:t>
            </a:r>
          </a:p>
          <a:p>
            <a:r>
              <a:rPr lang="en-US" dirty="0"/>
              <a:t>Transition to college already difficult</a:t>
            </a:r>
          </a:p>
          <a:p>
            <a:r>
              <a:rPr lang="en-US" dirty="0"/>
              <a:t>Overly complex considering structural and “soft skills” related barriers</a:t>
            </a:r>
          </a:p>
        </p:txBody>
      </p:sp>
    </p:spTree>
    <p:extLst>
      <p:ext uri="{BB962C8B-B14F-4D97-AF65-F5344CB8AC3E}">
        <p14:creationId xmlns:p14="http://schemas.microsoft.com/office/powerpoint/2010/main" val="1422752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8D887-1341-954F-98B8-B2EE26C90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EA22B-6C32-1B4A-B223-3D3A02D5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0" dirty="0"/>
              <a:t>Structural</a:t>
            </a:r>
          </a:p>
          <a:p>
            <a:pPr lvl="2"/>
            <a:r>
              <a:rPr lang="en-US" dirty="0"/>
              <a:t>IEP/Accommodations Process</a:t>
            </a:r>
          </a:p>
          <a:p>
            <a:pPr lvl="3"/>
            <a:r>
              <a:rPr lang="en-US" i="0" dirty="0"/>
              <a:t>Self-Identification/coordination of services</a:t>
            </a:r>
          </a:p>
          <a:p>
            <a:pPr lvl="2"/>
            <a:r>
              <a:rPr lang="en-US" dirty="0"/>
              <a:t>Non-traditional students</a:t>
            </a:r>
          </a:p>
          <a:p>
            <a:r>
              <a:rPr lang="en-US" dirty="0"/>
              <a:t>Soft Skills</a:t>
            </a:r>
          </a:p>
          <a:p>
            <a:pPr lvl="1"/>
            <a:r>
              <a:rPr lang="en-US" i="0" dirty="0"/>
              <a:t>Self-directed/Self-determined Learners</a:t>
            </a:r>
          </a:p>
          <a:p>
            <a:pPr lvl="1"/>
            <a:r>
              <a:rPr lang="en-US" i="0" dirty="0"/>
              <a:t>Actualizing disability as a component of identity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08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702E0-590D-2D41-A2DC-A82966442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FYE Related Theories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F3CC5-4DCC-EF42-996A-BF546EC67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Tinto</a:t>
            </a:r>
          </a:p>
          <a:p>
            <a:pPr lvl="1"/>
            <a:r>
              <a:rPr lang="en-US" i="0" dirty="0"/>
              <a:t>Failure to negotiate rites of passage (academic, social, </a:t>
            </a:r>
            <a:r>
              <a:rPr lang="en-US" i="0" dirty="0" err="1"/>
              <a:t>etc</a:t>
            </a:r>
            <a:r>
              <a:rPr lang="en-US" i="0" dirty="0"/>
              <a:t>) results in departure</a:t>
            </a:r>
          </a:p>
          <a:p>
            <a:pPr lvl="1"/>
            <a:r>
              <a:rPr lang="en-US" i="0" dirty="0"/>
              <a:t>Academic/Social Integration to campus culture critical to success</a:t>
            </a:r>
          </a:p>
          <a:p>
            <a:r>
              <a:rPr lang="en-US" dirty="0" err="1"/>
              <a:t>Astin</a:t>
            </a:r>
            <a:r>
              <a:rPr lang="en-US" dirty="0"/>
              <a:t>	</a:t>
            </a:r>
          </a:p>
          <a:p>
            <a:pPr lvl="1"/>
            <a:r>
              <a:rPr lang="en-US" i="0" dirty="0"/>
              <a:t>IEO: Inputs/Environments/Outcomes	</a:t>
            </a:r>
          </a:p>
          <a:p>
            <a:r>
              <a:rPr lang="en-US" dirty="0"/>
              <a:t>Self-Directed Learners</a:t>
            </a:r>
          </a:p>
          <a:p>
            <a:pPr lvl="1"/>
            <a:r>
              <a:rPr lang="en-US" i="0" dirty="0"/>
              <a:t>Self regulation/determination </a:t>
            </a:r>
          </a:p>
          <a:p>
            <a:pPr lvl="1"/>
            <a:r>
              <a:rPr lang="en-US" i="0" dirty="0"/>
              <a:t>Intrinsic Motivation</a:t>
            </a:r>
          </a:p>
          <a:p>
            <a:pPr lvl="1"/>
            <a:r>
              <a:rPr lang="en-US" i="0" dirty="0"/>
              <a:t>Ownership of academic processes</a:t>
            </a:r>
          </a:p>
          <a:p>
            <a:pPr lvl="1"/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414825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4CC40-7323-5847-A2E1-DA9BE062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AB7CD-5344-7A4A-B847-EB9E1B359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Self Directed Learners (Continued)</a:t>
            </a:r>
          </a:p>
          <a:p>
            <a:pPr lvl="1"/>
            <a:r>
              <a:rPr lang="en-US" i="0" dirty="0"/>
              <a:t>Schlossberg’s Transitions Theory </a:t>
            </a:r>
          </a:p>
          <a:p>
            <a:pPr lvl="1"/>
            <a:r>
              <a:rPr lang="en-US" i="0" dirty="0"/>
              <a:t>Parental Involvement</a:t>
            </a:r>
          </a:p>
          <a:p>
            <a:pPr lvl="2"/>
            <a:r>
              <a:rPr lang="en-US" dirty="0"/>
              <a:t>IEP/Accommodations</a:t>
            </a:r>
          </a:p>
          <a:p>
            <a:pPr lvl="2"/>
            <a:r>
              <a:rPr lang="en-US" i="0" dirty="0"/>
              <a:t>Ownership of process</a:t>
            </a:r>
          </a:p>
          <a:p>
            <a:pPr lvl="2"/>
            <a:r>
              <a:rPr lang="en-US" dirty="0"/>
              <a:t>FERPA</a:t>
            </a:r>
          </a:p>
          <a:p>
            <a:r>
              <a:rPr lang="en-US" dirty="0"/>
              <a:t>Non-traditional/Adult learners</a:t>
            </a:r>
          </a:p>
          <a:p>
            <a:pPr lvl="1"/>
            <a:r>
              <a:rPr lang="en-US" i="0" dirty="0"/>
              <a:t>Different way of conceptualizing disability</a:t>
            </a:r>
          </a:p>
          <a:p>
            <a:pPr lvl="1"/>
            <a:r>
              <a:rPr lang="en-US" i="0" dirty="0"/>
              <a:t>Transition as a person with disabilities</a:t>
            </a:r>
          </a:p>
        </p:txBody>
      </p:sp>
    </p:spTree>
    <p:extLst>
      <p:ext uri="{BB962C8B-B14F-4D97-AF65-F5344CB8AC3E}">
        <p14:creationId xmlns:p14="http://schemas.microsoft.com/office/powerpoint/2010/main" val="389619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846D3-13E9-4947-8031-313E843B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of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B65BC-D01A-204F-8043-5A08B809A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Disability Identity</a:t>
            </a:r>
          </a:p>
          <a:p>
            <a:pPr lvl="1"/>
            <a:r>
              <a:rPr lang="en-US" i="0" dirty="0"/>
              <a:t>Positive sense of self (Dunn et all, 2013) </a:t>
            </a:r>
          </a:p>
          <a:p>
            <a:pPr lvl="1"/>
            <a:r>
              <a:rPr lang="en-US" i="0" dirty="0"/>
              <a:t>Feelings of connection to/solidarity with disabled community</a:t>
            </a:r>
          </a:p>
          <a:p>
            <a:pPr lvl="1"/>
            <a:r>
              <a:rPr lang="en-US" i="0" dirty="0"/>
              <a:t>Creates ability to adapt to social stresses/daily hassles</a:t>
            </a:r>
          </a:p>
          <a:p>
            <a:r>
              <a:rPr lang="en-US" dirty="0"/>
              <a:t>Gibson's Model of Disability Identity Development</a:t>
            </a:r>
          </a:p>
          <a:p>
            <a:pPr lvl="1"/>
            <a:r>
              <a:rPr lang="en-US" i="0" dirty="0"/>
              <a:t>Passive Awareness</a:t>
            </a:r>
          </a:p>
          <a:p>
            <a:pPr lvl="1"/>
            <a:r>
              <a:rPr lang="en-US" i="0" dirty="0"/>
              <a:t>Realization</a:t>
            </a:r>
          </a:p>
          <a:p>
            <a:pPr lvl="1"/>
            <a:r>
              <a:rPr lang="en-US" i="0" dirty="0"/>
              <a:t>Acceptance </a:t>
            </a:r>
          </a:p>
        </p:txBody>
      </p:sp>
    </p:spTree>
    <p:extLst>
      <p:ext uri="{BB962C8B-B14F-4D97-AF65-F5344CB8AC3E}">
        <p14:creationId xmlns:p14="http://schemas.microsoft.com/office/powerpoint/2010/main" val="56928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8757B-3B94-234C-9E19-6E0A3040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EF9B6-A190-4941-9DAC-A60A6C2CF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Transition from secondary to post secondary </a:t>
            </a:r>
          </a:p>
          <a:p>
            <a:pPr lvl="1"/>
            <a:r>
              <a:rPr lang="en-US" i="0" dirty="0"/>
              <a:t>Disability as a component of campus tours </a:t>
            </a:r>
          </a:p>
          <a:p>
            <a:r>
              <a:rPr lang="en-US" dirty="0"/>
              <a:t>Access to network of scholars with disabilities </a:t>
            </a:r>
          </a:p>
          <a:p>
            <a:pPr lvl="1"/>
            <a:r>
              <a:rPr lang="en-US" i="0" dirty="0"/>
              <a:t>Social/academic integration &amp; affirmation</a:t>
            </a:r>
          </a:p>
          <a:p>
            <a:r>
              <a:rPr lang="en-US" i="0" dirty="0"/>
              <a:t>Disability as a component of identity</a:t>
            </a:r>
          </a:p>
          <a:p>
            <a:pPr lvl="1"/>
            <a:r>
              <a:rPr lang="en-US" i="0" dirty="0"/>
              <a:t>Intersectional in nature</a:t>
            </a:r>
          </a:p>
          <a:p>
            <a:pPr lvl="1"/>
            <a:r>
              <a:rPr lang="en-US" i="0" dirty="0"/>
              <a:t>Impacting paradigm on campus events/activities</a:t>
            </a:r>
          </a:p>
          <a:p>
            <a:r>
              <a:rPr lang="en-US" i="0" dirty="0"/>
              <a:t>Administrative Processes</a:t>
            </a:r>
          </a:p>
          <a:p>
            <a:pPr lvl="1"/>
            <a:r>
              <a:rPr lang="en-US" i="0" dirty="0"/>
              <a:t>Understand that one extra step </a:t>
            </a:r>
          </a:p>
          <a:p>
            <a:pPr lvl="1"/>
            <a:r>
              <a:rPr lang="en-US" i="0" dirty="0"/>
              <a:t>Parental/guardian Involvement</a:t>
            </a:r>
          </a:p>
          <a:p>
            <a:pPr lvl="1"/>
            <a:r>
              <a:rPr lang="en-US" i="0" dirty="0"/>
              <a:t>Transitioning parents/guardians and students from IEP to Accommodations</a:t>
            </a:r>
          </a:p>
        </p:txBody>
      </p:sp>
    </p:spTree>
    <p:extLst>
      <p:ext uri="{BB962C8B-B14F-4D97-AF65-F5344CB8AC3E}">
        <p14:creationId xmlns:p14="http://schemas.microsoft.com/office/powerpoint/2010/main" val="226262094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366</TotalTime>
  <Words>587</Words>
  <Application>Microsoft Macintosh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Franklin Gothic Book</vt:lpstr>
      <vt:lpstr>Crop</vt:lpstr>
      <vt:lpstr>Managing transitions:  disability and the first year experience</vt:lpstr>
      <vt:lpstr>Presenter Bio: </vt:lpstr>
      <vt:lpstr>Learning Outcomes </vt:lpstr>
      <vt:lpstr>Problem Statement</vt:lpstr>
      <vt:lpstr>Complexities</vt:lpstr>
      <vt:lpstr>FYE Related Theories</vt:lpstr>
      <vt:lpstr>Transitions</vt:lpstr>
      <vt:lpstr>Component of Identity</vt:lpstr>
      <vt:lpstr> Recommendations</vt:lpstr>
      <vt:lpstr>Benchmark Programs</vt:lpstr>
      <vt:lpstr>Closing Thoughts</vt:lpstr>
      <vt:lpstr>References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as diversity</dc:title>
  <dc:creator>Microsoft Office User</dc:creator>
  <cp:lastModifiedBy>Shailen Singh</cp:lastModifiedBy>
  <cp:revision>20</cp:revision>
  <dcterms:created xsi:type="dcterms:W3CDTF">2017-09-29T15:22:17Z</dcterms:created>
  <dcterms:modified xsi:type="dcterms:W3CDTF">2018-07-06T16:08:35Z</dcterms:modified>
</cp:coreProperties>
</file>