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9" r:id="rId3"/>
    <p:sldId id="260" r:id="rId4"/>
    <p:sldId id="262" r:id="rId5"/>
    <p:sldId id="257" r:id="rId6"/>
    <p:sldId id="265" r:id="rId7"/>
    <p:sldId id="263" r:id="rId8"/>
    <p:sldId id="264" r:id="rId9"/>
    <p:sldId id="266" r:id="rId10"/>
    <p:sldId id="258" r:id="rId11"/>
    <p:sldId id="267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05"/>
    <p:restoredTop sz="94674"/>
  </p:normalViewPr>
  <p:slideViewPr>
    <p:cSldViewPr snapToGrid="0" snapToObjects="1">
      <p:cViewPr varScale="1">
        <p:scale>
          <a:sx n="100" d="100"/>
          <a:sy n="100" d="100"/>
        </p:scale>
        <p:origin x="16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01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0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9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0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94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2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8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5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9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0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DFA778A-C8EF-CE4A-828C-D9A7E2B68DD3}" type="datetimeFigureOut">
              <a:rPr lang="en-US" smtClean="0"/>
              <a:t>7/2/18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9F5C0F8-E903-2C4C-B0F3-5A2EDDA10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0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cptl.2013.07.01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2CAB-DBE1-174D-9712-BB13760311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Psychological Disabilities in Health Science 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EAD62A-B3DA-994F-A5D6-144AD88F1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352544"/>
            <a:ext cx="8724900" cy="1239894"/>
          </a:xfrm>
        </p:spPr>
        <p:txBody>
          <a:bodyPr>
            <a:noAutofit/>
          </a:bodyPr>
          <a:lstStyle/>
          <a:p>
            <a:r>
              <a:rPr lang="en-US" sz="3000" dirty="0"/>
              <a:t>The Role of Disability Service Providers </a:t>
            </a:r>
          </a:p>
        </p:txBody>
      </p:sp>
    </p:spTree>
    <p:extLst>
      <p:ext uri="{BB962C8B-B14F-4D97-AF65-F5344CB8AC3E}">
        <p14:creationId xmlns:p14="http://schemas.microsoft.com/office/powerpoint/2010/main" val="97578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8F97F-47AC-AC45-B6D9-CB97813B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3785108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What are some concrete ways that DS providers can play a role in ensuring that health sciences students with psychological disabilities don’t fall through the cracks?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72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D29B4-3146-B24E-8E9A-EEFD280D0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4006E-5CF2-9C4F-8D07-50A9C534B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153412"/>
            <a:ext cx="7729728" cy="358661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https://www.aamc.org/initiatives/462280/well-being-academic-medicine.html</a:t>
            </a:r>
          </a:p>
          <a:p>
            <a:r>
              <a:rPr lang="en-US" dirty="0">
                <a:solidFill>
                  <a:schemeClr val="tx1"/>
                </a:solidFill>
              </a:rPr>
              <a:t>https://www.aamc.org/members/gsa/pdopportunities/454436/studentswithpsychologicaldisabilities.html</a:t>
            </a:r>
          </a:p>
          <a:p>
            <a:r>
              <a:rPr lang="en-US" dirty="0">
                <a:solidFill>
                  <a:schemeClr val="tx1"/>
                </a:solidFill>
              </a:rPr>
              <a:t>https://onlinelibrary.wiley.com/doi/full/10.1002/dhe.30198</a:t>
            </a:r>
          </a:p>
          <a:p>
            <a:r>
              <a:rPr lang="en-US" dirty="0">
                <a:solidFill>
                  <a:schemeClr val="tx1"/>
                </a:solidFill>
              </a:rPr>
              <a:t>https://nam.edu/initiatives/clinician-resilience-and-well-being/</a:t>
            </a:r>
          </a:p>
          <a:p>
            <a:r>
              <a:rPr lang="en-US" dirty="0">
                <a:solidFill>
                  <a:schemeClr val="tx1"/>
                </a:solidFill>
              </a:rPr>
              <a:t>https://www.nursingtimes.net/roles/mental-health-nurses/a-strategy-for-maintaining-student-wellbeing/5081922.article</a:t>
            </a:r>
          </a:p>
          <a:p>
            <a:r>
              <a:rPr lang="en-US" dirty="0"/>
              <a:t>https://</a:t>
            </a:r>
            <a:r>
              <a:rPr lang="en-US" dirty="0" err="1"/>
              <a:t>www.americannursetoday.com</a:t>
            </a:r>
            <a:r>
              <a:rPr lang="en-US" dirty="0"/>
              <a:t>/nursing-student-support-group-eases-stress/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144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CECA-61F5-804B-9B34-48DCC555A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3C870-D9AF-3647-B75C-0F7107CF0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260600"/>
            <a:ext cx="7729728" cy="347942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1. </a:t>
            </a:r>
            <a:r>
              <a:rPr lang="en-US" dirty="0" err="1"/>
              <a:t>Goebert</a:t>
            </a:r>
            <a:r>
              <a:rPr lang="en-US" dirty="0"/>
              <a:t> D, Thompson D, Takeshita J, et al. Depressive symptoms in medical students and residents: A </a:t>
            </a:r>
            <a:r>
              <a:rPr lang="en-US" dirty="0" err="1"/>
              <a:t>multischool</a:t>
            </a:r>
            <a:r>
              <a:rPr lang="en-US" dirty="0"/>
              <a:t> study. </a:t>
            </a:r>
            <a:r>
              <a:rPr lang="en-US" dirty="0" err="1"/>
              <a:t>Acad</a:t>
            </a:r>
            <a:r>
              <a:rPr lang="en-US" dirty="0"/>
              <a:t> Med. 2009;84:236–241.</a:t>
            </a:r>
          </a:p>
          <a:p>
            <a:r>
              <a:rPr lang="en-US" dirty="0"/>
              <a:t>2. </a:t>
            </a:r>
            <a:r>
              <a:rPr lang="en-US" dirty="0" err="1"/>
              <a:t>Dyrbye</a:t>
            </a:r>
            <a:r>
              <a:rPr lang="en-US" dirty="0"/>
              <a:t> LN, Thomas MR, Massie FS, et al. Burnout and suicidal ideation among U.S. medical students. Ann Intern Med. 2008;149:334–341</a:t>
            </a:r>
          </a:p>
          <a:p>
            <a:r>
              <a:rPr lang="en-US" dirty="0"/>
              <a:t>3. Grandy TG, </a:t>
            </a:r>
            <a:r>
              <a:rPr lang="en-US" dirty="0" err="1"/>
              <a:t>Westerman</a:t>
            </a:r>
            <a:r>
              <a:rPr lang="en-US" dirty="0"/>
              <a:t> GH, </a:t>
            </a:r>
            <a:r>
              <a:rPr lang="en-US" dirty="0" err="1"/>
              <a:t>Lupo</a:t>
            </a:r>
            <a:r>
              <a:rPr lang="en-US" dirty="0"/>
              <a:t> JV, Combs CG. Stress symptoms among third-year dental students. J Dent Edu. 1988;52:245–9.</a:t>
            </a:r>
          </a:p>
          <a:p>
            <a:r>
              <a:rPr lang="en-US" dirty="0"/>
              <a:t>4.  </a:t>
            </a:r>
            <a:r>
              <a:rPr lang="en-US" dirty="0" err="1"/>
              <a:t>AlFaris</a:t>
            </a:r>
            <a:r>
              <a:rPr lang="en-US" dirty="0"/>
              <a:t>, E., Irfan, F., Qureshi, R., Naeem, N., </a:t>
            </a:r>
            <a:r>
              <a:rPr lang="en-US" dirty="0" err="1"/>
              <a:t>Alshomrani</a:t>
            </a:r>
            <a:r>
              <a:rPr lang="en-US" dirty="0"/>
              <a:t>, A., </a:t>
            </a:r>
            <a:r>
              <a:rPr lang="en-US" dirty="0" err="1"/>
              <a:t>Ponnamperuma</a:t>
            </a:r>
            <a:r>
              <a:rPr lang="en-US" dirty="0"/>
              <a:t>, G., ... &amp; van der Vleuten, C. (2016). Health professions’ students have an alarming prevalence of depressive symptoms: exploration of the associated factors. </a:t>
            </a:r>
            <a:r>
              <a:rPr lang="en-US" i="1" dirty="0"/>
              <a:t>BMC medical education</a:t>
            </a:r>
            <a:r>
              <a:rPr lang="en-US" dirty="0"/>
              <a:t>, </a:t>
            </a:r>
            <a:r>
              <a:rPr lang="en-US" i="1" dirty="0"/>
              <a:t>16</a:t>
            </a:r>
            <a:r>
              <a:rPr lang="en-US" dirty="0"/>
              <a:t>(1), 279. </a:t>
            </a:r>
          </a:p>
          <a:p>
            <a:r>
              <a:rPr lang="en-US" dirty="0"/>
              <a:t>5. Hunt K, Gable KN. Prevalence of depressive symptoms and obsessive–compulsive personality traits among pharmacy students. </a:t>
            </a:r>
            <a:r>
              <a:rPr lang="en-US" dirty="0" err="1"/>
              <a:t>Curr</a:t>
            </a:r>
            <a:r>
              <a:rPr lang="en-US" dirty="0"/>
              <a:t> Pharm Teach Learn. 2013;5:541–5. doi:</a:t>
            </a:r>
            <a:r>
              <a:rPr lang="en-US" u="sng" dirty="0">
                <a:hlinkClick r:id="rId2"/>
              </a:rPr>
              <a:t>10.1016/j.cptl.2013.07.013</a:t>
            </a:r>
            <a:r>
              <a:rPr lang="en-US" dirty="0"/>
              <a:t>.</a:t>
            </a:r>
          </a:p>
          <a:p>
            <a:r>
              <a:rPr lang="en-US" dirty="0"/>
              <a:t>6. Hamilton, S., Murray, K., &amp; Martin, D. (2015). A strategy for maintaining student wellbeing. </a:t>
            </a:r>
            <a:r>
              <a:rPr lang="en-US" i="1" dirty="0"/>
              <a:t>Nursing times</a:t>
            </a:r>
            <a:r>
              <a:rPr lang="en-US" dirty="0"/>
              <a:t>, </a:t>
            </a:r>
            <a:r>
              <a:rPr lang="en-US" i="1" dirty="0"/>
              <a:t>111</a:t>
            </a:r>
            <a:r>
              <a:rPr lang="en-US" dirty="0"/>
              <a:t>(7), 20-22.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99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63A89E-C50D-384B-9F29-768B43255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Dani </a:t>
            </a:r>
            <a:r>
              <a:rPr lang="en-US" dirty="0" err="1"/>
              <a:t>TakAI</a:t>
            </a:r>
            <a:r>
              <a:rPr lang="en-US" dirty="0"/>
              <a:t>-CASTIONI</a:t>
            </a:r>
            <a:br>
              <a:rPr lang="en-US" dirty="0"/>
            </a:br>
            <a:r>
              <a:rPr lang="en-US" dirty="0"/>
              <a:t>Lisa M. Meeks 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2AE559-5907-FF40-BDF6-B09B39D90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“A Conversation” </a:t>
            </a:r>
          </a:p>
        </p:txBody>
      </p:sp>
    </p:spTree>
    <p:extLst>
      <p:ext uri="{BB962C8B-B14F-4D97-AF65-F5344CB8AC3E}">
        <p14:creationId xmlns:p14="http://schemas.microsoft.com/office/powerpoint/2010/main" val="13886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011366-8B14-E249-ADCB-B8617635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Depression and Anxiety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953740-DB05-894C-9234-FAAB67AC7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153412"/>
            <a:ext cx="11366500" cy="3403227"/>
          </a:xfrm>
        </p:spPr>
        <p:txBody>
          <a:bodyPr>
            <a:noAutofit/>
          </a:bodyPr>
          <a:lstStyle/>
          <a:p>
            <a:r>
              <a:rPr lang="en-US" sz="2400" dirty="0"/>
              <a:t>Medical students demonstrate depression rates higher than those in the same age cohort in the general population</a:t>
            </a:r>
            <a:r>
              <a:rPr lang="en-US" sz="2400" baseline="30000" dirty="0"/>
              <a:t>1</a:t>
            </a:r>
          </a:p>
          <a:p>
            <a:r>
              <a:rPr lang="en-US" sz="2400" dirty="0"/>
              <a:t>11.2% of medical students reported experiencing suicidal ideation</a:t>
            </a:r>
            <a:r>
              <a:rPr lang="en-US" sz="2400" baseline="30000" dirty="0"/>
              <a:t>2</a:t>
            </a:r>
          </a:p>
          <a:p>
            <a:r>
              <a:rPr lang="en-US" sz="2400" dirty="0"/>
              <a:t>Medical students also display high levels of anxiety</a:t>
            </a:r>
          </a:p>
          <a:p>
            <a:r>
              <a:rPr lang="en-US" sz="2400" dirty="0"/>
              <a:t>Dental students are known to have higher levels of depression, obsessive-compulsive disorders, stress-related psychosomatic activity and increased mood disturbances and interpersonal sensitivity than age-matched norms</a:t>
            </a:r>
            <a:r>
              <a:rPr lang="en-US" sz="2400" baseline="30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64696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92D70-F216-6840-B7FA-56DBE560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BMJ Study</a:t>
            </a:r>
            <a:r>
              <a:rPr lang="en-US" baseline="30000" dirty="0"/>
              <a:t>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F16BC-49FA-7B4B-BBBC-E4945AC07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336" y="2273300"/>
            <a:ext cx="10545064" cy="3466727"/>
          </a:xfrm>
        </p:spPr>
        <p:txBody>
          <a:bodyPr>
            <a:normAutofit/>
          </a:bodyPr>
          <a:lstStyle/>
          <a:p>
            <a:r>
              <a:rPr lang="en-US" sz="2400" dirty="0"/>
              <a:t>The overall prevalence rate of depressive symptoms was 47.0 % among health science students: </a:t>
            </a:r>
          </a:p>
          <a:p>
            <a:pPr lvl="1"/>
            <a:r>
              <a:rPr lang="en-US" sz="2400" dirty="0"/>
              <a:t>highest among dentistry students (51.6 %), </a:t>
            </a:r>
          </a:p>
          <a:p>
            <a:pPr lvl="1"/>
            <a:r>
              <a:rPr lang="en-US" sz="2400" dirty="0"/>
              <a:t>medicine (46.2 %), </a:t>
            </a:r>
          </a:p>
          <a:p>
            <a:pPr lvl="1"/>
            <a:r>
              <a:rPr lang="en-US" sz="2400" dirty="0"/>
              <a:t>applied medical sciences (AMS) (45.7 %) </a:t>
            </a:r>
          </a:p>
          <a:p>
            <a:pPr lvl="1"/>
            <a:r>
              <a:rPr lang="en-US" sz="2400" dirty="0"/>
              <a:t>nursing students (44.2 %)</a:t>
            </a:r>
          </a:p>
          <a:p>
            <a:pPr lvl="1"/>
            <a:r>
              <a:rPr lang="en-US" sz="2400" dirty="0"/>
              <a:t>pharmacy students (52.4 %)</a:t>
            </a:r>
            <a:r>
              <a:rPr lang="en-US" sz="2400" baseline="300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3809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A9CB68-37A6-614E-9943-1A206747A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us a bit about yourself.</a:t>
            </a:r>
          </a:p>
        </p:txBody>
      </p:sp>
    </p:spTree>
    <p:extLst>
      <p:ext uri="{BB962C8B-B14F-4D97-AF65-F5344CB8AC3E}">
        <p14:creationId xmlns:p14="http://schemas.microsoft.com/office/powerpoint/2010/main" val="199366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EF97B-0A83-B048-8A64-51F887273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032000"/>
            <a:ext cx="8991600" cy="2000664"/>
          </a:xfrm>
        </p:spPr>
        <p:txBody>
          <a:bodyPr>
            <a:normAutofit/>
          </a:bodyPr>
          <a:lstStyle/>
          <a:p>
            <a:r>
              <a:rPr lang="en-US" dirty="0"/>
              <a:t>Tell us a bit about yourself.</a:t>
            </a:r>
            <a:br>
              <a:rPr lang="en-US" dirty="0"/>
            </a:br>
            <a:r>
              <a:rPr lang="en-US" dirty="0"/>
              <a:t>What are some of your goals for today’s session?</a:t>
            </a:r>
          </a:p>
        </p:txBody>
      </p:sp>
    </p:spTree>
    <p:extLst>
      <p:ext uri="{BB962C8B-B14F-4D97-AF65-F5344CB8AC3E}">
        <p14:creationId xmlns:p14="http://schemas.microsoft.com/office/powerpoint/2010/main" val="503923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A26B-13CA-7446-AC9D-B30CF0C59B5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Tell us about your experiences with student wellness initiatives.</a:t>
            </a:r>
          </a:p>
        </p:txBody>
      </p:sp>
    </p:spTree>
    <p:extLst>
      <p:ext uri="{BB962C8B-B14F-4D97-AF65-F5344CB8AC3E}">
        <p14:creationId xmlns:p14="http://schemas.microsoft.com/office/powerpoint/2010/main" val="195046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419F-1DAB-7E4C-BCD6-53FACA86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082800"/>
            <a:ext cx="8991600" cy="2819400"/>
          </a:xfrm>
        </p:spPr>
        <p:txBody>
          <a:bodyPr>
            <a:normAutofit/>
          </a:bodyPr>
          <a:lstStyle/>
          <a:p>
            <a:r>
              <a:rPr lang="en-US" dirty="0"/>
              <a:t>What are some of the barriers you feel you’ve faced regarding having a psychological disability?</a:t>
            </a:r>
          </a:p>
        </p:txBody>
      </p:sp>
    </p:spTree>
    <p:extLst>
      <p:ext uri="{BB962C8B-B14F-4D97-AF65-F5344CB8AC3E}">
        <p14:creationId xmlns:p14="http://schemas.microsoft.com/office/powerpoint/2010/main" val="33459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B6C96-9190-2047-BD04-C687B7982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were some resources that maybe helped with those barriers?</a:t>
            </a:r>
          </a:p>
        </p:txBody>
      </p:sp>
    </p:spTree>
    <p:extLst>
      <p:ext uri="{BB962C8B-B14F-4D97-AF65-F5344CB8AC3E}">
        <p14:creationId xmlns:p14="http://schemas.microsoft.com/office/powerpoint/2010/main" val="17391894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{6773C4D3-E381-CE49-B219-0C7266259C18}tf10001120</Template>
  <TotalTime>417</TotalTime>
  <Words>260</Words>
  <Application>Microsoft Macintosh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Parcel</vt:lpstr>
      <vt:lpstr>Psychological Disabilities in Health Science Education</vt:lpstr>
      <vt:lpstr>Dani TakAI-CASTIONI Lisa M. Meeks  </vt:lpstr>
      <vt:lpstr>Depression and Anxiety </vt:lpstr>
      <vt:lpstr>BMJ Study4</vt:lpstr>
      <vt:lpstr>Tell us a bit about yourself.</vt:lpstr>
      <vt:lpstr>Tell us a bit about yourself. What are some of your goals for today’s session?</vt:lpstr>
      <vt:lpstr>Tell us about your experiences with student wellness initiatives.</vt:lpstr>
      <vt:lpstr>What are some of the barriers you feel you’ve faced regarding having a psychological disability?</vt:lpstr>
      <vt:lpstr>What were some resources that maybe helped with those barriers?</vt:lpstr>
      <vt:lpstr> What are some concrete ways that DS providers can play a role in ensuring that health sciences students with psychological disabilities don’t fall through the cracks? </vt:lpstr>
      <vt:lpstr>Resources </vt:lpstr>
      <vt:lpstr>References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Psychological Disabilities in Health Science Education</dc:title>
  <dc:creator>Microsoft Office User</dc:creator>
  <cp:lastModifiedBy>Microsoft Office User</cp:lastModifiedBy>
  <cp:revision>10</cp:revision>
  <dcterms:created xsi:type="dcterms:W3CDTF">2018-07-02T11:33:13Z</dcterms:created>
  <dcterms:modified xsi:type="dcterms:W3CDTF">2018-07-02T18:30:18Z</dcterms:modified>
</cp:coreProperties>
</file>