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59" r:id="rId4"/>
    <p:sldId id="258" r:id="rId5"/>
    <p:sldId id="266" r:id="rId6"/>
    <p:sldId id="260" r:id="rId7"/>
    <p:sldId id="261" r:id="rId8"/>
    <p:sldId id="262" r:id="rId9"/>
    <p:sldId id="263" r:id="rId10"/>
    <p:sldId id="264" r:id="rId11"/>
    <p:sldId id="269" r:id="rId12"/>
    <p:sldId id="265" r:id="rId13"/>
    <p:sldId id="267" r:id="rId14"/>
    <p:sldId id="268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660"/>
    <p:restoredTop sz="94708"/>
  </p:normalViewPr>
  <p:slideViewPr>
    <p:cSldViewPr snapToGrid="0" snapToObjects="1">
      <p:cViewPr varScale="1">
        <p:scale>
          <a:sx n="88" d="100"/>
          <a:sy n="88" d="100"/>
        </p:scale>
        <p:origin x="792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E17C0C-2BB3-FB47-B813-5F0294BAD177}" type="datetimeFigureOut">
              <a:rPr lang="en-US" smtClean="0"/>
              <a:t>7/6/18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B792C7-09C0-7F48-9AB8-340D519001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3535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B792C7-09C0-7F48-9AB8-340D519001E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42846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3BA4FC-16D8-3944-A0BF-08E59CBBA859}" type="datetime1">
              <a:rPr lang="en-US" smtClean="0"/>
              <a:t>7/6/18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86D7F-5DE0-DF46-B219-6922EB2B79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64544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003454-0CCE-6E4F-B8D1-953385E4E58F}" type="datetime1">
              <a:rPr lang="en-US" smtClean="0"/>
              <a:t>7/6/18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86D7F-5DE0-DF46-B219-6922EB2B79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73264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EFF078-B1CC-D646-9917-B36F5FDEAE9B}" type="datetime1">
              <a:rPr lang="en-US" smtClean="0"/>
              <a:t>7/6/18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86D7F-5DE0-DF46-B219-6922EB2B79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90747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00D6C-BD4E-EC41-9E06-7C7680AB0522}" type="datetime1">
              <a:rPr lang="en-US" smtClean="0"/>
              <a:t>7/6/18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86D7F-5DE0-DF46-B219-6922EB2B79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90588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01856-5A81-4F48-9572-A2AB9155408E}" type="datetime1">
              <a:rPr lang="en-US" smtClean="0"/>
              <a:t>7/6/18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86D7F-5DE0-DF46-B219-6922EB2B79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81654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2B773-EF68-BE49-8D4E-19415DC459E7}" type="datetime1">
              <a:rPr lang="en-US" smtClean="0"/>
              <a:t>7/6/18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86D7F-5DE0-DF46-B219-6922EB2B79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3187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ED1748-01D9-064A-B8DF-E2AFF5E83D79}" type="datetime1">
              <a:rPr lang="en-US" smtClean="0"/>
              <a:t>7/6/18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86D7F-5DE0-DF46-B219-6922EB2B79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49068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7E8A6-C941-C94D-B660-F3FDD2C6D27D}" type="datetime1">
              <a:rPr lang="en-US" smtClean="0"/>
              <a:t>7/6/18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86D7F-5DE0-DF46-B219-6922EB2B79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1510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4CF77-26E5-154D-9706-189D5ECDD5DD}" type="datetime1">
              <a:rPr lang="en-US" smtClean="0"/>
              <a:t>7/6/18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86D7F-5DE0-DF46-B219-6922EB2B79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92749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73753-AA7E-7345-9FB4-4F02FC406DF1}" type="datetime1">
              <a:rPr lang="en-US" smtClean="0"/>
              <a:t>7/6/18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86D7F-5DE0-DF46-B219-6922EB2B79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94775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A9DCA-3D8D-C148-82CF-E4509523E33E}" type="datetime1">
              <a:rPr lang="en-US" smtClean="0"/>
              <a:t>7/6/18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86D7F-5DE0-DF46-B219-6922EB2B79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94006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9C7A2E-5666-D140-B3E4-F6A3E655CB19}" type="datetime1">
              <a:rPr lang="en-US" smtClean="0"/>
              <a:t>7/6/18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F86D7F-5DE0-DF46-B219-6922EB2B79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81249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mailto:lthomson@uic.edu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Audio Description: Collaboration, Implementation, and Evaluation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2334305"/>
          </a:xfrm>
        </p:spPr>
        <p:txBody>
          <a:bodyPr>
            <a:normAutofit/>
          </a:bodyPr>
          <a:lstStyle/>
          <a:p>
            <a:r>
              <a:rPr lang="en-US" dirty="0" smtClean="0"/>
              <a:t>AHEAD National Conference 2018</a:t>
            </a:r>
          </a:p>
          <a:p>
            <a:r>
              <a:rPr lang="en-US" dirty="0" smtClean="0"/>
              <a:t>Albuquerque, NM</a:t>
            </a:r>
          </a:p>
          <a:p>
            <a:endParaRPr lang="en-US" dirty="0" smtClean="0"/>
          </a:p>
          <a:p>
            <a:r>
              <a:rPr lang="en-US" dirty="0" smtClean="0"/>
              <a:t>Elizabeth (</a:t>
            </a:r>
            <a:r>
              <a:rPr lang="en-US" dirty="0" err="1" smtClean="0"/>
              <a:t>liz</a:t>
            </a:r>
            <a:r>
              <a:rPr lang="en-US" dirty="0" smtClean="0"/>
              <a:t>) Anh Thomson, PhD Candidate</a:t>
            </a:r>
          </a:p>
          <a:p>
            <a:r>
              <a:rPr lang="en-US" dirty="0" smtClean="0"/>
              <a:t>Disability Studies, University of Illinois at Chicago</a:t>
            </a:r>
          </a:p>
        </p:txBody>
      </p:sp>
    </p:spTree>
    <p:extLst>
      <p:ext uri="{BB962C8B-B14F-4D97-AF65-F5344CB8AC3E}">
        <p14:creationId xmlns:p14="http://schemas.microsoft.com/office/powerpoint/2010/main" val="1302869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Implementation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02895"/>
            <a:ext cx="10515600" cy="4351338"/>
          </a:xfrm>
        </p:spPr>
        <p:txBody>
          <a:bodyPr/>
          <a:lstStyle/>
          <a:p>
            <a:r>
              <a:rPr lang="en-US" dirty="0" smtClean="0"/>
              <a:t>Worked early with the exhibit curator and artists</a:t>
            </a:r>
          </a:p>
          <a:p>
            <a:r>
              <a:rPr lang="en-US" dirty="0" smtClean="0"/>
              <a:t>Explained why AD was needed</a:t>
            </a:r>
          </a:p>
          <a:p>
            <a:r>
              <a:rPr lang="en-US" dirty="0" smtClean="0"/>
              <a:t>Set deadlines</a:t>
            </a:r>
          </a:p>
          <a:p>
            <a:r>
              <a:rPr lang="en-US" dirty="0" smtClean="0"/>
              <a:t>Worked one-on-one with the artists</a:t>
            </a:r>
          </a:p>
          <a:p>
            <a:r>
              <a:rPr lang="en-US" dirty="0" smtClean="0"/>
              <a:t>Myself and Kelley did finishing touches</a:t>
            </a:r>
          </a:p>
          <a:p>
            <a:r>
              <a:rPr lang="en-US" dirty="0" smtClean="0"/>
              <a:t>Got audio files online and on devices; also, printed text in large print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Thomson </a:t>
            </a:r>
            <a:r>
              <a:rPr lang="mr-IN" dirty="0" smtClean="0"/>
              <a:t>–</a:t>
            </a:r>
            <a:r>
              <a:rPr lang="en-US" dirty="0" smtClean="0"/>
              <a:t> AHEAD National Conference 2018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86D7F-5DE0-DF46-B219-6922EB2B7946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63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Thomson </a:t>
            </a:r>
            <a:r>
              <a:rPr lang="mr-IN" dirty="0" smtClean="0"/>
              <a:t>–</a:t>
            </a:r>
            <a:r>
              <a:rPr lang="en-US" dirty="0" smtClean="0"/>
              <a:t> AHEAD National Conference 2018</a:t>
            </a:r>
          </a:p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86D7F-5DE0-DF46-B219-6922EB2B7946}" type="slidenum">
              <a:rPr lang="en-US" smtClean="0"/>
              <a:t>11</a:t>
            </a:fld>
            <a:endParaRPr lang="en-US"/>
          </a:p>
        </p:txBody>
      </p:sp>
      <p:pic>
        <p:nvPicPr>
          <p:cNvPr id="4" name="Picture 3" descr="A participating artist writes her descriptive text on her laptop at a desk. Her piece of art is framed to her left" title="Artist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8743" y="304800"/>
            <a:ext cx="7663543" cy="5747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8567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Evaluation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62768"/>
            <a:ext cx="10515600" cy="4351338"/>
          </a:xfrm>
        </p:spPr>
        <p:txBody>
          <a:bodyPr/>
          <a:lstStyle/>
          <a:p>
            <a:r>
              <a:rPr lang="en-US" dirty="0" smtClean="0"/>
              <a:t>Created short anonymous survey for guest users</a:t>
            </a:r>
          </a:p>
          <a:p>
            <a:r>
              <a:rPr lang="en-US" dirty="0" smtClean="0"/>
              <a:t>Created short anonymous survey for artists</a:t>
            </a:r>
          </a:p>
          <a:p>
            <a:pPr lvl="1"/>
            <a:r>
              <a:rPr lang="en-US" dirty="0" smtClean="0"/>
              <a:t>Results </a:t>
            </a:r>
            <a:r>
              <a:rPr lang="mr-IN" dirty="0" smtClean="0"/>
              <a:t>–</a:t>
            </a:r>
            <a:r>
              <a:rPr lang="en-US" dirty="0" smtClean="0"/>
              <a:t> overall positive</a:t>
            </a:r>
          </a:p>
          <a:p>
            <a:pPr lvl="1"/>
            <a:r>
              <a:rPr lang="en-US" dirty="0" smtClean="0"/>
              <a:t>Quotes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Thomson </a:t>
            </a:r>
            <a:r>
              <a:rPr lang="mr-IN" dirty="0" smtClean="0"/>
              <a:t>–</a:t>
            </a:r>
            <a:r>
              <a:rPr lang="en-US" dirty="0" smtClean="0"/>
              <a:t> AHEAD National Conference 2018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86D7F-5DE0-DF46-B219-6922EB2B7946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0729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74725"/>
            <a:ext cx="10515600" cy="1325563"/>
          </a:xfrm>
        </p:spPr>
        <p:txBody>
          <a:bodyPr/>
          <a:lstStyle/>
          <a:p>
            <a:pPr algn="ctr"/>
            <a:r>
              <a:rPr lang="en-US" dirty="0" smtClean="0"/>
              <a:t>Discussion of Implementing AD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Thomson </a:t>
            </a:r>
            <a:r>
              <a:rPr lang="mr-IN" dirty="0" smtClean="0"/>
              <a:t>–</a:t>
            </a:r>
            <a:r>
              <a:rPr lang="en-US" dirty="0" smtClean="0"/>
              <a:t> AHEAD National Conference 2018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86D7F-5DE0-DF46-B219-6922EB2B7946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5364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Contact Information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Liz Thomson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E-mail: </a:t>
            </a:r>
            <a:r>
              <a:rPr lang="en-US" dirty="0" smtClean="0">
                <a:hlinkClick r:id="rId2"/>
              </a:rPr>
              <a:t>lthomson@uic.edu</a:t>
            </a:r>
            <a:endParaRPr lang="en-US" dirty="0" smtClean="0"/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Cell: (773) 330-6878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86D7F-5DE0-DF46-B219-6922EB2B7946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4310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Session Agenda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67037"/>
            <a:ext cx="10515600" cy="4351338"/>
          </a:xfrm>
        </p:spPr>
        <p:txBody>
          <a:bodyPr/>
          <a:lstStyle/>
          <a:p>
            <a:r>
              <a:rPr lang="en-US" dirty="0" smtClean="0"/>
              <a:t>Positionality</a:t>
            </a:r>
          </a:p>
          <a:p>
            <a:r>
              <a:rPr lang="en-US" dirty="0" smtClean="0"/>
              <a:t>General Overview of Audio Description</a:t>
            </a:r>
          </a:p>
          <a:p>
            <a:r>
              <a:rPr lang="en-US" dirty="0" smtClean="0"/>
              <a:t>Collaboration Theory</a:t>
            </a:r>
          </a:p>
          <a:p>
            <a:r>
              <a:rPr lang="en-US" dirty="0" smtClean="0"/>
              <a:t>Case Study</a:t>
            </a:r>
          </a:p>
          <a:p>
            <a:r>
              <a:rPr lang="en-US" dirty="0" smtClean="0"/>
              <a:t>Discussion of Implementing Audio Description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Thomson </a:t>
            </a:r>
            <a:r>
              <a:rPr lang="mr-IN" dirty="0" smtClean="0"/>
              <a:t>–</a:t>
            </a:r>
            <a:r>
              <a:rPr lang="en-US" dirty="0" smtClean="0"/>
              <a:t> AHEAD National Conference 2018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86D7F-5DE0-DF46-B219-6922EB2B7946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1241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Accessibility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62768"/>
            <a:ext cx="10515600" cy="4351338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Will read all text on slides</a:t>
            </a:r>
          </a:p>
          <a:p>
            <a:r>
              <a:rPr lang="en-US" dirty="0" smtClean="0"/>
              <a:t>Will use the microphone</a:t>
            </a:r>
          </a:p>
          <a:p>
            <a:r>
              <a:rPr lang="en-US" dirty="0" smtClean="0"/>
              <a:t>Will insert alt text in </a:t>
            </a:r>
            <a:r>
              <a:rPr lang="en-US" dirty="0" err="1" smtClean="0"/>
              <a:t>Powerpoint</a:t>
            </a:r>
            <a:r>
              <a:rPr lang="en-US" dirty="0" smtClean="0"/>
              <a:t>; will describe all images or graphics</a:t>
            </a:r>
          </a:p>
          <a:p>
            <a:r>
              <a:rPr lang="en-US" dirty="0" smtClean="0"/>
              <a:t>Will be aware of my rate of speaking</a:t>
            </a:r>
          </a:p>
          <a:p>
            <a:r>
              <a:rPr lang="en-US" dirty="0" smtClean="0"/>
              <a:t>Will have large print access copies</a:t>
            </a:r>
          </a:p>
          <a:p>
            <a:r>
              <a:rPr lang="en-US" dirty="0" smtClean="0"/>
              <a:t>Slides are numbered</a:t>
            </a:r>
          </a:p>
          <a:p>
            <a:r>
              <a:rPr lang="en-US" dirty="0" err="1" smtClean="0"/>
              <a:t>Powerpoint</a:t>
            </a:r>
            <a:r>
              <a:rPr lang="en-US" dirty="0" smtClean="0"/>
              <a:t> design is black and white without background color</a:t>
            </a:r>
          </a:p>
          <a:p>
            <a:r>
              <a:rPr lang="en-US" dirty="0" smtClean="0"/>
              <a:t>Will use plain, simple language</a:t>
            </a:r>
          </a:p>
          <a:p>
            <a:r>
              <a:rPr lang="en-US" dirty="0" smtClean="0"/>
              <a:t>Did Accessibility Check with Microsoft Office</a:t>
            </a:r>
          </a:p>
          <a:p>
            <a:r>
              <a:rPr lang="en-US" dirty="0" smtClean="0"/>
              <a:t>Anything else?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Thomson </a:t>
            </a:r>
            <a:r>
              <a:rPr lang="mr-IN" dirty="0" smtClean="0"/>
              <a:t>–</a:t>
            </a:r>
            <a:r>
              <a:rPr lang="en-US" dirty="0" smtClean="0"/>
              <a:t> AHEAD National Conference 2018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86D7F-5DE0-DF46-B219-6922EB2B7946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1350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Positionality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91797"/>
            <a:ext cx="10515600" cy="4351338"/>
          </a:xfrm>
        </p:spPr>
        <p:txBody>
          <a:bodyPr/>
          <a:lstStyle/>
          <a:p>
            <a:r>
              <a:rPr lang="en-US" dirty="0" smtClean="0"/>
              <a:t>Identify as a middle class, disabled, Vietnamese adoptee, bi/queer, dark-skinned, </a:t>
            </a:r>
            <a:r>
              <a:rPr lang="en-US" dirty="0" smtClean="0"/>
              <a:t>gender non-conforming, </a:t>
            </a:r>
            <a:r>
              <a:rPr lang="en-US" dirty="0" smtClean="0"/>
              <a:t>cisgender female</a:t>
            </a:r>
          </a:p>
          <a:p>
            <a:r>
              <a:rPr lang="en-US" dirty="0" smtClean="0"/>
              <a:t>Do not have a visual impairment</a:t>
            </a:r>
          </a:p>
          <a:p>
            <a:r>
              <a:rPr lang="en-US" dirty="0" smtClean="0"/>
              <a:t>Appreciate arts and culture</a:t>
            </a:r>
          </a:p>
          <a:p>
            <a:r>
              <a:rPr lang="en-US" dirty="0" smtClean="0"/>
              <a:t>Documentary photography and photojournalist</a:t>
            </a:r>
          </a:p>
          <a:p>
            <a:r>
              <a:rPr lang="en-US" dirty="0" smtClean="0"/>
              <a:t>Fifth year, PhD candidate in Disability Studies, at the University of Illinois at Chicago</a:t>
            </a:r>
          </a:p>
          <a:p>
            <a:r>
              <a:rPr lang="en-US" dirty="0" smtClean="0"/>
              <a:t>Studying disability cultural centers in higher education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Thomson </a:t>
            </a:r>
            <a:r>
              <a:rPr lang="mr-IN" dirty="0" smtClean="0"/>
              <a:t>–</a:t>
            </a:r>
            <a:r>
              <a:rPr lang="en-US" dirty="0" smtClean="0"/>
              <a:t> AHEAD National Conference 2018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86D7F-5DE0-DF46-B219-6922EB2B7946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9313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Collaboration Theory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 smtClean="0"/>
              <a:t>Used </a:t>
            </a:r>
            <a:r>
              <a:rPr lang="en-US" dirty="0" err="1" smtClean="0"/>
              <a:t>Gajda’s</a:t>
            </a:r>
            <a:r>
              <a:rPr lang="en-US" dirty="0" smtClean="0"/>
              <a:t> </a:t>
            </a:r>
            <a:r>
              <a:rPr lang="en-US" dirty="0"/>
              <a:t>(2003) principles of collaboration theory to guide this project. 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The </a:t>
            </a:r>
            <a:r>
              <a:rPr lang="en-US" dirty="0"/>
              <a:t>five principles are: </a:t>
            </a:r>
          </a:p>
          <a:p>
            <a:r>
              <a:rPr lang="en-US" dirty="0" smtClean="0"/>
              <a:t>Collaboration </a:t>
            </a:r>
            <a:r>
              <a:rPr lang="en-US" dirty="0"/>
              <a:t>is an imperative. </a:t>
            </a:r>
          </a:p>
          <a:p>
            <a:r>
              <a:rPr lang="en-US" dirty="0"/>
              <a:t>Collaboration is known by many names. </a:t>
            </a:r>
          </a:p>
          <a:p>
            <a:r>
              <a:rPr lang="en-US" dirty="0"/>
              <a:t>Collaboration is a journey not a destination. </a:t>
            </a:r>
          </a:p>
          <a:p>
            <a:r>
              <a:rPr lang="en-US" dirty="0"/>
              <a:t>With collaboration, the personal is as </a:t>
            </a:r>
            <a:r>
              <a:rPr lang="en-US" dirty="0" smtClean="0"/>
              <a:t>important </a:t>
            </a:r>
            <a:r>
              <a:rPr lang="en-US" dirty="0"/>
              <a:t>as the procedural. </a:t>
            </a:r>
          </a:p>
          <a:p>
            <a:r>
              <a:rPr lang="en-US" dirty="0"/>
              <a:t>Collaboration develops in stages.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Thomson </a:t>
            </a:r>
            <a:r>
              <a:rPr lang="mr-IN" dirty="0" smtClean="0"/>
              <a:t>–</a:t>
            </a:r>
            <a:r>
              <a:rPr lang="en-US" dirty="0" smtClean="0"/>
              <a:t> AHEAD National Conference 2018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86D7F-5DE0-DF46-B219-6922EB2B7946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5752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Thomson </a:t>
            </a:r>
            <a:r>
              <a:rPr lang="mr-IN" dirty="0" smtClean="0"/>
              <a:t>–</a:t>
            </a:r>
            <a:r>
              <a:rPr lang="en-US" dirty="0" smtClean="0"/>
              <a:t> AHEAD National Conference 2018</a:t>
            </a:r>
          </a:p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86D7F-5DE0-DF46-B219-6922EB2B7946}" type="slidenum">
              <a:rPr lang="en-US" smtClean="0"/>
              <a:t>6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682170" y="893344"/>
            <a:ext cx="11205027" cy="51961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Arial" charset="0"/>
              <a:buChar char="•"/>
            </a:pPr>
            <a:r>
              <a:rPr lang="en-US" sz="2800" spc="-60" dirty="0" smtClean="0">
                <a:solidFill>
                  <a:schemeClr val="tx2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An accommodation primarily for those who are blind and/or have low vision</a:t>
            </a:r>
          </a:p>
          <a:p>
            <a:pPr marL="342900" indent="-342900">
              <a:lnSpc>
                <a:spcPct val="150000"/>
              </a:lnSpc>
              <a:buFont typeface="Arial" charset="0"/>
              <a:buChar char="•"/>
            </a:pPr>
            <a:r>
              <a:rPr lang="en-US" sz="2800" spc="-60" dirty="0" smtClean="0">
                <a:solidFill>
                  <a:schemeClr val="tx2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Audio Description can be used anytime where describing a person’s or people’s gestures is helpful and effective to understanding the situation.</a:t>
            </a:r>
          </a:p>
          <a:p>
            <a:pPr marL="342900" indent="-342900">
              <a:lnSpc>
                <a:spcPct val="150000"/>
              </a:lnSpc>
              <a:buFont typeface="Arial" charset="0"/>
              <a:buChar char="•"/>
            </a:pPr>
            <a:r>
              <a:rPr lang="en-US" sz="2800" spc="-60" dirty="0" smtClean="0">
                <a:solidFill>
                  <a:schemeClr val="tx2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Audio Description is being more commonly available in movie theaters, Netflix Original shows, theater, dance, and sporting events.</a:t>
            </a:r>
          </a:p>
          <a:p>
            <a:pPr marL="342900" indent="-342900">
              <a:lnSpc>
                <a:spcPct val="150000"/>
              </a:lnSpc>
              <a:buFont typeface="Arial" charset="0"/>
              <a:buChar char="•"/>
            </a:pPr>
            <a:r>
              <a:rPr lang="en-US" sz="2800" spc="-60" dirty="0" smtClean="0">
                <a:solidFill>
                  <a:schemeClr val="tx2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Early conversations on the “professionalization” of audio describers</a:t>
            </a:r>
          </a:p>
          <a:p>
            <a:pPr marL="342900" indent="-342900">
              <a:lnSpc>
                <a:spcPct val="150000"/>
              </a:lnSpc>
              <a:buFont typeface="Arial" charset="0"/>
              <a:buChar char="•"/>
            </a:pPr>
            <a:r>
              <a:rPr lang="en-US" sz="2800" spc="-60" dirty="0" smtClean="0">
                <a:solidFill>
                  <a:schemeClr val="tx2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Audio Description is different than 1) an art label, 2) photo caption, or 3) an audio guide.</a:t>
            </a:r>
            <a:endParaRPr lang="en-US" sz="2800" spc="-60" dirty="0" smtClean="0">
              <a:solidFill>
                <a:schemeClr val="tx2">
                  <a:lumMod val="75000"/>
                </a:schemeClr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82170" y="408923"/>
            <a:ext cx="9187543" cy="5105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800"/>
              </a:lnSpc>
            </a:pPr>
            <a:r>
              <a:rPr lang="en-US" sz="4400" spc="-60" dirty="0" smtClean="0">
                <a:solidFill>
                  <a:schemeClr val="tx2">
                    <a:lumMod val="75000"/>
                  </a:schemeClr>
                </a:solidFill>
                <a:latin typeface="+mj-lt"/>
                <a:cs typeface="Arial Black"/>
              </a:rPr>
              <a:t>General Overview of Audio Description</a:t>
            </a:r>
            <a:endParaRPr lang="en-US" sz="4400" spc="-60" dirty="0">
              <a:solidFill>
                <a:schemeClr val="tx2">
                  <a:lumMod val="75000"/>
                </a:schemeClr>
              </a:solidFill>
              <a:latin typeface="+mj-lt"/>
              <a:cs typeface="Arial Black"/>
            </a:endParaRPr>
          </a:p>
        </p:txBody>
      </p:sp>
    </p:spTree>
    <p:extLst>
      <p:ext uri="{BB962C8B-B14F-4D97-AF65-F5344CB8AC3E}">
        <p14:creationId xmlns:p14="http://schemas.microsoft.com/office/powerpoint/2010/main" val="210689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Thomson </a:t>
            </a:r>
            <a:r>
              <a:rPr lang="mr-IN" dirty="0" smtClean="0"/>
              <a:t>–</a:t>
            </a:r>
            <a:r>
              <a:rPr lang="en-US" dirty="0" smtClean="0"/>
              <a:t> AHEAD National Conference 2018</a:t>
            </a:r>
          </a:p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86D7F-5DE0-DF46-B219-6922EB2B7946}" type="slidenum">
              <a:rPr lang="en-US" smtClean="0"/>
              <a:t>7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769256" y="1093371"/>
            <a:ext cx="11205027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spc="-60" dirty="0" smtClean="0">
                <a:solidFill>
                  <a:schemeClr val="tx2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From </a:t>
            </a:r>
            <a:r>
              <a:rPr lang="en-US" sz="2800" spc="-60" dirty="0" smtClean="0">
                <a:solidFill>
                  <a:schemeClr val="tx2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Snyder</a:t>
            </a:r>
            <a:r>
              <a:rPr lang="en-US" sz="2800" spc="-60" dirty="0">
                <a:solidFill>
                  <a:schemeClr val="tx2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sz="2800" spc="-60" dirty="0" smtClean="0">
                <a:solidFill>
                  <a:schemeClr val="tx2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(2014)</a:t>
            </a:r>
            <a:endParaRPr lang="en-US" sz="2800" spc="-60" dirty="0" smtClean="0">
              <a:solidFill>
                <a:schemeClr val="tx2">
                  <a:lumMod val="75000"/>
                </a:schemeClr>
              </a:solidFill>
              <a:latin typeface="Calibri" charset="0"/>
              <a:ea typeface="Calibri" charset="0"/>
              <a:cs typeface="Calibri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800" spc="-60" dirty="0" smtClean="0">
                <a:solidFill>
                  <a:schemeClr val="tx2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Go from general to specific</a:t>
            </a:r>
          </a:p>
          <a:p>
            <a:pPr marL="342900" indent="-342900">
              <a:buFont typeface="Arial" charset="0"/>
              <a:buChar char="•"/>
            </a:pPr>
            <a:r>
              <a:rPr lang="en-US" sz="2800" spc="-60" dirty="0" smtClean="0">
                <a:solidFill>
                  <a:schemeClr val="tx2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Use color</a:t>
            </a:r>
          </a:p>
          <a:p>
            <a:pPr marL="342900" indent="-342900">
              <a:buFont typeface="Arial" charset="0"/>
              <a:buChar char="•"/>
            </a:pPr>
            <a:r>
              <a:rPr lang="en-US" sz="2800" spc="-60" dirty="0" smtClean="0">
                <a:solidFill>
                  <a:schemeClr val="tx2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Use directional information</a:t>
            </a:r>
          </a:p>
          <a:p>
            <a:pPr marL="342900" indent="-342900">
              <a:buFont typeface="Arial" charset="0"/>
              <a:buChar char="•"/>
            </a:pPr>
            <a:r>
              <a:rPr lang="en-US" sz="2800" spc="-60" dirty="0" smtClean="0">
                <a:solidFill>
                  <a:schemeClr val="tx2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Be clear, concise, and conversational (accessible language)</a:t>
            </a:r>
          </a:p>
          <a:p>
            <a:pPr marL="342900" indent="-342900">
              <a:buFont typeface="Arial" charset="0"/>
              <a:buChar char="•"/>
            </a:pPr>
            <a:r>
              <a:rPr lang="en-US" sz="2800" spc="-60" dirty="0" smtClean="0">
                <a:solidFill>
                  <a:schemeClr val="tx2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Use metaphors or similes</a:t>
            </a:r>
          </a:p>
          <a:p>
            <a:pPr marL="342900" indent="-342900">
              <a:buFont typeface="Arial" charset="0"/>
              <a:buChar char="•"/>
            </a:pPr>
            <a:r>
              <a:rPr lang="en-US" sz="2800" spc="-60" dirty="0" smtClean="0">
                <a:solidFill>
                  <a:schemeClr val="tx2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Be mindful of adverbs, which usually equals interpretation</a:t>
            </a:r>
          </a:p>
          <a:p>
            <a:pPr marL="342900" indent="-342900">
              <a:buFont typeface="Arial" charset="0"/>
              <a:buChar char="•"/>
            </a:pPr>
            <a:r>
              <a:rPr lang="en-US" sz="2800" spc="-60" dirty="0" smtClean="0">
                <a:solidFill>
                  <a:schemeClr val="tx2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Prioritize the most essential</a:t>
            </a:r>
          </a:p>
          <a:p>
            <a:pPr marL="800100" lvl="1" indent="-342900">
              <a:buFont typeface="Arial" charset="0"/>
              <a:buChar char="•"/>
            </a:pPr>
            <a:r>
              <a:rPr lang="en-US" sz="2800" spc="-60" dirty="0" smtClean="0">
                <a:solidFill>
                  <a:schemeClr val="tx2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Who</a:t>
            </a:r>
          </a:p>
          <a:p>
            <a:pPr marL="800100" lvl="1" indent="-342900">
              <a:buFont typeface="Arial" charset="0"/>
              <a:buChar char="•"/>
            </a:pPr>
            <a:r>
              <a:rPr lang="en-US" sz="2800" spc="-60" dirty="0" smtClean="0">
                <a:solidFill>
                  <a:schemeClr val="tx2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What</a:t>
            </a:r>
          </a:p>
          <a:p>
            <a:pPr marL="800100" lvl="1" indent="-342900">
              <a:buFont typeface="Arial" charset="0"/>
              <a:buChar char="•"/>
            </a:pPr>
            <a:r>
              <a:rPr lang="en-US" sz="2800" spc="-60" dirty="0" smtClean="0">
                <a:solidFill>
                  <a:schemeClr val="tx2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When</a:t>
            </a:r>
          </a:p>
          <a:p>
            <a:pPr marL="800100" lvl="1" indent="-342900">
              <a:buFont typeface="Arial" charset="0"/>
              <a:buChar char="•"/>
            </a:pPr>
            <a:r>
              <a:rPr lang="en-US" sz="2800" spc="-60" dirty="0" smtClean="0">
                <a:solidFill>
                  <a:schemeClr val="tx2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Where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69256" y="641965"/>
            <a:ext cx="10584544" cy="4514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800"/>
              </a:lnSpc>
            </a:pPr>
            <a:r>
              <a:rPr lang="en-US" sz="4400" spc="-60" dirty="0" smtClean="0">
                <a:solidFill>
                  <a:schemeClr val="tx2">
                    <a:lumMod val="75000"/>
                  </a:schemeClr>
                </a:solidFill>
                <a:latin typeface="+mj-lt"/>
                <a:cs typeface="Arial Black"/>
              </a:rPr>
              <a:t>Basic Standards to Writing Descriptive Text</a:t>
            </a:r>
            <a:endParaRPr lang="en-US" sz="4400" spc="-60" dirty="0">
              <a:solidFill>
                <a:schemeClr val="tx2">
                  <a:lumMod val="75000"/>
                </a:schemeClr>
              </a:solidFill>
              <a:latin typeface="+mj-lt"/>
              <a:cs typeface="Arial Black"/>
            </a:endParaRPr>
          </a:p>
        </p:txBody>
      </p:sp>
    </p:spTree>
    <p:extLst>
      <p:ext uri="{BB962C8B-B14F-4D97-AF65-F5344CB8AC3E}">
        <p14:creationId xmlns:p14="http://schemas.microsoft.com/office/powerpoint/2010/main" val="1303857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Thomson </a:t>
            </a:r>
            <a:r>
              <a:rPr lang="mr-IN" dirty="0" smtClean="0"/>
              <a:t>–</a:t>
            </a:r>
            <a:r>
              <a:rPr lang="en-US" dirty="0" smtClean="0"/>
              <a:t> AHEAD National Conference 2018</a:t>
            </a:r>
          </a:p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86D7F-5DE0-DF46-B219-6922EB2B7946}" type="slidenum">
              <a:rPr lang="en-US" smtClean="0"/>
              <a:t>8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042373" y="1278075"/>
            <a:ext cx="7989220" cy="32571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Arial" charset="0"/>
              <a:buChar char="•"/>
            </a:pPr>
            <a:r>
              <a:rPr lang="en-US" sz="2800" spc="-60" dirty="0" smtClean="0">
                <a:solidFill>
                  <a:schemeClr val="tx2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Acknowledge your own sighted privilege</a:t>
            </a:r>
          </a:p>
          <a:p>
            <a:pPr marL="342900" indent="-342900">
              <a:lnSpc>
                <a:spcPct val="150000"/>
              </a:lnSpc>
              <a:buFont typeface="Arial" charset="0"/>
              <a:buChar char="•"/>
            </a:pPr>
            <a:r>
              <a:rPr lang="en-US" sz="2800" spc="-60" dirty="0" smtClean="0">
                <a:solidFill>
                  <a:schemeClr val="tx2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Consult people who are blind or have low vision as AD specialists</a:t>
            </a:r>
          </a:p>
          <a:p>
            <a:pPr marL="342900" indent="-342900">
              <a:lnSpc>
                <a:spcPct val="150000"/>
              </a:lnSpc>
              <a:buFont typeface="Arial" charset="0"/>
              <a:buChar char="•"/>
            </a:pPr>
            <a:r>
              <a:rPr lang="en-US" sz="2800" spc="-60" dirty="0" smtClean="0">
                <a:solidFill>
                  <a:schemeClr val="tx2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Consider race, ethnicity, and skin color</a:t>
            </a:r>
          </a:p>
          <a:p>
            <a:pPr marL="342900" indent="-342900">
              <a:lnSpc>
                <a:spcPct val="150000"/>
              </a:lnSpc>
              <a:buFont typeface="Arial" charset="0"/>
              <a:buChar char="•"/>
            </a:pPr>
            <a:r>
              <a:rPr lang="en-US" sz="2800" spc="-60" dirty="0" smtClean="0">
                <a:solidFill>
                  <a:schemeClr val="tx2">
                    <a:lumMod val="7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Don’t use whiteness as a default</a:t>
            </a:r>
            <a:endParaRPr lang="en-US" sz="2800" spc="-60" dirty="0">
              <a:solidFill>
                <a:schemeClr val="tx2">
                  <a:lumMod val="75000"/>
                </a:schemeClr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42373" y="700559"/>
            <a:ext cx="8944308" cy="5105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800"/>
              </a:lnSpc>
            </a:pPr>
            <a:r>
              <a:rPr lang="en-US" sz="4400" spc="-60" dirty="0" smtClean="0">
                <a:solidFill>
                  <a:schemeClr val="tx2">
                    <a:lumMod val="75000"/>
                  </a:schemeClr>
                </a:solidFill>
                <a:latin typeface="+mj-lt"/>
                <a:ea typeface="Calibri" charset="0"/>
                <a:cs typeface="Calibri" charset="0"/>
              </a:rPr>
              <a:t>Intro to Descriptive Text, cont’d</a:t>
            </a:r>
            <a:endParaRPr lang="en-US" sz="4400" spc="-60" dirty="0">
              <a:solidFill>
                <a:schemeClr val="tx2">
                  <a:lumMod val="75000"/>
                </a:schemeClr>
              </a:solidFill>
              <a:latin typeface="+mj-lt"/>
              <a:ea typeface="Calibri" charset="0"/>
              <a:cs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0164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20675"/>
            <a:ext cx="10515600" cy="1325563"/>
          </a:xfrm>
        </p:spPr>
        <p:txBody>
          <a:bodyPr/>
          <a:lstStyle/>
          <a:p>
            <a:r>
              <a:rPr lang="en-US" dirty="0" smtClean="0"/>
              <a:t>Case Study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361168"/>
            <a:ext cx="10515600" cy="4351338"/>
          </a:xfrm>
        </p:spPr>
        <p:txBody>
          <a:bodyPr/>
          <a:lstStyle/>
          <a:p>
            <a:r>
              <a:rPr lang="en-US" dirty="0" smtClean="0"/>
              <a:t>Myself and MUSE graduate student Jonathan Kelley</a:t>
            </a:r>
          </a:p>
          <a:p>
            <a:r>
              <a:rPr lang="en-US" dirty="0" smtClean="0"/>
              <a:t>Art exhibit at one of the cultural centers at UIC</a:t>
            </a:r>
          </a:p>
          <a:p>
            <a:r>
              <a:rPr lang="en-US" dirty="0" smtClean="0"/>
              <a:t>Goal: To work collaboratively with the participating artists in writing the descriptions and voicing the descriptive text to create a unique and meaningful experience for all of the guests</a:t>
            </a:r>
          </a:p>
          <a:p>
            <a:r>
              <a:rPr lang="en-US" dirty="0" smtClean="0"/>
              <a:t>10 artists participated</a:t>
            </a:r>
          </a:p>
          <a:p>
            <a:r>
              <a:rPr lang="en-US" dirty="0" smtClean="0"/>
              <a:t>Ask of the artists </a:t>
            </a:r>
            <a:r>
              <a:rPr lang="mr-IN" dirty="0" smtClean="0"/>
              <a:t>–</a:t>
            </a:r>
            <a:endParaRPr lang="en-US" dirty="0" smtClean="0"/>
          </a:p>
          <a:p>
            <a:pPr lvl="1"/>
            <a:r>
              <a:rPr lang="en-US" dirty="0" smtClean="0"/>
              <a:t>work collaboratively to write the descriptions, and</a:t>
            </a:r>
          </a:p>
          <a:p>
            <a:pPr lvl="1"/>
            <a:r>
              <a:rPr lang="en-US" dirty="0" smtClean="0"/>
              <a:t>voice the descriptions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Thomson </a:t>
            </a:r>
            <a:r>
              <a:rPr lang="mr-IN" dirty="0" smtClean="0"/>
              <a:t>–</a:t>
            </a:r>
            <a:r>
              <a:rPr lang="en-US" dirty="0" smtClean="0"/>
              <a:t> AHEAD National Conference 2018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86D7F-5DE0-DF46-B219-6922EB2B7946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8786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</TotalTime>
  <Words>648</Words>
  <Application>Microsoft Macintosh PowerPoint</Application>
  <PresentationFormat>Widescreen</PresentationFormat>
  <Paragraphs>114</Paragraphs>
  <Slides>14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Arial Black</vt:lpstr>
      <vt:lpstr>Calibri</vt:lpstr>
      <vt:lpstr>Calibri Light</vt:lpstr>
      <vt:lpstr>Mangal</vt:lpstr>
      <vt:lpstr>Arial</vt:lpstr>
      <vt:lpstr>Office Theme</vt:lpstr>
      <vt:lpstr>Audio Description: Collaboration, Implementation, and Evaluation</vt:lpstr>
      <vt:lpstr>Session Agenda</vt:lpstr>
      <vt:lpstr>Accessibility</vt:lpstr>
      <vt:lpstr>Positionality</vt:lpstr>
      <vt:lpstr>Collaboration Theory</vt:lpstr>
      <vt:lpstr>PowerPoint Presentation</vt:lpstr>
      <vt:lpstr>PowerPoint Presentation</vt:lpstr>
      <vt:lpstr>PowerPoint Presentation</vt:lpstr>
      <vt:lpstr>Case Study</vt:lpstr>
      <vt:lpstr>Implementation</vt:lpstr>
      <vt:lpstr>PowerPoint Presentation</vt:lpstr>
      <vt:lpstr>Evaluation</vt:lpstr>
      <vt:lpstr>Discussion of Implementing AD</vt:lpstr>
      <vt:lpstr>Contact Information</vt:lpstr>
    </vt:vector>
  </TitlesOfParts>
  <Company/>
  <LinksUpToDate>false</LinksUpToDate>
  <SharedDoc>false</SharedDoc>
  <HyperlinksChanged>false</HyperlinksChanged>
  <AppVersion>15.0030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Audio Description: Collaboration, Implementation, and Evaluation</dc:title>
  <dc:creator>Thomson, Elizabeth A</dc:creator>
  <cp:lastModifiedBy>Thomson, Elizabeth A</cp:lastModifiedBy>
  <cp:revision>8</cp:revision>
  <dcterms:created xsi:type="dcterms:W3CDTF">2018-07-06T20:20:05Z</dcterms:created>
  <dcterms:modified xsi:type="dcterms:W3CDTF">2018-07-06T21:04:42Z</dcterms:modified>
</cp:coreProperties>
</file>