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8" r:id="rId1"/>
  </p:sldMasterIdLst>
  <p:notesMasterIdLst>
    <p:notesMasterId r:id="rId53"/>
  </p:notesMasterIdLst>
  <p:sldIdLst>
    <p:sldId id="312" r:id="rId2"/>
    <p:sldId id="262" r:id="rId3"/>
    <p:sldId id="264" r:id="rId4"/>
    <p:sldId id="295" r:id="rId5"/>
    <p:sldId id="296" r:id="rId6"/>
    <p:sldId id="268" r:id="rId7"/>
    <p:sldId id="278" r:id="rId8"/>
    <p:sldId id="269" r:id="rId9"/>
    <p:sldId id="270" r:id="rId10"/>
    <p:sldId id="271" r:id="rId11"/>
    <p:sldId id="314" r:id="rId12"/>
    <p:sldId id="300" r:id="rId13"/>
    <p:sldId id="273" r:id="rId14"/>
    <p:sldId id="274" r:id="rId15"/>
    <p:sldId id="275" r:id="rId16"/>
    <p:sldId id="276" r:id="rId17"/>
    <p:sldId id="277" r:id="rId18"/>
    <p:sldId id="297" r:id="rId19"/>
    <p:sldId id="298" r:id="rId20"/>
    <p:sldId id="265" r:id="rId21"/>
    <p:sldId id="266" r:id="rId22"/>
    <p:sldId id="267" r:id="rId23"/>
    <p:sldId id="279" r:id="rId24"/>
    <p:sldId id="280" r:id="rId25"/>
    <p:sldId id="256" r:id="rId26"/>
    <p:sldId id="260" r:id="rId27"/>
    <p:sldId id="258" r:id="rId28"/>
    <p:sldId id="281" r:id="rId29"/>
    <p:sldId id="282" r:id="rId30"/>
    <p:sldId id="301" r:id="rId31"/>
    <p:sldId id="285" r:id="rId32"/>
    <p:sldId id="284" r:id="rId33"/>
    <p:sldId id="286" r:id="rId34"/>
    <p:sldId id="304" r:id="rId35"/>
    <p:sldId id="305" r:id="rId36"/>
    <p:sldId id="306" r:id="rId37"/>
    <p:sldId id="307" r:id="rId38"/>
    <p:sldId id="313" r:id="rId39"/>
    <p:sldId id="288" r:id="rId40"/>
    <p:sldId id="289" r:id="rId41"/>
    <p:sldId id="290" r:id="rId42"/>
    <p:sldId id="291" r:id="rId43"/>
    <p:sldId id="302" r:id="rId44"/>
    <p:sldId id="303" r:id="rId45"/>
    <p:sldId id="308" r:id="rId46"/>
    <p:sldId id="309" r:id="rId47"/>
    <p:sldId id="292" r:id="rId48"/>
    <p:sldId id="293" r:id="rId49"/>
    <p:sldId id="294" r:id="rId50"/>
    <p:sldId id="310" r:id="rId51"/>
    <p:sldId id="311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8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36DE4-58FC-DA44-8D25-22FA5D4062FF}" type="datetimeFigureOut">
              <a:rPr lang="en-US" smtClean="0"/>
              <a:t>7/5/18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1A9DC-7F6B-4940-91A0-09ADE3508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8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B85F2-5422-A343-834A-EB19C462D6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58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B85F2-5422-A343-834A-EB19C462D6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92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7/5/18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7/5/18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itle_29_of_the_United_States_Code" TargetMode="External"/><Relationship Id="rId4" Type="http://schemas.openxmlformats.org/officeDocument/2006/relationships/hyperlink" Target="http://www.law.cornell.edu/uscode/text/29/701" TargetMode="External"/><Relationship Id="rId5" Type="http://schemas.openxmlformats.org/officeDocument/2006/relationships/hyperlink" Target="http://www2.edu.gob/about/offices/lists/ocr/know.html?scr+ft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w.cornell.edu/uscode/text/42/chapter-126" TargetMode="External"/><Relationship Id="rId4" Type="http://schemas.openxmlformats.org/officeDocument/2006/relationships/hyperlink" Target="http://www.ada.gov/ada_intro.ht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Title_42_of_the_United_States_Code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data.org/factsheet/parking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welcome  everyone </a:t>
            </a:r>
            <a:r>
              <a:rPr lang="en-US" sz="1400" dirty="0" smtClean="0"/>
              <a:t>(we)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13648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ctr"/>
            <a:r>
              <a:rPr lang="en-US" sz="2800" dirty="0" smtClean="0"/>
              <a:t>PLANNING EVENTS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000" dirty="0" smtClean="0"/>
              <a:t>Jim Kessler</a:t>
            </a:r>
          </a:p>
          <a:p>
            <a:r>
              <a:rPr lang="en-US" sz="2000" dirty="0" smtClean="0"/>
              <a:t>AHEAD							(WE)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5011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has the responsibility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854261"/>
          </a:xfrm>
        </p:spPr>
        <p:txBody>
          <a:bodyPr/>
          <a:lstStyle/>
          <a:p>
            <a:r>
              <a:rPr lang="en-US" sz="2000" dirty="0"/>
              <a:t>Anywhere State University </a:t>
            </a:r>
            <a:r>
              <a:rPr lang="en-US" sz="2000" i="1" dirty="0">
                <a:solidFill>
                  <a:srgbClr val="FF0000"/>
                </a:solidFill>
              </a:rPr>
              <a:t>prohibits </a:t>
            </a:r>
            <a:r>
              <a:rPr lang="en-US" sz="2000" i="1" dirty="0" smtClean="0">
                <a:solidFill>
                  <a:srgbClr val="FF0000"/>
                </a:solidFill>
              </a:rPr>
              <a:t>discrimination</a:t>
            </a:r>
            <a:r>
              <a:rPr lang="is-IS" sz="2000" i="1" dirty="0" smtClean="0">
                <a:solidFill>
                  <a:srgbClr val="FF0000"/>
                </a:solidFill>
              </a:rPr>
              <a:t>….</a:t>
            </a:r>
            <a:endParaRPr lang="en-US" b="0" dirty="0"/>
          </a:p>
          <a:p>
            <a:endParaRPr lang="en-US" sz="1400" b="0" i="1" dirty="0" smtClean="0">
              <a:solidFill>
                <a:srgbClr val="FF0000"/>
              </a:solidFill>
            </a:endParaRPr>
          </a:p>
          <a:p>
            <a:r>
              <a:rPr lang="en-US" sz="2000" b="0" dirty="0" smtClean="0"/>
              <a:t>Faculty</a:t>
            </a:r>
          </a:p>
          <a:p>
            <a:r>
              <a:rPr lang="en-US" sz="2000" b="0" dirty="0" smtClean="0"/>
              <a:t>Staff</a:t>
            </a:r>
          </a:p>
          <a:p>
            <a:r>
              <a:rPr lang="en-US" sz="2000" b="0" dirty="0" smtClean="0"/>
              <a:t>Students</a:t>
            </a:r>
          </a:p>
          <a:p>
            <a:r>
              <a:rPr lang="en-US" sz="2000" b="0" dirty="0" smtClean="0"/>
              <a:t>Contracted Vendors</a:t>
            </a:r>
          </a:p>
          <a:p>
            <a:endParaRPr lang="en-US" sz="2000" b="0" dirty="0"/>
          </a:p>
          <a:p>
            <a:r>
              <a:rPr lang="en-US" sz="4400" b="0" dirty="0" smtClean="0"/>
              <a:t>W</a:t>
            </a:r>
            <a:r>
              <a:rPr lang="en-US" sz="3200" b="0" dirty="0" smtClean="0"/>
              <a:t>elcome </a:t>
            </a:r>
            <a:r>
              <a:rPr lang="en-US" sz="4400" b="0" dirty="0" smtClean="0"/>
              <a:t>E</a:t>
            </a:r>
            <a:r>
              <a:rPr lang="en-US" sz="3200" b="0" dirty="0" smtClean="0"/>
              <a:t>veryone = </a:t>
            </a:r>
            <a:r>
              <a:rPr lang="en-US" sz="4800" b="0" dirty="0" smtClean="0"/>
              <a:t>WE </a:t>
            </a:r>
            <a:r>
              <a:rPr lang="en-US" sz="3200" b="0" dirty="0" smtClean="0"/>
              <a:t>issue</a:t>
            </a:r>
          </a:p>
          <a:p>
            <a:endParaRPr lang="en-US" dirty="0" smtClean="0"/>
          </a:p>
          <a:p>
            <a:pPr algn="r"/>
            <a:r>
              <a:rPr lang="en-US" dirty="0" smtClean="0"/>
              <a:t>THE </a:t>
            </a:r>
            <a:r>
              <a:rPr lang="en-US" u="sng" dirty="0" smtClean="0"/>
              <a:t>VERY</a:t>
            </a:r>
            <a:r>
              <a:rPr lang="en-US" dirty="0" smtClean="0"/>
              <a:t> TOP ADMINISTRATOR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744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Threshold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2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What event(s)/activities are we talking about?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38314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Beginning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901218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Orientation – Undergraduate/Graduate/Professional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Housing/Food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Tours 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Placement Exams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Individual/Group advising</a:t>
            </a:r>
          </a:p>
          <a:p>
            <a:endParaRPr lang="en-US" sz="1400" dirty="0"/>
          </a:p>
          <a:p>
            <a:r>
              <a:rPr lang="en-US" sz="2800" dirty="0" smtClean="0"/>
              <a:t>Move-in</a:t>
            </a:r>
            <a:endParaRPr lang="en-US" sz="2800" dirty="0"/>
          </a:p>
          <a:p>
            <a:r>
              <a:rPr lang="en-US" sz="2800" dirty="0" smtClean="0"/>
              <a:t>Week of Welcome</a:t>
            </a:r>
          </a:p>
          <a:p>
            <a:r>
              <a:rPr lang="en-US" sz="2800" dirty="0" smtClean="0"/>
              <a:t>Convocation</a:t>
            </a:r>
          </a:p>
          <a:p>
            <a:r>
              <a:rPr lang="en-US" sz="2800" dirty="0" smtClean="0"/>
              <a:t>Fraternity/Sorority Rush</a:t>
            </a:r>
          </a:p>
          <a:p>
            <a:endParaRPr lang="en-US" sz="28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62794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Around Campus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Award Events</a:t>
            </a:r>
          </a:p>
          <a:p>
            <a:r>
              <a:rPr lang="en-US" sz="2800" dirty="0" smtClean="0"/>
              <a:t>Chancellor/Presidential Installations</a:t>
            </a:r>
          </a:p>
          <a:p>
            <a:r>
              <a:rPr lang="en-US" sz="2800" dirty="0" smtClean="0"/>
              <a:t>Retirement – Memorials</a:t>
            </a:r>
          </a:p>
          <a:p>
            <a:r>
              <a:rPr lang="en-US" sz="2800" dirty="0" smtClean="0"/>
              <a:t>Divisional/Departmental Celebrations</a:t>
            </a:r>
          </a:p>
          <a:p>
            <a:r>
              <a:rPr lang="en-US" sz="2800" dirty="0" smtClean="0"/>
              <a:t>Film Festivals</a:t>
            </a:r>
          </a:p>
          <a:p>
            <a:r>
              <a:rPr lang="en-US" sz="2800" dirty="0" smtClean="0"/>
              <a:t>Speaker’s Series</a:t>
            </a:r>
          </a:p>
          <a:p>
            <a:r>
              <a:rPr lang="en-US" sz="2800" dirty="0" smtClean="0"/>
              <a:t>Job Fairs</a:t>
            </a:r>
          </a:p>
          <a:p>
            <a:r>
              <a:rPr lang="en-US" sz="2800" dirty="0" smtClean="0"/>
              <a:t>Movie Nights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41283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Public Performances (Plays, Musicals, Concerts)</a:t>
            </a:r>
          </a:p>
          <a:p>
            <a:r>
              <a:rPr lang="en-US" sz="2800" dirty="0" smtClean="0"/>
              <a:t>Art Galleries - Museums</a:t>
            </a:r>
          </a:p>
          <a:p>
            <a:r>
              <a:rPr lang="en-US" sz="2800" dirty="0" smtClean="0"/>
              <a:t>Open House (Institutional – Departmental)</a:t>
            </a:r>
          </a:p>
          <a:p>
            <a:r>
              <a:rPr lang="en-US" sz="2800" dirty="0" smtClean="0"/>
              <a:t>University (Founder’s) Day</a:t>
            </a:r>
          </a:p>
          <a:p>
            <a:r>
              <a:rPr lang="en-US" sz="2800" dirty="0" smtClean="0"/>
              <a:t>Home-Coming</a:t>
            </a:r>
          </a:p>
          <a:p>
            <a:r>
              <a:rPr lang="en-US" sz="2800" dirty="0" smtClean="0"/>
              <a:t>Conferences 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43225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Athletics</a:t>
            </a:r>
          </a:p>
          <a:p>
            <a:r>
              <a:rPr lang="en-US" sz="2800" dirty="0" smtClean="0"/>
              <a:t>  Stadiums, pools, gymnasiums</a:t>
            </a:r>
          </a:p>
          <a:p>
            <a:r>
              <a:rPr lang="en-US" sz="2800" dirty="0"/>
              <a:t> </a:t>
            </a:r>
            <a:endParaRPr lang="en-US" sz="2800" dirty="0" smtClean="0"/>
          </a:p>
          <a:p>
            <a:r>
              <a:rPr lang="en-US" sz="2800" dirty="0" smtClean="0"/>
              <a:t>Summer Camps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University sponsored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Outside Contractor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Housing, lockers/showers, food service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942727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Commencement</a:t>
            </a:r>
          </a:p>
          <a:p>
            <a:r>
              <a:rPr lang="en-US" sz="2800" dirty="0" smtClean="0"/>
              <a:t>	Main   </a:t>
            </a:r>
          </a:p>
          <a:p>
            <a:r>
              <a:rPr lang="en-US" sz="2800" dirty="0" smtClean="0"/>
              <a:t>	Departmental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Class Reunions</a:t>
            </a:r>
          </a:p>
        </p:txBody>
      </p:sp>
    </p:spTree>
    <p:extLst>
      <p:ext uri="{BB962C8B-B14F-4D97-AF65-F5344CB8AC3E}">
        <p14:creationId xmlns:p14="http://schemas.microsoft.com/office/powerpoint/2010/main" val="2210594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Access issues to consider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Communication</a:t>
            </a:r>
          </a:p>
          <a:p>
            <a:r>
              <a:rPr lang="en-US" dirty="0" smtClean="0"/>
              <a:t>Physical Access</a:t>
            </a:r>
          </a:p>
          <a:p>
            <a:r>
              <a:rPr lang="en-US" dirty="0" smtClean="0"/>
              <a:t>Facilities</a:t>
            </a:r>
          </a:p>
          <a:p>
            <a:r>
              <a:rPr lang="en-US" dirty="0"/>
              <a:t> </a:t>
            </a:r>
            <a:r>
              <a:rPr lang="en-US" dirty="0" smtClean="0"/>
              <a:t>  Meeting areas</a:t>
            </a:r>
          </a:p>
          <a:p>
            <a:r>
              <a:rPr lang="en-US" dirty="0"/>
              <a:t> </a:t>
            </a:r>
            <a:r>
              <a:rPr lang="en-US" dirty="0" smtClean="0"/>
              <a:t>  Way-Finding - Path of Travel</a:t>
            </a:r>
          </a:p>
          <a:p>
            <a:r>
              <a:rPr lang="en-US" dirty="0"/>
              <a:t> </a:t>
            </a:r>
            <a:r>
              <a:rPr lang="en-US" dirty="0" smtClean="0"/>
              <a:t>  Transportation/Parking</a:t>
            </a:r>
          </a:p>
          <a:p>
            <a:r>
              <a:rPr lang="en-US" dirty="0"/>
              <a:t> </a:t>
            </a:r>
            <a:r>
              <a:rPr lang="en-US" dirty="0" smtClean="0"/>
              <a:t>  Restrooms</a:t>
            </a:r>
          </a:p>
          <a:p>
            <a:r>
              <a:rPr lang="en-US" dirty="0" smtClean="0"/>
              <a:t>Amenities</a:t>
            </a:r>
          </a:p>
          <a:p>
            <a:endParaRPr lang="en-US" dirty="0" smtClean="0"/>
          </a:p>
          <a:p>
            <a:r>
              <a:rPr lang="en-US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566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Accommodations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Participation</a:t>
            </a:r>
          </a:p>
          <a:p>
            <a:r>
              <a:rPr lang="en-US" dirty="0"/>
              <a:t>   Communication: visual, </a:t>
            </a:r>
            <a:r>
              <a:rPr lang="en-US" dirty="0" smtClean="0"/>
              <a:t>hearing</a:t>
            </a:r>
          </a:p>
          <a:p>
            <a:r>
              <a:rPr lang="en-US" dirty="0" smtClean="0"/>
              <a:t>	Printed materials</a:t>
            </a:r>
            <a:r>
              <a:rPr lang="en-US" dirty="0"/>
              <a:t>	</a:t>
            </a:r>
            <a:endParaRPr lang="en-US" dirty="0" smtClean="0"/>
          </a:p>
          <a:p>
            <a:r>
              <a:rPr lang="en-US" dirty="0" smtClean="0"/>
              <a:t>	Streaming (websites, overflow)</a:t>
            </a:r>
          </a:p>
          <a:p>
            <a:r>
              <a:rPr lang="en-US" dirty="0"/>
              <a:t> </a:t>
            </a:r>
            <a:r>
              <a:rPr lang="en-US" dirty="0" smtClean="0"/>
              <a:t>      Interpreters/CART</a:t>
            </a:r>
          </a:p>
          <a:p>
            <a:r>
              <a:rPr lang="en-US" dirty="0"/>
              <a:t>	</a:t>
            </a:r>
            <a:r>
              <a:rPr lang="en-US" dirty="0" smtClean="0"/>
              <a:t>Assistive Listening</a:t>
            </a:r>
          </a:p>
          <a:p>
            <a:r>
              <a:rPr lang="en-US" dirty="0"/>
              <a:t> </a:t>
            </a:r>
            <a:r>
              <a:rPr lang="en-US" dirty="0" smtClean="0"/>
              <a:t>  Amenities – food/beverage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99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Rehabilitation Act  </a:t>
            </a:r>
            <a:r>
              <a:rPr lang="en-US" dirty="0"/>
              <a:t>[</a:t>
            </a:r>
            <a:r>
              <a:rPr lang="en-US" dirty="0">
                <a:hlinkClick r:id="rId3"/>
              </a:rPr>
              <a:t>29 U.S.C.</a:t>
            </a:r>
            <a:r>
              <a:rPr lang="en-US" dirty="0"/>
              <a:t> </a:t>
            </a:r>
            <a:r>
              <a:rPr lang="en-US" dirty="0">
                <a:hlinkClick r:id="rId4"/>
              </a:rPr>
              <a:t>§ 701</a:t>
            </a:r>
            <a:r>
              <a:rPr lang="en-US" dirty="0"/>
              <a:t> et </a:t>
            </a:r>
            <a:r>
              <a:rPr lang="en-US" dirty="0" err="1"/>
              <a:t>seq</a:t>
            </a:r>
            <a:r>
              <a:rPr lang="en-US" dirty="0"/>
              <a:t>] </a:t>
            </a:r>
            <a:endParaRPr lang="en-US" sz="3200" b="1" dirty="0" smtClean="0"/>
          </a:p>
          <a:p>
            <a:pPr marL="0" indent="0">
              <a:buNone/>
            </a:pPr>
            <a:r>
              <a:rPr lang="en-US" sz="3200" b="1" dirty="0" smtClean="0">
                <a:solidFill>
                  <a:srgbClr val="0000FF"/>
                </a:solidFill>
              </a:rPr>
              <a:t>Section 504: </a:t>
            </a:r>
            <a:r>
              <a:rPr lang="en-US" sz="3200" dirty="0" smtClean="0">
                <a:solidFill>
                  <a:schemeClr val="tx1"/>
                </a:solidFill>
              </a:rPr>
              <a:t>prohibits federal agencies, programs or </a:t>
            </a:r>
            <a:r>
              <a:rPr lang="en-US" sz="3200" i="1" dirty="0" smtClean="0">
                <a:solidFill>
                  <a:srgbClr val="FF0000"/>
                </a:solidFill>
              </a:rPr>
              <a:t>activities</a:t>
            </a:r>
            <a:r>
              <a:rPr lang="en-US" sz="3200" dirty="0" smtClean="0">
                <a:solidFill>
                  <a:schemeClr val="tx1"/>
                </a:solidFill>
              </a:rPr>
              <a:t> from discriminating and </a:t>
            </a:r>
            <a:r>
              <a:rPr lang="en-US" sz="3200" dirty="0" smtClean="0">
                <a:solidFill>
                  <a:srgbClr val="3366FF"/>
                </a:solidFill>
              </a:rPr>
              <a:t>requires reasonable accommodations</a:t>
            </a:r>
            <a:r>
              <a:rPr lang="en-US" sz="3200" dirty="0" smtClean="0">
                <a:solidFill>
                  <a:schemeClr val="tx1"/>
                </a:solidFill>
              </a:rPr>
              <a:t> for qualified individuals with disabilities.</a:t>
            </a:r>
          </a:p>
          <a:p>
            <a:pPr marL="0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3366FF"/>
                </a:solidFill>
                <a:hlinkClick r:id="rId5"/>
              </a:rPr>
              <a:t>http://www2.edu.gob/about/offices/lists/ocr/know.html?scr+ft</a:t>
            </a:r>
            <a:r>
              <a:rPr lang="en-US" sz="2000" dirty="0" smtClean="0">
                <a:solidFill>
                  <a:srgbClr val="3366FF"/>
                </a:solidFill>
              </a:rPr>
              <a:t> </a:t>
            </a:r>
          </a:p>
          <a:p>
            <a:pPr marL="0" indent="0">
              <a:buNone/>
            </a:pPr>
            <a:endParaRPr lang="en-US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352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#1 Cause of Complaints/Problems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721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7463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6130" r="-16130"/>
          <a:stretch>
            <a:fillRect/>
          </a:stretch>
        </p:blipFill>
        <p:spPr>
          <a:xfrm>
            <a:off x="457200" y="907189"/>
            <a:ext cx="8229600" cy="5652486"/>
          </a:xfrm>
        </p:spPr>
      </p:pic>
    </p:spTree>
    <p:extLst>
      <p:ext uri="{BB962C8B-B14F-4D97-AF65-F5344CB8AC3E}">
        <p14:creationId xmlns:p14="http://schemas.microsoft.com/office/powerpoint/2010/main" val="3813385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 smtClean="0"/>
          </a:p>
          <a:p>
            <a:pPr marL="0" indent="0" algn="ctr">
              <a:buNone/>
            </a:pPr>
            <a:r>
              <a:rPr lang="en-US" sz="4400" i="1" dirty="0" smtClean="0"/>
              <a:t>“ What we’ve got here is a failure to communicate”</a:t>
            </a:r>
          </a:p>
          <a:p>
            <a:pPr marL="0" indent="0" algn="ctr">
              <a:buNone/>
            </a:pPr>
            <a:endParaRPr lang="en-US" sz="4400" i="1" dirty="0" smtClean="0"/>
          </a:p>
          <a:p>
            <a:pPr marL="0" indent="0" algn="r">
              <a:lnSpc>
                <a:spcPct val="60000"/>
              </a:lnSpc>
              <a:buNone/>
            </a:pPr>
            <a:r>
              <a:rPr lang="en-US" dirty="0" smtClean="0"/>
              <a:t>The Captain (</a:t>
            </a:r>
            <a:r>
              <a:rPr lang="en-US" dirty="0" err="1" smtClean="0"/>
              <a:t>Strother</a:t>
            </a:r>
            <a:r>
              <a:rPr lang="en-US" dirty="0" smtClean="0"/>
              <a:t> Martin)</a:t>
            </a:r>
          </a:p>
          <a:p>
            <a:pPr marL="0" indent="0" algn="r">
              <a:lnSpc>
                <a:spcPct val="60000"/>
              </a:lnSpc>
              <a:buNone/>
            </a:pPr>
            <a:r>
              <a:rPr lang="en-US" dirty="0" smtClean="0"/>
              <a:t>‘Cool Hand Luke’ 1967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4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3600" dirty="0" smtClean="0"/>
          </a:p>
          <a:p>
            <a:pPr algn="ctr"/>
            <a:r>
              <a:rPr lang="en-US" sz="3600" dirty="0" smtClean="0"/>
              <a:t>COMMUNICATIONS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82076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95303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Emails</a:t>
            </a:r>
          </a:p>
          <a:p>
            <a:r>
              <a:rPr lang="en-US" sz="2800" dirty="0" smtClean="0"/>
              <a:t>Websites  (links)</a:t>
            </a:r>
          </a:p>
          <a:p>
            <a:endParaRPr lang="en-US" sz="2800" dirty="0"/>
          </a:p>
          <a:p>
            <a:r>
              <a:rPr lang="en-US" sz="2800" dirty="0" smtClean="0"/>
              <a:t>What is the institutional ‘policy</a:t>
            </a:r>
            <a:r>
              <a:rPr lang="en-US" sz="2800" dirty="0" smtClean="0"/>
              <a:t>’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pPr algn="r"/>
            <a:r>
              <a:rPr lang="en-US" dirty="0" smtClean="0"/>
              <a:t>INFORAMTION TECHNOLOGY VP</a:t>
            </a:r>
          </a:p>
          <a:p>
            <a:pPr algn="r"/>
            <a:r>
              <a:rPr lang="en-US" dirty="0" smtClean="0"/>
              <a:t>COMPLIANCE COMMITTEE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723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17581" y="141120"/>
            <a:ext cx="7175351" cy="658555"/>
          </a:xfrm>
        </p:spPr>
        <p:txBody>
          <a:bodyPr/>
          <a:lstStyle/>
          <a:p>
            <a:pPr marL="182880" indent="0">
              <a:buNone/>
            </a:pPr>
            <a:r>
              <a:rPr lang="en-US" sz="1800" dirty="0" smtClean="0"/>
              <a:t>(TEXT ONLY)</a:t>
            </a:r>
            <a:endParaRPr lang="en-US" sz="18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icketmaster Email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65" y="533117"/>
            <a:ext cx="6207103" cy="632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96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0"/>
            <a:ext cx="7520940" cy="658556"/>
          </a:xfrm>
        </p:spPr>
        <p:txBody>
          <a:bodyPr/>
          <a:lstStyle/>
          <a:p>
            <a:r>
              <a:rPr lang="en-US" dirty="0" smtClean="0"/>
              <a:t>(text Only)  </a:t>
            </a:r>
            <a:r>
              <a:rPr lang="en-US" sz="2000" i="1" dirty="0" smtClean="0"/>
              <a:t>(link)</a:t>
            </a:r>
            <a:endParaRPr lang="en-US" dirty="0"/>
          </a:p>
        </p:txBody>
      </p:sp>
      <p:pic>
        <p:nvPicPr>
          <p:cNvPr id="4" name="Content Placeholder 3" descr="Ticketmaster Email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50" b="-336"/>
          <a:stretch/>
        </p:blipFill>
        <p:spPr>
          <a:xfrm>
            <a:off x="822325" y="658557"/>
            <a:ext cx="7521575" cy="6199444"/>
          </a:xfrm>
        </p:spPr>
      </p:pic>
    </p:spTree>
    <p:extLst>
      <p:ext uri="{BB962C8B-B14F-4D97-AF65-F5344CB8AC3E}">
        <p14:creationId xmlns:p14="http://schemas.microsoft.com/office/powerpoint/2010/main" val="1014533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45719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731519"/>
            <a:ext cx="6400800" cy="594812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 smtClean="0"/>
              <a:t>Ticketmaster</a:t>
            </a:r>
            <a:r>
              <a:rPr lang="en-US" baseline="30000" dirty="0" smtClean="0"/>
              <a:t>®</a:t>
            </a:r>
            <a:endParaRPr lang="en-US" dirty="0" smtClean="0"/>
          </a:p>
          <a:p>
            <a:pPr marL="45720" indent="0">
              <a:buNone/>
            </a:pPr>
            <a:r>
              <a:rPr lang="en-US" dirty="0" smtClean="0"/>
              <a:t>Music – Sports – Arts – Family</a:t>
            </a:r>
          </a:p>
          <a:p>
            <a:pPr marL="45720" indent="0">
              <a:buNone/>
            </a:pPr>
            <a:r>
              <a:rPr lang="en-US" dirty="0" smtClean="0"/>
              <a:t>Summer Picks Just For You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r>
              <a:rPr lang="en-US" dirty="0" smtClean="0"/>
              <a:t>The Book of Mormon (Touring)</a:t>
            </a:r>
          </a:p>
          <a:p>
            <a:pPr marL="45720" indent="0">
              <a:buNone/>
            </a:pPr>
            <a:r>
              <a:rPr lang="en-US" dirty="0" smtClean="0"/>
              <a:t>Get Tickets (link)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r>
              <a:rPr lang="en-US" dirty="0" smtClean="0"/>
              <a:t>Just Days Away!</a:t>
            </a:r>
          </a:p>
          <a:p>
            <a:pPr marL="45720" indent="0">
              <a:buNone/>
            </a:pPr>
            <a:r>
              <a:rPr lang="en-US" dirty="0" smtClean="0"/>
              <a:t>North Carolina Symphony Orchestra</a:t>
            </a:r>
          </a:p>
          <a:p>
            <a:pPr marL="45720" indent="0">
              <a:buNone/>
            </a:pPr>
            <a:r>
              <a:rPr lang="en-US" dirty="0" smtClean="0"/>
              <a:t>North Carolina Symphony – Glenn Miller To Gershwin: Jump, Jive &amp; Swing</a:t>
            </a:r>
          </a:p>
          <a:p>
            <a:pPr marL="45720" indent="0">
              <a:buNone/>
            </a:pPr>
            <a:r>
              <a:rPr lang="en-US" dirty="0" smtClean="0"/>
              <a:t>Get Tickets (link)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99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Syllabus  Accessibility 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000" dirty="0" smtClean="0"/>
              <a:t>Federal law requires the university to accommodate students with documented learning, physical, chronic health, psychological, visual or hearing disabilities</a:t>
            </a:r>
          </a:p>
          <a:p>
            <a:r>
              <a:rPr lang="en-US" sz="2000" dirty="0" smtClean="0"/>
              <a:t>To receive accommodations students must make a formal request and must supply documentation from a qualified professional to support that request.  </a:t>
            </a:r>
          </a:p>
          <a:p>
            <a:r>
              <a:rPr lang="en-US" sz="2000" dirty="0" smtClean="0"/>
              <a:t>Students who believe they qualify must contact DEPARTMENT, LOCATION, PHONE to begin the accommodation process.  All discussions are confidential </a:t>
            </a:r>
          </a:p>
          <a:p>
            <a:r>
              <a:rPr lang="en-US" sz="2000" dirty="0" smtClean="0"/>
              <a:t>Accommodations cannot be provided retroactively.</a:t>
            </a:r>
          </a:p>
          <a:p>
            <a:r>
              <a:rPr lang="en-US" sz="2000" dirty="0" smtClean="0"/>
              <a:t>More information may be found at:  (Links)</a:t>
            </a:r>
          </a:p>
          <a:p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986560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Event </a:t>
            </a:r>
            <a:r>
              <a:rPr lang="en-US" dirty="0" smtClean="0"/>
              <a:t>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82603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If you require assistance to attend and participate in this event/activity, please contact 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NAME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PHONE NUMBER (and RELAY)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EMAIL OR LINK (to complete accessible form)</a:t>
            </a:r>
          </a:p>
          <a:p>
            <a:r>
              <a:rPr lang="en-US" sz="2000" dirty="0" smtClean="0"/>
              <a:t>	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By:  Due Date</a:t>
            </a:r>
          </a:p>
          <a:p>
            <a:r>
              <a:rPr lang="en-US" sz="2000" dirty="0"/>
              <a:t>	</a:t>
            </a:r>
            <a:endParaRPr lang="en-US" sz="2000" dirty="0" smtClean="0"/>
          </a:p>
          <a:p>
            <a:r>
              <a:rPr lang="en-US" sz="2000" dirty="0" smtClean="0"/>
              <a:t>Contracted </a:t>
            </a:r>
            <a:r>
              <a:rPr lang="en-US" sz="2000" dirty="0" smtClean="0"/>
              <a:t>activities</a:t>
            </a:r>
          </a:p>
          <a:p>
            <a:endParaRPr lang="en-US" sz="2000" dirty="0"/>
          </a:p>
          <a:p>
            <a:pPr algn="r"/>
            <a:r>
              <a:rPr lang="en-US" dirty="0" smtClean="0"/>
              <a:t>EVENT MANAGERS</a:t>
            </a:r>
          </a:p>
          <a:p>
            <a:pPr algn="r"/>
            <a:r>
              <a:rPr lang="en-US" dirty="0" smtClean="0"/>
              <a:t>DEPARTMENTAL COORDINATORS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419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/>
              <a:t>Americans with Disabilities Act</a:t>
            </a:r>
            <a:r>
              <a:rPr lang="en-US" sz="2800" dirty="0"/>
              <a:t>  (ADA – [</a:t>
            </a:r>
            <a:r>
              <a:rPr lang="en-US" sz="2800" dirty="0">
                <a:hlinkClick r:id="rId2"/>
              </a:rPr>
              <a:t>42 U.S.C.</a:t>
            </a:r>
            <a:r>
              <a:rPr lang="en-US" sz="2800" dirty="0"/>
              <a:t> </a:t>
            </a:r>
            <a:r>
              <a:rPr lang="en-US" sz="2800" dirty="0">
                <a:hlinkClick r:id="rId3"/>
              </a:rPr>
              <a:t>ch. 126</a:t>
            </a:r>
            <a:r>
              <a:rPr lang="en-US" sz="2800" dirty="0"/>
              <a:t> § 12101 et seq.])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Title </a:t>
            </a:r>
            <a:r>
              <a:rPr lang="en-US" dirty="0"/>
              <a:t>II  - public institutions that receive federal funding</a:t>
            </a:r>
          </a:p>
          <a:p>
            <a:r>
              <a:rPr lang="en-US" dirty="0"/>
              <a:t>Title III – private institutions that receive federal funding</a:t>
            </a:r>
          </a:p>
          <a:p>
            <a:r>
              <a:rPr lang="en-US" dirty="0"/>
              <a:t> </a:t>
            </a:r>
          </a:p>
          <a:p>
            <a:r>
              <a:rPr lang="en-US" sz="2400" dirty="0"/>
              <a:t>… no </a:t>
            </a:r>
            <a:r>
              <a:rPr lang="en-US" sz="2400" dirty="0">
                <a:solidFill>
                  <a:srgbClr val="000090"/>
                </a:solidFill>
              </a:rPr>
              <a:t>qualified individual with a disability </a:t>
            </a:r>
            <a:r>
              <a:rPr lang="en-US" sz="2400" dirty="0"/>
              <a:t>shall</a:t>
            </a:r>
            <a:r>
              <a:rPr lang="en-US" sz="2400" dirty="0">
                <a:solidFill>
                  <a:srgbClr val="FF0000"/>
                </a:solidFill>
              </a:rPr>
              <a:t>, because a public entity's facilities are inaccessible to or unusable by individuals with disabilities,</a:t>
            </a:r>
            <a:r>
              <a:rPr lang="en-US" sz="2400" dirty="0"/>
              <a:t> be excluded from participation in, or be denied the benefits of the </a:t>
            </a:r>
            <a:r>
              <a:rPr lang="en-US" sz="2400" dirty="0">
                <a:solidFill>
                  <a:srgbClr val="0000FF"/>
                </a:solidFill>
              </a:rPr>
              <a:t>services, programs, or</a:t>
            </a:r>
            <a:r>
              <a:rPr lang="en-US" sz="2800" i="1" dirty="0">
                <a:solidFill>
                  <a:srgbClr val="FF0000"/>
                </a:solidFill>
              </a:rPr>
              <a:t> activities </a:t>
            </a:r>
            <a:r>
              <a:rPr lang="en-US" sz="2400" dirty="0">
                <a:solidFill>
                  <a:srgbClr val="0000FF"/>
                </a:solidFill>
              </a:rPr>
              <a:t>of a public entity</a:t>
            </a:r>
            <a:r>
              <a:rPr lang="en-US" sz="2400" dirty="0"/>
              <a:t>, or be subjected to discrimination by any public entity.</a:t>
            </a:r>
          </a:p>
          <a:p>
            <a:r>
              <a:rPr lang="en-US" sz="2000" u="sng" dirty="0">
                <a:hlinkClick r:id="rId4"/>
              </a:rPr>
              <a:t>http://www.ada.gov/ada_intro.htm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162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Printed Advertisements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Are all poster advertisements required to be posted electronically?</a:t>
            </a:r>
          </a:p>
          <a:p>
            <a:r>
              <a:rPr lang="en-US" sz="2800" dirty="0" smtClean="0"/>
              <a:t>e.g. student organizations 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Institutional Policy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8188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Parking</a:t>
            </a:r>
          </a:p>
          <a:p>
            <a:r>
              <a:rPr lang="en-US" sz="2000" dirty="0" smtClean="0"/>
              <a:t>Accessible publications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Programs - (large print, braille </a:t>
            </a:r>
            <a:r>
              <a:rPr lang="en-US" sz="2000" dirty="0" smtClean="0"/>
              <a:t>[alternative </a:t>
            </a:r>
            <a:r>
              <a:rPr lang="en-US" sz="2000" dirty="0" smtClean="0"/>
              <a:t>- word </a:t>
            </a:r>
            <a:r>
              <a:rPr lang="en-US" sz="2000" dirty="0" smtClean="0"/>
              <a:t>document])</a:t>
            </a:r>
            <a:endParaRPr lang="en-US" sz="2000" dirty="0" smtClean="0"/>
          </a:p>
          <a:p>
            <a:r>
              <a:rPr lang="en-US" sz="2000" dirty="0" smtClean="0"/>
              <a:t>Interpreters/CART 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MUST have guaranteed </a:t>
            </a:r>
            <a:r>
              <a:rPr lang="en-US" sz="2000" dirty="0" smtClean="0"/>
              <a:t>parking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Paid for rehearsals/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3104169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670816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What office is responsible for </a:t>
            </a:r>
            <a:r>
              <a:rPr lang="en-US" sz="2000" i="1" dirty="0" smtClean="0">
                <a:solidFill>
                  <a:srgbClr val="008000"/>
                </a:solidFill>
              </a:rPr>
              <a:t>‘accommodation’ </a:t>
            </a:r>
            <a:r>
              <a:rPr lang="en-US" sz="2000" dirty="0" smtClean="0"/>
              <a:t>costs for public event?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ADA Office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Sponsoring Departments/Units</a:t>
            </a:r>
          </a:p>
          <a:p>
            <a:endParaRPr lang="en-US" sz="2000" dirty="0"/>
          </a:p>
          <a:p>
            <a:r>
              <a:rPr lang="en-US" sz="2000" dirty="0" smtClean="0"/>
              <a:t>Written into contract with special events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Traveling Performances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Summer </a:t>
            </a:r>
            <a:r>
              <a:rPr lang="en-US" sz="2000" dirty="0" smtClean="0"/>
              <a:t>‘camps</a:t>
            </a:r>
            <a:r>
              <a:rPr lang="en-US" sz="2000" dirty="0" smtClean="0"/>
              <a:t>’</a:t>
            </a:r>
          </a:p>
          <a:p>
            <a:endParaRPr lang="en-US" sz="2000" dirty="0"/>
          </a:p>
          <a:p>
            <a:endParaRPr lang="en-US" sz="2000" dirty="0" smtClean="0"/>
          </a:p>
          <a:p>
            <a:pPr algn="r"/>
            <a:r>
              <a:rPr lang="en-US" dirty="0" smtClean="0"/>
              <a:t>BUSINESS OFFICE</a:t>
            </a:r>
          </a:p>
          <a:p>
            <a:pPr algn="r"/>
            <a:r>
              <a:rPr lang="en-US" dirty="0" smtClean="0"/>
              <a:t>DIRECTOR OF CONTRACTS</a:t>
            </a:r>
            <a:endParaRPr lang="en-US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95438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event of</a:t>
            </a:r>
            <a:r>
              <a:rPr lang="is-IS" dirty="0" smtClean="0"/>
              <a:t>…...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080039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Emergency</a:t>
            </a:r>
          </a:p>
          <a:p>
            <a:endParaRPr lang="en-US" sz="2400" dirty="0"/>
          </a:p>
          <a:p>
            <a:r>
              <a:rPr lang="en-US" sz="2400" dirty="0" smtClean="0"/>
              <a:t>Does the evacuation plan address persons with disabilities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r>
              <a:rPr lang="is-IS" sz="2400" dirty="0" smtClean="0"/>
              <a:t>….and who knows this??</a:t>
            </a:r>
          </a:p>
          <a:p>
            <a:endParaRPr lang="is-IS" sz="2400" dirty="0"/>
          </a:p>
          <a:p>
            <a:endParaRPr lang="is-IS" sz="2400" dirty="0" smtClean="0"/>
          </a:p>
          <a:p>
            <a:endParaRPr lang="is-IS" sz="2400" dirty="0"/>
          </a:p>
          <a:p>
            <a:pPr algn="r"/>
            <a:endParaRPr lang="is-IS" dirty="0" smtClean="0"/>
          </a:p>
          <a:p>
            <a:pPr algn="r"/>
            <a:r>
              <a:rPr lang="is-IS" dirty="0" smtClean="0"/>
              <a:t>CAMPUS HEALTH &amp; SAFETY</a:t>
            </a:r>
          </a:p>
          <a:p>
            <a:pPr algn="r"/>
            <a:r>
              <a:rPr lang="is-IS" dirty="0" smtClean="0"/>
              <a:t>FIRST RESPONDERS</a:t>
            </a:r>
          </a:p>
          <a:p>
            <a:pPr algn="r"/>
            <a:r>
              <a:rPr lang="is-IS" dirty="0" smtClean="0"/>
              <a:t>EVENT PERSONNEL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0942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Anything </a:t>
            </a:r>
            <a:r>
              <a:rPr lang="en-US" sz="2800" dirty="0" smtClean="0"/>
              <a:t>‘printed’ originated in an accessible document (to go to the printers) 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 smtClean="0"/>
              <a:t>Why can there not be a ‘link’ that allows electronic access to the program information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16445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QR Code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55045" r="-550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6312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Performing Arts Center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App (refreshing/updating for various programs/performances</a:t>
            </a:r>
          </a:p>
          <a:p>
            <a:endParaRPr lang="en-US" sz="3200" dirty="0"/>
          </a:p>
          <a:p>
            <a:r>
              <a:rPr lang="en-US" sz="3200" dirty="0" smtClean="0"/>
              <a:t>Branding Opportunity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573872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94672" b="-946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809323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Assistive Listening Systems</a:t>
            </a:r>
          </a:p>
          <a:p>
            <a:r>
              <a:rPr lang="en-US" sz="2800" dirty="0" smtClean="0"/>
              <a:t>Checkout </a:t>
            </a:r>
            <a:r>
              <a:rPr lang="en-US" sz="2000" dirty="0" smtClean="0"/>
              <a:t>(explained in literature)</a:t>
            </a:r>
          </a:p>
          <a:p>
            <a:r>
              <a:rPr lang="en-US" sz="2800" dirty="0" smtClean="0"/>
              <a:t>Multiple locations  </a:t>
            </a:r>
            <a:r>
              <a:rPr lang="en-US" sz="2000" dirty="0" smtClean="0"/>
              <a:t>e.g. Orientation, Open Houses, etc..)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6886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3600" dirty="0" smtClean="0"/>
          </a:p>
          <a:p>
            <a:pPr algn="ctr"/>
            <a:r>
              <a:rPr lang="en-US" sz="3600" dirty="0" smtClean="0"/>
              <a:t>FACILITIES  REVIEW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53128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Remember – both 504 and the ADA (Titles II &amp; III)</a:t>
            </a:r>
          </a:p>
          <a:p>
            <a:endParaRPr lang="en-US" sz="3200" dirty="0"/>
          </a:p>
          <a:p>
            <a:r>
              <a:rPr lang="en-US" sz="3200" dirty="0" smtClean="0"/>
              <a:t>Are Outcome Oriented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31334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Campus Inventory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Where are the common places for ‘events’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6267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Auditoriums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Stage –  access</a:t>
            </a:r>
          </a:p>
          <a:p>
            <a:r>
              <a:rPr lang="en-US" sz="2400" dirty="0" smtClean="0"/>
              <a:t>Seating – line of sight to interpreters</a:t>
            </a:r>
          </a:p>
          <a:p>
            <a:r>
              <a:rPr lang="en-US" sz="2400" dirty="0" smtClean="0"/>
              <a:t>Wheelchair and companion access</a:t>
            </a:r>
          </a:p>
          <a:p>
            <a:r>
              <a:rPr lang="en-US" sz="2400" dirty="0" smtClean="0"/>
              <a:t>Limited mobility access</a:t>
            </a:r>
          </a:p>
          <a:p>
            <a:r>
              <a:rPr lang="en-US" sz="2400" dirty="0" smtClean="0"/>
              <a:t>Podium </a:t>
            </a:r>
            <a:r>
              <a:rPr lang="en-US" sz="2400" dirty="0" smtClean="0"/>
              <a:t>access</a:t>
            </a:r>
          </a:p>
          <a:p>
            <a:r>
              <a:rPr lang="en-US" sz="2400" dirty="0" smtClean="0"/>
              <a:t>	Standing 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Table seating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Causal ‘discussion’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671839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Arenas - Stadiums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Ground/floor </a:t>
            </a:r>
            <a:r>
              <a:rPr lang="en-US" sz="2400" dirty="0" smtClean="0"/>
              <a:t>seating</a:t>
            </a:r>
          </a:p>
          <a:p>
            <a:r>
              <a:rPr lang="en-US" sz="2400" dirty="0" smtClean="0"/>
              <a:t>Wheelchair and companion access</a:t>
            </a:r>
          </a:p>
          <a:p>
            <a:r>
              <a:rPr lang="en-US" sz="2400" dirty="0" smtClean="0"/>
              <a:t>Limited mobility </a:t>
            </a:r>
            <a:r>
              <a:rPr lang="en-US" sz="2400" dirty="0" smtClean="0"/>
              <a:t>access</a:t>
            </a:r>
          </a:p>
          <a:p>
            <a:r>
              <a:rPr lang="en-US" sz="2400" dirty="0" smtClean="0"/>
              <a:t>Sightline to interpreters on stage</a:t>
            </a:r>
          </a:p>
          <a:p>
            <a:r>
              <a:rPr lang="en-US" sz="2400" dirty="0" smtClean="0"/>
              <a:t>Large Screen (CART)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Sporting Events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6372679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Transportation/Parking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200" dirty="0" smtClean="0"/>
          </a:p>
          <a:p>
            <a:r>
              <a:rPr lang="en-US" sz="3200" dirty="0" smtClean="0"/>
              <a:t>   Accessible </a:t>
            </a:r>
            <a:r>
              <a:rPr lang="en-US" sz="3200" dirty="0"/>
              <a:t>spaces must connect to the shortest accessible route to the accessible building entrance or facility they serve</a:t>
            </a:r>
            <a:r>
              <a:rPr lang="en-US" sz="3200" dirty="0" smtClean="0"/>
              <a:t>.</a:t>
            </a:r>
          </a:p>
          <a:p>
            <a:endParaRPr lang="en-US" sz="2000" dirty="0"/>
          </a:p>
          <a:p>
            <a:r>
              <a:rPr lang="en-US" sz="2000" dirty="0" smtClean="0"/>
              <a:t>     </a:t>
            </a:r>
            <a:r>
              <a:rPr lang="en-US" sz="2000" u="sng" dirty="0">
                <a:hlinkClick r:id="rId2"/>
              </a:rPr>
              <a:t>https://adata.org/factsheet/parking</a:t>
            </a:r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5217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896594"/>
          </a:xfrm>
        </p:spPr>
        <p:txBody>
          <a:bodyPr/>
          <a:lstStyle/>
          <a:p>
            <a:r>
              <a:rPr lang="en-US" dirty="0" smtClean="0"/>
              <a:t>Stadium/Arenas</a:t>
            </a:r>
          </a:p>
          <a:p>
            <a:r>
              <a:rPr lang="en-US" dirty="0" smtClean="0"/>
              <a:t>Adjacent lot – 1000 spaces = 20 accessible (4 van accessible)</a:t>
            </a:r>
          </a:p>
          <a:p>
            <a:r>
              <a:rPr lang="en-US" dirty="0" smtClean="0"/>
              <a:t>Remote lot – 1500 spaces = 25 accessible (5 van accessible)</a:t>
            </a:r>
          </a:p>
          <a:p>
            <a:endParaRPr lang="en-US" dirty="0"/>
          </a:p>
          <a:p>
            <a:r>
              <a:rPr lang="en-US" i="1" dirty="0">
                <a:solidFill>
                  <a:srgbClr val="0000FF"/>
                </a:solidFill>
              </a:rPr>
              <a:t>shortest accessible route to the accessible building entrance or facility they </a:t>
            </a:r>
            <a:r>
              <a:rPr lang="en-US" i="1" dirty="0" smtClean="0">
                <a:solidFill>
                  <a:srgbClr val="0000FF"/>
                </a:solidFill>
              </a:rPr>
              <a:t>serve</a:t>
            </a:r>
            <a:r>
              <a:rPr lang="is-IS" i="1" dirty="0" smtClean="0">
                <a:solidFill>
                  <a:srgbClr val="0000FF"/>
                </a:solidFill>
              </a:rPr>
              <a:t>…</a:t>
            </a:r>
          </a:p>
          <a:p>
            <a:endParaRPr lang="is-IS" dirty="0"/>
          </a:p>
          <a:p>
            <a:r>
              <a:rPr lang="is-IS" dirty="0" smtClean="0"/>
              <a:t>Adjacent lot = 45 accessible spaces (9 van accessible)</a:t>
            </a:r>
          </a:p>
          <a:p>
            <a:endParaRPr lang="is-IS" dirty="0"/>
          </a:p>
          <a:p>
            <a:r>
              <a:rPr lang="is-IS" dirty="0" smtClean="0"/>
              <a:t>Accessible Shuttle Service</a:t>
            </a:r>
          </a:p>
          <a:p>
            <a:endParaRPr lang="is-IS" dirty="0"/>
          </a:p>
          <a:p>
            <a:endParaRPr lang="is-IS" dirty="0" smtClean="0"/>
          </a:p>
          <a:p>
            <a:endParaRPr lang="is-IS" dirty="0"/>
          </a:p>
          <a:p>
            <a:pPr algn="r"/>
            <a:r>
              <a:rPr lang="is-IS" dirty="0" smtClean="0"/>
              <a:t>PARKING/TRANSPORTATION COORDINATOR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7806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Way-finding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89659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Maps</a:t>
            </a:r>
          </a:p>
          <a:p>
            <a:r>
              <a:rPr lang="en-US" sz="3200" dirty="0" smtClean="0"/>
              <a:t>Signage</a:t>
            </a:r>
          </a:p>
          <a:p>
            <a:endParaRPr lang="en-US" sz="3200" dirty="0"/>
          </a:p>
          <a:p>
            <a:r>
              <a:rPr lang="en-US" sz="3200" dirty="0" smtClean="0"/>
              <a:t>Buildings</a:t>
            </a:r>
          </a:p>
          <a:p>
            <a:r>
              <a:rPr lang="en-US" sz="3200" dirty="0" smtClean="0"/>
              <a:t>Accessible Entrances</a:t>
            </a:r>
          </a:p>
          <a:p>
            <a:r>
              <a:rPr lang="en-US" sz="3200" dirty="0" smtClean="0"/>
              <a:t>Room Access</a:t>
            </a:r>
          </a:p>
          <a:p>
            <a:endParaRPr lang="en-US" sz="3200" dirty="0"/>
          </a:p>
          <a:p>
            <a:pPr algn="r"/>
            <a:r>
              <a:rPr lang="en-US" dirty="0" smtClean="0"/>
              <a:t>COORIDINATOR OF SPONSORING UNIT</a:t>
            </a:r>
          </a:p>
          <a:p>
            <a:pPr algn="r"/>
            <a:r>
              <a:rPr lang="en-US" dirty="0" smtClean="0"/>
              <a:t>FACILITY SERVICES</a:t>
            </a:r>
            <a:endParaRPr lang="en-US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316949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Room set-up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937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Room Set-up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81192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Theater Seating </a:t>
            </a:r>
            <a:r>
              <a:rPr lang="en-US" sz="2000" dirty="0" smtClean="0"/>
              <a:t>(movable seats)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XXXX </a:t>
            </a:r>
            <a:r>
              <a:rPr lang="en-US" dirty="0"/>
              <a:t>__ XXXXXX       </a:t>
            </a:r>
            <a:r>
              <a:rPr lang="en-US" dirty="0" smtClean="0"/>
              <a:t>  XXXXXXXXXX </a:t>
            </a:r>
            <a:r>
              <a:rPr lang="en-US" dirty="0"/>
              <a:t>__ __</a:t>
            </a:r>
          </a:p>
          <a:p>
            <a:pPr algn="ctr"/>
            <a:r>
              <a:rPr lang="en-US" dirty="0"/>
              <a:t> </a:t>
            </a:r>
          </a:p>
          <a:p>
            <a:pPr algn="ctr"/>
            <a:r>
              <a:rPr lang="en-US" dirty="0"/>
              <a:t>XXXXXXXXXXXX        </a:t>
            </a:r>
            <a:r>
              <a:rPr lang="en-US" dirty="0" smtClean="0"/>
              <a:t>  XXXXXXXXXXXXX</a:t>
            </a:r>
            <a:endParaRPr lang="en-US" dirty="0"/>
          </a:p>
          <a:p>
            <a:pPr algn="ctr"/>
            <a:r>
              <a:rPr lang="en-US" dirty="0"/>
              <a:t> </a:t>
            </a:r>
          </a:p>
          <a:p>
            <a:pPr algn="ctr"/>
            <a:r>
              <a:rPr lang="en-US" dirty="0"/>
              <a:t>__ XXXXXXXXXX         </a:t>
            </a:r>
            <a:r>
              <a:rPr lang="en-US" dirty="0" smtClean="0"/>
              <a:t>  XXXXXXXXXXX </a:t>
            </a:r>
            <a:r>
              <a:rPr lang="en-US" dirty="0"/>
              <a:t>__</a:t>
            </a:r>
          </a:p>
          <a:p>
            <a:pPr algn="ctr"/>
            <a:r>
              <a:rPr lang="en-US" dirty="0"/>
              <a:t> </a:t>
            </a:r>
          </a:p>
          <a:p>
            <a:pPr algn="ctr"/>
            <a:r>
              <a:rPr lang="en-US" dirty="0"/>
              <a:t>XXXXXXXXXX __       </a:t>
            </a:r>
            <a:r>
              <a:rPr lang="en-US" dirty="0" smtClean="0"/>
              <a:t>    </a:t>
            </a:r>
            <a:r>
              <a:rPr lang="en-US" dirty="0"/>
              <a:t>__ XXXXXXXXXXX</a:t>
            </a:r>
          </a:p>
          <a:p>
            <a:pPr algn="ctr"/>
            <a:r>
              <a:rPr lang="en-US" dirty="0"/>
              <a:t> </a:t>
            </a:r>
          </a:p>
          <a:p>
            <a:pPr algn="ctr"/>
            <a:r>
              <a:rPr lang="en-US" dirty="0"/>
              <a:t>XXXXXXXXXXXX        </a:t>
            </a:r>
            <a:r>
              <a:rPr lang="en-US" dirty="0" smtClean="0"/>
              <a:t>  XXXXXXXXXXXXX</a:t>
            </a:r>
          </a:p>
          <a:p>
            <a:pPr algn="r"/>
            <a:endParaRPr lang="en-US" sz="2000" dirty="0" smtClean="0">
              <a:solidFill>
                <a:srgbClr val="0000FF"/>
              </a:solidFill>
            </a:endParaRPr>
          </a:p>
          <a:p>
            <a:pPr algn="r"/>
            <a:r>
              <a:rPr lang="en-US" dirty="0" smtClean="0"/>
              <a:t>FACILITY MANAGER (Building)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5430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Classroom seating</a:t>
            </a:r>
            <a:r>
              <a:rPr lang="en-US" sz="2000" dirty="0" smtClean="0"/>
              <a:t> (movable seats)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400" y="1100628"/>
            <a:ext cx="5537200" cy="436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04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Banquets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9996" r="-29996"/>
          <a:stretch>
            <a:fillRect/>
          </a:stretch>
        </p:blipFill>
        <p:spPr>
          <a:xfrm>
            <a:off x="822325" y="1100138"/>
            <a:ext cx="7521575" cy="3579812"/>
          </a:xfrm>
        </p:spPr>
      </p:pic>
    </p:spTree>
    <p:extLst>
      <p:ext uri="{BB962C8B-B14F-4D97-AF65-F5344CB8AC3E}">
        <p14:creationId xmlns:p14="http://schemas.microsoft.com/office/powerpoint/2010/main" val="702610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required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 Process </a:t>
            </a:r>
          </a:p>
          <a:p>
            <a:endParaRPr lang="en-US" sz="2800" dirty="0"/>
          </a:p>
          <a:p>
            <a:r>
              <a:rPr lang="en-US" sz="2800" dirty="0" smtClean="0"/>
              <a:t>Interactive – if at all possible!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87161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Restrooms</a:t>
            </a:r>
          </a:p>
          <a:p>
            <a:r>
              <a:rPr lang="en-US" sz="2400" dirty="0"/>
              <a:t>  Non-</a:t>
            </a:r>
            <a:r>
              <a:rPr lang="en-US" sz="2400" dirty="0" smtClean="0"/>
              <a:t>Gender</a:t>
            </a:r>
          </a:p>
          <a:p>
            <a:endParaRPr lang="en-US" sz="2400" dirty="0" smtClean="0"/>
          </a:p>
          <a:p>
            <a:r>
              <a:rPr lang="en-US" sz="2400" dirty="0" smtClean="0"/>
              <a:t>Aromas – Fragrance Free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3676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7"/>
            <a:ext cx="7520940" cy="5037705"/>
          </a:xfrm>
        </p:spPr>
        <p:txBody>
          <a:bodyPr>
            <a:normAutofit/>
          </a:bodyPr>
          <a:lstStyle/>
          <a:p>
            <a:r>
              <a:rPr lang="en-US" sz="2400" dirty="0"/>
              <a:t>Is there an option for everyone?</a:t>
            </a:r>
          </a:p>
          <a:p>
            <a:r>
              <a:rPr lang="en-US" sz="2400" dirty="0"/>
              <a:t>Food allergies – nut, seafood, gluten, lactose intolerant </a:t>
            </a:r>
          </a:p>
          <a:p>
            <a:r>
              <a:rPr lang="en-US" sz="2400" dirty="0"/>
              <a:t>Food preferences – vegetarian/vegan</a:t>
            </a:r>
          </a:p>
          <a:p>
            <a:endParaRPr lang="en-US" sz="2400" dirty="0" smtClean="0"/>
          </a:p>
          <a:p>
            <a:r>
              <a:rPr lang="en-US" sz="2400" dirty="0"/>
              <a:t>How is the food presented/served?</a:t>
            </a:r>
          </a:p>
          <a:p>
            <a:r>
              <a:rPr lang="en-US" sz="2400" dirty="0"/>
              <a:t>  Roving servers, banquet, </a:t>
            </a:r>
            <a:endParaRPr lang="en-US" sz="2400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Buffet – accessible?</a:t>
            </a:r>
            <a:endParaRPr lang="en-US" sz="2400" dirty="0"/>
          </a:p>
          <a:p>
            <a:pPr algn="r"/>
            <a:endParaRPr lang="en-US" sz="2000" dirty="0" smtClean="0">
              <a:solidFill>
                <a:srgbClr val="0000FF"/>
              </a:solidFill>
            </a:endParaRPr>
          </a:p>
          <a:p>
            <a:pPr algn="r"/>
            <a:endParaRPr lang="en-US" sz="2000" dirty="0">
              <a:solidFill>
                <a:srgbClr val="0000FF"/>
              </a:solidFill>
            </a:endParaRPr>
          </a:p>
          <a:p>
            <a:pPr algn="r"/>
            <a:r>
              <a:rPr lang="en-US" dirty="0" smtClean="0"/>
              <a:t>DIRECTOR OF FOOD SERVICS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490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Institutional Commitment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914400"/>
            <a:ext cx="7520940" cy="4338369"/>
          </a:xfrm>
        </p:spPr>
        <p:txBody>
          <a:bodyPr>
            <a:noAutofit/>
          </a:bodyPr>
          <a:lstStyle/>
          <a:p>
            <a:r>
              <a:rPr lang="en-US" sz="2400" dirty="0" smtClean="0"/>
              <a:t>Anywhere State University </a:t>
            </a:r>
            <a:r>
              <a:rPr lang="en-US" sz="2400" i="1" dirty="0">
                <a:solidFill>
                  <a:srgbClr val="FF0000"/>
                </a:solidFill>
              </a:rPr>
              <a:t>prohibits discrimination against qualified individuals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based </a:t>
            </a:r>
            <a:r>
              <a:rPr lang="en-US" sz="2400" dirty="0"/>
              <a:t>on their status as protected veterans or individuals </a:t>
            </a:r>
            <a:r>
              <a:rPr lang="en-US" sz="2400" i="1" dirty="0">
                <a:solidFill>
                  <a:srgbClr val="FF0000"/>
                </a:solidFill>
              </a:rPr>
              <a:t>with disabilities</a:t>
            </a:r>
            <a:r>
              <a:rPr lang="en-US" sz="2400" dirty="0"/>
              <a:t>, </a:t>
            </a:r>
            <a:endParaRPr lang="en-US" sz="2400" dirty="0" smtClean="0"/>
          </a:p>
          <a:p>
            <a:r>
              <a:rPr lang="en-US" sz="2400" dirty="0" smtClean="0"/>
              <a:t>and </a:t>
            </a:r>
            <a:r>
              <a:rPr lang="en-US" sz="2400" dirty="0">
                <a:solidFill>
                  <a:srgbClr val="008000"/>
                </a:solidFill>
              </a:rPr>
              <a:t>prohibits discrimination against</a:t>
            </a:r>
            <a:r>
              <a:rPr lang="en-US" sz="2800" i="1" dirty="0">
                <a:solidFill>
                  <a:srgbClr val="FF0000"/>
                </a:solidFill>
              </a:rPr>
              <a:t> all </a:t>
            </a:r>
            <a:r>
              <a:rPr lang="en-US" sz="2400" dirty="0">
                <a:solidFill>
                  <a:srgbClr val="008000"/>
                </a:solidFill>
              </a:rPr>
              <a:t>individuals </a:t>
            </a:r>
            <a:endParaRPr lang="en-US" sz="2400" dirty="0" smtClean="0">
              <a:solidFill>
                <a:srgbClr val="008000"/>
              </a:solidFill>
            </a:endParaRPr>
          </a:p>
          <a:p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smtClean="0">
                <a:solidFill>
                  <a:srgbClr val="008000"/>
                </a:solidFill>
              </a:rPr>
              <a:t>    </a:t>
            </a:r>
            <a:r>
              <a:rPr lang="en-US" sz="2400" dirty="0" smtClean="0"/>
              <a:t>based </a:t>
            </a:r>
            <a:r>
              <a:rPr lang="en-US" sz="2400" dirty="0"/>
              <a:t>on their age, race, color</a:t>
            </a:r>
            <a:r>
              <a:rPr lang="en-US" sz="2400" dirty="0" smtClean="0"/>
              <a:t>, creed</a:t>
            </a:r>
            <a:r>
              <a:rPr lang="en-US" sz="2400" dirty="0"/>
              <a:t>, religion, sex, sexual orientation, gender identity, genetic information, genetic expression, or national </a:t>
            </a:r>
            <a:r>
              <a:rPr lang="en-US" sz="2400" dirty="0" smtClean="0"/>
              <a:t>origin</a:t>
            </a:r>
          </a:p>
          <a:p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in respect to employment opportunities or educational programs or </a:t>
            </a:r>
            <a:r>
              <a:rPr lang="en-US" sz="3200" i="1" dirty="0" smtClean="0">
                <a:solidFill>
                  <a:srgbClr val="FF0000"/>
                </a:solidFill>
              </a:rPr>
              <a:t>activities. </a:t>
            </a:r>
            <a:endParaRPr lang="en-US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248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3600" dirty="0" smtClean="0"/>
          </a:p>
          <a:p>
            <a:pPr algn="ctr"/>
            <a:r>
              <a:rPr lang="en-US" sz="3600" dirty="0" smtClean="0"/>
              <a:t>Who </a:t>
            </a:r>
            <a:r>
              <a:rPr lang="en-US" sz="3600" dirty="0"/>
              <a:t>is Otherwise Qualified?</a:t>
            </a:r>
          </a:p>
        </p:txBody>
      </p:sp>
    </p:spTree>
    <p:extLst>
      <p:ext uri="{BB962C8B-B14F-4D97-AF65-F5344CB8AC3E}">
        <p14:creationId xmlns:p14="http://schemas.microsoft.com/office/powerpoint/2010/main" val="449892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If it is a public free event </a:t>
            </a:r>
            <a:r>
              <a:rPr lang="en-US" sz="3200" dirty="0" smtClean="0"/>
              <a:t>-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400" dirty="0" smtClean="0"/>
              <a:t> </a:t>
            </a:r>
            <a:r>
              <a:rPr lang="en-US" sz="2800" i="1" dirty="0" smtClean="0"/>
              <a:t> everyone</a:t>
            </a:r>
          </a:p>
          <a:p>
            <a:endParaRPr lang="en-US" sz="2400" dirty="0" smtClean="0"/>
          </a:p>
          <a:p>
            <a:r>
              <a:rPr lang="en-US" sz="3200" dirty="0" smtClean="0"/>
              <a:t>If </a:t>
            </a:r>
            <a:r>
              <a:rPr lang="en-US" sz="3200" dirty="0"/>
              <a:t>it is a public event with a fee</a:t>
            </a:r>
            <a:r>
              <a:rPr lang="en-US" sz="2400" dirty="0"/>
              <a:t>, </a:t>
            </a:r>
            <a:endParaRPr lang="en-US" sz="2400" dirty="0" smtClean="0"/>
          </a:p>
          <a:p>
            <a:r>
              <a:rPr lang="en-US" sz="2000" dirty="0" smtClean="0"/>
              <a:t>       </a:t>
            </a:r>
            <a:r>
              <a:rPr lang="en-US" sz="2800" dirty="0" smtClean="0"/>
              <a:t> </a:t>
            </a:r>
            <a:r>
              <a:rPr lang="en-US" sz="2800" i="1" dirty="0" smtClean="0"/>
              <a:t>anyone </a:t>
            </a:r>
            <a:r>
              <a:rPr lang="en-US" sz="2800" i="1" dirty="0"/>
              <a:t>who pays the </a:t>
            </a:r>
            <a:r>
              <a:rPr lang="en-US" sz="2800" i="1" dirty="0" smtClean="0"/>
              <a:t>fee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6229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If it is an invitation only event</a:t>
            </a:r>
            <a:r>
              <a:rPr lang="en-US" sz="2400" dirty="0" smtClean="0"/>
              <a:t>,</a:t>
            </a:r>
          </a:p>
          <a:p>
            <a:r>
              <a:rPr lang="en-US" sz="2800" dirty="0" smtClean="0"/>
              <a:t>  </a:t>
            </a:r>
            <a:r>
              <a:rPr lang="en-US" sz="2800" i="1" dirty="0" smtClean="0"/>
              <a:t> </a:t>
            </a:r>
            <a:r>
              <a:rPr lang="en-US" sz="2800" i="1" dirty="0"/>
              <a:t>all invited </a:t>
            </a:r>
            <a:r>
              <a:rPr lang="en-US" sz="2800" i="1" dirty="0" smtClean="0"/>
              <a:t>attendees</a:t>
            </a:r>
          </a:p>
          <a:p>
            <a:endParaRPr lang="en-US" sz="2400" dirty="0" smtClean="0"/>
          </a:p>
          <a:p>
            <a:r>
              <a:rPr lang="en-US" sz="3200" dirty="0" smtClean="0"/>
              <a:t>If </a:t>
            </a:r>
            <a:r>
              <a:rPr lang="en-US" sz="3200" dirty="0"/>
              <a:t>it is based on </a:t>
            </a:r>
            <a:r>
              <a:rPr lang="en-US" sz="3200" dirty="0" smtClean="0"/>
              <a:t>specific qualifications </a:t>
            </a:r>
          </a:p>
          <a:p>
            <a:r>
              <a:rPr lang="en-US" sz="2000" dirty="0" smtClean="0"/>
              <a:t>     </a:t>
            </a:r>
            <a:r>
              <a:rPr lang="en-US" sz="2800" i="1" dirty="0" smtClean="0"/>
              <a:t>then </a:t>
            </a:r>
            <a:r>
              <a:rPr lang="en-US" sz="2800" i="1" dirty="0"/>
              <a:t>otherwise qualified are limited </a:t>
            </a:r>
            <a:endParaRPr lang="en-US" sz="2800" i="1" dirty="0" smtClean="0"/>
          </a:p>
          <a:p>
            <a:r>
              <a:rPr lang="en-US" sz="2800" i="1" dirty="0" smtClean="0"/>
              <a:t>    </a:t>
            </a:r>
            <a:r>
              <a:rPr lang="en-US" sz="2000" dirty="0" smtClean="0"/>
              <a:t>(</a:t>
            </a:r>
            <a:r>
              <a:rPr lang="en-US" sz="2000" dirty="0"/>
              <a:t>Class Reunion)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614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10655</TotalTime>
  <Words>1041</Words>
  <Application>Microsoft Macintosh PowerPoint</Application>
  <PresentationFormat>On-screen Show (4:3)</PresentationFormat>
  <Paragraphs>312</Paragraphs>
  <Slides>51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Angles</vt:lpstr>
      <vt:lpstr> welcome  everyone (we)</vt:lpstr>
      <vt:lpstr>Guidance</vt:lpstr>
      <vt:lpstr>Americans with Disabilities Act  (ADA – [42 U.S.C. ch. 126 § 12101 et seq.])  </vt:lpstr>
      <vt:lpstr>What do we do?</vt:lpstr>
      <vt:lpstr>What is required</vt:lpstr>
      <vt:lpstr>Institutional Commitment</vt:lpstr>
      <vt:lpstr>PowerPoint Presentation</vt:lpstr>
      <vt:lpstr>PowerPoint Presentation</vt:lpstr>
      <vt:lpstr>PowerPoint Presentation</vt:lpstr>
      <vt:lpstr>Who has the responsibility</vt:lpstr>
      <vt:lpstr>Threshold </vt:lpstr>
      <vt:lpstr>PowerPoint Presentation</vt:lpstr>
      <vt:lpstr>In the Beginning</vt:lpstr>
      <vt:lpstr>Around Campus</vt:lpstr>
      <vt:lpstr>PowerPoint Presentation</vt:lpstr>
      <vt:lpstr>PowerPoint Presentation</vt:lpstr>
      <vt:lpstr>End of Year</vt:lpstr>
      <vt:lpstr>What are the Access issues to consider</vt:lpstr>
      <vt:lpstr>Accommodations</vt:lpstr>
      <vt:lpstr>#1 Cause of Complaints/Problems</vt:lpstr>
      <vt:lpstr>PowerPoint Presentation</vt:lpstr>
      <vt:lpstr>PowerPoint Presentation</vt:lpstr>
      <vt:lpstr>PowerPoint Presentation</vt:lpstr>
      <vt:lpstr>ELECTRONIC</vt:lpstr>
      <vt:lpstr>(TEXT ONLY)</vt:lpstr>
      <vt:lpstr>(text Only)  (link)</vt:lpstr>
      <vt:lpstr>PowerPoint Presentation</vt:lpstr>
      <vt:lpstr>Syllabus  Accessibility  Statement</vt:lpstr>
      <vt:lpstr>Public Event statement</vt:lpstr>
      <vt:lpstr>Printed Advertisements</vt:lpstr>
      <vt:lpstr>Costs</vt:lpstr>
      <vt:lpstr>costs</vt:lpstr>
      <vt:lpstr>In the event of…...</vt:lpstr>
      <vt:lpstr>Programs</vt:lpstr>
      <vt:lpstr>QR Code</vt:lpstr>
      <vt:lpstr>Performing Arts Center</vt:lpstr>
      <vt:lpstr>PowerPoint Presentation</vt:lpstr>
      <vt:lpstr>Equipment</vt:lpstr>
      <vt:lpstr>Planning</vt:lpstr>
      <vt:lpstr>Campus Inventory</vt:lpstr>
      <vt:lpstr>Auditoriums</vt:lpstr>
      <vt:lpstr>Arenas - Stadiums</vt:lpstr>
      <vt:lpstr>Transportation/Parking</vt:lpstr>
      <vt:lpstr>Multiple Lots</vt:lpstr>
      <vt:lpstr>Way-finding</vt:lpstr>
      <vt:lpstr>Room set-up</vt:lpstr>
      <vt:lpstr>Room Set-up</vt:lpstr>
      <vt:lpstr>Classroom seating (movable seats)</vt:lpstr>
      <vt:lpstr>Banquets</vt:lpstr>
      <vt:lpstr>Amenities</vt:lpstr>
      <vt:lpstr>Food</vt:lpstr>
    </vt:vector>
  </TitlesOfParts>
  <Company>UNC Chapel Hill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(TEXT ONLY)</dc:title>
  <dc:creator>Jim Kessler</dc:creator>
  <cp:lastModifiedBy>Jim Kessler</cp:lastModifiedBy>
  <cp:revision>46</cp:revision>
  <dcterms:created xsi:type="dcterms:W3CDTF">2018-06-22T14:41:45Z</dcterms:created>
  <dcterms:modified xsi:type="dcterms:W3CDTF">2018-07-07T23:09:15Z</dcterms:modified>
</cp:coreProperties>
</file>