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9"/>
  </p:handoutMasterIdLst>
  <p:sldIdLst>
    <p:sldId id="256" r:id="rId2"/>
    <p:sldId id="257" r:id="rId3"/>
    <p:sldId id="258" r:id="rId4"/>
    <p:sldId id="264" r:id="rId5"/>
    <p:sldId id="259" r:id="rId6"/>
    <p:sldId id="265" r:id="rId7"/>
    <p:sldId id="274" r:id="rId8"/>
    <p:sldId id="273" r:id="rId9"/>
    <p:sldId id="261" r:id="rId10"/>
    <p:sldId id="262" r:id="rId11"/>
    <p:sldId id="275" r:id="rId12"/>
    <p:sldId id="267" r:id="rId13"/>
    <p:sldId id="284" r:id="rId14"/>
    <p:sldId id="269" r:id="rId15"/>
    <p:sldId id="270" r:id="rId16"/>
    <p:sldId id="289" r:id="rId17"/>
    <p:sldId id="272" r:id="rId18"/>
    <p:sldId id="276" r:id="rId19"/>
    <p:sldId id="277" r:id="rId20"/>
    <p:sldId id="280" r:id="rId21"/>
    <p:sldId id="282" r:id="rId22"/>
    <p:sldId id="285" r:id="rId23"/>
    <p:sldId id="281" r:id="rId24"/>
    <p:sldId id="286" r:id="rId25"/>
    <p:sldId id="287" r:id="rId26"/>
    <p:sldId id="263" r:id="rId27"/>
    <p:sldId id="290" r:id="rId28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08" autoAdjust="0"/>
  </p:normalViewPr>
  <p:slideViewPr>
    <p:cSldViewPr snapToGrid="0">
      <p:cViewPr varScale="1">
        <p:scale>
          <a:sx n="61" d="100"/>
          <a:sy n="61" d="100"/>
        </p:scale>
        <p:origin x="62" y="456"/>
      </p:cViewPr>
      <p:guideLst/>
    </p:cSldViewPr>
  </p:slideViewPr>
  <p:outlineViewPr>
    <p:cViewPr>
      <p:scale>
        <a:sx n="33" d="100"/>
        <a:sy n="33" d="100"/>
      </p:scale>
      <p:origin x="0" y="-30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27572-7DBB-4E83-83AE-76D99E7663B7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9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02969-9EEB-4B2D-A7AD-97C4E1A2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3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80577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 b="1" u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8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2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baseline="0">
                <a:solidFill>
                  <a:srgbClr val="FFFF66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690688"/>
            <a:ext cx="10515600" cy="4351338"/>
          </a:xfrm>
        </p:spPr>
        <p:txBody>
          <a:bodyPr/>
          <a:lstStyle>
            <a:lvl1pPr marL="228600" indent="-228600">
              <a:buClr>
                <a:srgbClr val="FFC000"/>
              </a:buClr>
              <a:buSzPct val="120000"/>
              <a:buFont typeface="Wingdings" panose="05000000000000000000" pitchFamily="2" charset="2"/>
              <a:buChar char="§"/>
              <a:defRPr sz="3600" b="1"/>
            </a:lvl1pPr>
            <a:lvl2pPr>
              <a:buClr>
                <a:schemeClr val="accent2"/>
              </a:buClr>
              <a:defRPr sz="3600"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 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43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1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7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FF9933"/>
              </a:buClr>
              <a:defRPr sz="32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FF9933"/>
              </a:buClr>
              <a:defRPr sz="32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2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7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6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79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6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9EA0C-40A8-4A4E-95E3-9CDE23C726F9}" type="datetimeFigureOut">
              <a:rPr lang="en-US" smtClean="0"/>
              <a:t>06/25/2018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3F148-4538-4285-A1F0-7F9D05A06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88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6118" y="1122363"/>
            <a:ext cx="10219765" cy="23876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en-US" dirty="0" smtClean="0"/>
              <a:t>Resilience Isn’t Just for Students! We Need It, Too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80577"/>
            <a:ext cx="9144000" cy="2135376"/>
          </a:xfrm>
        </p:spPr>
        <p:txBody>
          <a:bodyPr>
            <a:normAutofit/>
          </a:bodyPr>
          <a:lstStyle/>
          <a:p>
            <a:r>
              <a:rPr lang="en-US" dirty="0" smtClean="0"/>
              <a:t>Elizabeth Harrison</a:t>
            </a:r>
          </a:p>
          <a:p>
            <a:r>
              <a:rPr lang="en-US" dirty="0" smtClean="0"/>
              <a:t>University of Dayton</a:t>
            </a:r>
          </a:p>
          <a:p>
            <a:r>
              <a:rPr lang="en-US" sz="3000" u="sng" dirty="0" smtClean="0"/>
              <a:t>elizabeth.harrison@udayton.edu </a:t>
            </a:r>
            <a:endParaRPr lang="en-US" sz="3000" u="sng" dirty="0"/>
          </a:p>
        </p:txBody>
      </p:sp>
    </p:spTree>
    <p:extLst>
      <p:ext uri="{BB962C8B-B14F-4D97-AF65-F5344CB8AC3E}">
        <p14:creationId xmlns:p14="http://schemas.microsoft.com/office/powerpoint/2010/main" val="298512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is “resilience”?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506084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 Ability to bounce back from </a:t>
            </a:r>
            <a:br>
              <a:rPr lang="en-US" dirty="0" smtClean="0"/>
            </a:br>
            <a:r>
              <a:rPr lang="en-US" dirty="0" smtClean="0"/>
              <a:t>  adversity, challenge: </a:t>
            </a:r>
            <a:r>
              <a:rPr lang="en-US" dirty="0" smtClean="0">
                <a:solidFill>
                  <a:srgbClr val="FFC000"/>
                </a:solidFill>
              </a:rPr>
              <a:t>recovery</a:t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en-US" sz="4400" dirty="0" smtClean="0">
                <a:solidFill>
                  <a:srgbClr val="FFC000"/>
                </a:solidFill>
              </a:rPr>
              <a:t> </a:t>
            </a:r>
            <a:endParaRPr lang="en-US" dirty="0" smtClean="0">
              <a:solidFill>
                <a:srgbClr val="FFC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/>
              <a:t> </a:t>
            </a:r>
            <a:r>
              <a:rPr lang="en-US" dirty="0" smtClean="0"/>
              <a:t> Ability to adjust to </a:t>
            </a:r>
            <a:br>
              <a:rPr lang="en-US" dirty="0" smtClean="0"/>
            </a:br>
            <a:r>
              <a:rPr lang="en-US" dirty="0" smtClean="0"/>
              <a:t>  changes in </a:t>
            </a:r>
            <a:br>
              <a:rPr lang="en-US" dirty="0" smtClean="0"/>
            </a:br>
            <a:r>
              <a:rPr lang="en-US" dirty="0" smtClean="0"/>
              <a:t>  circumstances:</a:t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smtClean="0">
                <a:solidFill>
                  <a:srgbClr val="FFC000"/>
                </a:solidFill>
              </a:rPr>
              <a:t>continuity</a:t>
            </a:r>
            <a:r>
              <a:rPr lang="en-US" dirty="0">
                <a:solidFill>
                  <a:srgbClr val="FFC000"/>
                </a:solidFill>
              </a:rPr>
              <a:t/>
            </a:r>
            <a:br>
              <a:rPr lang="en-US" dirty="0">
                <a:solidFill>
                  <a:srgbClr val="FFC000"/>
                </a:solidFill>
              </a:rPr>
            </a:br>
            <a:endParaRPr lang="en-US" dirty="0" smtClean="0">
              <a:solidFill>
                <a:srgbClr val="FFC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  <a:sym typeface="Wingdings" panose="05000000000000000000" pitchFamily="2" charset="2"/>
              </a:rPr>
              <a:t> </a:t>
            </a:r>
            <a:r>
              <a:rPr lang="en-US" dirty="0" smtClean="0">
                <a:sym typeface="Wingdings" panose="05000000000000000000" pitchFamily="2" charset="2"/>
              </a:rPr>
              <a:t>Goal: </a:t>
            </a:r>
            <a:r>
              <a:rPr lang="en-US" dirty="0" smtClean="0"/>
              <a:t>maintenance, get back to where we were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397" y="629047"/>
            <a:ext cx="3770771" cy="21116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138" y="3079757"/>
            <a:ext cx="3449224" cy="242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5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On </a:t>
            </a:r>
            <a:r>
              <a:rPr lang="en-US" sz="4000" dirty="0" smtClean="0">
                <a:solidFill>
                  <a:srgbClr val="FFC000"/>
                </a:solidFill>
              </a:rPr>
              <a:t>resilience</a:t>
            </a:r>
            <a:r>
              <a:rPr lang="en-US" sz="4000" dirty="0" smtClean="0"/>
              <a:t> &amp; </a:t>
            </a:r>
            <a:r>
              <a:rPr lang="en-US" sz="4000" dirty="0" smtClean="0">
                <a:solidFill>
                  <a:srgbClr val="FFC000"/>
                </a:solidFill>
              </a:rPr>
              <a:t>work-life</a:t>
            </a:r>
            <a:r>
              <a:rPr lang="en-US" sz="4000" dirty="0" smtClean="0"/>
              <a:t> </a:t>
            </a:r>
            <a:r>
              <a:rPr lang="en-US" sz="4000" dirty="0">
                <a:solidFill>
                  <a:srgbClr val="FFC000"/>
                </a:solidFill>
              </a:rPr>
              <a:t>balance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  Recognize and maintain . . .</a:t>
            </a:r>
          </a:p>
          <a:p>
            <a:pPr>
              <a:spcAft>
                <a:spcPts val="2400"/>
              </a:spcAft>
            </a:pPr>
            <a:r>
              <a:rPr lang="en-US" dirty="0"/>
              <a:t> </a:t>
            </a:r>
            <a:r>
              <a:rPr lang="en-US" dirty="0" smtClean="0"/>
              <a:t> continuous relationship of life with work, work  </a:t>
            </a:r>
            <a:br>
              <a:rPr lang="en-US" dirty="0" smtClean="0"/>
            </a:br>
            <a:r>
              <a:rPr lang="en-US" dirty="0" smtClean="0"/>
              <a:t>  with life . . .</a:t>
            </a:r>
          </a:p>
          <a:p>
            <a:pPr>
              <a:spcAft>
                <a:spcPts val="2400"/>
              </a:spcAft>
            </a:pPr>
            <a:r>
              <a:rPr lang="en-US" dirty="0" smtClean="0"/>
              <a:t>  in proper proportion . . .</a:t>
            </a:r>
          </a:p>
          <a:p>
            <a:r>
              <a:rPr lang="en-US" dirty="0"/>
              <a:t> </a:t>
            </a:r>
            <a:r>
              <a:rPr lang="en-US" dirty="0" smtClean="0"/>
              <a:t> using ability to recover from adversity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97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Transformative resilience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47898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US" dirty="0" smtClean="0"/>
              <a:t>  “The ability to learn, grow, and spring forward” </a:t>
            </a:r>
          </a:p>
          <a:p>
            <a:pPr lvl="1"/>
            <a:r>
              <a:rPr lang="en-US" dirty="0" smtClean="0"/>
              <a:t>Change, improve, transform from struggle with</a:t>
            </a:r>
          </a:p>
          <a:p>
            <a:pPr lvl="2"/>
            <a:r>
              <a:rPr lang="en-US" sz="3600" dirty="0" smtClean="0"/>
              <a:t>Change</a:t>
            </a:r>
          </a:p>
          <a:p>
            <a:pPr lvl="2">
              <a:spcAft>
                <a:spcPts val="2400"/>
              </a:spcAft>
            </a:pPr>
            <a:r>
              <a:rPr lang="en-US" sz="3600" dirty="0" smtClean="0"/>
              <a:t>Stressful life events </a:t>
            </a:r>
          </a:p>
          <a:p>
            <a:pPr lvl="1"/>
            <a:r>
              <a:rPr lang="en-US" dirty="0" smtClean="0"/>
              <a:t>Embrace </a:t>
            </a:r>
            <a:r>
              <a:rPr lang="en-US" dirty="0"/>
              <a:t>imbalance, </a:t>
            </a:r>
            <a:r>
              <a:rPr lang="en-US" dirty="0" smtClean="0"/>
              <a:t>unbalance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dirty="0" smtClean="0"/>
              <a:t>because “uncertainty is a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condition of life”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74" y="3380014"/>
            <a:ext cx="1929355" cy="298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102609"/>
              </p:ext>
            </p:extLst>
          </p:nvPr>
        </p:nvGraphicFramePr>
        <p:xfrm>
          <a:off x="713982" y="1020290"/>
          <a:ext cx="4897679" cy="4857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76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832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Balance / Resilience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pPr>
                        <a:spcAft>
                          <a:spcPts val="1500"/>
                        </a:spcAft>
                      </a:pP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Struggle with uncertainty, change, events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Find balance</a:t>
                      </a:r>
                      <a:endParaRPr lang="en-US" sz="3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Bounce back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Assumption: Adversity, challenges are bad</a:t>
                      </a:r>
                      <a:endParaRPr lang="en-US" sz="3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76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839794"/>
              </p:ext>
            </p:extLst>
          </p:nvPr>
        </p:nvGraphicFramePr>
        <p:xfrm>
          <a:off x="713982" y="1020290"/>
          <a:ext cx="10797438" cy="4857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76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997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32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Balance / Resilience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Transformative Resilience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pPr>
                        <a:spcAft>
                          <a:spcPts val="1500"/>
                        </a:spcAft>
                      </a:pPr>
                      <a:r>
                        <a:rPr lang="en-US" sz="3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Struggle with uncertainty, change,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Find meaning in challenges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Find balance</a:t>
                      </a:r>
                      <a:endParaRPr lang="en-US" sz="3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Embrace imbalance, unbalance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Bounce back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Change, improve, transform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3534"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Assumption: Adversity, challenges are bad</a:t>
                      </a:r>
                      <a:endParaRPr lang="en-US" sz="3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Reframe: Opportunity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25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Transformative resilience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</a:t>
            </a:r>
            <a:r>
              <a:rPr lang="en-US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reframing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the stories we tell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ourselves</a:t>
            </a:r>
          </a:p>
          <a:p>
            <a:pPr lvl="1">
              <a:spcBef>
                <a:spcPts val="36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Post-traumatic growth</a:t>
            </a:r>
          </a:p>
          <a:p>
            <a:pPr lvl="1">
              <a:spcBef>
                <a:spcPts val="3600"/>
              </a:spcBef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Dweck’s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growth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mindset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92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1353"/>
            <a:ext cx="10515600" cy="593733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shoe factory sends two marketing scouts to a region of Africa to study the prospects for expanding business.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dirty="0" smtClean="0"/>
              <a:t>One sends back a telegram saying,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66"/>
                </a:solidFill>
              </a:rPr>
              <a:t>SITUATION HOPELESS STOP   NO ONE WEARS SHOES</a:t>
            </a:r>
            <a:endParaRPr lang="en-US" dirty="0">
              <a:solidFill>
                <a:srgbClr val="FFFF66"/>
              </a:solidFill>
            </a:endParaRPr>
          </a:p>
          <a:p>
            <a:pPr marL="0" indent="0">
              <a:spcBef>
                <a:spcPts val="3600"/>
              </a:spcBef>
              <a:buNone/>
            </a:pPr>
            <a:r>
              <a:rPr lang="en-US" dirty="0" smtClean="0"/>
              <a:t>The other writes back triumphantly,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GLORIOUS BUSINESS OPPORTUNITY STOP </a:t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en-US" dirty="0" smtClean="0">
                <a:solidFill>
                  <a:srgbClr val="FFC000"/>
                </a:solidFill>
              </a:rPr>
              <a:t>THEY HAVE NO SHOES</a:t>
            </a:r>
          </a:p>
          <a:p>
            <a:pPr marL="0" indent="0" algn="r">
              <a:buNone/>
            </a:pPr>
            <a:r>
              <a:rPr lang="en-US" sz="2800" b="0" dirty="0" smtClean="0"/>
              <a:t>(Zander &amp; Zander)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11257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2492187" y="928890"/>
            <a:ext cx="9601200" cy="5563175"/>
            <a:chOff x="2124684" y="941138"/>
            <a:chExt cx="9601200" cy="5563175"/>
          </a:xfrm>
        </p:grpSpPr>
        <p:grpSp>
          <p:nvGrpSpPr>
            <p:cNvPr id="30" name="Group 29"/>
            <p:cNvGrpSpPr/>
            <p:nvPr/>
          </p:nvGrpSpPr>
          <p:grpSpPr>
            <a:xfrm>
              <a:off x="4695701" y="1577305"/>
              <a:ext cx="4327623" cy="4379795"/>
              <a:chOff x="3708937" y="864296"/>
              <a:chExt cx="4866641" cy="5110619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4123151" y="1456151"/>
                <a:ext cx="3945699" cy="394569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3708937" y="864296"/>
                <a:ext cx="4866641" cy="5110619"/>
                <a:chOff x="3708937" y="864296"/>
                <a:chExt cx="4866641" cy="5110619"/>
              </a:xfrm>
            </p:grpSpPr>
            <p:cxnSp>
              <p:nvCxnSpPr>
                <p:cNvPr id="8" name="Straight Arrow Connector 7"/>
                <p:cNvCxnSpPr/>
                <p:nvPr/>
              </p:nvCxnSpPr>
              <p:spPr>
                <a:xfrm flipH="1">
                  <a:off x="6087649" y="864296"/>
                  <a:ext cx="12526" cy="511061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/>
                <p:cNvCxnSpPr/>
                <p:nvPr/>
              </p:nvCxnSpPr>
              <p:spPr>
                <a:xfrm>
                  <a:off x="3946967" y="1979271"/>
                  <a:ext cx="4390583" cy="299912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/>
                <p:cNvCxnSpPr/>
                <p:nvPr/>
              </p:nvCxnSpPr>
              <p:spPr>
                <a:xfrm flipH="1">
                  <a:off x="3708937" y="2099205"/>
                  <a:ext cx="4866641" cy="264080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1" name="TextBox 30"/>
            <p:cNvSpPr txBox="1"/>
            <p:nvPr/>
          </p:nvSpPr>
          <p:spPr>
            <a:xfrm>
              <a:off x="5459672" y="941138"/>
              <a:ext cx="27025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Adaptability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022524" y="5919538"/>
              <a:ext cx="4000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Active engagement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23324" y="2155833"/>
              <a:ext cx="27025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Healthy relationship to control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770176" y="4695833"/>
              <a:ext cx="27025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Sense of purpose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97404" y="2155833"/>
              <a:ext cx="27025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Continual learning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24684" y="4248793"/>
              <a:ext cx="27025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Leveraging support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13151" y="338203"/>
            <a:ext cx="43580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Characteristics</a:t>
            </a:r>
          </a:p>
          <a:p>
            <a:r>
              <a:rPr lang="en-US" sz="3200" b="1" dirty="0" smtClean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Transformational</a:t>
            </a:r>
          </a:p>
          <a:p>
            <a:r>
              <a:rPr lang="en-US" sz="3200" b="1" dirty="0" smtClean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</a:t>
            </a:r>
            <a:endParaRPr lang="en-US" sz="3200" b="1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3151" y="6269821"/>
            <a:ext cx="2830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(Marston &amp;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arston)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1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grow our resilience?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  Dr. Amit </a:t>
            </a:r>
            <a:r>
              <a:rPr lang="en-US" dirty="0" err="1" smtClean="0"/>
              <a:t>Sood</a:t>
            </a:r>
            <a:r>
              <a:rPr lang="en-US" dirty="0" smtClean="0"/>
              <a:t>, Mayo Clinic</a:t>
            </a:r>
          </a:p>
          <a:p>
            <a:pPr lvl="1">
              <a:spcAft>
                <a:spcPts val="2400"/>
              </a:spcAft>
            </a:pPr>
            <a:r>
              <a:rPr lang="en-US" dirty="0" smtClean="0"/>
              <a:t>Resilience </a:t>
            </a:r>
            <a:r>
              <a:rPr lang="en-US" dirty="0" smtClean="0">
                <a:sym typeface="Wingdings" panose="05000000000000000000" pitchFamily="2" charset="2"/>
              </a:rPr>
              <a:t> s</a:t>
            </a:r>
            <a:r>
              <a:rPr lang="en-US" dirty="0" smtClean="0"/>
              <a:t>tress-free living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  Our brains/minds are: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Restless (mind-wandering)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Sticky (rumination on “open files”)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Storytellers (narratives)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031" y="2825805"/>
            <a:ext cx="2404280" cy="360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can we grow our resilience?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Sood’s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solution: Focus on training –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53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Agenda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954060"/>
            <a:ext cx="9524999" cy="4597052"/>
          </a:xfrm>
        </p:spPr>
        <p:txBody>
          <a:bodyPr>
            <a:normAutofit/>
          </a:bodyPr>
          <a:lstStyle/>
          <a:p>
            <a:pPr marL="742950" indent="-742950">
              <a:spcAft>
                <a:spcPts val="2400"/>
              </a:spcAft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On work-life balance</a:t>
            </a:r>
          </a:p>
          <a:p>
            <a:pPr marL="742950" indent="-742950">
              <a:spcAft>
                <a:spcPts val="2400"/>
              </a:spcAft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 resilience?</a:t>
            </a:r>
          </a:p>
          <a:p>
            <a:pPr marL="742950" indent="-742950">
              <a:spcAft>
                <a:spcPts val="2400"/>
              </a:spcAft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 can we grow our resilience?</a:t>
            </a:r>
          </a:p>
          <a:p>
            <a:pPr marL="742950" indent="-742950">
              <a:spcAft>
                <a:spcPts val="1500"/>
              </a:spcAft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 can we build a work environment that fosters resilience?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0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can we grow our resilience?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23054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Trained attention = focused, relaxed, nonjudgmental, compassionate, sustained, deep,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intentional</a:t>
            </a:r>
          </a:p>
          <a:p>
            <a:pPr lvl="1">
              <a:spcAft>
                <a:spcPts val="24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Choose what you attend to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 vs. letting thinking just happen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1" indent="0">
              <a:spcAft>
                <a:spcPts val="2400"/>
              </a:spcAft>
              <a:buNone/>
            </a:pPr>
            <a:r>
              <a:rPr lang="en-US" dirty="0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** </a:t>
            </a:r>
            <a:r>
              <a:rPr lang="en-US" dirty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mindfulness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09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can we grow our resilience?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60424"/>
          </a:xfrm>
        </p:spPr>
        <p:txBody>
          <a:bodyPr>
            <a:normAutofit lnSpcReduction="10000"/>
          </a:bodyPr>
          <a:lstStyle/>
          <a:p>
            <a:pPr>
              <a:spcAft>
                <a:spcPts val="3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Attention training</a:t>
            </a:r>
          </a:p>
          <a:p>
            <a:pPr lvl="1">
              <a:spcBef>
                <a:spcPts val="0"/>
              </a:spcBef>
              <a:spcAft>
                <a:spcPts val="3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Start the day with gratitude</a:t>
            </a:r>
          </a:p>
          <a:p>
            <a:pPr lvl="1">
              <a:spcBef>
                <a:spcPts val="0"/>
              </a:spcBef>
              <a:spcAft>
                <a:spcPts val="3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Journal: 5 things in the past week that you’re grateful for</a:t>
            </a:r>
          </a:p>
          <a:p>
            <a:pPr lvl="1">
              <a:spcBef>
                <a:spcPts val="0"/>
              </a:spcBef>
              <a:spcAft>
                <a:spcPts val="3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Kind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attention (compassion)</a:t>
            </a:r>
          </a:p>
          <a:p>
            <a:pPr marL="457200" lvl="1" indent="0">
              <a:spcBef>
                <a:spcPts val="2400"/>
              </a:spcBef>
              <a:buNone/>
            </a:pPr>
            <a:r>
              <a:rPr lang="en-US" dirty="0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</a:p>
          <a:p>
            <a:pPr lvl="1">
              <a:spcAft>
                <a:spcPts val="24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7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can we grow our resilience?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Notice the stories you tell yourself</a:t>
            </a:r>
          </a:p>
          <a:p>
            <a:pPr lvl="1"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Intervene</a:t>
            </a:r>
          </a:p>
          <a:p>
            <a:pPr lvl="2">
              <a:spcAft>
                <a:spcPts val="2400"/>
              </a:spcAft>
            </a:pP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Art of Possibility</a:t>
            </a:r>
          </a:p>
          <a:p>
            <a:pPr lvl="1">
              <a:spcAft>
                <a:spcPts val="1200"/>
              </a:spcAft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Aft>
                <a:spcPts val="2400"/>
              </a:spcAft>
              <a:buClr>
                <a:schemeClr val="tx1"/>
              </a:buClr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mages-na.ssl-images-amazon.com/images/I/41xW5kCo2NL._SX328_BO1,204,203,20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565" y="3435523"/>
            <a:ext cx="2050357" cy="310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0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can we grow our resilience?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973159"/>
          </a:xfrm>
        </p:spPr>
        <p:txBody>
          <a:bodyPr>
            <a:normAutofit lnSpcReduction="10000"/>
          </a:bodyPr>
          <a:lstStyle/>
          <a:p>
            <a:pPr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Interpretation training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Change your inner dialogue </a:t>
            </a:r>
            <a:r>
              <a:rPr lang="en-US" dirty="0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</a:p>
          <a:p>
            <a:pPr lvl="2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Acceptance </a:t>
            </a:r>
          </a:p>
          <a:p>
            <a:pPr lvl="2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meaning</a:t>
            </a:r>
          </a:p>
          <a:p>
            <a:pPr lvl="2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Forgiveness</a:t>
            </a:r>
          </a:p>
          <a:p>
            <a:pPr lvl="2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Celebration </a:t>
            </a:r>
          </a:p>
          <a:p>
            <a:pPr lvl="2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Reflection/prayer</a:t>
            </a:r>
          </a:p>
          <a:p>
            <a:pPr marL="457200" lvl="1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39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                    </a:t>
            </a:r>
            <a:r>
              <a:rPr lang="en-US" sz="39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</a:t>
            </a:r>
            <a:r>
              <a:rPr lang="en-US" sz="32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**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</a:t>
            </a:r>
            <a:r>
              <a:rPr lang="en-US" sz="3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reframing</a:t>
            </a:r>
          </a:p>
        </p:txBody>
      </p:sp>
    </p:spTree>
    <p:extLst>
      <p:ext uri="{BB962C8B-B14F-4D97-AF65-F5344CB8AC3E}">
        <p14:creationId xmlns:p14="http://schemas.microsoft.com/office/powerpoint/2010/main" val="6297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7675"/>
            <a:ext cx="10515600" cy="61626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FFFF66"/>
                </a:solidFill>
              </a:rPr>
              <a:t>How can we build a work environment </a:t>
            </a:r>
            <a:endParaRPr lang="en-US" sz="4000" dirty="0" smtClean="0">
              <a:solidFill>
                <a:srgbClr val="FFFF66"/>
              </a:solidFill>
            </a:endParaRP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FF66"/>
                </a:solidFill>
              </a:rPr>
              <a:t>that </a:t>
            </a:r>
            <a:r>
              <a:rPr lang="en-US" sz="4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fosters</a:t>
            </a:r>
            <a:r>
              <a:rPr lang="en-US" sz="4000" dirty="0">
                <a:solidFill>
                  <a:srgbClr val="FFFF66"/>
                </a:solidFill>
              </a:rPr>
              <a:t> resilience</a:t>
            </a:r>
            <a:r>
              <a:rPr lang="en-US" sz="4000" dirty="0" smtClean="0">
                <a:solidFill>
                  <a:srgbClr val="FFFF66"/>
                </a:solidFill>
              </a:rPr>
              <a:t>?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Adaptability</a:t>
            </a:r>
          </a:p>
          <a:p>
            <a:r>
              <a:rPr lang="en-US" dirty="0" smtClean="0"/>
              <a:t> Healthy relationship to control</a:t>
            </a:r>
          </a:p>
          <a:p>
            <a:r>
              <a:rPr lang="en-US" dirty="0" smtClean="0"/>
              <a:t> Sense of purpose</a:t>
            </a:r>
          </a:p>
          <a:p>
            <a:r>
              <a:rPr lang="en-US" dirty="0" smtClean="0"/>
              <a:t> Continual learning</a:t>
            </a:r>
          </a:p>
          <a:p>
            <a:r>
              <a:rPr lang="en-US" dirty="0" smtClean="0"/>
              <a:t> Leveraging support</a:t>
            </a:r>
          </a:p>
          <a:p>
            <a:r>
              <a:rPr lang="en-US" dirty="0" smtClean="0"/>
              <a:t> Active engagement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00925" y="2828925"/>
            <a:ext cx="43529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 </a:t>
            </a:r>
            <a:r>
              <a:rPr lang="en-US" sz="3200" b="1" dirty="0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</a:p>
          <a:p>
            <a:endParaRPr lang="en-US" sz="3200" b="1" dirty="0" smtClean="0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 smtClean="0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 </a:t>
            </a:r>
            <a:r>
              <a:rPr lang="en-US" sz="3200" b="1" dirty="0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endParaRPr lang="en-US" sz="3200" b="1" dirty="0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3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Some ideas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 </a:t>
            </a:r>
            <a:r>
              <a:rPr lang="en-US" dirty="0" smtClean="0"/>
              <a:t>Practice –</a:t>
            </a:r>
            <a:endParaRPr lang="en-US" dirty="0" smtClean="0"/>
          </a:p>
          <a:p>
            <a:pPr lvl="1">
              <a:spcAft>
                <a:spcPts val="1200"/>
              </a:spcAft>
            </a:pPr>
            <a:r>
              <a:rPr lang="en-US" dirty="0" smtClean="0"/>
              <a:t> </a:t>
            </a:r>
            <a:r>
              <a:rPr lang="en-US" dirty="0"/>
              <a:t>Gratitude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 Mindfulness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 </a:t>
            </a:r>
            <a:r>
              <a:rPr lang="en-US" dirty="0"/>
              <a:t>Mindful collaboration</a:t>
            </a:r>
          </a:p>
          <a:p>
            <a:pPr lvl="1">
              <a:spcAft>
                <a:spcPts val="1200"/>
              </a:spcAft>
            </a:pPr>
            <a:r>
              <a:rPr lang="en-US" smtClean="0"/>
              <a:t> Positive </a:t>
            </a:r>
            <a:r>
              <a:rPr lang="en-US" dirty="0" smtClean="0"/>
              <a:t>reframing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 </a:t>
            </a:r>
            <a:r>
              <a:rPr lang="en-US" dirty="0" smtClean="0"/>
              <a:t>Creativity (inspiration, deliberate risk, discovery) </a:t>
            </a:r>
          </a:p>
        </p:txBody>
      </p:sp>
    </p:spTree>
    <p:extLst>
      <p:ext uri="{BB962C8B-B14F-4D97-AF65-F5344CB8AC3E}">
        <p14:creationId xmlns:p14="http://schemas.microsoft.com/office/powerpoint/2010/main" val="170988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Resources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7690"/>
          </a:xfrm>
        </p:spPr>
        <p:txBody>
          <a:bodyPr>
            <a:noAutofit/>
          </a:bodyPr>
          <a:lstStyle/>
          <a:p>
            <a:pPr>
              <a:spcAft>
                <a:spcPts val="2400"/>
              </a:spcAft>
            </a:pPr>
            <a:r>
              <a:rPr lang="en-US" sz="3000" b="0" dirty="0">
                <a:latin typeface="Arial" panose="020B0604020202020204" pitchFamily="34" charset="0"/>
                <a:cs typeface="Arial" panose="020B0604020202020204" pitchFamily="34" charset="0"/>
              </a:rPr>
              <a:t>Marston, A., &amp; Marston, S. (2018). </a:t>
            </a:r>
            <a:r>
              <a:rPr lang="en-US" sz="3000" b="0" i="1" dirty="0">
                <a:latin typeface="Arial" panose="020B0604020202020204" pitchFamily="34" charset="0"/>
                <a:cs typeface="Arial" panose="020B0604020202020204" pitchFamily="34" charset="0"/>
              </a:rPr>
              <a:t>Type R: Transformative 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resilience for 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thriving in a turbulent world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New York: 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PublicAffairs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2400"/>
              </a:spcAft>
            </a:pP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Palmer, Parker (2004). 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hidden wholeness: The journey </a:t>
            </a:r>
            <a:b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toward an undivided life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San Francisco, CA: </a:t>
            </a:r>
            <a:r>
              <a:rPr lang="en-US" sz="3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Jossey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b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Bass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2400"/>
              </a:spcAft>
            </a:pPr>
            <a:r>
              <a:rPr lang="en-US" sz="3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Sood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A. (2013). 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Mayo Clinic guide to stress-free living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Boston, MA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Da Capo Press/Lifelong Books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1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Resources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7690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Zander, R. S., &amp; Zander, B. (2002). 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art of possibility: </a:t>
            </a:r>
            <a:b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Transforming personal and professional life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New York: </a:t>
            </a:r>
            <a:b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Penguin.</a:t>
            </a:r>
            <a:endParaRPr lang="en-US" sz="3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Zolli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A., &amp; Healy, A. M. (2012). 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Resilience: Why </a:t>
            </a:r>
            <a:r>
              <a:rPr lang="en-US" sz="3000" b="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hings </a:t>
            </a: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bounce back</a:t>
            </a:r>
            <a:r>
              <a:rPr lang="en-US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New York: Simon &amp; Schuster.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47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On </a:t>
            </a:r>
            <a:r>
              <a:rPr lang="en-US" sz="4000" dirty="0" smtClean="0">
                <a:solidFill>
                  <a:srgbClr val="FFC000"/>
                </a:solidFill>
              </a:rPr>
              <a:t>work-life</a:t>
            </a:r>
            <a:r>
              <a:rPr lang="en-US" sz="4000" dirty="0" smtClean="0"/>
              <a:t> balance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What is “work-life balance”?</a:t>
            </a:r>
            <a:br>
              <a:rPr lang="en-US" dirty="0" smtClean="0"/>
            </a:br>
            <a:r>
              <a:rPr lang="en-US" sz="2400" dirty="0" smtClean="0"/>
              <a:t> </a:t>
            </a:r>
            <a:r>
              <a:rPr lang="en-US" sz="1800" dirty="0" smtClean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Let’s model it: handout</a:t>
            </a:r>
          </a:p>
          <a:p>
            <a:pPr lvl="1">
              <a:spcBef>
                <a:spcPts val="2400"/>
              </a:spcBef>
            </a:pPr>
            <a:r>
              <a:rPr lang="en-US" dirty="0"/>
              <a:t> </a:t>
            </a:r>
            <a:r>
              <a:rPr lang="en-US" dirty="0" smtClean="0"/>
              <a:t> Keep </a:t>
            </a:r>
            <a:r>
              <a:rPr lang="en-US" dirty="0"/>
              <a:t>the strip flat</a:t>
            </a:r>
          </a:p>
          <a:p>
            <a:pPr lvl="1">
              <a:spcBef>
                <a:spcPts val="2400"/>
              </a:spcBef>
            </a:pPr>
            <a:r>
              <a:rPr lang="en-US" dirty="0" smtClean="0"/>
              <a:t>  Join and hold the two ends together </a:t>
            </a:r>
            <a:br>
              <a:rPr lang="en-US" dirty="0" smtClean="0"/>
            </a:br>
            <a:r>
              <a:rPr lang="en-US" dirty="0" smtClean="0"/>
              <a:t>  to make a ring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08" y="3016251"/>
            <a:ext cx="2527630" cy="342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1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On </a:t>
            </a:r>
            <a:r>
              <a:rPr lang="en-US" sz="3200" dirty="0" smtClean="0">
                <a:solidFill>
                  <a:srgbClr val="FFC000"/>
                </a:solidFill>
              </a:rPr>
              <a:t>work-life</a:t>
            </a:r>
            <a:r>
              <a:rPr lang="en-US" sz="3200" dirty="0" smtClean="0"/>
              <a:t> balance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05622"/>
            <a:ext cx="10515600" cy="377481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 What do you see?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  What </a:t>
            </a:r>
            <a:r>
              <a:rPr lang="en-US" dirty="0"/>
              <a:t>does this model say about the relationship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between  </a:t>
            </a:r>
            <a:r>
              <a:rPr lang="en-US" dirty="0"/>
              <a:t>“work” and “life</a:t>
            </a:r>
            <a:r>
              <a:rPr lang="en-US" dirty="0" smtClean="0"/>
              <a:t>”?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  How does this mirror your experience? </a:t>
            </a:r>
            <a:br>
              <a:rPr lang="en-US" dirty="0" smtClean="0"/>
            </a:br>
            <a:endParaRPr lang="en-US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7320220" y="1518829"/>
            <a:ext cx="3564046" cy="1574122"/>
            <a:chOff x="7320220" y="1518829"/>
            <a:chExt cx="3564046" cy="15741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0220" y="1540376"/>
              <a:ext cx="3564046" cy="1552575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8139828" y="1518829"/>
              <a:ext cx="2167000" cy="1503684"/>
              <a:chOff x="8139828" y="1518829"/>
              <a:chExt cx="2167000" cy="1503684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9467584" y="2560848"/>
                <a:ext cx="8392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Life</a:t>
                </a:r>
                <a:endPara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139828" y="1518829"/>
                <a:ext cx="10897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Work</a:t>
                </a:r>
                <a:endPara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" name="Straight Arrow Connector 7"/>
              <p:cNvCxnSpPr/>
              <p:nvPr/>
            </p:nvCxnSpPr>
            <p:spPr>
              <a:xfrm>
                <a:off x="8855901" y="1941208"/>
                <a:ext cx="246342" cy="275899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 rot="16200000" flipV="1">
                <a:off x="9244205" y="2417523"/>
                <a:ext cx="246342" cy="275899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37398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On </a:t>
            </a:r>
            <a:r>
              <a:rPr lang="en-US" sz="3200" dirty="0">
                <a:solidFill>
                  <a:srgbClr val="FFC000"/>
                </a:solidFill>
              </a:rPr>
              <a:t>work-life</a:t>
            </a:r>
            <a:r>
              <a:rPr lang="en-US" sz="3200" dirty="0"/>
              <a:t>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A different model</a:t>
            </a:r>
          </a:p>
          <a:p>
            <a:pPr lvl="1">
              <a:spcBef>
                <a:spcPts val="2400"/>
              </a:spcBef>
            </a:pPr>
            <a:r>
              <a:rPr lang="en-US" dirty="0"/>
              <a:t> </a:t>
            </a:r>
            <a:r>
              <a:rPr lang="en-US" dirty="0" smtClean="0"/>
              <a:t>Hold the strip by one end, let it hang down</a:t>
            </a:r>
            <a:endParaRPr lang="en-US" dirty="0"/>
          </a:p>
          <a:p>
            <a:pPr lvl="1">
              <a:spcBef>
                <a:spcPts val="2400"/>
              </a:spcBef>
            </a:pPr>
            <a:r>
              <a:rPr lang="en-US" dirty="0"/>
              <a:t> </a:t>
            </a:r>
            <a:r>
              <a:rPr lang="en-US" dirty="0" smtClean="0"/>
              <a:t>At </a:t>
            </a:r>
            <a:r>
              <a:rPr lang="en-US" dirty="0"/>
              <a:t>the bottom </a:t>
            </a:r>
            <a:r>
              <a:rPr lang="en-US" dirty="0" smtClean="0"/>
              <a:t>end, </a:t>
            </a:r>
            <a:r>
              <a:rPr lang="en-US" dirty="0"/>
              <a:t>t</a:t>
            </a:r>
            <a:r>
              <a:rPr lang="en-US" dirty="0" smtClean="0"/>
              <a:t>wist </a:t>
            </a:r>
            <a:r>
              <a:rPr lang="en-US" dirty="0"/>
              <a:t>the strip 180</a:t>
            </a:r>
            <a:r>
              <a:rPr lang="en-US" dirty="0" smtClean="0"/>
              <a:t>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(a half twist)</a:t>
            </a:r>
          </a:p>
          <a:p>
            <a:pPr lvl="1">
              <a:spcBef>
                <a:spcPts val="2400"/>
              </a:spcBef>
            </a:pPr>
            <a:r>
              <a:rPr lang="en-US" dirty="0" smtClean="0"/>
              <a:t> Join and hold </a:t>
            </a:r>
            <a:r>
              <a:rPr lang="en-US" dirty="0"/>
              <a:t>the two ends to make a ring </a:t>
            </a:r>
            <a:r>
              <a:rPr lang="en-US" dirty="0" smtClean="0"/>
              <a:t>with a difference</a:t>
            </a:r>
          </a:p>
        </p:txBody>
      </p:sp>
    </p:spTree>
    <p:extLst>
      <p:ext uri="{BB962C8B-B14F-4D97-AF65-F5344CB8AC3E}">
        <p14:creationId xmlns:p14="http://schemas.microsoft.com/office/powerpoint/2010/main" val="35989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918" y="962270"/>
            <a:ext cx="6576164" cy="372943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771769" y="1725397"/>
            <a:ext cx="1695824" cy="2253936"/>
            <a:chOff x="6771769" y="2013495"/>
            <a:chExt cx="1695824" cy="2253936"/>
          </a:xfrm>
        </p:grpSpPr>
        <p:sp>
          <p:nvSpPr>
            <p:cNvPr id="4" name="TextBox 3"/>
            <p:cNvSpPr txBox="1"/>
            <p:nvPr/>
          </p:nvSpPr>
          <p:spPr>
            <a:xfrm rot="20507543">
              <a:off x="7528141" y="3682656"/>
              <a:ext cx="9394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Life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497678">
              <a:off x="6771769" y="2013495"/>
              <a:ext cx="12267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17929" y="5311034"/>
            <a:ext cx="295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obius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strip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42339" y="962271"/>
            <a:ext cx="4907323" cy="2783012"/>
            <a:chOff x="2807918" y="962271"/>
            <a:chExt cx="4907323" cy="278301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7918" y="962271"/>
              <a:ext cx="4907323" cy="278301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 rot="20507543">
              <a:off x="6136605" y="2657681"/>
              <a:ext cx="9433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Life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497678">
              <a:off x="5742064" y="1536391"/>
              <a:ext cx="12318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63256" y="4509370"/>
            <a:ext cx="11411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do you see?    What does this model say about the relationship between work and life?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On </a:t>
            </a:r>
            <a:r>
              <a:rPr lang="en-US" sz="3200" dirty="0">
                <a:solidFill>
                  <a:srgbClr val="FFC000"/>
                </a:solidFill>
              </a:rPr>
              <a:t>work-life</a:t>
            </a:r>
            <a:r>
              <a:rPr lang="en-US" sz="3200" dirty="0"/>
              <a:t>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“Work” &amp; “Life” = </a:t>
            </a:r>
            <a:br>
              <a:rPr lang="en-US" dirty="0" smtClean="0"/>
            </a:br>
            <a:endParaRPr lang="en-US" sz="2400" dirty="0" smtClean="0"/>
          </a:p>
          <a:p>
            <a:pPr lvl="1"/>
            <a:r>
              <a:rPr lang="en-US" dirty="0" smtClean="0"/>
              <a:t>Two aspects of the same person’s experience</a:t>
            </a:r>
            <a:br>
              <a:rPr lang="en-US" dirty="0" smtClean="0"/>
            </a:br>
            <a:r>
              <a:rPr lang="en-US" sz="2400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Inextricably connected</a:t>
            </a:r>
            <a:br>
              <a:rPr lang="en-US" dirty="0" smtClean="0"/>
            </a:br>
            <a:r>
              <a:rPr lang="en-US" sz="2400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Resilience at work </a:t>
            </a:r>
            <a:r>
              <a:rPr lang="en-US" dirty="0" smtClean="0">
                <a:sym typeface="Wingdings" panose="05000000000000000000" pitchFamily="2" charset="2"/>
              </a:rPr>
              <a:t> resilience in one’s life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2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On work-life </a:t>
            </a:r>
            <a:r>
              <a:rPr lang="en-US" sz="3200" dirty="0">
                <a:solidFill>
                  <a:srgbClr val="FFC000"/>
                </a:solidFill>
              </a:rPr>
              <a:t>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Balance </a:t>
            </a:r>
            <a:br>
              <a:rPr lang="en-US" dirty="0" smtClean="0"/>
            </a:br>
            <a:r>
              <a:rPr lang="en-US" sz="2000" dirty="0" smtClean="0"/>
              <a:t> </a:t>
            </a:r>
            <a:endParaRPr lang="en-US" dirty="0" smtClean="0"/>
          </a:p>
          <a:p>
            <a:pPr lvl="1"/>
            <a:r>
              <a:rPr lang="en-US" dirty="0"/>
              <a:t>K</a:t>
            </a:r>
            <a:r>
              <a:rPr lang="en-US" dirty="0" smtClean="0"/>
              <a:t>eep </a:t>
            </a:r>
            <a:r>
              <a:rPr lang="en-US" dirty="0"/>
              <a:t>or put (something)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steady position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2000" dirty="0" smtClean="0"/>
              <a:t> </a:t>
            </a:r>
            <a:endParaRPr lang="en-US" dirty="0" smtClean="0"/>
          </a:p>
          <a:p>
            <a:pPr lvl="1"/>
            <a:r>
              <a:rPr lang="en-US" dirty="0"/>
              <a:t>D</a:t>
            </a:r>
            <a:r>
              <a:rPr lang="en-US" dirty="0" smtClean="0"/>
              <a:t>ifferent </a:t>
            </a:r>
            <a:r>
              <a:rPr lang="en-US" dirty="0"/>
              <a:t>elements are equal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dirty="0"/>
              <a:t>in the correct </a:t>
            </a:r>
            <a:r>
              <a:rPr lang="en-US" dirty="0" smtClean="0"/>
              <a:t>proportions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  <a:sym typeface="Wingdings" panose="05000000000000000000" pitchFamily="2" charset="2"/>
              </a:rPr>
              <a:t> </a:t>
            </a:r>
            <a:r>
              <a:rPr lang="en-US" dirty="0">
                <a:sym typeface="Wingdings" panose="05000000000000000000" pitchFamily="2" charset="2"/>
              </a:rPr>
              <a:t>G</a:t>
            </a:r>
            <a:r>
              <a:rPr lang="en-US" dirty="0" smtClean="0">
                <a:sym typeface="Wingdings" panose="05000000000000000000" pitchFamily="2" charset="2"/>
              </a:rPr>
              <a:t>oal: stasis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950" y="4672717"/>
            <a:ext cx="2943225" cy="1552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81" y="948902"/>
            <a:ext cx="1771650" cy="2581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562" y="206722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602</Words>
  <Application>Microsoft Office PowerPoint</Application>
  <PresentationFormat>Widescreen</PresentationFormat>
  <Paragraphs>157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Wingdings 2</vt:lpstr>
      <vt:lpstr>Office Theme</vt:lpstr>
      <vt:lpstr>Resilience Isn’t Just for Students! We Need It, Too</vt:lpstr>
      <vt:lpstr>Agenda</vt:lpstr>
      <vt:lpstr>On work-life balance</vt:lpstr>
      <vt:lpstr>On work-life balance</vt:lpstr>
      <vt:lpstr>On work-life balance</vt:lpstr>
      <vt:lpstr>PowerPoint Presentation</vt:lpstr>
      <vt:lpstr>PowerPoint Presentation</vt:lpstr>
      <vt:lpstr>On work-life balance</vt:lpstr>
      <vt:lpstr>On work-life balance</vt:lpstr>
      <vt:lpstr>What is “resilience”?</vt:lpstr>
      <vt:lpstr>On resilience &amp; work-life balance</vt:lpstr>
      <vt:lpstr>Transformative resilience</vt:lpstr>
      <vt:lpstr>PowerPoint Presentation</vt:lpstr>
      <vt:lpstr>PowerPoint Presentation</vt:lpstr>
      <vt:lpstr>Transformative resilience</vt:lpstr>
      <vt:lpstr>PowerPoint Presentation</vt:lpstr>
      <vt:lpstr>PowerPoint Presentation</vt:lpstr>
      <vt:lpstr>How can we grow our resilience?</vt:lpstr>
      <vt:lpstr>How can we grow our resilience?</vt:lpstr>
      <vt:lpstr>How can we grow our resilience?</vt:lpstr>
      <vt:lpstr>How can we grow our resilience?</vt:lpstr>
      <vt:lpstr>How can we grow our resilience?</vt:lpstr>
      <vt:lpstr>How can we grow our resilience?</vt:lpstr>
      <vt:lpstr>PowerPoint Presentation</vt:lpstr>
      <vt:lpstr>Some ideas</vt:lpstr>
      <vt:lpstr>Resources</vt:lpstr>
      <vt:lpstr>Resources</vt:lpstr>
    </vt:vector>
  </TitlesOfParts>
  <Company>University of Dayton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Resilience Isn’t Just for Students! We Need It, Too</dc:title>
  <dc:creator>harrisonbb@gmail.com</dc:creator>
  <cp:lastModifiedBy>harrisonbb@gmail.com</cp:lastModifiedBy>
  <cp:revision>94</cp:revision>
  <cp:lastPrinted>2018-06-26T00:11:15Z</cp:lastPrinted>
  <dcterms:created xsi:type="dcterms:W3CDTF">2018-06-23T17:33:59Z</dcterms:created>
  <dcterms:modified xsi:type="dcterms:W3CDTF">2018-06-26T00:25:13Z</dcterms:modified>
</cp:coreProperties>
</file>