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92" r:id="rId1"/>
    <p:sldMasterId id="2147484200" r:id="rId2"/>
    <p:sldMasterId id="2147484212" r:id="rId3"/>
    <p:sldMasterId id="2147484225" r:id="rId4"/>
    <p:sldMasterId id="2147484233" r:id="rId5"/>
  </p:sldMasterIdLst>
  <p:notesMasterIdLst>
    <p:notesMasterId r:id="rId41"/>
  </p:notesMasterIdLst>
  <p:handoutMasterIdLst>
    <p:handoutMasterId r:id="rId42"/>
  </p:handoutMasterIdLst>
  <p:sldIdLst>
    <p:sldId id="256" r:id="rId6"/>
    <p:sldId id="341" r:id="rId7"/>
    <p:sldId id="299" r:id="rId8"/>
    <p:sldId id="257" r:id="rId9"/>
    <p:sldId id="258" r:id="rId10"/>
    <p:sldId id="260" r:id="rId11"/>
    <p:sldId id="342" r:id="rId12"/>
    <p:sldId id="338" r:id="rId13"/>
    <p:sldId id="262" r:id="rId14"/>
    <p:sldId id="261" r:id="rId15"/>
    <p:sldId id="283" r:id="rId16"/>
    <p:sldId id="343" r:id="rId17"/>
    <p:sldId id="259" r:id="rId18"/>
    <p:sldId id="270" r:id="rId19"/>
    <p:sldId id="281" r:id="rId20"/>
    <p:sldId id="282" r:id="rId21"/>
    <p:sldId id="344" r:id="rId22"/>
    <p:sldId id="271" r:id="rId23"/>
    <p:sldId id="263" r:id="rId24"/>
    <p:sldId id="318" r:id="rId25"/>
    <p:sldId id="336" r:id="rId26"/>
    <p:sldId id="335" r:id="rId27"/>
    <p:sldId id="339" r:id="rId28"/>
    <p:sldId id="284" r:id="rId29"/>
    <p:sldId id="346" r:id="rId30"/>
    <p:sldId id="347" r:id="rId31"/>
    <p:sldId id="340" r:id="rId32"/>
    <p:sldId id="277" r:id="rId33"/>
    <p:sldId id="287" r:id="rId34"/>
    <p:sldId id="288" r:id="rId35"/>
    <p:sldId id="345" r:id="rId36"/>
    <p:sldId id="276" r:id="rId37"/>
    <p:sldId id="278" r:id="rId38"/>
    <p:sldId id="279" r:id="rId39"/>
    <p:sldId id="329" r:id="rId40"/>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8"/>
    <a:srgbClr val="18453B"/>
    <a:srgbClr val="0C533A"/>
    <a:srgbClr val="0643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432" autoAdjust="0"/>
  </p:normalViewPr>
  <p:slideViewPr>
    <p:cSldViewPr snapToGrid="0" snapToObjects="1" showGuides="1">
      <p:cViewPr varScale="1">
        <p:scale>
          <a:sx n="108" d="100"/>
          <a:sy n="108" d="100"/>
        </p:scale>
        <p:origin x="168" y="108"/>
      </p:cViewPr>
      <p:guideLst>
        <p:guide orient="horz" pos="2160"/>
        <p:guide pos="2880"/>
      </p:guideLst>
    </p:cSldViewPr>
  </p:slideViewPr>
  <p:outlineViewPr>
    <p:cViewPr>
      <p:scale>
        <a:sx n="33" d="100"/>
        <a:sy n="33" d="100"/>
      </p:scale>
      <p:origin x="0" y="-2303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FED3B6C-6A3F-43A2-B4E2-5C9A79C02D63}" type="datetimeFigureOut">
              <a:rPr lang="en-US" smtClean="0"/>
              <a:t>6/29/2018</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53B27EA-1CC7-47C2-87D8-58D7DA0C9C75}" type="slidenum">
              <a:rPr lang="en-US" smtClean="0"/>
              <a:t>‹#›</a:t>
            </a:fld>
            <a:endParaRPr lang="en-US"/>
          </a:p>
        </p:txBody>
      </p:sp>
    </p:spTree>
    <p:extLst>
      <p:ext uri="{BB962C8B-B14F-4D97-AF65-F5344CB8AC3E}">
        <p14:creationId xmlns:p14="http://schemas.microsoft.com/office/powerpoint/2010/main" val="2907026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20DAD5E-9632-F847-ADE9-9718400E89A9}" type="datetimeFigureOut">
              <a:rPr lang="en-US" smtClean="0"/>
              <a:t>6/29/2018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2713931-0B29-9047-BFF1-B6C43B3248D5}" type="slidenum">
              <a:rPr lang="en-US" smtClean="0"/>
              <a:t>‹#›</a:t>
            </a:fld>
            <a:endParaRPr lang="en-US"/>
          </a:p>
        </p:txBody>
      </p:sp>
    </p:spTree>
    <p:extLst>
      <p:ext uri="{BB962C8B-B14F-4D97-AF65-F5344CB8AC3E}">
        <p14:creationId xmlns:p14="http://schemas.microsoft.com/office/powerpoint/2010/main" val="1001924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urldefense.proofpoint.com/v2/url?u=https-3A__www.ready.gov_animals&amp;d=DwMF-g&amp;c=nE__W8dFE-shTxStwXtp0A&amp;r=3n1mRyAC0GUolPkPzWlEEA&amp;m=Co7LptAk-i5gyXsm1XNDw9D4bGP9CWh1ic57i1fOvRg&amp;s=CXDQl-L3a90P25yM55v8RgQ3ztUFQo5aJ1_JIBghhy0&amp;e=" TargetMode="External"/><Relationship Id="rId13" Type="http://schemas.openxmlformats.org/officeDocument/2006/relationships/hyperlink" Target="mailto:masinter@nova.edu" TargetMode="External"/><Relationship Id="rId3" Type="http://schemas.openxmlformats.org/officeDocument/2006/relationships/hyperlink" Target="https://urldefense.proofpoint.com/v2/url?u=https-3A__www.rightservicefl.org_palm-2520beach_node_18867&amp;d=DwMF-g&amp;c=nE__W8dFE-shTxStwXtp0A&amp;r=3n1mRyAC0GUolPkPzWlEEA&amp;m=Co7LptAk-i5gyXsm1XNDw9D4bGP9CWh1ic57i1fOvRg&amp;s=XBPf84q_DsJVe5loT-vZP9Y9O8blW4w7vlGK9B-5hmk&amp;e=" TargetMode="External"/><Relationship Id="rId7" Type="http://schemas.openxmlformats.org/officeDocument/2006/relationships/hyperlink" Target="https://urldefense.proofpoint.com/v2/url?u=http-3A__discover.pbcgov.org_publicsafety_dem_Pages_default.aspx&amp;d=DwMF-g&amp;c=nE__W8dFE-shTxStwXtp0A&amp;r=3n1mRyAC0GUolPkPzWlEEA&amp;m=Co7LptAk-i5gyXsm1XNDw9D4bGP9CWh1ic57i1fOvRg&amp;s=attZj9TArouoDV7nAXrnm2GKKAd3nXL9JMI5TFXQ1lc&amp;e=" TargetMode="External"/><Relationship Id="rId12" Type="http://schemas.openxmlformats.org/officeDocument/2006/relationships/hyperlink" Target="https://urldefense.proofpoint.com/v2/url?u=https-3A__www.fema.gov_media-2Dlibrary-2Ddata_1392389819026-2D75460345a2f4adcc5418a1da7cb25eef_2014-5FPrinterFriendly-5FPetOwners.pdf&amp;d=DwMF-g&amp;c=nE__W8dFE-shTxStwXtp0A&amp;r=3n1mRyAC0GUolPkPzWlEEA&amp;m=Co7LptAk-i5gyXsm1XNDw9D4bGP9CWh1ic57i1fOvRg&amp;s=a8mNGR9NRumpmdPIrA2Nue9KAfsuLwOFeEJYHWM4QMw&amp;e="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urldefense.proofpoint.com/v2/url?u=https-3A__www.floridadisaster.org_contact-2Dus_&amp;d=DwMF-g&amp;c=nE__W8dFE-shTxStwXtp0A&amp;r=3n1mRyAC0GUolPkPzWlEEA&amp;m=Co7LptAk-i5gyXsm1XNDw9D4bGP9CWh1ic57i1fOvRg&amp;s=Njz2bfq-WMkWJTRCa-oDv_UqDpn-bHrKFbgO1QtxRlI&amp;e=" TargetMode="External"/><Relationship Id="rId11" Type="http://schemas.openxmlformats.org/officeDocument/2006/relationships/hyperlink" Target="https://urldefense.proofpoint.com/v2/url?u=https-3A__www.cdc.gov_features_petsanddisasters_index.html&amp;d=DwMF-g&amp;c=nE__W8dFE-shTxStwXtp0A&amp;r=3n1mRyAC0GUolPkPzWlEEA&amp;m=Co7LptAk-i5gyXsm1XNDw9D4bGP9CWh1ic57i1fOvRg&amp;s=8uGCqFQiP47E8bacCHAhZHc_slrBbF2Ppr8mdemd-wc&amp;e=" TargetMode="External"/><Relationship Id="rId5" Type="http://schemas.openxmlformats.org/officeDocument/2006/relationships/hyperlink" Target="mailto:pbcacc@pbcgov.org" TargetMode="External"/><Relationship Id="rId10" Type="http://schemas.openxmlformats.org/officeDocument/2006/relationships/hyperlink" Target="https://urldefense.proofpoint.com/v2/url?u=http-3A__www.redcross.org_get-2Dhelp_how-2Dto-2Dprepare-2Dfor-2Demergencies_pet-2Ddisaster-2Dpreparedness-23Pet-2DEmergency-2DPlan&amp;d=DwMF-g&amp;c=nE__W8dFE-shTxStwXtp0A&amp;r=3n1mRyAC0GUolPkPzWlEEA&amp;m=Co7LptAk-i5gyXsm1XNDw9D4bGP9CWh1ic57i1fOvRg&amp;s=Dim6-ozv25UBbyx4joq9pCPtRVNxA7N2LIGkQNfjI9w&amp;e=" TargetMode="External"/><Relationship Id="rId4" Type="http://schemas.openxmlformats.org/officeDocument/2006/relationships/hyperlink" Target="https://urldefense.proofpoint.com/v2/url?u=http-3A__discover.pbcgov.org_publicsafety_animalcare_pdf_pet-5Ffriendly-5Fshelter.pdf&amp;d=DwMF-g&amp;c=nE__W8dFE-shTxStwXtp0A&amp;r=3n1mRyAC0GUolPkPzWlEEA&amp;m=Co7LptAk-i5gyXsm1XNDw9D4bGP9CWh1ic57i1fOvRg&amp;s=nQUEJzm0jw4sR6-eaGzXJW9c9VLwxLXeM-VTT1cHITY&amp;e=" TargetMode="External"/><Relationship Id="rId9" Type="http://schemas.openxmlformats.org/officeDocument/2006/relationships/hyperlink" Target="https://urldefense.proofpoint.com/v2/url?u=https-3A__www.aspca.org_pet-2Dcare_general-2Dpet-2Dcare_disaster-2Dpreparedness&amp;d=DwMF-g&amp;c=nE__W8dFE-shTxStwXtp0A&amp;r=3n1mRyAC0GUolPkPzWlEEA&amp;m=Co7LptAk-i5gyXsm1XNDw9D4bGP9CWh1ic57i1fOvRg&amp;s=XBj6oa4DUOHIjGu7JV3KDtFSMxGMdKc7gdIz7LVcx9I&amp;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A7328CC3-CCF2-E946-9B04-20C3DB7103FB}"/>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id="{E3B874C8-F5E7-334A-A7D1-3188D1C4EBB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2017-2018 Academic Year</a:t>
            </a:r>
          </a:p>
          <a:p>
            <a:r>
              <a:rPr lang="en-US" altLang="en-US" dirty="0" smtClean="0"/>
              <a:t>Six campuses across three counties (SAS has offices on three campuses) Davie, Dania Beach,</a:t>
            </a:r>
            <a:r>
              <a:rPr lang="en-US" altLang="en-US" baseline="0" dirty="0" smtClean="0"/>
              <a:t> Down Town Fort Lauderdale, Boca Raton (Main campus), Jupiter and Harbor Branch</a:t>
            </a:r>
            <a:endParaRPr lang="en-US" altLang="en-US" dirty="0" smtClean="0"/>
          </a:p>
          <a:p>
            <a:r>
              <a:rPr lang="en-US" altLang="en-US" dirty="0" smtClean="0"/>
              <a:t># of FAU Students 29,139</a:t>
            </a:r>
          </a:p>
          <a:p>
            <a:r>
              <a:rPr lang="en-US" altLang="en-US" dirty="0" smtClean="0"/>
              <a:t>#</a:t>
            </a:r>
            <a:r>
              <a:rPr lang="en-US" altLang="en-US" baseline="0" dirty="0" smtClean="0"/>
              <a:t> Students registered with SAS 1,145</a:t>
            </a:r>
          </a:p>
          <a:p>
            <a:r>
              <a:rPr lang="en-US" altLang="en-US" baseline="0" dirty="0" smtClean="0"/>
              <a:t>Number of Housing Beds 4,459</a:t>
            </a:r>
          </a:p>
          <a:p>
            <a:r>
              <a:rPr lang="en-US" altLang="en-US" baseline="0" dirty="0" smtClean="0"/>
              <a:t># of student needing Housing accommodations 149</a:t>
            </a:r>
          </a:p>
          <a:p>
            <a:r>
              <a:rPr lang="en-US" altLang="en-US" baseline="0" dirty="0" smtClean="0"/>
              <a:t>#of Service Dogs 5</a:t>
            </a:r>
          </a:p>
          <a:p>
            <a:r>
              <a:rPr lang="en-US" altLang="en-US" baseline="0" dirty="0" smtClean="0"/>
              <a:t># of Service Dogs in Training 2</a:t>
            </a:r>
          </a:p>
          <a:p>
            <a:r>
              <a:rPr lang="en-US" altLang="en-US" baseline="0" dirty="0" smtClean="0"/>
              <a:t># of ESA’s 38</a:t>
            </a:r>
          </a:p>
          <a:p>
            <a:r>
              <a:rPr lang="en-US" altLang="en-US" dirty="0" smtClean="0"/>
              <a:t>Service </a:t>
            </a:r>
            <a:r>
              <a:rPr lang="en-US" altLang="en-US" dirty="0"/>
              <a:t>Animals is ADAAA</a:t>
            </a:r>
          </a:p>
          <a:p>
            <a:r>
              <a:rPr lang="en-US" altLang="en-US" dirty="0"/>
              <a:t>Many different names for ESA animals - HUD Fair Housing </a:t>
            </a:r>
            <a:r>
              <a:rPr lang="en-US" altLang="en-US" dirty="0" smtClean="0"/>
              <a:t>Act</a:t>
            </a:r>
          </a:p>
          <a:p>
            <a:endParaRPr lang="en-US" altLang="en-US" dirty="0"/>
          </a:p>
        </p:txBody>
      </p:sp>
      <p:sp>
        <p:nvSpPr>
          <p:cNvPr id="4" name="Footer Placeholder 3">
            <a:extLst>
              <a:ext uri="{FF2B5EF4-FFF2-40B4-BE49-F238E27FC236}">
                <a16:creationId xmlns:a16="http://schemas.microsoft.com/office/drawing/2014/main" id="{84E9EBD8-D1D9-DA45-B115-A5A93EC9D2CE}"/>
              </a:ext>
            </a:extLst>
          </p:cNvPr>
          <p:cNvSpPr>
            <a:spLocks noGrp="1"/>
          </p:cNvSpPr>
          <p:nvPr>
            <p:ph type="ftr" sz="quarter" idx="4"/>
          </p:nvPr>
        </p:nvSpPr>
        <p:spPr/>
        <p:txBody>
          <a:bodyPr/>
          <a:lstStyle/>
          <a:p>
            <a:pPr defTabSz="931774">
              <a:defRPr/>
            </a:pPr>
            <a:r>
              <a:rPr lang="en-US">
                <a:solidFill>
                  <a:srgbClr val="000000"/>
                </a:solidFill>
                <a:latin typeface="Times New Roman" panose="02020603050405020304" pitchFamily="18" charset="0"/>
                <a:ea typeface="+mn-ea"/>
                <a:cs typeface="+mn-cs"/>
              </a:rPr>
              <a:t>© 2015 Baird Holm LLP</a:t>
            </a:r>
          </a:p>
        </p:txBody>
      </p:sp>
      <p:sp>
        <p:nvSpPr>
          <p:cNvPr id="8197" name="Slide Number Placeholder 4">
            <a:extLst>
              <a:ext uri="{FF2B5EF4-FFF2-40B4-BE49-F238E27FC236}">
                <a16:creationId xmlns:a16="http://schemas.microsoft.com/office/drawing/2014/main" id="{3016AA19-DD7F-3E4D-9492-C0142BC8697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00457C"/>
                </a:solidFill>
                <a:latin typeface="Times New Roman" panose="02020603050405020304" pitchFamily="18" charset="0"/>
                <a:cs typeface="Arial" panose="020B0604020202020204" pitchFamily="34" charset="0"/>
              </a:defRPr>
            </a:lvl1pPr>
            <a:lvl2pPr marL="757066" indent="-291179">
              <a:defRPr b="1">
                <a:solidFill>
                  <a:srgbClr val="00457C"/>
                </a:solidFill>
                <a:latin typeface="Times New Roman" panose="02020603050405020304" pitchFamily="18" charset="0"/>
                <a:cs typeface="Arial" panose="020B0604020202020204" pitchFamily="34" charset="0"/>
              </a:defRPr>
            </a:lvl2pPr>
            <a:lvl3pPr marL="1164717" indent="-232943">
              <a:defRPr b="1">
                <a:solidFill>
                  <a:srgbClr val="00457C"/>
                </a:solidFill>
                <a:latin typeface="Times New Roman" panose="02020603050405020304" pitchFamily="18" charset="0"/>
                <a:cs typeface="Arial" panose="020B0604020202020204" pitchFamily="34" charset="0"/>
              </a:defRPr>
            </a:lvl3pPr>
            <a:lvl4pPr marL="1630604" indent="-232943">
              <a:defRPr b="1">
                <a:solidFill>
                  <a:srgbClr val="00457C"/>
                </a:solidFill>
                <a:latin typeface="Times New Roman" panose="02020603050405020304" pitchFamily="18" charset="0"/>
                <a:cs typeface="Arial" panose="020B0604020202020204" pitchFamily="34" charset="0"/>
              </a:defRPr>
            </a:lvl4pPr>
            <a:lvl5pPr marL="2096491" indent="-232943">
              <a:defRPr b="1">
                <a:solidFill>
                  <a:srgbClr val="00457C"/>
                </a:solidFill>
                <a:latin typeface="Times New Roman" panose="02020603050405020304" pitchFamily="18" charset="0"/>
                <a:cs typeface="Arial" panose="020B0604020202020204" pitchFamily="34" charset="0"/>
              </a:defRPr>
            </a:lvl5pPr>
            <a:lvl6pPr marL="2562377"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3028264"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94151"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960038"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defTabSz="931774">
              <a:defRPr/>
            </a:pPr>
            <a:fld id="{6FE85017-043B-CC4D-A8C7-ACD5462485FF}" type="slidenum">
              <a:rPr lang="en-US" altLang="en-US" b="0">
                <a:solidFill>
                  <a:srgbClr val="000000"/>
                </a:solidFill>
                <a:latin typeface="Calibri" panose="020F0502020204030204" pitchFamily="34" charset="0"/>
                <a:ea typeface="+mn-ea"/>
              </a:rPr>
              <a:pPr defTabSz="931774">
                <a:defRPr/>
              </a:pPr>
              <a:t>3</a:t>
            </a:fld>
            <a:endParaRPr lang="en-US" altLang="en-US" b="0">
              <a:solidFill>
                <a:srgbClr val="000000"/>
              </a:solidFill>
              <a:latin typeface="Calibri" panose="020F0502020204030204" pitchFamily="34" charset="0"/>
              <a:ea typeface="+mn-ea"/>
            </a:endParaRPr>
          </a:p>
        </p:txBody>
      </p:sp>
    </p:spTree>
    <p:extLst>
      <p:ext uri="{BB962C8B-B14F-4D97-AF65-F5344CB8AC3E}">
        <p14:creationId xmlns:p14="http://schemas.microsoft.com/office/powerpoint/2010/main" val="217110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713931-0B29-9047-BFF1-B6C43B3248D5}" type="slidenum">
              <a:rPr lang="en-US" smtClean="0"/>
              <a:t>9</a:t>
            </a:fld>
            <a:endParaRPr lang="en-US"/>
          </a:p>
        </p:txBody>
      </p:sp>
    </p:spTree>
    <p:extLst>
      <p:ext uri="{BB962C8B-B14F-4D97-AF65-F5344CB8AC3E}">
        <p14:creationId xmlns:p14="http://schemas.microsoft.com/office/powerpoint/2010/main" val="3270424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CF309B0-789F-2240-B4FA-A99C7D54A4EC}"/>
              </a:ext>
            </a:extLst>
          </p:cNvPr>
          <p:cNvSpPr>
            <a:spLocks noGrp="1" noRot="1" noChangeAspect="1" noTextEdit="1"/>
          </p:cNvSpPr>
          <p:nvPr>
            <p:ph type="sldImg"/>
          </p:nvPr>
        </p:nvSpPr>
        <p:spPr>
          <a:ln/>
        </p:spPr>
      </p:sp>
      <p:sp>
        <p:nvSpPr>
          <p:cNvPr id="21507" name="Notes Placeholder 2">
            <a:extLst>
              <a:ext uri="{FF2B5EF4-FFF2-40B4-BE49-F238E27FC236}">
                <a16:creationId xmlns:a16="http://schemas.microsoft.com/office/drawing/2014/main" id="{AE0A0EC2-012B-2D4F-9110-211087CBFBC6}"/>
              </a:ext>
            </a:extLst>
          </p:cNvPr>
          <p:cNvSpPr>
            <a:spLocks noGrp="1"/>
          </p:cNvSpPr>
          <p:nvPr>
            <p:ph type="body" idx="1"/>
          </p:nvPr>
        </p:nvSpPr>
        <p:spPr>
          <a:noFill/>
        </p:spPr>
        <p:txBody>
          <a:bodyPr/>
          <a:lstStyle/>
          <a:p>
            <a:endParaRPr lang="en-US" altLang="en-US"/>
          </a:p>
        </p:txBody>
      </p:sp>
      <p:sp>
        <p:nvSpPr>
          <p:cNvPr id="21508" name="Slide Number Placeholder 3">
            <a:extLst>
              <a:ext uri="{FF2B5EF4-FFF2-40B4-BE49-F238E27FC236}">
                <a16:creationId xmlns:a16="http://schemas.microsoft.com/office/drawing/2014/main" id="{8BD768B3-F237-9F4D-BE50-B0E17E48FAAF}"/>
              </a:ext>
            </a:extLst>
          </p:cNvPr>
          <p:cNvSpPr>
            <a:spLocks noGrp="1"/>
          </p:cNvSpPr>
          <p:nvPr>
            <p:ph type="sldNum" sz="quarter" idx="5"/>
          </p:nvPr>
        </p:nvSpPr>
        <p:spPr>
          <a:noFill/>
        </p:spPr>
        <p:txBody>
          <a:bodyPr/>
          <a:lstStyle>
            <a:lvl1pPr>
              <a:defRPr b="1">
                <a:solidFill>
                  <a:srgbClr val="00457C"/>
                </a:solidFill>
                <a:latin typeface="Times New Roman" panose="02020603050405020304" pitchFamily="18" charset="0"/>
                <a:cs typeface="Arial" panose="020B0604020202020204" pitchFamily="34" charset="0"/>
              </a:defRPr>
            </a:lvl1pPr>
            <a:lvl2pPr marL="757066" indent="-291179">
              <a:defRPr b="1">
                <a:solidFill>
                  <a:srgbClr val="00457C"/>
                </a:solidFill>
                <a:latin typeface="Times New Roman" panose="02020603050405020304" pitchFamily="18" charset="0"/>
                <a:cs typeface="Arial" panose="020B0604020202020204" pitchFamily="34" charset="0"/>
              </a:defRPr>
            </a:lvl2pPr>
            <a:lvl3pPr marL="1164717" indent="-232943">
              <a:defRPr b="1">
                <a:solidFill>
                  <a:srgbClr val="00457C"/>
                </a:solidFill>
                <a:latin typeface="Times New Roman" panose="02020603050405020304" pitchFamily="18" charset="0"/>
                <a:cs typeface="Arial" panose="020B0604020202020204" pitchFamily="34" charset="0"/>
              </a:defRPr>
            </a:lvl3pPr>
            <a:lvl4pPr marL="1630604" indent="-232943">
              <a:defRPr b="1">
                <a:solidFill>
                  <a:srgbClr val="00457C"/>
                </a:solidFill>
                <a:latin typeface="Times New Roman" panose="02020603050405020304" pitchFamily="18" charset="0"/>
                <a:cs typeface="Arial" panose="020B0604020202020204" pitchFamily="34" charset="0"/>
              </a:defRPr>
            </a:lvl4pPr>
            <a:lvl5pPr marL="2096491" indent="-232943">
              <a:defRPr b="1">
                <a:solidFill>
                  <a:srgbClr val="00457C"/>
                </a:solidFill>
                <a:latin typeface="Times New Roman" panose="02020603050405020304" pitchFamily="18" charset="0"/>
                <a:cs typeface="Arial" panose="020B0604020202020204" pitchFamily="34" charset="0"/>
              </a:defRPr>
            </a:lvl5pPr>
            <a:lvl6pPr marL="2562377"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3028264"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94151"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960038"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defTabSz="931774">
              <a:defRPr/>
            </a:pPr>
            <a:fld id="{A7B2C1FD-E5AE-694A-BE46-7F505E084AF8}" type="slidenum">
              <a:rPr lang="en-US" altLang="en-US" b="0">
                <a:solidFill>
                  <a:srgbClr val="000000"/>
                </a:solidFill>
                <a:ea typeface="+mn-ea"/>
              </a:rPr>
              <a:pPr defTabSz="931774">
                <a:defRPr/>
              </a:pPr>
              <a:t>17</a:t>
            </a:fld>
            <a:endParaRPr lang="en-US" altLang="en-US" b="0">
              <a:solidFill>
                <a:srgbClr val="000000"/>
              </a:solidFill>
              <a:ea typeface="+mn-ea"/>
            </a:endParaRPr>
          </a:p>
        </p:txBody>
      </p:sp>
    </p:spTree>
    <p:extLst>
      <p:ext uri="{BB962C8B-B14F-4D97-AF65-F5344CB8AC3E}">
        <p14:creationId xmlns:p14="http://schemas.microsoft.com/office/powerpoint/2010/main" val="4106163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B25CA1F2-67B8-2D4C-9A20-7B268B8277A3}"/>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BAB9CA9D-7A7F-BB42-983C-8930973A1600}"/>
              </a:ext>
            </a:extLst>
          </p:cNvPr>
          <p:cNvSpPr>
            <a:spLocks noGrp="1"/>
          </p:cNvSpPr>
          <p:nvPr>
            <p:ph type="body" idx="1"/>
          </p:nvPr>
        </p:nvSpPr>
        <p:spPr>
          <a:noFill/>
        </p:spPr>
        <p:txBody>
          <a:bodyPr/>
          <a:lstStyle/>
          <a:p>
            <a:r>
              <a:rPr lang="en-US" altLang="en-US" b="1"/>
              <a:t>Risk.</a:t>
            </a:r>
            <a:r>
              <a:rPr lang="en-US" altLang="en-US"/>
              <a:t> My ESA poses a direct threat to the health or safety of others.</a:t>
            </a:r>
          </a:p>
          <a:p>
            <a:r>
              <a:rPr lang="en-US" altLang="en-US" b="1"/>
              <a:t>Damage.</a:t>
            </a:r>
            <a:r>
              <a:rPr lang="en-US" altLang="en-US"/>
              <a:t> My ESA causes substantial property damage to University property or the property of others.</a:t>
            </a:r>
          </a:p>
          <a:p>
            <a:r>
              <a:rPr lang="en-US" altLang="en-US" b="1"/>
              <a:t>Health / hygiene</a:t>
            </a:r>
            <a:r>
              <a:rPr lang="en-US" altLang="en-US"/>
              <a:t>. If my ESA displays poor hygiene or consistent ill health, I may be required to remove my ESA from campus until the situation is remedied.</a:t>
            </a:r>
          </a:p>
          <a:p>
            <a:r>
              <a:rPr lang="en-US" altLang="en-US" b="1"/>
              <a:t>Behavior.</a:t>
            </a:r>
            <a:r>
              <a:rPr lang="en-US" altLang="en-US"/>
              <a:t> If my ESA’s behavior is disruptive, threatening, aggressive, or not under control.</a:t>
            </a:r>
          </a:p>
          <a:p>
            <a:r>
              <a:rPr lang="en-US" altLang="en-US" b="1"/>
              <a:t>Toileting</a:t>
            </a:r>
            <a:r>
              <a:rPr lang="en-US" altLang="en-US"/>
              <a:t>. If my ESA not housebroken.</a:t>
            </a:r>
          </a:p>
          <a:p>
            <a:r>
              <a:rPr lang="en-US" altLang="en-US" b="1"/>
              <a:t>Programming</a:t>
            </a:r>
            <a:r>
              <a:rPr lang="en-US" altLang="en-US"/>
              <a:t>. My ESA’s presence fundamentally alters an FAU program.</a:t>
            </a:r>
          </a:p>
          <a:p>
            <a:r>
              <a:rPr lang="en-US" altLang="en-US" b="1"/>
              <a:t>Responsibilities</a:t>
            </a:r>
            <a:r>
              <a:rPr lang="en-US" altLang="en-US"/>
              <a:t>. If I do not comply with my responsibilities as set forth above.</a:t>
            </a:r>
          </a:p>
          <a:p>
            <a:r>
              <a:rPr lang="en-US" altLang="en-US" b="1"/>
              <a:t>Disturbance</a:t>
            </a:r>
            <a:r>
              <a:rPr lang="en-US" altLang="en-US"/>
              <a:t>. My ESA or its presence causes an unreasonable disturbance or interferes with the FAU community.</a:t>
            </a:r>
          </a:p>
          <a:p>
            <a:r>
              <a:rPr lang="en-US" altLang="en-US" b="1"/>
              <a:t>Expired vaccinations.</a:t>
            </a:r>
            <a:r>
              <a:rPr lang="en-US" altLang="en-US"/>
              <a:t> I do not provide proof of updated vaccinations within one week of my ESA’s rabies vaccination expiration date.</a:t>
            </a:r>
          </a:p>
          <a:p>
            <a:endParaRPr lang="en-US" altLang="en-US"/>
          </a:p>
        </p:txBody>
      </p:sp>
      <p:sp>
        <p:nvSpPr>
          <p:cNvPr id="30724" name="Slide Number Placeholder 3">
            <a:extLst>
              <a:ext uri="{FF2B5EF4-FFF2-40B4-BE49-F238E27FC236}">
                <a16:creationId xmlns:a16="http://schemas.microsoft.com/office/drawing/2014/main" id="{461136D0-5522-3141-8467-D0961964E89B}"/>
              </a:ext>
            </a:extLst>
          </p:cNvPr>
          <p:cNvSpPr>
            <a:spLocks noGrp="1"/>
          </p:cNvSpPr>
          <p:nvPr>
            <p:ph type="sldNum" sz="quarter" idx="5"/>
          </p:nvPr>
        </p:nvSpPr>
        <p:spPr>
          <a:noFill/>
        </p:spPr>
        <p:txBody>
          <a:bodyPr/>
          <a:lstStyle>
            <a:lvl1pPr>
              <a:defRPr b="1">
                <a:solidFill>
                  <a:srgbClr val="00457C"/>
                </a:solidFill>
                <a:latin typeface="Times New Roman" panose="02020603050405020304" pitchFamily="18" charset="0"/>
                <a:cs typeface="Arial" panose="020B0604020202020204" pitchFamily="34" charset="0"/>
              </a:defRPr>
            </a:lvl1pPr>
            <a:lvl2pPr marL="757066" indent="-291179">
              <a:defRPr b="1">
                <a:solidFill>
                  <a:srgbClr val="00457C"/>
                </a:solidFill>
                <a:latin typeface="Times New Roman" panose="02020603050405020304" pitchFamily="18" charset="0"/>
                <a:cs typeface="Arial" panose="020B0604020202020204" pitchFamily="34" charset="0"/>
              </a:defRPr>
            </a:lvl2pPr>
            <a:lvl3pPr marL="1164717" indent="-232943">
              <a:defRPr b="1">
                <a:solidFill>
                  <a:srgbClr val="00457C"/>
                </a:solidFill>
                <a:latin typeface="Times New Roman" panose="02020603050405020304" pitchFamily="18" charset="0"/>
                <a:cs typeface="Arial" panose="020B0604020202020204" pitchFamily="34" charset="0"/>
              </a:defRPr>
            </a:lvl3pPr>
            <a:lvl4pPr marL="1630604" indent="-232943">
              <a:defRPr b="1">
                <a:solidFill>
                  <a:srgbClr val="00457C"/>
                </a:solidFill>
                <a:latin typeface="Times New Roman" panose="02020603050405020304" pitchFamily="18" charset="0"/>
                <a:cs typeface="Arial" panose="020B0604020202020204" pitchFamily="34" charset="0"/>
              </a:defRPr>
            </a:lvl4pPr>
            <a:lvl5pPr marL="2096491" indent="-232943">
              <a:defRPr b="1">
                <a:solidFill>
                  <a:srgbClr val="00457C"/>
                </a:solidFill>
                <a:latin typeface="Times New Roman" panose="02020603050405020304" pitchFamily="18" charset="0"/>
                <a:cs typeface="Arial" panose="020B0604020202020204" pitchFamily="34" charset="0"/>
              </a:defRPr>
            </a:lvl5pPr>
            <a:lvl6pPr marL="2562377"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3028264"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94151"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960038" indent="-232943"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defTabSz="931774">
              <a:defRPr/>
            </a:pPr>
            <a:fld id="{16E92302-D876-ED4A-88BB-4E386C2D11F9}" type="slidenum">
              <a:rPr lang="en-US" altLang="en-US" b="0">
                <a:solidFill>
                  <a:srgbClr val="000000"/>
                </a:solidFill>
                <a:ea typeface="+mn-ea"/>
              </a:rPr>
              <a:pPr defTabSz="931774">
                <a:defRPr/>
              </a:pPr>
              <a:t>26</a:t>
            </a:fld>
            <a:endParaRPr lang="en-US" altLang="en-US" b="0">
              <a:solidFill>
                <a:srgbClr val="000000"/>
              </a:solidFill>
              <a:ea typeface="+mn-ea"/>
            </a:endParaRPr>
          </a:p>
        </p:txBody>
      </p:sp>
    </p:spTree>
    <p:extLst>
      <p:ext uri="{BB962C8B-B14F-4D97-AF65-F5344CB8AC3E}">
        <p14:creationId xmlns:p14="http://schemas.microsoft.com/office/powerpoint/2010/main" val="297237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ESA’s and Shelters:</a:t>
            </a:r>
            <a:endParaRPr lang="en-US" dirty="0"/>
          </a:p>
          <a:p>
            <a:r>
              <a:rPr lang="en-US" dirty="0"/>
              <a:t>I spoke with Andrew and Bill this morning, which was quite educational, so here is what I’ve found out regarding ESA’s and emergency shelters. Currently, the state policy is only service animals are allowed into regular shelters, </a:t>
            </a:r>
            <a:r>
              <a:rPr lang="en-US" b="1" dirty="0"/>
              <a:t>not ESA’s</a:t>
            </a:r>
            <a:r>
              <a:rPr lang="en-US" dirty="0"/>
              <a:t>. The reason is that shelters are last resort and a temporary place for individuals to be placed. They do not see changing this policy at time soon.</a:t>
            </a:r>
          </a:p>
          <a:p>
            <a:r>
              <a:rPr lang="en-US" b="1" dirty="0"/>
              <a:t> </a:t>
            </a:r>
            <a:endParaRPr lang="en-US" dirty="0"/>
          </a:p>
          <a:p>
            <a:r>
              <a:rPr lang="en-US" b="1" dirty="0"/>
              <a:t>The choices for students with ESA’s are as follows:</a:t>
            </a:r>
            <a:endParaRPr lang="en-US" dirty="0"/>
          </a:p>
          <a:p>
            <a:pPr lvl="0"/>
            <a:r>
              <a:rPr lang="en-US" dirty="0"/>
              <a:t>Go home to be with family with their animals</a:t>
            </a:r>
          </a:p>
          <a:p>
            <a:pPr lvl="0"/>
            <a:r>
              <a:rPr lang="en-US" dirty="0"/>
              <a:t>Stay with family or friends locally with their animals</a:t>
            </a:r>
          </a:p>
          <a:p>
            <a:pPr lvl="0"/>
            <a:r>
              <a:rPr lang="en-US" dirty="0"/>
              <a:t>Find a local vet office that they can board their animal (at their expense)</a:t>
            </a:r>
          </a:p>
          <a:p>
            <a:pPr lvl="0"/>
            <a:r>
              <a:rPr lang="en-US" dirty="0"/>
              <a:t> Go to a hotel at their expense</a:t>
            </a:r>
          </a:p>
          <a:p>
            <a:pPr lvl="0"/>
            <a:r>
              <a:rPr lang="en-US" b="1" dirty="0"/>
              <a:t>Last resort</a:t>
            </a:r>
            <a:r>
              <a:rPr lang="en-US" dirty="0"/>
              <a:t>-  students can pre-register for the pet friendly shelter (only one in the county) </a:t>
            </a:r>
            <a:r>
              <a:rPr lang="en-US" b="1" dirty="0"/>
              <a:t>Park Vista Community Center in Boynton Beach – West Boynton Recreation Center, 6000 </a:t>
            </a:r>
            <a:r>
              <a:rPr lang="en-US" b="1" dirty="0" err="1"/>
              <a:t>Northtree</a:t>
            </a:r>
            <a:r>
              <a:rPr lang="en-US" b="1" dirty="0"/>
              <a:t> Boulevard, Lake Worth, FL 33463</a:t>
            </a:r>
            <a:endParaRPr lang="en-US" dirty="0"/>
          </a:p>
          <a:p>
            <a:pPr lvl="0"/>
            <a:r>
              <a:rPr lang="en-US" b="1" dirty="0"/>
              <a:t> </a:t>
            </a:r>
            <a:endParaRPr lang="en-US" dirty="0"/>
          </a:p>
          <a:p>
            <a:r>
              <a:rPr lang="en-US" b="1" u="sng" dirty="0">
                <a:hlinkClick r:id="rId3"/>
              </a:rPr>
              <a:t>https://www.rightservicefl.org/palm%20beach/node/18867</a:t>
            </a:r>
            <a:r>
              <a:rPr lang="en-US" b="1" dirty="0"/>
              <a:t>  Website to pre-register their animal at the pet friendly shelter</a:t>
            </a:r>
            <a:endParaRPr lang="en-US" dirty="0"/>
          </a:p>
          <a:p>
            <a:r>
              <a:rPr lang="en-US" b="1" u="sng" dirty="0">
                <a:hlinkClick r:id="rId4"/>
              </a:rPr>
              <a:t>http://discover.pbcgov.org/publicsafety/animalcare/pdf/pet_friendly_shelter.pdf</a:t>
            </a:r>
            <a:endParaRPr lang="en-US" dirty="0"/>
          </a:p>
          <a:p>
            <a:r>
              <a:rPr lang="en-US" b="1" dirty="0"/>
              <a:t> </a:t>
            </a:r>
            <a:endParaRPr lang="en-US" dirty="0"/>
          </a:p>
          <a:p>
            <a:r>
              <a:rPr lang="en-US" b="1" dirty="0"/>
              <a:t>If the student does pre-register only one person and pet are allowed and they must bring their supplies for their animal these will not be provided. Animals need to be crated or in a pet carrier.</a:t>
            </a:r>
            <a:endParaRPr lang="en-US" dirty="0"/>
          </a:p>
          <a:p>
            <a:r>
              <a:rPr lang="en-US" b="1" dirty="0"/>
              <a:t> </a:t>
            </a:r>
            <a:endParaRPr lang="en-US" dirty="0"/>
          </a:p>
          <a:p>
            <a:r>
              <a:rPr lang="en-US" dirty="0"/>
              <a:t>The Pet Friendly Shelter is available to Palm Beach County residents residing in a mandatory evacuation zone or in mobile homes. Proof of residency is required. Space is limited and restrictions apply. Pet owners are required to stay at the shelter. The shelter can accommodate approximately 300 people, 400 cats, 250 birds and small pocket pets, and 240 small and large dogs. Livestock and reptiles will not be accepted. Pets will be housed in separate area from people. Pet owners will be given a schedule to attend to their animal’s needs. Please call for more information.</a:t>
            </a:r>
          </a:p>
          <a:p>
            <a:r>
              <a:rPr lang="en-US" dirty="0"/>
              <a:t> </a:t>
            </a:r>
          </a:p>
          <a:p>
            <a:r>
              <a:rPr lang="en-US" b="1" dirty="0"/>
              <a:t>PET FRIENDLY SHELTER PRE-REGISTRATION INSTRUCTIONS</a:t>
            </a:r>
            <a:r>
              <a:rPr lang="en-US" dirty="0"/>
              <a:t> </a:t>
            </a:r>
          </a:p>
          <a:p>
            <a:pPr lvl="0"/>
            <a:r>
              <a:rPr lang="en-US" dirty="0"/>
              <a:t>To pre-register for the Pet Friendly Shelter (disaster shelter for pets and people), complete the application and waiver forms. Please send a copy of your proof of Palm Beach County residency, which is required (driver’s license, utility bill, etc.). </a:t>
            </a:r>
          </a:p>
          <a:p>
            <a:pPr lvl="0"/>
            <a:r>
              <a:rPr lang="en-US" dirty="0"/>
              <a:t>Once completed, mail to: PBC Animal Care and Control Pet Friendly Shelter 7100 Belvedere Road West Palm Beach, FL 33411 </a:t>
            </a:r>
          </a:p>
          <a:p>
            <a:pPr lvl="0"/>
            <a:r>
              <a:rPr lang="en-US" dirty="0"/>
              <a:t>If you have questions, please call 561-233-1200, ext. 0 and reference the Pet Friendly Shelter or e-mail </a:t>
            </a:r>
            <a:r>
              <a:rPr lang="en-US" u="sng" dirty="0">
                <a:hlinkClick r:id="rId5"/>
              </a:rPr>
              <a:t>pbcacc@pbcgov.org</a:t>
            </a:r>
            <a:r>
              <a:rPr lang="en-US" dirty="0"/>
              <a:t>. </a:t>
            </a:r>
          </a:p>
          <a:p>
            <a:pPr lvl="0"/>
            <a:r>
              <a:rPr lang="en-US" dirty="0"/>
              <a:t>The Pet Friendly Shelter is for pets and people living in mandatory evacuation zones or in mobile homes. </a:t>
            </a:r>
          </a:p>
          <a:p>
            <a:pPr lvl="0"/>
            <a:r>
              <a:rPr lang="en-US" dirty="0"/>
              <a:t>Pet owners are required to bring a kennel or carrier, food for five days, bedding, bowls, toys, and any special medications for their pet(s). </a:t>
            </a:r>
          </a:p>
          <a:p>
            <a:pPr lvl="0"/>
            <a:r>
              <a:rPr lang="en-US" dirty="0"/>
              <a:t>Livestock and reptiles will be NOT accepted. </a:t>
            </a:r>
          </a:p>
          <a:p>
            <a:pPr lvl="0"/>
            <a:r>
              <a:rPr lang="en-US" dirty="0"/>
              <a:t>Aggressive animals or animals classified as dangerous or potentially dangerous will NOT be accepted. </a:t>
            </a:r>
          </a:p>
          <a:p>
            <a:pPr lvl="0"/>
            <a:r>
              <a:rPr lang="en-US" dirty="0"/>
              <a:t>All dogs and cats must have a current rabies vaccination, County license tag, microchip, and be current on flea and tick preventative.</a:t>
            </a:r>
          </a:p>
          <a:p>
            <a:r>
              <a:rPr lang="en-US" b="1" dirty="0"/>
              <a:t> </a:t>
            </a:r>
            <a:endParaRPr lang="en-US" dirty="0"/>
          </a:p>
          <a:p>
            <a:r>
              <a:rPr lang="en-US" b="1" dirty="0"/>
              <a:t>I hope this is helpful, Michelle</a:t>
            </a:r>
            <a:endParaRPr lang="en-US" dirty="0"/>
          </a:p>
          <a:p>
            <a:r>
              <a:rPr lang="en-US" b="1" dirty="0"/>
              <a:t> </a:t>
            </a:r>
            <a:endParaRPr lang="en-US" dirty="0"/>
          </a:p>
          <a:p>
            <a:r>
              <a:rPr lang="en-US" b="1" dirty="0"/>
              <a:t> </a:t>
            </a:r>
            <a:endParaRPr lang="en-US" dirty="0"/>
          </a:p>
          <a:p>
            <a:r>
              <a:rPr lang="en-US" b="1" dirty="0"/>
              <a:t>State of Florida Emergency Management</a:t>
            </a:r>
            <a:endParaRPr lang="en-US" dirty="0"/>
          </a:p>
          <a:p>
            <a:r>
              <a:rPr lang="en-US" u="sng" dirty="0">
                <a:hlinkClick r:id="rId6"/>
              </a:rPr>
              <a:t>https://www.floridadisaster.org/contact-us/</a:t>
            </a:r>
            <a:endParaRPr lang="en-US" dirty="0"/>
          </a:p>
          <a:p>
            <a:r>
              <a:rPr lang="en-US" dirty="0"/>
              <a:t>Andrew </a:t>
            </a:r>
            <a:r>
              <a:rPr lang="en-US" dirty="0" err="1"/>
              <a:t>Susman</a:t>
            </a:r>
            <a:r>
              <a:rPr lang="en-US" dirty="0"/>
              <a:t> 850-815-4110</a:t>
            </a:r>
          </a:p>
          <a:p>
            <a:r>
              <a:rPr lang="en-US" dirty="0"/>
              <a:t> </a:t>
            </a:r>
          </a:p>
          <a:p>
            <a:r>
              <a:rPr lang="en-US" u="sng" dirty="0">
                <a:hlinkClick r:id="rId7"/>
              </a:rPr>
              <a:t>http://discover.pbcgov.org/publicsafety/dem/Pages/default.aspx</a:t>
            </a:r>
            <a:endParaRPr lang="en-US" dirty="0"/>
          </a:p>
          <a:p>
            <a:r>
              <a:rPr lang="en-US" dirty="0"/>
              <a:t> </a:t>
            </a:r>
          </a:p>
          <a:p>
            <a:r>
              <a:rPr lang="en-US" b="1" dirty="0"/>
              <a:t>Palm Beach County Emergency Management</a:t>
            </a:r>
            <a:endParaRPr lang="en-US" dirty="0"/>
          </a:p>
          <a:p>
            <a:r>
              <a:rPr lang="en-US" dirty="0"/>
              <a:t>561-712-6400 main number</a:t>
            </a:r>
          </a:p>
          <a:p>
            <a:r>
              <a:rPr lang="en-US" dirty="0"/>
              <a:t>561-712-6321 Bill Johnson</a:t>
            </a:r>
          </a:p>
          <a:p>
            <a:r>
              <a:rPr lang="en-US" dirty="0"/>
              <a:t>561-712-6269 Keith Wall</a:t>
            </a:r>
          </a:p>
          <a:p>
            <a:r>
              <a:rPr lang="en-US" dirty="0"/>
              <a:t> </a:t>
            </a:r>
          </a:p>
          <a:p>
            <a:r>
              <a:rPr lang="en-US" b="1" dirty="0"/>
              <a:t>Other resources:</a:t>
            </a:r>
            <a:endParaRPr lang="en-US" dirty="0"/>
          </a:p>
          <a:p>
            <a:pPr lvl="0"/>
            <a:r>
              <a:rPr lang="en-US" u="sng" dirty="0">
                <a:hlinkClick r:id="rId8"/>
              </a:rPr>
              <a:t>https://www.ready.gov/animals</a:t>
            </a:r>
            <a:r>
              <a:rPr lang="en-US" dirty="0"/>
              <a:t> </a:t>
            </a:r>
          </a:p>
          <a:p>
            <a:r>
              <a:rPr lang="en-US" dirty="0"/>
              <a:t> </a:t>
            </a:r>
          </a:p>
          <a:p>
            <a:pPr lvl="0"/>
            <a:r>
              <a:rPr lang="en-US" u="sng" dirty="0">
                <a:hlinkClick r:id="rId9"/>
              </a:rPr>
              <a:t>https://www.aspca.org/pet-care/general-pet-care/disaster-preparedness</a:t>
            </a:r>
            <a:r>
              <a:rPr lang="en-US" dirty="0"/>
              <a:t> </a:t>
            </a:r>
          </a:p>
          <a:p>
            <a:r>
              <a:rPr lang="en-US" dirty="0"/>
              <a:t> </a:t>
            </a:r>
          </a:p>
          <a:p>
            <a:pPr lvl="0"/>
            <a:r>
              <a:rPr lang="en-US" u="sng" dirty="0">
                <a:hlinkClick r:id="rId10"/>
              </a:rPr>
              <a:t>http://www.redcross.org/get-help/how-to-prepare-for-emergencies/pet-disaster-preparedness#Pet-Emergency-Plan</a:t>
            </a:r>
            <a:r>
              <a:rPr lang="en-US" dirty="0"/>
              <a:t> </a:t>
            </a:r>
          </a:p>
          <a:p>
            <a:r>
              <a:rPr lang="en-US" dirty="0"/>
              <a:t> </a:t>
            </a:r>
          </a:p>
          <a:p>
            <a:pPr lvl="0"/>
            <a:r>
              <a:rPr lang="en-US" u="sng" dirty="0">
                <a:hlinkClick r:id="rId11"/>
              </a:rPr>
              <a:t>https://www.cdc.gov/features/petsanddisasters/index.html</a:t>
            </a:r>
            <a:endParaRPr lang="en-US" dirty="0"/>
          </a:p>
          <a:p>
            <a:r>
              <a:rPr lang="en-US" dirty="0"/>
              <a:t> </a:t>
            </a:r>
          </a:p>
          <a:p>
            <a:pPr lvl="0"/>
            <a:r>
              <a:rPr lang="en-US" u="sng" dirty="0">
                <a:hlinkClick r:id="rId12"/>
              </a:rPr>
              <a:t>https://www.fema.gov/media-library-data/1392389819026-75460345a2f4adcc5418a1da7cb25eef/2014_PrinterFriendly_PetOwners.pdf</a:t>
            </a:r>
            <a:endParaRPr lang="en-US" dirty="0"/>
          </a:p>
          <a:p>
            <a:r>
              <a:rPr lang="en-US" dirty="0"/>
              <a:t> </a:t>
            </a:r>
          </a:p>
          <a:p>
            <a:r>
              <a:rPr lang="en-US" b="1" dirty="0"/>
              <a:t>Great overview of understanding the law regarding ESA’s in hotels or other temporary housing (not main dwelling)</a:t>
            </a:r>
            <a:endParaRPr lang="en-US" dirty="0"/>
          </a:p>
          <a:p>
            <a:r>
              <a:rPr lang="en-US" dirty="0"/>
              <a:t> </a:t>
            </a:r>
          </a:p>
          <a:p>
            <a:r>
              <a:rPr lang="en-US" dirty="0"/>
              <a:t>The Fair Housing Act obligates ESA accommodations for a singular purpose -- to assure an occupant with a disability "an equal opportunity to use and enjoy a </a:t>
            </a:r>
          </a:p>
          <a:p>
            <a:r>
              <a:rPr lang="en-US" dirty="0"/>
              <a:t>dwelling." 42 U.S.C. 3604(f)(3)(B). Nothing in the Fair Housing Act extends the right to keep an ESA beyond the dwelling; under the FHA, an ESA is a housing accommodation, not an all-purpose disability accommodation. The key word limiting the coverage of the Fair Housing Act is "dwelling, "defined in 42 U.S.C. 3602(b) as a facility "occupied as, or designed or intended for occupancy as, a residence by one or more families."</a:t>
            </a:r>
          </a:p>
          <a:p>
            <a:r>
              <a:rPr lang="en-US" dirty="0"/>
              <a:t> </a:t>
            </a:r>
          </a:p>
          <a:p>
            <a:r>
              <a:rPr lang="en-US" dirty="0"/>
              <a:t>By contrast, Title Three of the ADA, applicable to public accommodations, defines public accommodations to include "an inn, hotel, motel, or other place of lodging...."  42 U.S.C. 12181(7)(A). The distinction between dwelling (occupancy) and motel (lodging) is important and deeply rooted in American law; motels and hotels that provide short stay lodging (as distinct from long term occupancy) are public accommodations governed by the ADA but are not "dwellings" within the meaning of the Fair Housing Act.(Similarly, landlord-tenant law does not apply to motels; motel customers are business licensees, not tenants).  </a:t>
            </a:r>
          </a:p>
          <a:p>
            <a:r>
              <a:rPr lang="en-US" dirty="0"/>
              <a:t> </a:t>
            </a:r>
          </a:p>
          <a:p>
            <a:r>
              <a:rPr lang="en-US" dirty="0"/>
              <a:t>Stated simply, the ADA, but not the Fair Housing Act, governs the rights of individuals with disabilities who stay in a motel or hotel.  Under </a:t>
            </a:r>
            <a:r>
              <a:rPr lang="en-US" dirty="0" err="1"/>
              <a:t>DoJ's</a:t>
            </a:r>
            <a:r>
              <a:rPr lang="en-US" dirty="0"/>
              <a:t> ADA service animal regulations applicable to public accommodations, individuals with a disability have a right to bring service animals, but not ESAs, into motels and hotels. Because, under </a:t>
            </a:r>
            <a:r>
              <a:rPr lang="en-US" dirty="0" err="1"/>
              <a:t>DoJ</a:t>
            </a:r>
            <a:r>
              <a:rPr lang="en-US" dirty="0"/>
              <a:t> regulations enacted with the force of law, ESAs are not service animals, a person with a disability who has an ESA has no  right under the ADA to bring an ESA into a motel.  Because a motel is not a dwelling, that person also has no rights under the Fair Housing Act to bring the ESA into a motel this includes emergency shelters.</a:t>
            </a:r>
          </a:p>
          <a:p>
            <a:r>
              <a:rPr lang="en-US" dirty="0"/>
              <a:t> </a:t>
            </a:r>
          </a:p>
          <a:p>
            <a:r>
              <a:rPr lang="en-US" dirty="0"/>
              <a:t>Michael R. </a:t>
            </a:r>
            <a:r>
              <a:rPr lang="en-US" dirty="0" err="1"/>
              <a:t>Masinter</a:t>
            </a:r>
            <a:endParaRPr lang="en-US" dirty="0"/>
          </a:p>
          <a:p>
            <a:r>
              <a:rPr lang="en-US" dirty="0"/>
              <a:t>Professor of Law</a:t>
            </a:r>
          </a:p>
          <a:p>
            <a:r>
              <a:rPr lang="en-US" dirty="0"/>
              <a:t>Nova Southeastern University</a:t>
            </a:r>
          </a:p>
          <a:p>
            <a:r>
              <a:rPr lang="en-US" dirty="0"/>
              <a:t>3305 College Avenue</a:t>
            </a:r>
          </a:p>
          <a:p>
            <a:r>
              <a:rPr lang="en-US" dirty="0"/>
              <a:t>Fort Lauderdale, FL 33314</a:t>
            </a:r>
          </a:p>
          <a:p>
            <a:r>
              <a:rPr lang="en-US" dirty="0"/>
              <a:t>954.262.6151</a:t>
            </a:r>
          </a:p>
          <a:p>
            <a:r>
              <a:rPr lang="en-US" u="sng" dirty="0">
                <a:hlinkClick r:id="rId13"/>
              </a:rPr>
              <a:t>masinter@nova.edu</a:t>
            </a:r>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fld id="{22713931-0B29-9047-BFF1-B6C43B3248D5}" type="slidenum">
              <a:rPr lang="en-US" smtClean="0"/>
              <a:t>27</a:t>
            </a:fld>
            <a:endParaRPr lang="en-US"/>
          </a:p>
        </p:txBody>
      </p:sp>
    </p:spTree>
    <p:extLst>
      <p:ext uri="{BB962C8B-B14F-4D97-AF65-F5344CB8AC3E}">
        <p14:creationId xmlns:p14="http://schemas.microsoft.com/office/powerpoint/2010/main" val="74982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713931-0B29-9047-BFF1-B6C43B3248D5}" type="slidenum">
              <a:rPr lang="en-US" smtClean="0"/>
              <a:t>29</a:t>
            </a:fld>
            <a:endParaRPr lang="en-US"/>
          </a:p>
        </p:txBody>
      </p:sp>
    </p:spTree>
    <p:extLst>
      <p:ext uri="{BB962C8B-B14F-4D97-AF65-F5344CB8AC3E}">
        <p14:creationId xmlns:p14="http://schemas.microsoft.com/office/powerpoint/2010/main" val="415105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8841"/>
            <a:ext cx="7772400" cy="1301965"/>
          </a:xfrm>
          <a:prstGeom prst="rect">
            <a:avLst/>
          </a:prstGeom>
        </p:spPr>
        <p:txBody>
          <a:bodyPr>
            <a:normAutofit/>
          </a:bodyPr>
          <a:lstStyle>
            <a:lvl1pPr algn="l">
              <a:defRPr sz="3600" b="0" i="0" baseline="0">
                <a:ln>
                  <a:noFill/>
                </a:ln>
                <a:solidFill>
                  <a:srgbClr val="18453B"/>
                </a:solidFill>
                <a:latin typeface="Gotham-Bold"/>
                <a:cs typeface="Gotham-Bold"/>
              </a:defRPr>
            </a:lvl1pPr>
          </a:lstStyle>
          <a:p>
            <a:r>
              <a:rPr lang="en-US" dirty="0"/>
              <a:t>Presentation Title</a:t>
            </a:r>
          </a:p>
        </p:txBody>
      </p:sp>
      <p:sp>
        <p:nvSpPr>
          <p:cNvPr id="3" name="Subtitle 2"/>
          <p:cNvSpPr>
            <a:spLocks noGrp="1"/>
          </p:cNvSpPr>
          <p:nvPr>
            <p:ph type="subTitle" idx="1"/>
          </p:nvPr>
        </p:nvSpPr>
        <p:spPr>
          <a:xfrm>
            <a:off x="685800" y="3030807"/>
            <a:ext cx="7772400" cy="2102356"/>
          </a:xfrm>
          <a:prstGeom prst="rect">
            <a:avLst/>
          </a:prstGeom>
        </p:spPr>
        <p:txBody>
          <a:bodyPr anchor="t">
            <a:normAutofit/>
          </a:bodyPr>
          <a:lstStyle>
            <a:lvl1pPr marL="0" indent="0" algn="l">
              <a:buNone/>
              <a:defRPr sz="2400" b="0" i="0">
                <a:solidFill>
                  <a:schemeClr val="tx1">
                    <a:lumMod val="75000"/>
                    <a:lumOff val="25000"/>
                  </a:schemeClr>
                </a:solidFill>
                <a:latin typeface="Gotham Book"/>
                <a:cs typeface="Gotham 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358434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1709739"/>
            <a:ext cx="7886700" cy="2852737"/>
          </a:xfrm>
        </p:spPr>
        <p:txBody>
          <a:bodyPr anchor="b"/>
          <a:lstStyle>
            <a:lvl1pPr>
              <a:defRPr sz="3477"/>
            </a:lvl1pPr>
          </a:lstStyle>
          <a:p>
            <a:r>
              <a:rPr lang="en-US"/>
              <a:t>Click to edit Master title style</a:t>
            </a:r>
            <a:endParaRPr lang="en-US" dirty="0"/>
          </a:p>
        </p:txBody>
      </p:sp>
      <p:sp>
        <p:nvSpPr>
          <p:cNvPr id="3" name="Text Placeholder 2"/>
          <p:cNvSpPr>
            <a:spLocks noGrp="1"/>
          </p:cNvSpPr>
          <p:nvPr>
            <p:ph type="body" idx="1"/>
          </p:nvPr>
        </p:nvSpPr>
        <p:spPr>
          <a:xfrm>
            <a:off x="623889" y="4589465"/>
            <a:ext cx="7886700" cy="1500187"/>
          </a:xfrm>
        </p:spPr>
        <p:txBody>
          <a:bodyPr/>
          <a:lstStyle>
            <a:lvl1pPr marL="0" indent="0">
              <a:buNone/>
              <a:defRPr sz="1391">
                <a:solidFill>
                  <a:schemeClr val="tx1"/>
                </a:solidFill>
              </a:defRPr>
            </a:lvl1pPr>
            <a:lvl2pPr marL="264961" indent="0">
              <a:buNone/>
              <a:defRPr sz="1159">
                <a:solidFill>
                  <a:schemeClr val="tx1">
                    <a:tint val="75000"/>
                  </a:schemeClr>
                </a:solidFill>
              </a:defRPr>
            </a:lvl2pPr>
            <a:lvl3pPr marL="529922" indent="0">
              <a:buNone/>
              <a:defRPr sz="1043">
                <a:solidFill>
                  <a:schemeClr val="tx1">
                    <a:tint val="75000"/>
                  </a:schemeClr>
                </a:solidFill>
              </a:defRPr>
            </a:lvl3pPr>
            <a:lvl4pPr marL="794883" indent="0">
              <a:buNone/>
              <a:defRPr sz="927">
                <a:solidFill>
                  <a:schemeClr val="tx1">
                    <a:tint val="75000"/>
                  </a:schemeClr>
                </a:solidFill>
              </a:defRPr>
            </a:lvl4pPr>
            <a:lvl5pPr marL="1059844" indent="0">
              <a:buNone/>
              <a:defRPr sz="927">
                <a:solidFill>
                  <a:schemeClr val="tx1">
                    <a:tint val="75000"/>
                  </a:schemeClr>
                </a:solidFill>
              </a:defRPr>
            </a:lvl5pPr>
            <a:lvl6pPr marL="1324806" indent="0">
              <a:buNone/>
              <a:defRPr sz="927">
                <a:solidFill>
                  <a:schemeClr val="tx1">
                    <a:tint val="75000"/>
                  </a:schemeClr>
                </a:solidFill>
              </a:defRPr>
            </a:lvl6pPr>
            <a:lvl7pPr marL="1589767" indent="0">
              <a:buNone/>
              <a:defRPr sz="927">
                <a:solidFill>
                  <a:schemeClr val="tx1">
                    <a:tint val="75000"/>
                  </a:schemeClr>
                </a:solidFill>
              </a:defRPr>
            </a:lvl7pPr>
            <a:lvl8pPr marL="1854728" indent="0">
              <a:buNone/>
              <a:defRPr sz="927">
                <a:solidFill>
                  <a:schemeClr val="tx1">
                    <a:tint val="75000"/>
                  </a:schemeClr>
                </a:solidFill>
              </a:defRPr>
            </a:lvl8pPr>
            <a:lvl9pPr marL="2119689" indent="0">
              <a:buNone/>
              <a:defRPr sz="92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296815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23656B-7A75-484B-87B4-B4965732E816}"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3327847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3" y="1681163"/>
            <a:ext cx="3868340"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Edit Master text styles</a:t>
            </a:r>
          </a:p>
        </p:txBody>
      </p:sp>
      <p:sp>
        <p:nvSpPr>
          <p:cNvPr id="4" name="Content Placeholder 3"/>
          <p:cNvSpPr>
            <a:spLocks noGrp="1"/>
          </p:cNvSpPr>
          <p:nvPr>
            <p:ph sz="half" idx="2"/>
          </p:nvPr>
        </p:nvSpPr>
        <p:spPr>
          <a:xfrm>
            <a:off x="629843"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23656B-7A75-484B-87B4-B4965732E816}" type="datetimeFigureOut">
              <a:rPr lang="en-US" smtClean="0"/>
              <a:t>6/29/2018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84856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23656B-7A75-484B-87B4-B4965732E816}" type="datetimeFigureOut">
              <a:rPr lang="en-US" smtClean="0"/>
              <a:t>6/29/2018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4107562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23656B-7A75-484B-87B4-B4965732E816}" type="datetimeFigureOut">
              <a:rPr lang="en-US" smtClean="0"/>
              <a:t>6/29/2018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3148902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1854"/>
            </a:lvl1pPr>
          </a:lstStyle>
          <a:p>
            <a:r>
              <a:rPr lang="en-US"/>
              <a:t>Click to edit Master title style</a:t>
            </a:r>
            <a:endParaRPr lang="en-US" dirty="0"/>
          </a:p>
        </p:txBody>
      </p:sp>
      <p:sp>
        <p:nvSpPr>
          <p:cNvPr id="3" name="Content Placeholder 2"/>
          <p:cNvSpPr>
            <a:spLocks noGrp="1"/>
          </p:cNvSpPr>
          <p:nvPr>
            <p:ph idx="1"/>
          </p:nvPr>
        </p:nvSpPr>
        <p:spPr>
          <a:xfrm>
            <a:off x="3887390" y="987427"/>
            <a:ext cx="4629151" cy="4873625"/>
          </a:xfrm>
        </p:spPr>
        <p:txBody>
          <a:bodyPr/>
          <a:lstStyle>
            <a:lvl1pPr>
              <a:defRPr sz="1854"/>
            </a:lvl1pPr>
            <a:lvl2pPr>
              <a:defRPr sz="1623"/>
            </a:lvl2pPr>
            <a:lvl3pPr>
              <a:defRPr sz="1391"/>
            </a:lvl3pPr>
            <a:lvl4pPr>
              <a:defRPr sz="1159"/>
            </a:lvl4pPr>
            <a:lvl5pPr>
              <a:defRPr sz="1159"/>
            </a:lvl5pPr>
            <a:lvl6pPr>
              <a:defRPr sz="1159"/>
            </a:lvl6pPr>
            <a:lvl7pPr>
              <a:defRPr sz="1159"/>
            </a:lvl7pPr>
            <a:lvl8pPr>
              <a:defRPr sz="1159"/>
            </a:lvl8pPr>
            <a:lvl9pPr>
              <a:defRPr sz="115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Edit Master text styles</a:t>
            </a:r>
          </a:p>
        </p:txBody>
      </p:sp>
      <p:sp>
        <p:nvSpPr>
          <p:cNvPr id="5" name="Date Placeholder 4"/>
          <p:cNvSpPr>
            <a:spLocks noGrp="1"/>
          </p:cNvSpPr>
          <p:nvPr>
            <p:ph type="dt" sz="half" idx="10"/>
          </p:nvPr>
        </p:nvSpPr>
        <p:spPr/>
        <p:txBody>
          <a:bodyPr/>
          <a:lstStyle/>
          <a:p>
            <a:fld id="{2523656B-7A75-484B-87B4-B4965732E816}"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1096293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1854"/>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0" y="987427"/>
            <a:ext cx="4629151" cy="4873625"/>
          </a:xfrm>
        </p:spPr>
        <p:txBody>
          <a:bodyPr anchor="t"/>
          <a:lstStyle>
            <a:lvl1pPr marL="0" indent="0">
              <a:buNone/>
              <a:defRPr sz="1854"/>
            </a:lvl1pPr>
            <a:lvl2pPr marL="264961" indent="0">
              <a:buNone/>
              <a:defRPr sz="1623"/>
            </a:lvl2pPr>
            <a:lvl3pPr marL="529922" indent="0">
              <a:buNone/>
              <a:defRPr sz="1391"/>
            </a:lvl3pPr>
            <a:lvl4pPr marL="794883" indent="0">
              <a:buNone/>
              <a:defRPr sz="1159"/>
            </a:lvl4pPr>
            <a:lvl5pPr marL="1059844" indent="0">
              <a:buNone/>
              <a:defRPr sz="1159"/>
            </a:lvl5pPr>
            <a:lvl6pPr marL="1324806" indent="0">
              <a:buNone/>
              <a:defRPr sz="1159"/>
            </a:lvl6pPr>
            <a:lvl7pPr marL="1589767" indent="0">
              <a:buNone/>
              <a:defRPr sz="1159"/>
            </a:lvl7pPr>
            <a:lvl8pPr marL="1854728" indent="0">
              <a:buNone/>
              <a:defRPr sz="1159"/>
            </a:lvl8pPr>
            <a:lvl9pPr marL="2119689" indent="0">
              <a:buNone/>
              <a:defRPr sz="1159"/>
            </a:lvl9pPr>
          </a:lstStyle>
          <a:p>
            <a:r>
              <a:rPr lang="en-US"/>
              <a:t>Click icon to add picture</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Edit Master text styles</a:t>
            </a:r>
          </a:p>
        </p:txBody>
      </p:sp>
      <p:sp>
        <p:nvSpPr>
          <p:cNvPr id="5" name="Date Placeholder 4"/>
          <p:cNvSpPr>
            <a:spLocks noGrp="1"/>
          </p:cNvSpPr>
          <p:nvPr>
            <p:ph type="dt" sz="half" idx="10"/>
          </p:nvPr>
        </p:nvSpPr>
        <p:spPr/>
        <p:txBody>
          <a:bodyPr/>
          <a:lstStyle/>
          <a:p>
            <a:fld id="{2523656B-7A75-484B-87B4-B4965732E816}"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2741463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2600326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6"/>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162611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47030"/>
            <a:ext cx="8229600" cy="981810"/>
          </a:xfrm>
          <a:prstGeom prst="rect">
            <a:avLst/>
          </a:prstGeom>
        </p:spPr>
        <p:txBody>
          <a:bodyPr>
            <a:normAutofit/>
          </a:bodyPr>
          <a:lstStyle>
            <a:lvl1pPr algn="l">
              <a:defRPr sz="3600" b="0" i="0" baseline="0">
                <a:solidFill>
                  <a:srgbClr val="18453B"/>
                </a:solidFill>
                <a:latin typeface="Gotham-Bold"/>
                <a:cs typeface="Gotham-Bold"/>
              </a:defRPr>
            </a:lvl1pPr>
          </a:lstStyle>
          <a:p>
            <a:r>
              <a:rPr lang="en-US" dirty="0"/>
              <a:t>2 columns, bullets</a:t>
            </a:r>
          </a:p>
        </p:txBody>
      </p:sp>
      <p:sp>
        <p:nvSpPr>
          <p:cNvPr id="3" name="Content Placeholder 2"/>
          <p:cNvSpPr>
            <a:spLocks noGrp="1"/>
          </p:cNvSpPr>
          <p:nvPr>
            <p:ph idx="1"/>
          </p:nvPr>
        </p:nvSpPr>
        <p:spPr>
          <a:xfrm>
            <a:off x="457200" y="2059668"/>
            <a:ext cx="3950704" cy="429668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3849B177-5D8B-7A43-B9D4-2D03D1F64BD4}" type="datetime1">
              <a:rPr lang="en-US" smtClean="0"/>
              <a:pPr>
                <a:defRPr/>
              </a:pPr>
              <a:t>6/29/2018</a:t>
            </a:fld>
            <a:endParaRPr lang="en-US"/>
          </a:p>
        </p:txBody>
      </p:sp>
      <p:sp>
        <p:nvSpPr>
          <p:cNvPr id="6"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pPr>
              <a:defRPr/>
            </a:pPr>
            <a:r>
              <a:rPr lang="en-US"/>
              <a:t>Footer</a:t>
            </a:r>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4599938D-0427-3542-974E-F7CD887B3868}" type="slidenum">
              <a:rPr lang="en-US" smtClean="0"/>
              <a:pPr>
                <a:defRPr/>
              </a:pPr>
              <a:t>‹#›</a:t>
            </a:fld>
            <a:endParaRPr lang="en-US"/>
          </a:p>
        </p:txBody>
      </p:sp>
      <p:sp>
        <p:nvSpPr>
          <p:cNvPr id="8" name="Content Placeholder 2"/>
          <p:cNvSpPr>
            <a:spLocks noGrp="1"/>
          </p:cNvSpPr>
          <p:nvPr>
            <p:ph idx="13"/>
          </p:nvPr>
        </p:nvSpPr>
        <p:spPr>
          <a:xfrm>
            <a:off x="4736096" y="2059668"/>
            <a:ext cx="3950704" cy="429668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297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47030"/>
            <a:ext cx="8229600" cy="981810"/>
          </a:xfrm>
          <a:prstGeom prst="rect">
            <a:avLst/>
          </a:prstGeom>
        </p:spPr>
        <p:txBody>
          <a:bodyPr>
            <a:normAutofit/>
          </a:bodyPr>
          <a:lstStyle>
            <a:lvl1pPr algn="l">
              <a:defRPr sz="3600" b="0" i="0" baseline="0">
                <a:solidFill>
                  <a:srgbClr val="18453B"/>
                </a:solidFill>
                <a:latin typeface="Gotham-Bold"/>
                <a:cs typeface="Gotham-Bold"/>
              </a:defRPr>
            </a:lvl1pPr>
          </a:lstStyle>
          <a:p>
            <a:r>
              <a:rPr lang="en-US" dirty="0"/>
              <a:t>1 column full width, bullets</a:t>
            </a:r>
          </a:p>
        </p:txBody>
      </p:sp>
      <p:sp>
        <p:nvSpPr>
          <p:cNvPr id="3" name="Content Placeholder 2"/>
          <p:cNvSpPr>
            <a:spLocks noGrp="1"/>
          </p:cNvSpPr>
          <p:nvPr>
            <p:ph idx="1"/>
          </p:nvPr>
        </p:nvSpPr>
        <p:spPr>
          <a:xfrm>
            <a:off x="457200" y="2059668"/>
            <a:ext cx="8229600" cy="4066495"/>
          </a:xfrm>
          <a:prstGeom prst="rect">
            <a:avLst/>
          </a:prstGeom>
        </p:spPr>
        <p:txBody>
          <a:bodyPr/>
          <a:lstStyle>
            <a:lvl1pPr>
              <a:buClr>
                <a:schemeClr val="tx1">
                  <a:lumMod val="75000"/>
                  <a:lumOff val="25000"/>
                </a:schemeClr>
              </a:buClr>
              <a:buFont typeface="Wingdings" charset="2"/>
              <a:buChar char="§"/>
              <a:defRPr sz="2800" b="0" i="0">
                <a:solidFill>
                  <a:schemeClr val="tx1">
                    <a:lumMod val="75000"/>
                    <a:lumOff val="25000"/>
                  </a:schemeClr>
                </a:solidFill>
                <a:latin typeface="Gotham Book"/>
                <a:cs typeface="Gotham Book"/>
              </a:defRPr>
            </a:lvl1pPr>
            <a:lvl2pPr marL="649224">
              <a:buClr>
                <a:schemeClr val="tx1">
                  <a:lumMod val="75000"/>
                  <a:lumOff val="25000"/>
                </a:schemeClr>
              </a:buClr>
              <a:buSzPct val="85000"/>
              <a:buFont typeface="Wingdings" charset="2"/>
              <a:buChar char="§"/>
              <a:defRPr sz="24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1571244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a:extLst>
              <a:ext uri="{FF2B5EF4-FFF2-40B4-BE49-F238E27FC236}">
                <a16:creationId xmlns:a16="http://schemas.microsoft.com/office/drawing/2014/main" id="{D588BF5E-0417-5041-BFF8-0DE038DA3663}"/>
              </a:ext>
            </a:extLst>
          </p:cNvPr>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Oval 8">
            <a:extLst>
              <a:ext uri="{FF2B5EF4-FFF2-40B4-BE49-F238E27FC236}">
                <a16:creationId xmlns:a16="http://schemas.microsoft.com/office/drawing/2014/main" id="{9FDB3C2C-E3C2-F04E-B192-56DF4695B57B}"/>
              </a:ext>
            </a:extLst>
          </p:cNvPr>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6" name="Oval 9">
            <a:extLst>
              <a:ext uri="{FF2B5EF4-FFF2-40B4-BE49-F238E27FC236}">
                <a16:creationId xmlns:a16="http://schemas.microsoft.com/office/drawing/2014/main" id="{A0C9B383-4DA5-4143-9C1C-B5E30CF63ED7}"/>
              </a:ext>
            </a:extLst>
          </p:cNvPr>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7" name="Oval 10">
            <a:extLst>
              <a:ext uri="{FF2B5EF4-FFF2-40B4-BE49-F238E27FC236}">
                <a16:creationId xmlns:a16="http://schemas.microsoft.com/office/drawing/2014/main" id="{75BD4B5F-1B0E-844E-A8A1-DCE1C31D7960}"/>
              </a:ext>
            </a:extLst>
          </p:cNvPr>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8" name="Rectangle 11">
            <a:extLst>
              <a:ext uri="{FF2B5EF4-FFF2-40B4-BE49-F238E27FC236}">
                <a16:creationId xmlns:a16="http://schemas.microsoft.com/office/drawing/2014/main" id="{676428A7-FF33-6E46-A8C6-034AC66AD66B}"/>
              </a:ext>
            </a:extLst>
          </p:cNvPr>
          <p:cNvSpPr>
            <a:spLocks noChangeArrowheads="1"/>
          </p:cNvSpPr>
          <p:nvPr/>
        </p:nvSpPr>
        <p:spPr bwMode="auto">
          <a:xfrm>
            <a:off x="0" y="0"/>
            <a:ext cx="9144000" cy="6858000"/>
          </a:xfrm>
          <a:prstGeom prst="rect">
            <a:avLst/>
          </a:prstGeom>
          <a:gradFill rotWithShape="1">
            <a:gsLst>
              <a:gs pos="0">
                <a:srgbClr val="99ABCB"/>
              </a:gs>
              <a:gs pos="100000">
                <a:srgbClr val="F3F5F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9" name="Rectangle 12">
            <a:extLst>
              <a:ext uri="{FF2B5EF4-FFF2-40B4-BE49-F238E27FC236}">
                <a16:creationId xmlns:a16="http://schemas.microsoft.com/office/drawing/2014/main" id="{C577784F-9725-6F44-AA25-34147D1811D9}"/>
              </a:ext>
            </a:extLst>
          </p:cNvPr>
          <p:cNvSpPr>
            <a:spLocks noChangeArrowheads="1"/>
          </p:cNvSpPr>
          <p:nvPr/>
        </p:nvSpPr>
        <p:spPr bwMode="auto">
          <a:xfrm>
            <a:off x="0" y="2209800"/>
            <a:ext cx="9144000" cy="12192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 name="Line 13">
            <a:extLst>
              <a:ext uri="{FF2B5EF4-FFF2-40B4-BE49-F238E27FC236}">
                <a16:creationId xmlns:a16="http://schemas.microsoft.com/office/drawing/2014/main" id="{F385F18D-FEBB-6F49-AA1C-8345C12D092A}"/>
              </a:ext>
            </a:extLst>
          </p:cNvPr>
          <p:cNvSpPr>
            <a:spLocks noChangeShapeType="1"/>
          </p:cNvSpPr>
          <p:nvPr/>
        </p:nvSpPr>
        <p:spPr bwMode="auto">
          <a:xfrm>
            <a:off x="0" y="2209800"/>
            <a:ext cx="9144000" cy="0"/>
          </a:xfrm>
          <a:prstGeom prst="line">
            <a:avLst/>
          </a:prstGeom>
          <a:noFill/>
          <a:ln w="476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4">
            <a:extLst>
              <a:ext uri="{FF2B5EF4-FFF2-40B4-BE49-F238E27FC236}">
                <a16:creationId xmlns:a16="http://schemas.microsoft.com/office/drawing/2014/main" id="{53BBED99-ADC1-8647-9B83-BB699514EFB0}"/>
              </a:ext>
            </a:extLst>
          </p:cNvPr>
          <p:cNvSpPr>
            <a:spLocks noChangeShapeType="1"/>
          </p:cNvSpPr>
          <p:nvPr/>
        </p:nvSpPr>
        <p:spPr bwMode="auto">
          <a:xfrm>
            <a:off x="0" y="3429000"/>
            <a:ext cx="9144000" cy="0"/>
          </a:xfrm>
          <a:prstGeom prst="line">
            <a:avLst/>
          </a:prstGeom>
          <a:noFill/>
          <a:ln w="476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8" name="Rectangle 2"/>
          <p:cNvSpPr>
            <a:spLocks noGrp="1" noChangeArrowheads="1"/>
          </p:cNvSpPr>
          <p:nvPr>
            <p:ph type="ctrTitle"/>
          </p:nvPr>
        </p:nvSpPr>
        <p:spPr bwMode="auto">
          <a:xfrm>
            <a:off x="2133600" y="1371600"/>
            <a:ext cx="6477000"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5400"/>
            </a:lvl1pPr>
          </a:lstStyle>
          <a:p>
            <a:pPr lvl="0"/>
            <a:r>
              <a:rPr lang="en-US" altLang="en-US" noProof="0"/>
              <a:t>Click to edit Master title style</a:t>
            </a:r>
          </a:p>
        </p:txBody>
      </p:sp>
      <p:sp>
        <p:nvSpPr>
          <p:cNvPr id="14339" name="Rectangle 3"/>
          <p:cNvSpPr>
            <a:spLocks noGrp="1" noChangeArrowheads="1"/>
          </p:cNvSpPr>
          <p:nvPr>
            <p:ph type="subTitle" idx="1"/>
          </p:nvPr>
        </p:nvSpPr>
        <p:spPr bwMode="auto">
          <a:xfrm>
            <a:off x="2133600" y="3733800"/>
            <a:ext cx="6477000" cy="1981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lvl1pPr>
          </a:lstStyle>
          <a:p>
            <a:pPr lvl="0"/>
            <a:r>
              <a:rPr lang="en-US" altLang="en-US" noProof="0"/>
              <a:t>Click to edit Master subtitle style</a:t>
            </a:r>
          </a:p>
        </p:txBody>
      </p:sp>
      <p:sp>
        <p:nvSpPr>
          <p:cNvPr id="12" name="Rectangle 4">
            <a:extLst>
              <a:ext uri="{FF2B5EF4-FFF2-40B4-BE49-F238E27FC236}">
                <a16:creationId xmlns:a16="http://schemas.microsoft.com/office/drawing/2014/main" id="{55011E19-B153-1E45-A4E5-3A923F56E0BA}"/>
              </a:ext>
            </a:extLst>
          </p:cNvPr>
          <p:cNvSpPr>
            <a:spLocks noGrp="1" noChangeArrowheads="1"/>
          </p:cNvSpPr>
          <p:nvPr>
            <p:ph type="dt" sz="half" idx="10"/>
          </p:nvPr>
        </p:nvSpPr>
        <p:spPr bwMode="auto">
          <a:xfrm>
            <a:off x="7086600" y="6248400"/>
            <a:ext cx="1524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0">
                <a:solidFill>
                  <a:schemeClr val="tx1"/>
                </a:solidFill>
                <a:cs typeface="+mn-cs"/>
              </a:defRPr>
            </a:lvl1pPr>
          </a:lstStyle>
          <a:p>
            <a:pPr>
              <a:defRPr/>
            </a:pPr>
            <a:endParaRPr lang="en-US" altLang="en-US"/>
          </a:p>
        </p:txBody>
      </p:sp>
      <p:sp>
        <p:nvSpPr>
          <p:cNvPr id="13" name="Rectangle 5">
            <a:extLst>
              <a:ext uri="{FF2B5EF4-FFF2-40B4-BE49-F238E27FC236}">
                <a16:creationId xmlns:a16="http://schemas.microsoft.com/office/drawing/2014/main" id="{D910A271-2DE4-1A4D-AEFD-4C0C18CE1385}"/>
              </a:ext>
            </a:extLst>
          </p:cNvPr>
          <p:cNvSpPr>
            <a:spLocks noGrp="1" noChangeArrowheads="1"/>
          </p:cNvSpPr>
          <p:nvPr>
            <p:ph type="ftr" sz="quarter" idx="11"/>
          </p:nvPr>
        </p:nvSpPr>
        <p:spPr bwMode="auto">
          <a:xfrm>
            <a:off x="38100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0">
                <a:solidFill>
                  <a:schemeClr val="tx1"/>
                </a:solidFill>
                <a:cs typeface="+mn-cs"/>
              </a:defRPr>
            </a:lvl1pPr>
          </a:lstStyle>
          <a:p>
            <a:pPr>
              <a:defRPr/>
            </a:pPr>
            <a:endParaRPr lang="en-US" altLang="en-US"/>
          </a:p>
        </p:txBody>
      </p:sp>
      <p:sp>
        <p:nvSpPr>
          <p:cNvPr id="14" name="Rectangle 6">
            <a:extLst>
              <a:ext uri="{FF2B5EF4-FFF2-40B4-BE49-F238E27FC236}">
                <a16:creationId xmlns:a16="http://schemas.microsoft.com/office/drawing/2014/main" id="{BE689EF6-EC0F-ED48-9220-0E4F01A8BE0C}"/>
              </a:ext>
            </a:extLst>
          </p:cNvPr>
          <p:cNvSpPr>
            <a:spLocks noGrp="1" noChangeArrowheads="1"/>
          </p:cNvSpPr>
          <p:nvPr>
            <p:ph type="sldNum" sz="quarter" idx="12"/>
          </p:nvPr>
        </p:nvSpPr>
        <p:spPr bwMode="auto">
          <a:xfrm>
            <a:off x="2209800" y="6248400"/>
            <a:ext cx="12192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defRPr>
            </a:lvl1pPr>
          </a:lstStyle>
          <a:p>
            <a:pPr>
              <a:defRPr/>
            </a:pPr>
            <a:fld id="{F0C940AB-95B0-9542-8BA8-93D0BDBDCFAB}" type="slidenum">
              <a:rPr lang="en-US" altLang="en-US"/>
              <a:pPr>
                <a:defRPr/>
              </a:pPr>
              <a:t>‹#›</a:t>
            </a:fld>
            <a:endParaRPr lang="en-US" altLang="en-US"/>
          </a:p>
        </p:txBody>
      </p:sp>
    </p:spTree>
    <p:extLst>
      <p:ext uri="{BB962C8B-B14F-4D97-AF65-F5344CB8AC3E}">
        <p14:creationId xmlns:p14="http://schemas.microsoft.com/office/powerpoint/2010/main" val="2449842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337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952755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5282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61142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721051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850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005361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4625991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348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47030"/>
            <a:ext cx="8229600" cy="981810"/>
          </a:xfrm>
          <a:prstGeom prst="rect">
            <a:avLst/>
          </a:prstGeom>
        </p:spPr>
        <p:txBody>
          <a:bodyPr>
            <a:normAutofit/>
          </a:bodyPr>
          <a:lstStyle>
            <a:lvl1pPr algn="l">
              <a:defRPr sz="3600" b="0" i="0" baseline="0">
                <a:solidFill>
                  <a:srgbClr val="18453B"/>
                </a:solidFill>
                <a:latin typeface="Gotham-Bold"/>
                <a:cs typeface="Gotham-Bold"/>
              </a:defRPr>
            </a:lvl1pPr>
          </a:lstStyle>
          <a:p>
            <a:r>
              <a:rPr lang="en-US" dirty="0"/>
              <a:t>2 columns, bullets</a:t>
            </a:r>
          </a:p>
        </p:txBody>
      </p:sp>
      <p:sp>
        <p:nvSpPr>
          <p:cNvPr id="3" name="Content Placeholder 2"/>
          <p:cNvSpPr>
            <a:spLocks noGrp="1"/>
          </p:cNvSpPr>
          <p:nvPr>
            <p:ph idx="1"/>
          </p:nvPr>
        </p:nvSpPr>
        <p:spPr>
          <a:xfrm>
            <a:off x="457200" y="2059668"/>
            <a:ext cx="3950704" cy="429668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3849B177-5D8B-7A43-B9D4-2D03D1F64BD4}" type="datetime1">
              <a:rPr lang="en-US" smtClean="0"/>
              <a:pPr>
                <a:defRPr/>
              </a:pPr>
              <a:t>6/29/2018</a:t>
            </a:fld>
            <a:endParaRPr lang="en-US"/>
          </a:p>
        </p:txBody>
      </p:sp>
      <p:sp>
        <p:nvSpPr>
          <p:cNvPr id="6"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pPr>
              <a:defRPr/>
            </a:pPr>
            <a:r>
              <a:rPr lang="en-US"/>
              <a:t>Footer</a:t>
            </a:r>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4599938D-0427-3542-974E-F7CD887B3868}" type="slidenum">
              <a:rPr lang="en-US" smtClean="0"/>
              <a:pPr>
                <a:defRPr/>
              </a:pPr>
              <a:t>‹#›</a:t>
            </a:fld>
            <a:endParaRPr lang="en-US"/>
          </a:p>
        </p:txBody>
      </p:sp>
      <p:sp>
        <p:nvSpPr>
          <p:cNvPr id="8" name="Content Placeholder 2"/>
          <p:cNvSpPr>
            <a:spLocks noGrp="1"/>
          </p:cNvSpPr>
          <p:nvPr>
            <p:ph idx="13"/>
          </p:nvPr>
        </p:nvSpPr>
        <p:spPr>
          <a:xfrm>
            <a:off x="4736096" y="2059668"/>
            <a:ext cx="3950704" cy="429668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18717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098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8841"/>
            <a:ext cx="7772400" cy="1301965"/>
          </a:xfrm>
          <a:prstGeom prst="rect">
            <a:avLst/>
          </a:prstGeom>
        </p:spPr>
        <p:txBody>
          <a:bodyPr>
            <a:normAutofit/>
          </a:bodyPr>
          <a:lstStyle>
            <a:lvl1pPr algn="l">
              <a:defRPr sz="3600" b="0" i="0" baseline="0">
                <a:ln>
                  <a:noFill/>
                </a:ln>
                <a:solidFill>
                  <a:srgbClr val="18453B"/>
                </a:solidFill>
                <a:latin typeface="Gotham-Bold"/>
                <a:cs typeface="Gotham-Bold"/>
              </a:defRPr>
            </a:lvl1pPr>
          </a:lstStyle>
          <a:p>
            <a:r>
              <a:rPr lang="en-US" dirty="0"/>
              <a:t>Presentation Title</a:t>
            </a:r>
          </a:p>
        </p:txBody>
      </p:sp>
      <p:sp>
        <p:nvSpPr>
          <p:cNvPr id="3" name="Subtitle 2"/>
          <p:cNvSpPr>
            <a:spLocks noGrp="1"/>
          </p:cNvSpPr>
          <p:nvPr>
            <p:ph type="subTitle" idx="1"/>
          </p:nvPr>
        </p:nvSpPr>
        <p:spPr>
          <a:xfrm>
            <a:off x="685800" y="3030807"/>
            <a:ext cx="7772400" cy="2102356"/>
          </a:xfrm>
          <a:prstGeom prst="rect">
            <a:avLst/>
          </a:prstGeom>
        </p:spPr>
        <p:txBody>
          <a:bodyPr anchor="t">
            <a:normAutofit/>
          </a:bodyPr>
          <a:lstStyle>
            <a:lvl1pPr marL="0" indent="0" algn="l">
              <a:buNone/>
              <a:defRPr sz="2400" b="0" i="0">
                <a:solidFill>
                  <a:schemeClr val="tx1">
                    <a:lumMod val="65000"/>
                    <a:lumOff val="35000"/>
                  </a:schemeClr>
                </a:solidFill>
                <a:latin typeface="Gotham Book"/>
                <a:cs typeface="Gotham 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640996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48606"/>
            <a:ext cx="8229600" cy="480233"/>
          </a:xfrm>
          <a:prstGeom prst="rect">
            <a:avLst/>
          </a:prstGeom>
        </p:spPr>
        <p:txBody>
          <a:bodyPr>
            <a:normAutofit/>
          </a:bodyPr>
          <a:lstStyle>
            <a:lvl1pPr algn="l">
              <a:defRPr sz="3600" b="0" i="0" baseline="0">
                <a:solidFill>
                  <a:srgbClr val="18453B"/>
                </a:solidFill>
                <a:latin typeface="Gotham-Bold"/>
                <a:cs typeface="Gotham-Bold"/>
              </a:defRPr>
            </a:lvl1pPr>
          </a:lstStyle>
          <a:p>
            <a:r>
              <a:rPr lang="en-US" dirty="0"/>
              <a:t>1 column</a:t>
            </a:r>
          </a:p>
        </p:txBody>
      </p:sp>
      <p:sp>
        <p:nvSpPr>
          <p:cNvPr id="3" name="Content Placeholder 2"/>
          <p:cNvSpPr>
            <a:spLocks noGrp="1"/>
          </p:cNvSpPr>
          <p:nvPr>
            <p:ph idx="1"/>
          </p:nvPr>
        </p:nvSpPr>
        <p:spPr>
          <a:xfrm>
            <a:off x="457200" y="2059668"/>
            <a:ext cx="8229600" cy="4066495"/>
          </a:xfrm>
          <a:prstGeom prst="rect">
            <a:avLst/>
          </a:prstGeom>
        </p:spPr>
        <p:txBody>
          <a:bodyPr/>
          <a:lstStyle>
            <a:lvl1pPr>
              <a:buClr>
                <a:srgbClr val="18453B"/>
              </a:buClr>
              <a:buFont typeface="Arial"/>
              <a:buChar char="•"/>
              <a:defRPr sz="2800" b="0" i="0">
                <a:solidFill>
                  <a:srgbClr val="595959"/>
                </a:solidFill>
                <a:latin typeface="Gotham Book"/>
                <a:cs typeface="Gotham Book"/>
              </a:defRPr>
            </a:lvl1pPr>
            <a:lvl2pPr>
              <a:buClr>
                <a:schemeClr val="tx1">
                  <a:lumMod val="75000"/>
                  <a:lumOff val="25000"/>
                </a:schemeClr>
              </a:buClr>
              <a:buSzPct val="85000"/>
              <a:buFont typeface="Arial"/>
              <a:buChar char="•"/>
              <a:defRPr sz="2400" b="0" i="0">
                <a:solidFill>
                  <a:srgbClr val="595959"/>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30981275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003154"/>
            <a:ext cx="8229600" cy="875092"/>
          </a:xfrm>
          <a:prstGeom prst="rect">
            <a:avLst/>
          </a:prstGeom>
        </p:spPr>
        <p:txBody>
          <a:bodyPr>
            <a:normAutofit/>
          </a:bodyPr>
          <a:lstStyle>
            <a:lvl1pPr algn="l">
              <a:defRPr sz="3600" b="0" i="0" baseline="0">
                <a:solidFill>
                  <a:srgbClr val="18453B"/>
                </a:solidFill>
                <a:latin typeface="Gotham-Bold"/>
                <a:cs typeface="Gotham-Bold"/>
              </a:defRPr>
            </a:lvl1pPr>
          </a:lstStyle>
          <a:p>
            <a:r>
              <a:rPr lang="en-US" dirty="0"/>
              <a:t>2 columns</a:t>
            </a:r>
          </a:p>
        </p:txBody>
      </p:sp>
      <p:sp>
        <p:nvSpPr>
          <p:cNvPr id="3" name="Content Placeholder 2"/>
          <p:cNvSpPr>
            <a:spLocks noGrp="1"/>
          </p:cNvSpPr>
          <p:nvPr>
            <p:ph idx="1"/>
          </p:nvPr>
        </p:nvSpPr>
        <p:spPr>
          <a:xfrm>
            <a:off x="457200" y="2059668"/>
            <a:ext cx="3950704" cy="4296682"/>
          </a:xfrm>
          <a:prstGeom prst="rect">
            <a:avLst/>
          </a:prstGeom>
        </p:spPr>
        <p:txBody>
          <a:bodyPr/>
          <a:lstStyle>
            <a:lvl1pPr>
              <a:buClr>
                <a:schemeClr val="tx1">
                  <a:lumMod val="75000"/>
                  <a:lumOff val="25000"/>
                </a:schemeClr>
              </a:buClr>
              <a:buFont typeface="Arial"/>
              <a:buChar char="•"/>
              <a:defRPr sz="2800" b="0" i="0">
                <a:solidFill>
                  <a:schemeClr val="tx1">
                    <a:lumMod val="65000"/>
                    <a:lumOff val="35000"/>
                  </a:schemeClr>
                </a:solidFill>
                <a:latin typeface="Gotham Book"/>
                <a:cs typeface="Gotham Book"/>
              </a:defRPr>
            </a:lvl1pPr>
            <a:lvl2pPr>
              <a:buClr>
                <a:schemeClr val="tx1">
                  <a:lumMod val="75000"/>
                  <a:lumOff val="25000"/>
                </a:schemeClr>
              </a:buClr>
              <a:buSzPct val="85000"/>
              <a:buFont typeface="Arial"/>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3849B177-5D8B-7A43-B9D4-2D03D1F64BD4}" type="datetime1">
              <a:rPr lang="en-US" smtClean="0"/>
              <a:pPr>
                <a:defRPr/>
              </a:pPr>
              <a:t>6/29/2018</a:t>
            </a:fld>
            <a:endParaRPr lang="en-US"/>
          </a:p>
        </p:txBody>
      </p:sp>
      <p:sp>
        <p:nvSpPr>
          <p:cNvPr id="6"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pPr>
              <a:defRPr/>
            </a:pPr>
            <a:r>
              <a:rPr lang="en-US"/>
              <a:t>Footer</a:t>
            </a:r>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pPr>
              <a:defRPr/>
            </a:pPr>
            <a:fld id="{4599938D-0427-3542-974E-F7CD887B3868}" type="slidenum">
              <a:rPr lang="en-US" smtClean="0"/>
              <a:pPr>
                <a:defRPr/>
              </a:pPr>
              <a:t>‹#›</a:t>
            </a:fld>
            <a:endParaRPr lang="en-US"/>
          </a:p>
        </p:txBody>
      </p:sp>
      <p:sp>
        <p:nvSpPr>
          <p:cNvPr id="8" name="Content Placeholder 2"/>
          <p:cNvSpPr>
            <a:spLocks noGrp="1"/>
          </p:cNvSpPr>
          <p:nvPr>
            <p:ph idx="13"/>
          </p:nvPr>
        </p:nvSpPr>
        <p:spPr>
          <a:xfrm>
            <a:off x="4736096" y="2059668"/>
            <a:ext cx="3950704" cy="4296682"/>
          </a:xfrm>
          <a:prstGeom prst="rect">
            <a:avLst/>
          </a:prstGeom>
        </p:spPr>
        <p:txBody>
          <a:bodyPr/>
          <a:lstStyle>
            <a:lvl1pPr>
              <a:buClr>
                <a:schemeClr val="tx1">
                  <a:lumMod val="75000"/>
                  <a:lumOff val="25000"/>
                </a:schemeClr>
              </a:buClr>
              <a:buFont typeface="Wingdings" charset="2"/>
              <a:buChar char="§"/>
              <a:defRPr sz="2800" b="0" i="0">
                <a:solidFill>
                  <a:schemeClr val="tx1">
                    <a:lumMod val="65000"/>
                    <a:lumOff val="35000"/>
                  </a:schemeClr>
                </a:solidFill>
                <a:latin typeface="Gotham Book"/>
                <a:cs typeface="Gotham Book"/>
              </a:defRPr>
            </a:lvl1pPr>
            <a:lvl2pPr>
              <a:buClr>
                <a:schemeClr val="tx1">
                  <a:lumMod val="75000"/>
                  <a:lumOff val="25000"/>
                </a:schemeClr>
              </a:buClr>
              <a:buFont typeface="Wingdings" charset="2"/>
              <a:buChar char="§"/>
              <a:defRPr sz="2400" b="0" i="0">
                <a:solidFill>
                  <a:schemeClr val="tx1">
                    <a:lumMod val="65000"/>
                    <a:lumOff val="3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0245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09873"/>
            <a:ext cx="8229600" cy="821732"/>
          </a:xfrm>
          <a:prstGeom prst="rect">
            <a:avLst/>
          </a:prstGeom>
        </p:spPr>
        <p:txBody>
          <a:bodyPr>
            <a:normAutofit/>
          </a:bodyPr>
          <a:lstStyle>
            <a:lvl1pPr algn="l">
              <a:defRPr sz="3600" b="0" i="0">
                <a:solidFill>
                  <a:srgbClr val="18453B"/>
                </a:solidFill>
                <a:latin typeface="Gotham-Bold"/>
                <a:cs typeface="Gotham-Bold"/>
              </a:defRPr>
            </a:lvl1pPr>
          </a:lstStyle>
          <a:p>
            <a:r>
              <a:rPr lang="en-US" dirty="0"/>
              <a:t>1 column, no bullets</a:t>
            </a:r>
          </a:p>
        </p:txBody>
      </p:sp>
      <p:sp>
        <p:nvSpPr>
          <p:cNvPr id="3" name="Content Placeholder 2"/>
          <p:cNvSpPr>
            <a:spLocks noGrp="1"/>
          </p:cNvSpPr>
          <p:nvPr>
            <p:ph idx="1"/>
          </p:nvPr>
        </p:nvSpPr>
        <p:spPr>
          <a:xfrm>
            <a:off x="457200" y="2081011"/>
            <a:ext cx="8229600" cy="4024165"/>
          </a:xfrm>
          <a:prstGeom prst="rect">
            <a:avLst/>
          </a:prstGeom>
        </p:spPr>
        <p:txBody>
          <a:bodyPr wrap="square" numCol="1" anchor="t"/>
          <a:lstStyle>
            <a:lvl1pPr marL="0" indent="0" algn="l">
              <a:buClr>
                <a:schemeClr val="tx1">
                  <a:lumMod val="75000"/>
                  <a:lumOff val="25000"/>
                </a:schemeClr>
              </a:buClr>
              <a:buFontTx/>
              <a:buNone/>
              <a:defRPr sz="2400" b="0" i="0" baseline="0">
                <a:solidFill>
                  <a:schemeClr val="tx1">
                    <a:lumMod val="75000"/>
                    <a:lumOff val="25000"/>
                  </a:schemeClr>
                </a:solidFill>
                <a:latin typeface="Gotham Book"/>
                <a:cs typeface="Gotham Book"/>
              </a:defRPr>
            </a:lvl1pPr>
            <a:lvl2pPr marL="0" indent="0" algn="l">
              <a:buClr>
                <a:schemeClr val="tx1">
                  <a:lumMod val="75000"/>
                  <a:lumOff val="25000"/>
                </a:schemeClr>
              </a:buClr>
              <a:buFontTx/>
              <a:buNone/>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6"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6283080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75091"/>
            <a:ext cx="8229600" cy="725109"/>
          </a:xfrm>
          <a:prstGeom prst="rect">
            <a:avLst/>
          </a:prstGeom>
        </p:spPr>
        <p:txBody>
          <a:bodyPr>
            <a:normAutofit/>
          </a:bodyPr>
          <a:lstStyle>
            <a:lvl1pPr algn="l">
              <a:defRPr sz="3600" b="0" i="0">
                <a:solidFill>
                  <a:srgbClr val="18453B"/>
                </a:solidFill>
                <a:latin typeface="Gotham-Bold"/>
                <a:cs typeface="Gotham-Bold"/>
              </a:defRPr>
            </a:lvl1pPr>
          </a:lstStyle>
          <a:p>
            <a:r>
              <a:rPr lang="en-US" dirty="0"/>
              <a:t>1 column with numbers</a:t>
            </a:r>
          </a:p>
        </p:txBody>
      </p:sp>
      <p:sp>
        <p:nvSpPr>
          <p:cNvPr id="3" name="Content Placeholder 2"/>
          <p:cNvSpPr>
            <a:spLocks noGrp="1"/>
          </p:cNvSpPr>
          <p:nvPr>
            <p:ph idx="1"/>
          </p:nvPr>
        </p:nvSpPr>
        <p:spPr>
          <a:xfrm>
            <a:off x="457200" y="1674905"/>
            <a:ext cx="8229600" cy="4419600"/>
          </a:xfrm>
          <a:prstGeom prst="rect">
            <a:avLst/>
          </a:prstGeom>
        </p:spPr>
        <p:txBody>
          <a:bodyPr wrap="square" numCol="1" anchor="t"/>
          <a:lstStyle>
            <a:lvl1pPr marL="457200" indent="-457200" algn="l">
              <a:buClr>
                <a:schemeClr val="tx1">
                  <a:lumMod val="75000"/>
                  <a:lumOff val="25000"/>
                </a:schemeClr>
              </a:buClr>
              <a:buFont typeface="+mj-lt"/>
              <a:buAutoNum type="arabicPeriod"/>
              <a:defRPr sz="2400" b="0" i="0" baseline="0">
                <a:solidFill>
                  <a:schemeClr val="tx1">
                    <a:lumMod val="75000"/>
                    <a:lumOff val="25000"/>
                  </a:schemeClr>
                </a:solidFill>
                <a:latin typeface="Gotham Book"/>
                <a:cs typeface="Gotham Book"/>
              </a:defRPr>
            </a:lvl1pPr>
            <a:lvl2pPr marL="457200" indent="182880" algn="l">
              <a:buClr>
                <a:schemeClr val="tx1">
                  <a:lumMod val="75000"/>
                  <a:lumOff val="25000"/>
                </a:schemeClr>
              </a:buClr>
              <a:buSzPct val="85000"/>
              <a:buFont typeface="Arial"/>
              <a:buChar char="•"/>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2523656B-7A75-484B-87B4-B4965732E816}" type="datetimeFigureOut">
              <a:rPr lang="en-US" smtClean="0"/>
              <a:t>6/29/2018</a:t>
            </a:fld>
            <a:endParaRPr lang="en-US"/>
          </a:p>
        </p:txBody>
      </p:sp>
      <p:sp>
        <p:nvSpPr>
          <p:cNvPr id="7"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a:p>
        </p:txBody>
      </p:sp>
      <p:sp>
        <p:nvSpPr>
          <p:cNvPr id="8"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7294435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23656B-7A75-484B-87B4-B4965732E816}"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1153030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a:extLst>
              <a:ext uri="{FF2B5EF4-FFF2-40B4-BE49-F238E27FC236}">
                <a16:creationId xmlns:a16="http://schemas.microsoft.com/office/drawing/2014/main" id="{D6D63FCC-02A8-5A41-9CA0-8692BAD43F15}"/>
              </a:ext>
            </a:extLst>
          </p:cNvPr>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Oval 8">
            <a:extLst>
              <a:ext uri="{FF2B5EF4-FFF2-40B4-BE49-F238E27FC236}">
                <a16:creationId xmlns:a16="http://schemas.microsoft.com/office/drawing/2014/main" id="{9EBB61B8-2895-6248-A2D4-1062AD0E2F24}"/>
              </a:ext>
            </a:extLst>
          </p:cNvPr>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6" name="Oval 9">
            <a:extLst>
              <a:ext uri="{FF2B5EF4-FFF2-40B4-BE49-F238E27FC236}">
                <a16:creationId xmlns:a16="http://schemas.microsoft.com/office/drawing/2014/main" id="{CB102BB1-2903-9746-BA29-824D6504D65B}"/>
              </a:ext>
            </a:extLst>
          </p:cNvPr>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7" name="Oval 10">
            <a:extLst>
              <a:ext uri="{FF2B5EF4-FFF2-40B4-BE49-F238E27FC236}">
                <a16:creationId xmlns:a16="http://schemas.microsoft.com/office/drawing/2014/main" id="{4DF20599-F5F0-184E-B7C0-381CA47CC99E}"/>
              </a:ext>
            </a:extLst>
          </p:cNvPr>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eaLnBrk="1" hangingPunct="1">
              <a:defRPr/>
            </a:pPr>
            <a:endParaRPr lang="en-US" altLang="en-US" sz="2400" b="0">
              <a:solidFill>
                <a:schemeClr val="tx1"/>
              </a:solidFill>
              <a:cs typeface="Arial" charset="0"/>
            </a:endParaRPr>
          </a:p>
        </p:txBody>
      </p:sp>
      <p:sp>
        <p:nvSpPr>
          <p:cNvPr id="8" name="Rectangle 11">
            <a:extLst>
              <a:ext uri="{FF2B5EF4-FFF2-40B4-BE49-F238E27FC236}">
                <a16:creationId xmlns:a16="http://schemas.microsoft.com/office/drawing/2014/main" id="{99834AEA-8B50-2B4B-9394-1C9323A8936F}"/>
              </a:ext>
            </a:extLst>
          </p:cNvPr>
          <p:cNvSpPr>
            <a:spLocks noChangeArrowheads="1"/>
          </p:cNvSpPr>
          <p:nvPr userDrawn="1"/>
        </p:nvSpPr>
        <p:spPr bwMode="auto">
          <a:xfrm>
            <a:off x="0" y="0"/>
            <a:ext cx="9144000" cy="6858000"/>
          </a:xfrm>
          <a:prstGeom prst="rect">
            <a:avLst/>
          </a:prstGeom>
          <a:gradFill rotWithShape="1">
            <a:gsLst>
              <a:gs pos="0">
                <a:srgbClr val="99ABCB"/>
              </a:gs>
              <a:gs pos="100000">
                <a:srgbClr val="F3F5F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9" name="Rectangle 12">
            <a:extLst>
              <a:ext uri="{FF2B5EF4-FFF2-40B4-BE49-F238E27FC236}">
                <a16:creationId xmlns:a16="http://schemas.microsoft.com/office/drawing/2014/main" id="{DF4BF303-FDFC-4B4E-A768-FE871756CC37}"/>
              </a:ext>
            </a:extLst>
          </p:cNvPr>
          <p:cNvSpPr>
            <a:spLocks noChangeArrowheads="1"/>
          </p:cNvSpPr>
          <p:nvPr userDrawn="1"/>
        </p:nvSpPr>
        <p:spPr bwMode="auto">
          <a:xfrm>
            <a:off x="0" y="2209800"/>
            <a:ext cx="9144000" cy="12192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 name="Line 13">
            <a:extLst>
              <a:ext uri="{FF2B5EF4-FFF2-40B4-BE49-F238E27FC236}">
                <a16:creationId xmlns:a16="http://schemas.microsoft.com/office/drawing/2014/main" id="{013F5980-363E-D54C-98B2-A228B5A8ABB4}"/>
              </a:ext>
            </a:extLst>
          </p:cNvPr>
          <p:cNvSpPr>
            <a:spLocks noChangeShapeType="1"/>
          </p:cNvSpPr>
          <p:nvPr userDrawn="1"/>
        </p:nvSpPr>
        <p:spPr bwMode="auto">
          <a:xfrm>
            <a:off x="0" y="2209800"/>
            <a:ext cx="9144000" cy="0"/>
          </a:xfrm>
          <a:prstGeom prst="line">
            <a:avLst/>
          </a:prstGeom>
          <a:noFill/>
          <a:ln w="476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4">
            <a:extLst>
              <a:ext uri="{FF2B5EF4-FFF2-40B4-BE49-F238E27FC236}">
                <a16:creationId xmlns:a16="http://schemas.microsoft.com/office/drawing/2014/main" id="{C63026F0-F009-FF4D-AA7B-05384B81F20A}"/>
              </a:ext>
            </a:extLst>
          </p:cNvPr>
          <p:cNvSpPr>
            <a:spLocks noChangeShapeType="1"/>
          </p:cNvSpPr>
          <p:nvPr userDrawn="1"/>
        </p:nvSpPr>
        <p:spPr bwMode="auto">
          <a:xfrm>
            <a:off x="0" y="3429000"/>
            <a:ext cx="9144000" cy="0"/>
          </a:xfrm>
          <a:prstGeom prst="line">
            <a:avLst/>
          </a:prstGeom>
          <a:noFill/>
          <a:ln w="47625">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8" name="Rectangle 2"/>
          <p:cNvSpPr>
            <a:spLocks noGrp="1" noChangeArrowheads="1"/>
          </p:cNvSpPr>
          <p:nvPr>
            <p:ph type="ctrTitle"/>
          </p:nvPr>
        </p:nvSpPr>
        <p:spPr bwMode="auto">
          <a:xfrm>
            <a:off x="2133600" y="1371600"/>
            <a:ext cx="6477000"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5400"/>
            </a:lvl1pPr>
          </a:lstStyle>
          <a:p>
            <a:pPr lvl="0"/>
            <a:r>
              <a:rPr lang="en-US" altLang="en-US" noProof="0"/>
              <a:t>Click to edit Master title style</a:t>
            </a:r>
          </a:p>
        </p:txBody>
      </p:sp>
      <p:sp>
        <p:nvSpPr>
          <p:cNvPr id="14339" name="Rectangle 3"/>
          <p:cNvSpPr>
            <a:spLocks noGrp="1" noChangeArrowheads="1"/>
          </p:cNvSpPr>
          <p:nvPr>
            <p:ph type="subTitle" idx="1"/>
          </p:nvPr>
        </p:nvSpPr>
        <p:spPr bwMode="auto">
          <a:xfrm>
            <a:off x="2133600" y="3733800"/>
            <a:ext cx="6477000" cy="1981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lvl1pPr>
          </a:lstStyle>
          <a:p>
            <a:pPr lvl="0"/>
            <a:r>
              <a:rPr lang="en-US" altLang="en-US" noProof="0"/>
              <a:t>Click to edit Master subtitle style</a:t>
            </a:r>
          </a:p>
        </p:txBody>
      </p:sp>
      <p:sp>
        <p:nvSpPr>
          <p:cNvPr id="12" name="Rectangle 4">
            <a:extLst>
              <a:ext uri="{FF2B5EF4-FFF2-40B4-BE49-F238E27FC236}">
                <a16:creationId xmlns:a16="http://schemas.microsoft.com/office/drawing/2014/main" id="{8DFC3BDC-79CD-C542-8754-F154DFF7FE07}"/>
              </a:ext>
            </a:extLst>
          </p:cNvPr>
          <p:cNvSpPr>
            <a:spLocks noGrp="1" noChangeArrowheads="1"/>
          </p:cNvSpPr>
          <p:nvPr>
            <p:ph type="dt" sz="half" idx="10"/>
          </p:nvPr>
        </p:nvSpPr>
        <p:spPr bwMode="auto">
          <a:xfrm>
            <a:off x="7086600" y="6248400"/>
            <a:ext cx="1524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0">
                <a:solidFill>
                  <a:schemeClr val="tx1"/>
                </a:solidFill>
                <a:cs typeface="+mn-cs"/>
              </a:defRPr>
            </a:lvl1pPr>
          </a:lstStyle>
          <a:p>
            <a:pPr>
              <a:defRPr/>
            </a:pPr>
            <a:endParaRPr lang="en-US" altLang="en-US"/>
          </a:p>
        </p:txBody>
      </p:sp>
      <p:sp>
        <p:nvSpPr>
          <p:cNvPr id="13" name="Rectangle 5">
            <a:extLst>
              <a:ext uri="{FF2B5EF4-FFF2-40B4-BE49-F238E27FC236}">
                <a16:creationId xmlns:a16="http://schemas.microsoft.com/office/drawing/2014/main" id="{FE08861D-7F04-BF4A-ACCC-9A5DECC6F68C}"/>
              </a:ext>
            </a:extLst>
          </p:cNvPr>
          <p:cNvSpPr>
            <a:spLocks noGrp="1" noChangeArrowheads="1"/>
          </p:cNvSpPr>
          <p:nvPr>
            <p:ph type="ftr" sz="quarter" idx="11"/>
          </p:nvPr>
        </p:nvSpPr>
        <p:spPr bwMode="auto">
          <a:xfrm>
            <a:off x="38100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0">
                <a:solidFill>
                  <a:schemeClr val="tx1"/>
                </a:solidFill>
                <a:cs typeface="+mn-cs"/>
              </a:defRPr>
            </a:lvl1pPr>
          </a:lstStyle>
          <a:p>
            <a:pPr>
              <a:defRPr/>
            </a:pPr>
            <a:endParaRPr lang="en-US" altLang="en-US"/>
          </a:p>
        </p:txBody>
      </p:sp>
      <p:sp>
        <p:nvSpPr>
          <p:cNvPr id="14" name="Rectangle 6">
            <a:extLst>
              <a:ext uri="{FF2B5EF4-FFF2-40B4-BE49-F238E27FC236}">
                <a16:creationId xmlns:a16="http://schemas.microsoft.com/office/drawing/2014/main" id="{EAA95299-E94B-2346-B626-80FF197317BC}"/>
              </a:ext>
            </a:extLst>
          </p:cNvPr>
          <p:cNvSpPr>
            <a:spLocks noGrp="1" noChangeArrowheads="1"/>
          </p:cNvSpPr>
          <p:nvPr>
            <p:ph type="sldNum" sz="quarter" idx="12"/>
          </p:nvPr>
        </p:nvSpPr>
        <p:spPr bwMode="auto">
          <a:xfrm>
            <a:off x="2209800" y="6248400"/>
            <a:ext cx="12192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defRPr>
            </a:lvl1pPr>
          </a:lstStyle>
          <a:p>
            <a:pPr>
              <a:defRPr/>
            </a:pPr>
            <a:fld id="{0E4AB042-C05A-3543-88A2-2DAAFFC0E8F4}" type="slidenum">
              <a:rPr lang="en-US" altLang="en-US"/>
              <a:pPr>
                <a:defRPr/>
              </a:pPr>
              <a:t>‹#›</a:t>
            </a:fld>
            <a:endParaRPr lang="en-US" altLang="en-US"/>
          </a:p>
        </p:txBody>
      </p:sp>
    </p:spTree>
    <p:extLst>
      <p:ext uri="{BB962C8B-B14F-4D97-AF65-F5344CB8AC3E}">
        <p14:creationId xmlns:p14="http://schemas.microsoft.com/office/powerpoint/2010/main" val="36992779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19435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0618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79044"/>
            <a:ext cx="8229600" cy="821157"/>
          </a:xfrm>
          <a:prstGeom prst="rect">
            <a:avLst/>
          </a:prstGeom>
        </p:spPr>
        <p:txBody>
          <a:bodyPr>
            <a:normAutofit/>
          </a:bodyPr>
          <a:lstStyle>
            <a:lvl1pPr algn="l">
              <a:defRPr sz="3600" b="0" i="0">
                <a:solidFill>
                  <a:srgbClr val="18453B"/>
                </a:solidFill>
                <a:latin typeface="Gotham-Bold"/>
                <a:cs typeface="Gotham-Bold"/>
              </a:defRPr>
            </a:lvl1pPr>
          </a:lstStyle>
          <a:p>
            <a:r>
              <a:rPr lang="en-US" dirty="0"/>
              <a:t>1 column, no bullets</a:t>
            </a:r>
          </a:p>
        </p:txBody>
      </p:sp>
      <p:sp>
        <p:nvSpPr>
          <p:cNvPr id="3" name="Content Placeholder 2"/>
          <p:cNvSpPr>
            <a:spLocks noGrp="1"/>
          </p:cNvSpPr>
          <p:nvPr>
            <p:ph idx="1"/>
          </p:nvPr>
        </p:nvSpPr>
        <p:spPr>
          <a:xfrm>
            <a:off x="457200" y="1600201"/>
            <a:ext cx="8229600" cy="4419600"/>
          </a:xfrm>
          <a:prstGeom prst="rect">
            <a:avLst/>
          </a:prstGeom>
        </p:spPr>
        <p:txBody>
          <a:bodyPr wrap="square" numCol="1" anchor="t"/>
          <a:lstStyle>
            <a:lvl1pPr marL="0" indent="0" algn="l">
              <a:buClr>
                <a:schemeClr val="tx1">
                  <a:lumMod val="75000"/>
                  <a:lumOff val="25000"/>
                </a:schemeClr>
              </a:buClr>
              <a:buFontTx/>
              <a:buNone/>
              <a:defRPr sz="2400" b="0" i="0" baseline="0">
                <a:solidFill>
                  <a:schemeClr val="tx1">
                    <a:lumMod val="75000"/>
                    <a:lumOff val="25000"/>
                  </a:schemeClr>
                </a:solidFill>
                <a:latin typeface="Gotham Book"/>
                <a:cs typeface="Gotham Book"/>
              </a:defRPr>
            </a:lvl1pPr>
            <a:lvl2pPr marL="0" indent="0" algn="l">
              <a:buClr>
                <a:schemeClr val="tx1">
                  <a:lumMod val="75000"/>
                  <a:lumOff val="25000"/>
                </a:schemeClr>
              </a:buClr>
              <a:buFontTx/>
              <a:buNone/>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B61BEF0D-F0BB-DE4B-95CE-6DB70DBA9567}" type="datetimeFigureOut">
              <a:rPr lang="en-US" smtClean="0"/>
              <a:pPr/>
              <a:t>6/29/2018</a:t>
            </a:fld>
            <a:endParaRPr lang="en-US" dirty="0"/>
          </a:p>
        </p:txBody>
      </p:sp>
      <p:sp>
        <p:nvSpPr>
          <p:cNvPr id="6"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dirty="0"/>
          </a:p>
        </p:txBody>
      </p:sp>
      <p:sp>
        <p:nvSpPr>
          <p:cNvPr id="7"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08320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5019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1095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9285395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992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3636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037542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140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2158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75091"/>
            <a:ext cx="8229600" cy="725109"/>
          </a:xfrm>
          <a:prstGeom prst="rect">
            <a:avLst/>
          </a:prstGeom>
        </p:spPr>
        <p:txBody>
          <a:bodyPr>
            <a:normAutofit/>
          </a:bodyPr>
          <a:lstStyle>
            <a:lvl1pPr algn="l">
              <a:defRPr sz="3600" b="0" i="0">
                <a:solidFill>
                  <a:srgbClr val="18453B"/>
                </a:solidFill>
                <a:latin typeface="Gotham-Bold"/>
                <a:cs typeface="Gotham-Bold"/>
              </a:defRPr>
            </a:lvl1pPr>
          </a:lstStyle>
          <a:p>
            <a:r>
              <a:rPr lang="en-US" dirty="0"/>
              <a:t>1 column, numbers</a:t>
            </a:r>
          </a:p>
        </p:txBody>
      </p:sp>
      <p:sp>
        <p:nvSpPr>
          <p:cNvPr id="3" name="Content Placeholder 2"/>
          <p:cNvSpPr>
            <a:spLocks noGrp="1"/>
          </p:cNvSpPr>
          <p:nvPr>
            <p:ph idx="1"/>
          </p:nvPr>
        </p:nvSpPr>
        <p:spPr>
          <a:xfrm>
            <a:off x="457200" y="1600201"/>
            <a:ext cx="8229600" cy="4419600"/>
          </a:xfrm>
          <a:prstGeom prst="rect">
            <a:avLst/>
          </a:prstGeom>
        </p:spPr>
        <p:txBody>
          <a:bodyPr wrap="square" numCol="1" anchor="t"/>
          <a:lstStyle>
            <a:lvl1pPr marL="457200" indent="-457200" algn="l">
              <a:buClr>
                <a:schemeClr val="tx1">
                  <a:lumMod val="75000"/>
                  <a:lumOff val="25000"/>
                </a:schemeClr>
              </a:buClr>
              <a:buFont typeface="+mj-lt"/>
              <a:buAutoNum type="arabicPeriod"/>
              <a:defRPr sz="2400" b="0" i="0" baseline="0">
                <a:solidFill>
                  <a:schemeClr val="tx1">
                    <a:lumMod val="75000"/>
                    <a:lumOff val="25000"/>
                  </a:schemeClr>
                </a:solidFill>
                <a:latin typeface="Gotham Book"/>
                <a:cs typeface="Gotham Book"/>
              </a:defRPr>
            </a:lvl1pPr>
            <a:lvl2pPr marL="457200" indent="457200" algn="l">
              <a:buClr>
                <a:schemeClr val="tx1">
                  <a:lumMod val="75000"/>
                  <a:lumOff val="25000"/>
                </a:schemeClr>
              </a:buClr>
              <a:buFont typeface="Wingdings" charset="2"/>
              <a:buChar char="§"/>
              <a:defRPr sz="2000" b="0" i="0">
                <a:solidFill>
                  <a:schemeClr val="tx1">
                    <a:lumMod val="75000"/>
                    <a:lumOff val="25000"/>
                  </a:schemeClr>
                </a:solidFill>
                <a:latin typeface="Gotham Book"/>
                <a:cs typeface="Gotham Book"/>
              </a:defRPr>
            </a:lvl2pPr>
            <a:lvl3pPr>
              <a:buClr>
                <a:schemeClr val="tx1">
                  <a:lumMod val="75000"/>
                  <a:lumOff val="25000"/>
                </a:schemeClr>
              </a:buClr>
              <a:defRPr sz="2000" b="0" i="0">
                <a:solidFill>
                  <a:schemeClr val="tx1">
                    <a:lumMod val="75000"/>
                    <a:lumOff val="25000"/>
                  </a:schemeClr>
                </a:solidFill>
                <a:latin typeface="Gotham Book"/>
                <a:cs typeface="Gotham Book"/>
              </a:defRPr>
            </a:lvl3pPr>
            <a:lvl4pPr>
              <a:defRPr b="0" i="0">
                <a:latin typeface="Gotham Book"/>
                <a:cs typeface="Gotham Book"/>
              </a:defRPr>
            </a:lvl4pPr>
            <a:lvl5pPr>
              <a:defRPr b="0" i="0">
                <a:latin typeface="Gotham Book"/>
                <a:cs typeface="Gotham Book"/>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B61BEF0D-F0BB-DE4B-95CE-6DB70DBA9567}" type="datetimeFigureOut">
              <a:rPr lang="en-US" smtClean="0"/>
              <a:pPr/>
              <a:t>6/29/2018</a:t>
            </a:fld>
            <a:endParaRPr lang="en-US" dirty="0"/>
          </a:p>
        </p:txBody>
      </p:sp>
      <p:sp>
        <p:nvSpPr>
          <p:cNvPr id="7" name="Footer Placeholder 4"/>
          <p:cNvSpPr>
            <a:spLocks noGrp="1"/>
          </p:cNvSpPr>
          <p:nvPr>
            <p:ph type="ftr" sz="quarter" idx="11"/>
          </p:nvPr>
        </p:nvSpPr>
        <p:spPr/>
        <p:txBody>
          <a:bodyPr/>
          <a:lstStyle>
            <a:lvl1pPr>
              <a:defRPr b="0" i="0">
                <a:solidFill>
                  <a:schemeClr val="tx1">
                    <a:lumMod val="65000"/>
                    <a:lumOff val="35000"/>
                  </a:schemeClr>
                </a:solidFill>
                <a:latin typeface="Gotham Book"/>
                <a:cs typeface="Gotham Book"/>
              </a:defRPr>
            </a:lvl1pPr>
          </a:lstStyle>
          <a:p>
            <a:endParaRPr lang="en-US" dirty="0"/>
          </a:p>
        </p:txBody>
      </p:sp>
      <p:sp>
        <p:nvSpPr>
          <p:cNvPr id="8"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rgbClr val="595959"/>
                </a:solidFill>
                <a:latin typeface="Gotham Book" charset="0"/>
                <a:ea typeface="Gotham Book" charset="0"/>
                <a:cs typeface="Gotham Book"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88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3CDC-C08D-D54D-B82C-C764463DEA0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23C119-91B5-E441-ABA5-36120C61596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0AC880DA-DF10-8640-AF7D-5FA75A945EC2}"/>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D609B6-307A-3243-AD7E-FF2C6558E2D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1EC69CE-02FE-8D40-BBAD-8FC35CF6F346}"/>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40120C-3302-0347-B80F-117D179BED48}"/>
              </a:ext>
            </a:extLst>
          </p:cNvPr>
          <p:cNvSpPr>
            <a:spLocks noGrp="1"/>
          </p:cNvSpPr>
          <p:nvPr>
            <p:ph type="dt" sz="half" idx="10"/>
          </p:nvPr>
        </p:nvSpPr>
        <p:spPr/>
        <p:txBody>
          <a:bodyPr/>
          <a:lstStyle/>
          <a:p>
            <a:fld id="{B61BEF0D-F0BB-DE4B-95CE-6DB70DBA9567}" type="datetimeFigureOut">
              <a:rPr lang="en-US" smtClean="0"/>
              <a:pPr/>
              <a:t>6/29/2018</a:t>
            </a:fld>
            <a:endParaRPr lang="en-US" dirty="0"/>
          </a:p>
        </p:txBody>
      </p:sp>
      <p:sp>
        <p:nvSpPr>
          <p:cNvPr id="8" name="Footer Placeholder 7">
            <a:extLst>
              <a:ext uri="{FF2B5EF4-FFF2-40B4-BE49-F238E27FC236}">
                <a16:creationId xmlns:a16="http://schemas.microsoft.com/office/drawing/2014/main" id="{63F2DC90-2423-E244-8CB2-15AE47B5EA5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C5DE532-A013-5A46-A2D4-04C94DC209A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07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6729-AFF3-A141-9D4C-D3EAD9486A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1D79B0-0C3C-0E41-96D0-17A529759E1B}"/>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714E7B-6A4B-FA4C-9698-3DA6379D1CA2}"/>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1AD612-5157-F944-92AF-47182103CA8A}"/>
              </a:ext>
            </a:extLst>
          </p:cNvPr>
          <p:cNvSpPr>
            <a:spLocks noGrp="1"/>
          </p:cNvSpPr>
          <p:nvPr>
            <p:ph type="dt" sz="half" idx="10"/>
          </p:nvPr>
        </p:nvSpPr>
        <p:spPr/>
        <p:txBody>
          <a:bodyPr/>
          <a:lstStyle/>
          <a:p>
            <a:fld id="{2523656B-7A75-484B-87B4-B4965732E816}" type="datetimeFigureOut">
              <a:rPr lang="en-US" smtClean="0"/>
              <a:t>6/29/2018</a:t>
            </a:fld>
            <a:endParaRPr lang="en-US"/>
          </a:p>
        </p:txBody>
      </p:sp>
      <p:sp>
        <p:nvSpPr>
          <p:cNvPr id="6" name="Footer Placeholder 5">
            <a:extLst>
              <a:ext uri="{FF2B5EF4-FFF2-40B4-BE49-F238E27FC236}">
                <a16:creationId xmlns:a16="http://schemas.microsoft.com/office/drawing/2014/main" id="{38AEE6B0-7B7B-B64C-B7AC-51AB26FD3B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ACB163-C42A-2F42-BD9E-C07155D75ACA}"/>
              </a:ext>
            </a:extLst>
          </p:cNvPr>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304007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4"/>
            <a:ext cx="7772400" cy="2387600"/>
          </a:xfrm>
        </p:spPr>
        <p:txBody>
          <a:bodyPr anchor="b"/>
          <a:lstStyle>
            <a:lvl1pPr algn="ctr">
              <a:defRPr sz="3477"/>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391"/>
            </a:lvl1pPr>
            <a:lvl2pPr marL="264961" indent="0" algn="ctr">
              <a:buNone/>
              <a:defRPr sz="1159"/>
            </a:lvl2pPr>
            <a:lvl3pPr marL="529922" indent="0" algn="ctr">
              <a:buNone/>
              <a:defRPr sz="1043"/>
            </a:lvl3pPr>
            <a:lvl4pPr marL="794883" indent="0" algn="ctr">
              <a:buNone/>
              <a:defRPr sz="927"/>
            </a:lvl4pPr>
            <a:lvl5pPr marL="1059844" indent="0" algn="ctr">
              <a:buNone/>
              <a:defRPr sz="927"/>
            </a:lvl5pPr>
            <a:lvl6pPr marL="1324806" indent="0" algn="ctr">
              <a:buNone/>
              <a:defRPr sz="927"/>
            </a:lvl6pPr>
            <a:lvl7pPr marL="1589767" indent="0" algn="ctr">
              <a:buNone/>
              <a:defRPr sz="927"/>
            </a:lvl7pPr>
            <a:lvl8pPr marL="1854728" indent="0" algn="ctr">
              <a:buNone/>
              <a:defRPr sz="927"/>
            </a:lvl8pPr>
            <a:lvl9pPr marL="2119689" indent="0" algn="ctr">
              <a:buNone/>
              <a:defRPr sz="92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111274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23656B-7A75-484B-87B4-B4965732E816}"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C2AC4-3A87-4A63-8EAB-136852ABD97B}" type="slidenum">
              <a:rPr lang="en-US" smtClean="0"/>
              <a:t>‹#›</a:t>
            </a:fld>
            <a:endParaRPr lang="en-US"/>
          </a:p>
        </p:txBody>
      </p:sp>
    </p:spTree>
    <p:extLst>
      <p:ext uri="{BB962C8B-B14F-4D97-AF65-F5344CB8AC3E}">
        <p14:creationId xmlns:p14="http://schemas.microsoft.com/office/powerpoint/2010/main" val="30567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3.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3.xml"/><Relationship Id="rId7"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lumMod val="65000"/>
                    <a:lumOff val="35000"/>
                  </a:schemeClr>
                </a:solidFill>
                <a:latin typeface="Gotham Book"/>
                <a:ea typeface="+mn-ea"/>
                <a:cs typeface="+mn-cs"/>
              </a:defRPr>
            </a:lvl1pPr>
          </a:lstStyle>
          <a:p>
            <a:fld id="{B61BEF0D-F0BB-DE4B-95CE-6DB70DBA9567}" type="datetimeFigureOut">
              <a:rPr lang="en-US" smtClean="0"/>
              <a:pPr/>
              <a:t>6/29/2018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lumMod val="65000"/>
                    <a:lumOff val="35000"/>
                  </a:schemeClr>
                </a:solidFill>
                <a:latin typeface="Gotham Book"/>
                <a:ea typeface="+mn-ea"/>
                <a:cs typeface="+mn-c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ln>
                  <a:noFill/>
                </a:ln>
                <a:solidFill>
                  <a:schemeClr val="tx1">
                    <a:lumMod val="65000"/>
                    <a:lumOff val="35000"/>
                  </a:schemeClr>
                </a:solidFill>
                <a:latin typeface="Gotham Book"/>
                <a:ea typeface="+mn-ea"/>
                <a:cs typeface="+mn-cs"/>
              </a:defRPr>
            </a:lvl1pPr>
          </a:lstStyle>
          <a:p>
            <a:fld id="{D57F1E4F-1CFF-5643-939E-217C01CDF565}" type="slidenum">
              <a:rPr lang="en-US" smtClean="0"/>
              <a:pPr/>
              <a:t>‹#›</a:t>
            </a:fld>
            <a:endParaRPr lang="en-US" dirty="0"/>
          </a:p>
        </p:txBody>
      </p:sp>
      <p:pic>
        <p:nvPicPr>
          <p:cNvPr id="1029" name="Picture 6" descr="PP_MSU_chevron.jpg"/>
          <p:cNvPicPr>
            <a:picLocks noChangeAspect="1"/>
          </p:cNvPicPr>
          <p:nvPr/>
        </p:nvPicPr>
        <p:blipFill>
          <a:blip r:embed="rId10"/>
          <a:srcRect/>
          <a:stretch>
            <a:fillRect/>
          </a:stretch>
        </p:blipFill>
        <p:spPr bwMode="auto">
          <a:xfrm>
            <a:off x="0" y="0"/>
            <a:ext cx="9144000" cy="246063"/>
          </a:xfrm>
          <a:prstGeom prst="rect">
            <a:avLst/>
          </a:prstGeom>
          <a:noFill/>
          <a:ln w="9525">
            <a:noFill/>
            <a:miter lim="800000"/>
            <a:headEnd/>
            <a:tailEnd/>
          </a:ln>
        </p:spPr>
      </p:pic>
    </p:spTree>
    <p:extLst>
      <p:ext uri="{BB962C8B-B14F-4D97-AF65-F5344CB8AC3E}">
        <p14:creationId xmlns:p14="http://schemas.microsoft.com/office/powerpoint/2010/main" val="2202648595"/>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Lst>
  <p:txStyles>
    <p:titleStyle>
      <a:lvl1pPr algn="ctr" defTabSz="457200" rtl="0" eaLnBrk="1" fontAlgn="base" hangingPunct="1">
        <a:spcBef>
          <a:spcPct val="0"/>
        </a:spcBef>
        <a:spcAft>
          <a:spcPct val="0"/>
        </a:spcAft>
        <a:defRPr sz="4400" kern="1200">
          <a:solidFill>
            <a:schemeClr val="tx1"/>
          </a:solidFill>
          <a:latin typeface="Gotham Book"/>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Gotham Book"/>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Gotham Book"/>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Gotham Book"/>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1" y="6356352"/>
            <a:ext cx="2057400" cy="365125"/>
          </a:xfrm>
          <a:prstGeom prst="rect">
            <a:avLst/>
          </a:prstGeom>
        </p:spPr>
        <p:txBody>
          <a:bodyPr vert="horz" lIns="91440" tIns="45720" rIns="91440" bIns="45720" rtlCol="0" anchor="ctr"/>
          <a:lstStyle>
            <a:lvl1pPr algn="l">
              <a:defRPr sz="695">
                <a:solidFill>
                  <a:schemeClr val="tx1">
                    <a:tint val="75000"/>
                  </a:schemeClr>
                </a:solidFill>
              </a:defRPr>
            </a:lvl1pPr>
          </a:lstStyle>
          <a:p>
            <a:fld id="{2523656B-7A75-484B-87B4-B4965732E816}" type="datetimeFigureOut">
              <a:rPr lang="en-US" smtClean="0"/>
              <a:t>6/29/2018</a:t>
            </a:fld>
            <a:endParaRPr lang="en-US"/>
          </a:p>
        </p:txBody>
      </p:sp>
      <p:sp>
        <p:nvSpPr>
          <p:cNvPr id="5" name="Footer Placehold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69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1" y="6356352"/>
            <a:ext cx="2057400" cy="365125"/>
          </a:xfrm>
          <a:prstGeom prst="rect">
            <a:avLst/>
          </a:prstGeom>
        </p:spPr>
        <p:txBody>
          <a:bodyPr vert="horz" lIns="91440" tIns="45720" rIns="91440" bIns="45720" rtlCol="0" anchor="ctr"/>
          <a:lstStyle>
            <a:lvl1pPr algn="r">
              <a:defRPr sz="695">
                <a:solidFill>
                  <a:schemeClr val="tx1">
                    <a:tint val="75000"/>
                  </a:schemeClr>
                </a:solidFill>
              </a:defRPr>
            </a:lvl1pPr>
          </a:lstStyle>
          <a:p>
            <a:fld id="{86FC2AC4-3A87-4A63-8EAB-136852ABD97B}" type="slidenum">
              <a:rPr lang="en-US" smtClean="0"/>
              <a:t>‹#›</a:t>
            </a:fld>
            <a:endParaRPr lang="en-US"/>
          </a:p>
        </p:txBody>
      </p:sp>
    </p:spTree>
    <p:extLst>
      <p:ext uri="{BB962C8B-B14F-4D97-AF65-F5344CB8AC3E}">
        <p14:creationId xmlns:p14="http://schemas.microsoft.com/office/powerpoint/2010/main" val="299907844"/>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24" r:id="rId12"/>
  </p:sldLayoutIdLst>
  <p:txStyles>
    <p:titleStyle>
      <a:lvl1pPr algn="l" defTabSz="529922" rtl="0" eaLnBrk="1" latinLnBrk="0" hangingPunct="1">
        <a:lnSpc>
          <a:spcPct val="90000"/>
        </a:lnSpc>
        <a:spcBef>
          <a:spcPct val="0"/>
        </a:spcBef>
        <a:buNone/>
        <a:defRPr sz="2550" kern="1200">
          <a:solidFill>
            <a:schemeClr val="tx1"/>
          </a:solidFill>
          <a:latin typeface="+mj-lt"/>
          <a:ea typeface="+mj-ea"/>
          <a:cs typeface="+mj-cs"/>
        </a:defRPr>
      </a:lvl1pPr>
    </p:titleStyle>
    <p:bodyStyle>
      <a:lvl1pPr marL="132481" indent="-132481" algn="l" defTabSz="529922" rtl="0" eaLnBrk="1" latinLnBrk="0" hangingPunct="1">
        <a:lnSpc>
          <a:spcPct val="90000"/>
        </a:lnSpc>
        <a:spcBef>
          <a:spcPts val="580"/>
        </a:spcBef>
        <a:buFont typeface="Arial" panose="020B0604020202020204" pitchFamily="34" charset="0"/>
        <a:buChar char="•"/>
        <a:defRPr sz="1623" kern="1200">
          <a:solidFill>
            <a:schemeClr val="tx1"/>
          </a:solidFill>
          <a:latin typeface="+mn-lt"/>
          <a:ea typeface="+mn-ea"/>
          <a:cs typeface="+mn-cs"/>
        </a:defRPr>
      </a:lvl1pPr>
      <a:lvl2pPr marL="397442" indent="-132481" algn="l" defTabSz="529922" rtl="0" eaLnBrk="1" latinLnBrk="0" hangingPunct="1">
        <a:lnSpc>
          <a:spcPct val="90000"/>
        </a:lnSpc>
        <a:spcBef>
          <a:spcPts val="290"/>
        </a:spcBef>
        <a:buFont typeface="Arial" panose="020B0604020202020204" pitchFamily="34" charset="0"/>
        <a:buChar char="•"/>
        <a:defRPr sz="1391" kern="1200">
          <a:solidFill>
            <a:schemeClr val="tx1"/>
          </a:solidFill>
          <a:latin typeface="+mn-lt"/>
          <a:ea typeface="+mn-ea"/>
          <a:cs typeface="+mn-cs"/>
        </a:defRPr>
      </a:lvl2pPr>
      <a:lvl3pPr marL="662403" indent="-132481" algn="l" defTabSz="529922" rtl="0" eaLnBrk="1" latinLnBrk="0" hangingPunct="1">
        <a:lnSpc>
          <a:spcPct val="90000"/>
        </a:lnSpc>
        <a:spcBef>
          <a:spcPts val="290"/>
        </a:spcBef>
        <a:buFont typeface="Arial" panose="020B0604020202020204" pitchFamily="34" charset="0"/>
        <a:buChar char="•"/>
        <a:defRPr sz="1159" kern="1200">
          <a:solidFill>
            <a:schemeClr val="tx1"/>
          </a:solidFill>
          <a:latin typeface="+mn-lt"/>
          <a:ea typeface="+mn-ea"/>
          <a:cs typeface="+mn-cs"/>
        </a:defRPr>
      </a:lvl3pPr>
      <a:lvl4pPr marL="927364"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4pPr>
      <a:lvl5pPr marL="1192325"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5pPr>
      <a:lvl6pPr marL="1457286"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6pPr>
      <a:lvl7pPr marL="1722247"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7pPr>
      <a:lvl8pPr marL="1987208"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8pPr>
      <a:lvl9pPr marL="2252169"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9pPr>
    </p:bodyStyle>
    <p:otherStyle>
      <a:defPPr>
        <a:defRPr lang="en-US"/>
      </a:defPPr>
      <a:lvl1pPr marL="0" algn="l" defTabSz="529922" rtl="0" eaLnBrk="1" latinLnBrk="0" hangingPunct="1">
        <a:defRPr sz="1043" kern="1200">
          <a:solidFill>
            <a:schemeClr val="tx1"/>
          </a:solidFill>
          <a:latin typeface="+mn-lt"/>
          <a:ea typeface="+mn-ea"/>
          <a:cs typeface="+mn-cs"/>
        </a:defRPr>
      </a:lvl1pPr>
      <a:lvl2pPr marL="264961" algn="l" defTabSz="529922" rtl="0" eaLnBrk="1" latinLnBrk="0" hangingPunct="1">
        <a:defRPr sz="1043" kern="1200">
          <a:solidFill>
            <a:schemeClr val="tx1"/>
          </a:solidFill>
          <a:latin typeface="+mn-lt"/>
          <a:ea typeface="+mn-ea"/>
          <a:cs typeface="+mn-cs"/>
        </a:defRPr>
      </a:lvl2pPr>
      <a:lvl3pPr marL="529922" algn="l" defTabSz="529922" rtl="0" eaLnBrk="1" latinLnBrk="0" hangingPunct="1">
        <a:defRPr sz="1043" kern="1200">
          <a:solidFill>
            <a:schemeClr val="tx1"/>
          </a:solidFill>
          <a:latin typeface="+mn-lt"/>
          <a:ea typeface="+mn-ea"/>
          <a:cs typeface="+mn-cs"/>
        </a:defRPr>
      </a:lvl3pPr>
      <a:lvl4pPr marL="794883" algn="l" defTabSz="529922" rtl="0" eaLnBrk="1" latinLnBrk="0" hangingPunct="1">
        <a:defRPr sz="1043" kern="1200">
          <a:solidFill>
            <a:schemeClr val="tx1"/>
          </a:solidFill>
          <a:latin typeface="+mn-lt"/>
          <a:ea typeface="+mn-ea"/>
          <a:cs typeface="+mn-cs"/>
        </a:defRPr>
      </a:lvl4pPr>
      <a:lvl5pPr marL="1059844" algn="l" defTabSz="529922" rtl="0" eaLnBrk="1" latinLnBrk="0" hangingPunct="1">
        <a:defRPr sz="1043" kern="1200">
          <a:solidFill>
            <a:schemeClr val="tx1"/>
          </a:solidFill>
          <a:latin typeface="+mn-lt"/>
          <a:ea typeface="+mn-ea"/>
          <a:cs typeface="+mn-cs"/>
        </a:defRPr>
      </a:lvl5pPr>
      <a:lvl6pPr marL="1324806" algn="l" defTabSz="529922" rtl="0" eaLnBrk="1" latinLnBrk="0" hangingPunct="1">
        <a:defRPr sz="1043" kern="1200">
          <a:solidFill>
            <a:schemeClr val="tx1"/>
          </a:solidFill>
          <a:latin typeface="+mn-lt"/>
          <a:ea typeface="+mn-ea"/>
          <a:cs typeface="+mn-cs"/>
        </a:defRPr>
      </a:lvl6pPr>
      <a:lvl7pPr marL="1589767" algn="l" defTabSz="529922" rtl="0" eaLnBrk="1" latinLnBrk="0" hangingPunct="1">
        <a:defRPr sz="1043" kern="1200">
          <a:solidFill>
            <a:schemeClr val="tx1"/>
          </a:solidFill>
          <a:latin typeface="+mn-lt"/>
          <a:ea typeface="+mn-ea"/>
          <a:cs typeface="+mn-cs"/>
        </a:defRPr>
      </a:lvl7pPr>
      <a:lvl8pPr marL="1854728" algn="l" defTabSz="529922" rtl="0" eaLnBrk="1" latinLnBrk="0" hangingPunct="1">
        <a:defRPr sz="1043" kern="1200">
          <a:solidFill>
            <a:schemeClr val="tx1"/>
          </a:solidFill>
          <a:latin typeface="+mn-lt"/>
          <a:ea typeface="+mn-ea"/>
          <a:cs typeface="+mn-cs"/>
        </a:defRPr>
      </a:lvl8pPr>
      <a:lvl9pPr marL="2119689" algn="l" defTabSz="529922" rtl="0" eaLnBrk="1" latinLnBrk="0" hangingPunct="1">
        <a:defRPr sz="104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1">
            <a:extLst>
              <a:ext uri="{FF2B5EF4-FFF2-40B4-BE49-F238E27FC236}">
                <a16:creationId xmlns:a16="http://schemas.microsoft.com/office/drawing/2014/main" id="{51E05CB1-145C-DF43-98F2-A7B085D73759}"/>
              </a:ext>
            </a:extLst>
          </p:cNvPr>
          <p:cNvSpPr>
            <a:spLocks noChangeArrowheads="1"/>
          </p:cNvSpPr>
          <p:nvPr/>
        </p:nvSpPr>
        <p:spPr bwMode="auto">
          <a:xfrm>
            <a:off x="0" y="0"/>
            <a:ext cx="9144000" cy="6858000"/>
          </a:xfrm>
          <a:prstGeom prst="rect">
            <a:avLst/>
          </a:prstGeom>
          <a:gradFill rotWithShape="1">
            <a:gsLst>
              <a:gs pos="0">
                <a:srgbClr val="99ABCB"/>
              </a:gs>
              <a:gs pos="100000">
                <a:srgbClr val="F3F5F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27" name="Rectangle 26">
            <a:extLst>
              <a:ext uri="{FF2B5EF4-FFF2-40B4-BE49-F238E27FC236}">
                <a16:creationId xmlns:a16="http://schemas.microsoft.com/office/drawing/2014/main" id="{3166083D-1D5D-834E-9C19-B67538A28038}"/>
              </a:ext>
            </a:extLst>
          </p:cNvPr>
          <p:cNvSpPr>
            <a:spLocks noChangeArrowheads="1"/>
          </p:cNvSpPr>
          <p:nvPr/>
        </p:nvSpPr>
        <p:spPr bwMode="auto">
          <a:xfrm>
            <a:off x="0" y="6172200"/>
            <a:ext cx="9144000" cy="6858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28" name="Rectangle 12">
            <a:extLst>
              <a:ext uri="{FF2B5EF4-FFF2-40B4-BE49-F238E27FC236}">
                <a16:creationId xmlns:a16="http://schemas.microsoft.com/office/drawing/2014/main" id="{2542B109-EDF8-5C43-A70B-C5E9D0E3ED42}"/>
              </a:ext>
            </a:extLst>
          </p:cNvPr>
          <p:cNvSpPr>
            <a:spLocks noChangeArrowheads="1"/>
          </p:cNvSpPr>
          <p:nvPr/>
        </p:nvSpPr>
        <p:spPr bwMode="auto">
          <a:xfrm>
            <a:off x="0" y="0"/>
            <a:ext cx="9144000" cy="8382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pic>
        <p:nvPicPr>
          <p:cNvPr id="1029" name="Picture 16" descr="HORZB-W">
            <a:extLst>
              <a:ext uri="{FF2B5EF4-FFF2-40B4-BE49-F238E27FC236}">
                <a16:creationId xmlns:a16="http://schemas.microsoft.com/office/drawing/2014/main" id="{986CAD19-8633-4A4E-9A21-CD40E120DB3B}"/>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905000" y="228600"/>
            <a:ext cx="533400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19">
            <a:extLst>
              <a:ext uri="{FF2B5EF4-FFF2-40B4-BE49-F238E27FC236}">
                <a16:creationId xmlns:a16="http://schemas.microsoft.com/office/drawing/2014/main" id="{02A35A20-94E0-6248-AC19-F745E9BCA6E9}"/>
              </a:ext>
            </a:extLst>
          </p:cNvPr>
          <p:cNvSpPr txBox="1">
            <a:spLocks noChangeArrowheads="1"/>
          </p:cNvSpPr>
          <p:nvPr/>
        </p:nvSpPr>
        <p:spPr bwMode="auto">
          <a:xfrm>
            <a:off x="457200" y="6324600"/>
            <a:ext cx="853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a:spcBef>
                <a:spcPct val="50000"/>
              </a:spcBef>
              <a:defRPr/>
            </a:pPr>
            <a:r>
              <a:rPr lang="en-US" altLang="en-US">
                <a:solidFill>
                  <a:schemeClr val="bg1"/>
                </a:solidFill>
                <a:latin typeface="Arial" charset="0"/>
                <a:cs typeface="Arial" charset="0"/>
              </a:rPr>
              <a:t>Name of Unit and/or Presentation Here</a:t>
            </a:r>
            <a:endParaRPr lang="en-US" altLang="en-US" b="0">
              <a:solidFill>
                <a:schemeClr val="tx1"/>
              </a:solidFill>
              <a:latin typeface="Arial" charset="0"/>
              <a:cs typeface="Arial" charset="0"/>
            </a:endParaRPr>
          </a:p>
        </p:txBody>
      </p:sp>
      <p:sp>
        <p:nvSpPr>
          <p:cNvPr id="1031" name="Line 22">
            <a:extLst>
              <a:ext uri="{FF2B5EF4-FFF2-40B4-BE49-F238E27FC236}">
                <a16:creationId xmlns:a16="http://schemas.microsoft.com/office/drawing/2014/main" id="{F2FB80B0-6C80-9347-9E36-CAEFCB18794A}"/>
              </a:ext>
            </a:extLst>
          </p:cNvPr>
          <p:cNvSpPr>
            <a:spLocks noChangeShapeType="1"/>
          </p:cNvSpPr>
          <p:nvPr/>
        </p:nvSpPr>
        <p:spPr bwMode="auto">
          <a:xfrm>
            <a:off x="0" y="12192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 name="Line 23">
            <a:extLst>
              <a:ext uri="{FF2B5EF4-FFF2-40B4-BE49-F238E27FC236}">
                <a16:creationId xmlns:a16="http://schemas.microsoft.com/office/drawing/2014/main" id="{EF4D79D9-B7E9-834E-95A9-8F9F583EBA19}"/>
              </a:ext>
            </a:extLst>
          </p:cNvPr>
          <p:cNvSpPr>
            <a:spLocks noChangeShapeType="1"/>
          </p:cNvSpPr>
          <p:nvPr/>
        </p:nvSpPr>
        <p:spPr bwMode="auto">
          <a:xfrm>
            <a:off x="0" y="838200"/>
            <a:ext cx="9144000" cy="0"/>
          </a:xfrm>
          <a:prstGeom prst="line">
            <a:avLst/>
          </a:prstGeom>
          <a:noFill/>
          <a:ln w="47625">
            <a:solidFill>
              <a:srgbClr val="B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Line 27">
            <a:extLst>
              <a:ext uri="{FF2B5EF4-FFF2-40B4-BE49-F238E27FC236}">
                <a16:creationId xmlns:a16="http://schemas.microsoft.com/office/drawing/2014/main" id="{8B9A7B8A-A0F2-8841-9BE8-E541C49D12D9}"/>
              </a:ext>
            </a:extLst>
          </p:cNvPr>
          <p:cNvSpPr>
            <a:spLocks noChangeShapeType="1"/>
          </p:cNvSpPr>
          <p:nvPr/>
        </p:nvSpPr>
        <p:spPr bwMode="auto">
          <a:xfrm>
            <a:off x="0" y="6172200"/>
            <a:ext cx="9144000" cy="0"/>
          </a:xfrm>
          <a:prstGeom prst="line">
            <a:avLst/>
          </a:prstGeom>
          <a:noFill/>
          <a:ln w="47625">
            <a:solidFill>
              <a:srgbClr val="B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014599873"/>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xStyles>
    <p:titleStyle>
      <a:lvl1pPr algn="l" rtl="0" eaLnBrk="1" fontAlgn="base" hangingPunct="1">
        <a:spcBef>
          <a:spcPct val="0"/>
        </a:spcBef>
        <a:spcAft>
          <a:spcPct val="0"/>
        </a:spcAft>
        <a:defRPr sz="4200">
          <a:solidFill>
            <a:schemeClr val="tx2"/>
          </a:solidFill>
          <a:latin typeface="+mj-lt"/>
          <a:ea typeface="+mj-ea"/>
          <a:cs typeface="+mj-cs"/>
        </a:defRPr>
      </a:lvl1pPr>
      <a:lvl2pPr algn="l" rtl="0" eaLnBrk="1" fontAlgn="base" hangingPunct="1">
        <a:spcBef>
          <a:spcPct val="0"/>
        </a:spcBef>
        <a:spcAft>
          <a:spcPct val="0"/>
        </a:spcAft>
        <a:defRPr sz="4200">
          <a:solidFill>
            <a:schemeClr val="tx2"/>
          </a:solidFill>
          <a:latin typeface="Times New Roman" pitchFamily="18" charset="0"/>
        </a:defRPr>
      </a:lvl2pPr>
      <a:lvl3pPr algn="l" rtl="0" eaLnBrk="1" fontAlgn="base" hangingPunct="1">
        <a:spcBef>
          <a:spcPct val="0"/>
        </a:spcBef>
        <a:spcAft>
          <a:spcPct val="0"/>
        </a:spcAft>
        <a:defRPr sz="4200">
          <a:solidFill>
            <a:schemeClr val="tx2"/>
          </a:solidFill>
          <a:latin typeface="Times New Roman" pitchFamily="18" charset="0"/>
        </a:defRPr>
      </a:lvl3pPr>
      <a:lvl4pPr algn="l" rtl="0" eaLnBrk="1" fontAlgn="base" hangingPunct="1">
        <a:spcBef>
          <a:spcPct val="0"/>
        </a:spcBef>
        <a:spcAft>
          <a:spcPct val="0"/>
        </a:spcAft>
        <a:defRPr sz="4200">
          <a:solidFill>
            <a:schemeClr val="tx2"/>
          </a:solidFill>
          <a:latin typeface="Times New Roman" pitchFamily="18" charset="0"/>
        </a:defRPr>
      </a:lvl4pPr>
      <a:lvl5pPr algn="l" rtl="0" eaLnBrk="1" fontAlgn="base" hangingPunct="1">
        <a:spcBef>
          <a:spcPct val="0"/>
        </a:spcBef>
        <a:spcAft>
          <a:spcPct val="0"/>
        </a:spcAft>
        <a:defRPr sz="4200">
          <a:solidFill>
            <a:schemeClr val="tx2"/>
          </a:solidFill>
          <a:latin typeface="Times New Roman" pitchFamily="18" charset="0"/>
        </a:defRPr>
      </a:lvl5pPr>
      <a:lvl6pPr marL="457200" algn="l" rtl="0" eaLnBrk="1" fontAlgn="base" hangingPunct="1">
        <a:spcBef>
          <a:spcPct val="0"/>
        </a:spcBef>
        <a:spcAft>
          <a:spcPct val="0"/>
        </a:spcAft>
        <a:defRPr sz="4200">
          <a:solidFill>
            <a:schemeClr val="tx2"/>
          </a:solidFill>
          <a:latin typeface="Times New Roman" pitchFamily="18" charset="0"/>
        </a:defRPr>
      </a:lvl6pPr>
      <a:lvl7pPr marL="914400" algn="l" rtl="0" eaLnBrk="1" fontAlgn="base" hangingPunct="1">
        <a:spcBef>
          <a:spcPct val="0"/>
        </a:spcBef>
        <a:spcAft>
          <a:spcPct val="0"/>
        </a:spcAft>
        <a:defRPr sz="4200">
          <a:solidFill>
            <a:schemeClr val="tx2"/>
          </a:solidFill>
          <a:latin typeface="Times New Roman" pitchFamily="18" charset="0"/>
        </a:defRPr>
      </a:lvl7pPr>
      <a:lvl8pPr marL="1371600" algn="l" rtl="0" eaLnBrk="1" fontAlgn="base" hangingPunct="1">
        <a:spcBef>
          <a:spcPct val="0"/>
        </a:spcBef>
        <a:spcAft>
          <a:spcPct val="0"/>
        </a:spcAft>
        <a:defRPr sz="4200">
          <a:solidFill>
            <a:schemeClr val="tx2"/>
          </a:solidFill>
          <a:latin typeface="Times New Roman" pitchFamily="18" charset="0"/>
        </a:defRPr>
      </a:lvl8pPr>
      <a:lvl9pPr marL="1828800" algn="l" rtl="0" eaLnBrk="1" fontAlgn="base" hangingPunct="1">
        <a:spcBef>
          <a:spcPct val="0"/>
        </a:spcBef>
        <a:spcAft>
          <a:spcPct val="0"/>
        </a:spcAft>
        <a:defRPr sz="42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1" fontAlgn="base" hangingPunct="1">
        <a:spcBef>
          <a:spcPct val="20000"/>
        </a:spcBef>
        <a:spcAft>
          <a:spcPct val="0"/>
        </a:spcAft>
        <a:buClr>
          <a:schemeClr val="accent2"/>
        </a:buClr>
        <a:buChar char="•"/>
        <a:defRPr sz="2400">
          <a:solidFill>
            <a:schemeClr val="tx2"/>
          </a:solidFill>
          <a:latin typeface="+mn-lt"/>
        </a:defRPr>
      </a:lvl3pPr>
      <a:lvl4pPr marL="1600200" indent="-228600" algn="l" rtl="0" eaLnBrk="1" fontAlgn="base" hangingPunct="1">
        <a:spcBef>
          <a:spcPct val="20000"/>
        </a:spcBef>
        <a:spcAft>
          <a:spcPct val="0"/>
        </a:spcAft>
        <a:buClr>
          <a:schemeClr val="tx1"/>
        </a:buClr>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lumMod val="65000"/>
                    <a:lumOff val="35000"/>
                  </a:schemeClr>
                </a:solidFill>
                <a:latin typeface="Gotham Book"/>
                <a:ea typeface="+mn-ea"/>
                <a:cs typeface="+mn-cs"/>
              </a:defRPr>
            </a:lvl1pPr>
          </a:lstStyle>
          <a:p>
            <a:fld id="{B61BEF0D-F0BB-DE4B-95CE-6DB70DBA9567}" type="datetimeFigureOut">
              <a:rPr lang="en-US" smtClean="0"/>
              <a:pPr/>
              <a:t>6/29/2018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lumMod val="65000"/>
                    <a:lumOff val="35000"/>
                  </a:schemeClr>
                </a:solidFill>
                <a:latin typeface="Gotham Book"/>
                <a:ea typeface="+mn-ea"/>
                <a:cs typeface="+mn-c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ln>
                  <a:noFill/>
                </a:ln>
                <a:solidFill>
                  <a:schemeClr val="tx1">
                    <a:lumMod val="65000"/>
                    <a:lumOff val="35000"/>
                  </a:schemeClr>
                </a:solidFill>
                <a:latin typeface="Gotham Book"/>
                <a:ea typeface="+mn-ea"/>
                <a:cs typeface="+mn-cs"/>
              </a:defRPr>
            </a:lvl1pPr>
          </a:lstStyle>
          <a:p>
            <a:fld id="{D57F1E4F-1CFF-5643-939E-217C01CDF565}" type="slidenum">
              <a:rPr lang="en-US" smtClean="0"/>
              <a:pPr/>
              <a:t>‹#›</a:t>
            </a:fld>
            <a:endParaRPr lang="en-US" dirty="0"/>
          </a:p>
        </p:txBody>
      </p:sp>
      <p:pic>
        <p:nvPicPr>
          <p:cNvPr id="11" name="Picture 10" descr="MSU thinner spear_green RGB.jpg"/>
          <p:cNvPicPr>
            <a:picLocks noChangeAspect="1"/>
          </p:cNvPicPr>
          <p:nvPr/>
        </p:nvPicPr>
        <p:blipFill>
          <a:blip r:embed="rId8"/>
          <a:stretch>
            <a:fillRect/>
          </a:stretch>
        </p:blipFill>
        <p:spPr>
          <a:xfrm>
            <a:off x="457200" y="6253066"/>
            <a:ext cx="8229600" cy="103284"/>
          </a:xfrm>
          <a:prstGeom prst="rect">
            <a:avLst/>
          </a:prstGeom>
        </p:spPr>
      </p:pic>
      <p:pic>
        <p:nvPicPr>
          <p:cNvPr id="12" name="Picture 11" descr="PP banner wordmark.jpg"/>
          <p:cNvPicPr>
            <a:picLocks noChangeAspect="1"/>
          </p:cNvPicPr>
          <p:nvPr/>
        </p:nvPicPr>
        <p:blipFill>
          <a:blip r:embed="rId9"/>
          <a:stretch>
            <a:fillRect/>
          </a:stretch>
        </p:blipFill>
        <p:spPr>
          <a:xfrm>
            <a:off x="3047" y="0"/>
            <a:ext cx="9140953" cy="669503"/>
          </a:xfrm>
          <a:prstGeom prst="rect">
            <a:avLst/>
          </a:prstGeom>
        </p:spPr>
      </p:pic>
    </p:spTree>
    <p:extLst>
      <p:ext uri="{BB962C8B-B14F-4D97-AF65-F5344CB8AC3E}">
        <p14:creationId xmlns:p14="http://schemas.microsoft.com/office/powerpoint/2010/main" val="1162665234"/>
      </p:ext>
    </p:extLst>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2" r:id="rId6"/>
  </p:sldLayoutIdLst>
  <p:txStyles>
    <p:titleStyle>
      <a:lvl1pPr algn="ctr" defTabSz="457200" rtl="0" eaLnBrk="1" fontAlgn="base" hangingPunct="1">
        <a:spcBef>
          <a:spcPct val="0"/>
        </a:spcBef>
        <a:spcAft>
          <a:spcPct val="0"/>
        </a:spcAft>
        <a:defRPr sz="4400" kern="1200">
          <a:solidFill>
            <a:schemeClr val="tx1"/>
          </a:solidFill>
          <a:latin typeface="Gotham Book"/>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Gotham Book"/>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Gotham Book"/>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Gotham Book"/>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Gotham Book"/>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1">
            <a:extLst>
              <a:ext uri="{FF2B5EF4-FFF2-40B4-BE49-F238E27FC236}">
                <a16:creationId xmlns:a16="http://schemas.microsoft.com/office/drawing/2014/main" id="{F6324DE2-DEFE-6C48-AA54-C2516E60F5A4}"/>
              </a:ext>
            </a:extLst>
          </p:cNvPr>
          <p:cNvSpPr>
            <a:spLocks noChangeArrowheads="1"/>
          </p:cNvSpPr>
          <p:nvPr/>
        </p:nvSpPr>
        <p:spPr bwMode="auto">
          <a:xfrm>
            <a:off x="0" y="0"/>
            <a:ext cx="9144000" cy="6858000"/>
          </a:xfrm>
          <a:prstGeom prst="rect">
            <a:avLst/>
          </a:prstGeom>
          <a:gradFill rotWithShape="1">
            <a:gsLst>
              <a:gs pos="0">
                <a:srgbClr val="99ABCB"/>
              </a:gs>
              <a:gs pos="100000">
                <a:srgbClr val="F3F5F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27" name="Rectangle 26">
            <a:extLst>
              <a:ext uri="{FF2B5EF4-FFF2-40B4-BE49-F238E27FC236}">
                <a16:creationId xmlns:a16="http://schemas.microsoft.com/office/drawing/2014/main" id="{91C1741F-95ED-8A48-B090-45CB11899CED}"/>
              </a:ext>
            </a:extLst>
          </p:cNvPr>
          <p:cNvSpPr>
            <a:spLocks noChangeArrowheads="1"/>
          </p:cNvSpPr>
          <p:nvPr/>
        </p:nvSpPr>
        <p:spPr bwMode="auto">
          <a:xfrm>
            <a:off x="0" y="6172200"/>
            <a:ext cx="9144000" cy="6858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sp>
        <p:nvSpPr>
          <p:cNvPr id="1028" name="Rectangle 12">
            <a:extLst>
              <a:ext uri="{FF2B5EF4-FFF2-40B4-BE49-F238E27FC236}">
                <a16:creationId xmlns:a16="http://schemas.microsoft.com/office/drawing/2014/main" id="{470EC401-0EDB-4442-8322-CE1A96382205}"/>
              </a:ext>
            </a:extLst>
          </p:cNvPr>
          <p:cNvSpPr>
            <a:spLocks noChangeArrowheads="1"/>
          </p:cNvSpPr>
          <p:nvPr/>
        </p:nvSpPr>
        <p:spPr bwMode="auto">
          <a:xfrm>
            <a:off x="0" y="0"/>
            <a:ext cx="9144000" cy="838200"/>
          </a:xfrm>
          <a:prstGeom prst="rect">
            <a:avLst/>
          </a:prstGeom>
          <a:solidFill>
            <a:srgbClr val="00356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defRPr/>
            </a:pPr>
            <a:endParaRPr lang="en-US" altLang="en-US">
              <a:cs typeface="Arial" charset="0"/>
            </a:endParaRPr>
          </a:p>
        </p:txBody>
      </p:sp>
      <p:pic>
        <p:nvPicPr>
          <p:cNvPr id="1029" name="Picture 16" descr="HORZB-W">
            <a:extLst>
              <a:ext uri="{FF2B5EF4-FFF2-40B4-BE49-F238E27FC236}">
                <a16:creationId xmlns:a16="http://schemas.microsoft.com/office/drawing/2014/main" id="{FD917DFF-4B79-B242-8F2A-802A0CD6601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05000" y="228600"/>
            <a:ext cx="533400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19">
            <a:extLst>
              <a:ext uri="{FF2B5EF4-FFF2-40B4-BE49-F238E27FC236}">
                <a16:creationId xmlns:a16="http://schemas.microsoft.com/office/drawing/2014/main" id="{6F333363-FD9B-2C45-BA21-B563F48E4537}"/>
              </a:ext>
            </a:extLst>
          </p:cNvPr>
          <p:cNvSpPr txBox="1">
            <a:spLocks noChangeArrowheads="1"/>
          </p:cNvSpPr>
          <p:nvPr/>
        </p:nvSpPr>
        <p:spPr bwMode="auto">
          <a:xfrm>
            <a:off x="457200" y="6324600"/>
            <a:ext cx="853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457C"/>
                </a:solidFill>
                <a:latin typeface="Times New Roman" pitchFamily="18" charset="0"/>
              </a:defRPr>
            </a:lvl1pPr>
            <a:lvl2pPr marL="742950" indent="-285750" eaLnBrk="0" hangingPunct="0">
              <a:defRPr b="1">
                <a:solidFill>
                  <a:srgbClr val="00457C"/>
                </a:solidFill>
                <a:latin typeface="Times New Roman" pitchFamily="18" charset="0"/>
              </a:defRPr>
            </a:lvl2pPr>
            <a:lvl3pPr marL="1143000" indent="-228600" eaLnBrk="0" hangingPunct="0">
              <a:defRPr b="1">
                <a:solidFill>
                  <a:srgbClr val="00457C"/>
                </a:solidFill>
                <a:latin typeface="Times New Roman" pitchFamily="18" charset="0"/>
              </a:defRPr>
            </a:lvl3pPr>
            <a:lvl4pPr marL="1600200" indent="-228600" eaLnBrk="0" hangingPunct="0">
              <a:defRPr b="1">
                <a:solidFill>
                  <a:srgbClr val="00457C"/>
                </a:solidFill>
                <a:latin typeface="Times New Roman" pitchFamily="18" charset="0"/>
              </a:defRPr>
            </a:lvl4pPr>
            <a:lvl5pPr marL="2057400" indent="-228600" eaLnBrk="0" hangingPunct="0">
              <a:defRPr b="1">
                <a:solidFill>
                  <a:srgbClr val="00457C"/>
                </a:solidFill>
                <a:latin typeface="Times New Roman" pitchFamily="18" charset="0"/>
              </a:defRPr>
            </a:lvl5pPr>
            <a:lvl6pPr marL="2514600" indent="-228600" eaLnBrk="0" fontAlgn="base" hangingPunct="0">
              <a:spcBef>
                <a:spcPct val="0"/>
              </a:spcBef>
              <a:spcAft>
                <a:spcPct val="0"/>
              </a:spcAft>
              <a:defRPr b="1">
                <a:solidFill>
                  <a:srgbClr val="00457C"/>
                </a:solidFill>
                <a:latin typeface="Times New Roman" pitchFamily="18" charset="0"/>
              </a:defRPr>
            </a:lvl6pPr>
            <a:lvl7pPr marL="2971800" indent="-228600" eaLnBrk="0" fontAlgn="base" hangingPunct="0">
              <a:spcBef>
                <a:spcPct val="0"/>
              </a:spcBef>
              <a:spcAft>
                <a:spcPct val="0"/>
              </a:spcAft>
              <a:defRPr b="1">
                <a:solidFill>
                  <a:srgbClr val="00457C"/>
                </a:solidFill>
                <a:latin typeface="Times New Roman" pitchFamily="18" charset="0"/>
              </a:defRPr>
            </a:lvl7pPr>
            <a:lvl8pPr marL="3429000" indent="-228600" eaLnBrk="0" fontAlgn="base" hangingPunct="0">
              <a:spcBef>
                <a:spcPct val="0"/>
              </a:spcBef>
              <a:spcAft>
                <a:spcPct val="0"/>
              </a:spcAft>
              <a:defRPr b="1">
                <a:solidFill>
                  <a:srgbClr val="00457C"/>
                </a:solidFill>
                <a:latin typeface="Times New Roman" pitchFamily="18" charset="0"/>
              </a:defRPr>
            </a:lvl8pPr>
            <a:lvl9pPr marL="3886200" indent="-228600" eaLnBrk="0" fontAlgn="base" hangingPunct="0">
              <a:spcBef>
                <a:spcPct val="0"/>
              </a:spcBef>
              <a:spcAft>
                <a:spcPct val="0"/>
              </a:spcAft>
              <a:defRPr b="1">
                <a:solidFill>
                  <a:srgbClr val="00457C"/>
                </a:solidFill>
                <a:latin typeface="Times New Roman" pitchFamily="18" charset="0"/>
              </a:defRPr>
            </a:lvl9pPr>
          </a:lstStyle>
          <a:p>
            <a:pPr algn="ctr">
              <a:spcBef>
                <a:spcPct val="50000"/>
              </a:spcBef>
              <a:defRPr/>
            </a:pPr>
            <a:r>
              <a:rPr lang="en-US" altLang="en-US">
                <a:solidFill>
                  <a:schemeClr val="bg1"/>
                </a:solidFill>
                <a:latin typeface="Arial" charset="0"/>
                <a:cs typeface="Arial" charset="0"/>
              </a:rPr>
              <a:t>Name of Unit and/or Presentation Here</a:t>
            </a:r>
            <a:endParaRPr lang="en-US" altLang="en-US" b="0">
              <a:solidFill>
                <a:schemeClr val="tx1"/>
              </a:solidFill>
              <a:latin typeface="Arial" charset="0"/>
              <a:cs typeface="Arial" charset="0"/>
            </a:endParaRPr>
          </a:p>
        </p:txBody>
      </p:sp>
      <p:sp>
        <p:nvSpPr>
          <p:cNvPr id="1031" name="Line 22">
            <a:extLst>
              <a:ext uri="{FF2B5EF4-FFF2-40B4-BE49-F238E27FC236}">
                <a16:creationId xmlns:a16="http://schemas.microsoft.com/office/drawing/2014/main" id="{899BFB8D-067D-F54A-9BEB-A2C9BDB31C5B}"/>
              </a:ext>
            </a:extLst>
          </p:cNvPr>
          <p:cNvSpPr>
            <a:spLocks noChangeShapeType="1"/>
          </p:cNvSpPr>
          <p:nvPr/>
        </p:nvSpPr>
        <p:spPr bwMode="auto">
          <a:xfrm>
            <a:off x="0" y="12192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 name="Line 23">
            <a:extLst>
              <a:ext uri="{FF2B5EF4-FFF2-40B4-BE49-F238E27FC236}">
                <a16:creationId xmlns:a16="http://schemas.microsoft.com/office/drawing/2014/main" id="{619E8BEC-AA12-A74B-B49D-12BAE87381BB}"/>
              </a:ext>
            </a:extLst>
          </p:cNvPr>
          <p:cNvSpPr>
            <a:spLocks noChangeShapeType="1"/>
          </p:cNvSpPr>
          <p:nvPr/>
        </p:nvSpPr>
        <p:spPr bwMode="auto">
          <a:xfrm>
            <a:off x="0" y="838200"/>
            <a:ext cx="9144000" cy="0"/>
          </a:xfrm>
          <a:prstGeom prst="line">
            <a:avLst/>
          </a:prstGeom>
          <a:noFill/>
          <a:ln w="47625">
            <a:solidFill>
              <a:srgbClr val="B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Line 27">
            <a:extLst>
              <a:ext uri="{FF2B5EF4-FFF2-40B4-BE49-F238E27FC236}">
                <a16:creationId xmlns:a16="http://schemas.microsoft.com/office/drawing/2014/main" id="{F11713A7-0B63-AD41-A5FC-3AA4320F7E39}"/>
              </a:ext>
            </a:extLst>
          </p:cNvPr>
          <p:cNvSpPr>
            <a:spLocks noChangeShapeType="1"/>
          </p:cNvSpPr>
          <p:nvPr/>
        </p:nvSpPr>
        <p:spPr bwMode="auto">
          <a:xfrm>
            <a:off x="0" y="6172200"/>
            <a:ext cx="9144000" cy="0"/>
          </a:xfrm>
          <a:prstGeom prst="line">
            <a:avLst/>
          </a:prstGeom>
          <a:noFill/>
          <a:ln w="47625">
            <a:solidFill>
              <a:srgbClr val="B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357314642"/>
      </p:ext>
    </p:extLst>
  </p:cSld>
  <p:clrMap bg1="lt1" tx1="dk1" bg2="lt2" tx2="dk2" accent1="accent1" accent2="accent2" accent3="accent3" accent4="accent4" accent5="accent5" accent6="accent6" hlink="hlink" folHlink="folHlink"/>
  <p:sldLayoutIdLst>
    <p:sldLayoutId id="2147484234" r:id="rId1"/>
    <p:sldLayoutId id="2147484235" r:id="rId2"/>
    <p:sldLayoutId id="2147484236" r:id="rId3"/>
    <p:sldLayoutId id="2147484237" r:id="rId4"/>
    <p:sldLayoutId id="2147484238" r:id="rId5"/>
    <p:sldLayoutId id="2147484239" r:id="rId6"/>
    <p:sldLayoutId id="2147484240" r:id="rId7"/>
    <p:sldLayoutId id="2147484241" r:id="rId8"/>
    <p:sldLayoutId id="2147484242" r:id="rId9"/>
    <p:sldLayoutId id="2147484243" r:id="rId10"/>
    <p:sldLayoutId id="2147484244"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au.edu/sas/" TargetMode="External"/><Relationship Id="rId2" Type="http://schemas.openxmlformats.org/officeDocument/2006/relationships/hyperlink" Target="http://www.rcpd.msu.edu/" TargetMode="External"/><Relationship Id="rId1" Type="http://schemas.openxmlformats.org/officeDocument/2006/relationships/slideLayout" Target="../slideLayouts/slideLayout3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hyperlink" Target="https://www.rcpd.msu.edu/services/serviceanimal" TargetMode="Externa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www.fau.edu/sas/" TargetMode="Externa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hyperlink" Target="https://www.rcpd.msu.edu/download/97" TargetMode="Externa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hyperlink" Target="https://www.rcpd.msu.edu/services/documentation" TargetMode="Externa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hyperlink" Target="https://portal.hud.gov/hudportal/documents/huddoc?id=servanimals_ntcfheo2013-01.pdf" TargetMode="External"/><Relationship Id="rId2" Type="http://schemas.openxmlformats.org/officeDocument/2006/relationships/hyperlink" Target="https://www.ada.gov/service_animals_2010.htm" TargetMode="External"/><Relationship Id="rId1" Type="http://schemas.openxmlformats.org/officeDocument/2006/relationships/slideLayout" Target="../slideLayouts/slideLayout32.xml"/><Relationship Id="rId5" Type="http://schemas.openxmlformats.org/officeDocument/2006/relationships/hyperlink" Target="http://www.leg.state.fl.us/statutes/index.cfm?App_mode=Display_Statute&amp;URL=0800-0899/0828/Sections/0828.30.html" TargetMode="External"/><Relationship Id="rId4" Type="http://schemas.openxmlformats.org/officeDocument/2006/relationships/hyperlink" Target="http://www.leg.state.fl.us/Statutes/index.cfm?App_mode=Display_Statute&amp;Search_String=&amp;URL=0400-0499/0413/Sections/0413.08.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194" name="Title 1"/>
          <p:cNvSpPr>
            <a:spLocks noGrp="1"/>
          </p:cNvSpPr>
          <p:nvPr>
            <p:ph type="ctrTitle"/>
          </p:nvPr>
        </p:nvSpPr>
        <p:spPr bwMode="auto">
          <a:xfrm>
            <a:off x="193963" y="381459"/>
            <a:ext cx="8714509" cy="689349"/>
          </a:xfrm>
          <a:noFill/>
          <a:ln>
            <a:miter lim="800000"/>
            <a:headEnd/>
            <a:tailEnd/>
          </a:ln>
        </p:spPr>
        <p:txBody>
          <a:bodyPr vert="horz" wrap="square" lIns="91440" tIns="45720" rIns="91440" bIns="45720" numCol="1" anchor="t" anchorCtr="0" compatLnSpc="1">
            <a:prstTxWarp prst="textNoShape">
              <a:avLst/>
            </a:prstTxWarp>
            <a:noAutofit/>
          </a:bodyPr>
          <a:lstStyle/>
          <a:p>
            <a:pPr algn="ctr"/>
            <a:r>
              <a:rPr lang="en-US" sz="4000" dirty="0">
                <a:solidFill>
                  <a:schemeClr val="tx1"/>
                </a:solidFill>
              </a:rPr>
              <a:t>Tightening the Leash:</a:t>
            </a:r>
            <a:endParaRPr lang="en-US" sz="4000" dirty="0">
              <a:solidFill>
                <a:schemeClr val="tx1"/>
              </a:solidFill>
              <a:latin typeface="Gotham-Bold" charset="0"/>
              <a:ea typeface="Gotham-Bold" charset="0"/>
              <a:cs typeface="Gotham-Bold" charset="0"/>
            </a:endParaRPr>
          </a:p>
        </p:txBody>
      </p:sp>
      <p:sp>
        <p:nvSpPr>
          <p:cNvPr id="3" name="Subtitle 2"/>
          <p:cNvSpPr>
            <a:spLocks noGrp="1"/>
          </p:cNvSpPr>
          <p:nvPr>
            <p:ph type="subTitle" idx="1"/>
          </p:nvPr>
        </p:nvSpPr>
        <p:spPr>
          <a:xfrm>
            <a:off x="193963" y="4421874"/>
            <a:ext cx="8950037" cy="2326943"/>
          </a:xfrm>
        </p:spPr>
        <p:txBody>
          <a:bodyPr>
            <a:normAutofit/>
          </a:bodyPr>
          <a:lstStyle/>
          <a:p>
            <a:pPr algn="ctr" eaLnBrk="1" fontAlgn="auto" hangingPunct="1">
              <a:spcAft>
                <a:spcPts val="0"/>
              </a:spcAft>
              <a:buFont typeface="Arial"/>
              <a:buNone/>
              <a:defRPr/>
            </a:pPr>
            <a:r>
              <a:rPr lang="en-US" sz="1600" u="sng" dirty="0">
                <a:solidFill>
                  <a:schemeClr val="bg2">
                    <a:lumMod val="25000"/>
                  </a:schemeClr>
                </a:solidFill>
                <a:ea typeface="+mn-ea"/>
              </a:rPr>
              <a:t>Presenters:</a:t>
            </a:r>
          </a:p>
          <a:p>
            <a:pPr algn="ctr" eaLnBrk="1" fontAlgn="auto" hangingPunct="1">
              <a:spcAft>
                <a:spcPts val="0"/>
              </a:spcAft>
              <a:buFont typeface="Arial"/>
              <a:buNone/>
              <a:defRPr/>
            </a:pPr>
            <a:r>
              <a:rPr lang="en-US" sz="1800" dirty="0">
                <a:solidFill>
                  <a:schemeClr val="bg2">
                    <a:lumMod val="25000"/>
                  </a:schemeClr>
                </a:solidFill>
                <a:ea typeface="+mn-ea"/>
              </a:rPr>
              <a:t>Leslie Johnson, Ability Access Specialist, Michigan State University</a:t>
            </a:r>
          </a:p>
          <a:p>
            <a:pPr algn="ctr" eaLnBrk="1" fontAlgn="auto" hangingPunct="1">
              <a:spcAft>
                <a:spcPts val="0"/>
              </a:spcAft>
              <a:buFont typeface="Arial"/>
              <a:buNone/>
              <a:defRPr/>
            </a:pPr>
            <a:r>
              <a:rPr lang="en-US" sz="1800" dirty="0">
                <a:solidFill>
                  <a:schemeClr val="bg2">
                    <a:lumMod val="25000"/>
                  </a:schemeClr>
                </a:solidFill>
                <a:ea typeface="+mn-ea"/>
              </a:rPr>
              <a:t>John Pedraza, Ability Access Specialist, Michigan State University</a:t>
            </a:r>
          </a:p>
          <a:p>
            <a:pPr algn="ctr" eaLnBrk="1" fontAlgn="auto" hangingPunct="1">
              <a:spcAft>
                <a:spcPts val="0"/>
              </a:spcAft>
              <a:buFont typeface="Arial"/>
              <a:buNone/>
              <a:defRPr/>
            </a:pPr>
            <a:r>
              <a:rPr lang="en-US" sz="1800" dirty="0">
                <a:solidFill>
                  <a:schemeClr val="bg2">
                    <a:lumMod val="25000"/>
                  </a:schemeClr>
                </a:solidFill>
                <a:ea typeface="+mn-ea"/>
              </a:rPr>
              <a:t>Michelle Shaw, Director, Student Accessibility Services, Florida Atlantic University</a:t>
            </a:r>
          </a:p>
          <a:p>
            <a:pPr algn="ctr" eaLnBrk="1" fontAlgn="auto" hangingPunct="1">
              <a:spcAft>
                <a:spcPts val="0"/>
              </a:spcAft>
              <a:buFont typeface="Arial"/>
              <a:buNone/>
              <a:defRPr/>
            </a:pPr>
            <a:endParaRPr lang="en-US" sz="1800" dirty="0">
              <a:ea typeface="+mn-ea"/>
            </a:endParaRPr>
          </a:p>
          <a:p>
            <a:pPr algn="ctr" eaLnBrk="1" fontAlgn="auto" hangingPunct="1">
              <a:spcAft>
                <a:spcPts val="0"/>
              </a:spcAft>
              <a:buFont typeface="Arial"/>
              <a:buNone/>
              <a:defRPr/>
            </a:pPr>
            <a:r>
              <a:rPr lang="en-US" sz="1600" b="1" dirty="0">
                <a:ea typeface="+mn-ea"/>
              </a:rPr>
              <a:t>MSU Resource Center for Persons with Disabilities (RCPD) </a:t>
            </a:r>
            <a:r>
              <a:rPr lang="en-US" sz="1600" b="1" dirty="0">
                <a:ea typeface="+mn-ea"/>
                <a:hlinkClick r:id="rId2"/>
              </a:rPr>
              <a:t>www.rcpd.msu.edu</a:t>
            </a:r>
            <a:r>
              <a:rPr lang="en-US" sz="1600" b="1" dirty="0">
                <a:ea typeface="+mn-ea"/>
              </a:rPr>
              <a:t> </a:t>
            </a:r>
          </a:p>
          <a:p>
            <a:pPr algn="ctr" fontAlgn="auto">
              <a:spcAft>
                <a:spcPts val="0"/>
              </a:spcAft>
              <a:defRPr/>
            </a:pPr>
            <a:r>
              <a:rPr lang="en-US" sz="1600" b="1" dirty="0">
                <a:ea typeface="+mn-ea"/>
              </a:rPr>
              <a:t>FAU Student Accessibility Services (SAS) </a:t>
            </a:r>
            <a:r>
              <a:rPr lang="en-US" sz="1600" b="1" dirty="0">
                <a:ea typeface="+mn-ea"/>
                <a:hlinkClick r:id="rId3"/>
              </a:rPr>
              <a:t>http://www.fau.edu/sas/</a:t>
            </a:r>
            <a:r>
              <a:rPr lang="en-US" sz="1600" b="1" dirty="0">
                <a:ea typeface="+mn-ea"/>
              </a:rPr>
              <a:t> </a:t>
            </a:r>
          </a:p>
          <a:p>
            <a:pPr algn="ctr" eaLnBrk="1" fontAlgn="auto" hangingPunct="1">
              <a:spcAft>
                <a:spcPts val="0"/>
              </a:spcAft>
              <a:buFont typeface="Arial"/>
              <a:buNone/>
              <a:defRPr/>
            </a:pPr>
            <a:endParaRPr lang="en-US" dirty="0">
              <a:ea typeface="+mn-ea"/>
            </a:endParaRPr>
          </a:p>
        </p:txBody>
      </p:sp>
      <p:pic>
        <p:nvPicPr>
          <p:cNvPr id="2" name="Picture 1" descr="Image of a variety of large and small dogs sitting" title="Image of a variety of large and small dogs sitting"/>
          <p:cNvPicPr>
            <a:picLocks noChangeAspect="1"/>
          </p:cNvPicPr>
          <p:nvPr/>
        </p:nvPicPr>
        <p:blipFill>
          <a:blip r:embed="rId4">
            <a:extLst>
              <a:ext uri="{BEBA8EAE-BF5A-486C-A8C5-ECC9F3942E4B}">
                <a14:imgProps xmlns:a14="http://schemas.microsoft.com/office/drawing/2010/main">
                  <a14:imgLayer r:embed="rId5">
                    <a14:imgEffect>
                      <a14:backgroundRemoval t="9524" b="100000" l="0" r="100000">
                        <a14:foregroundMark x1="13241" y1="84127" x2="13241" y2="84127"/>
                        <a14:foregroundMark x1="10621" y1="88889" x2="7172" y2="91799"/>
                        <a14:foregroundMark x1="60276" y1="90212" x2="60276" y2="90212"/>
                        <a14:foregroundMark x1="60966" y1="94709" x2="60966" y2="94709"/>
                        <a14:foregroundMark x1="1931" y1="83598" x2="1931" y2="83598"/>
                        <a14:foregroundMark x1="828" y1="82540" x2="828" y2="82540"/>
                        <a14:foregroundMark x1="3448" y1="83598" x2="0" y2="79894"/>
                        <a14:foregroundMark x1="3034" y1="94974" x2="5103" y2="95767"/>
                        <a14:foregroundMark x1="5379" y1="95767" x2="7034" y2="94444"/>
                        <a14:foregroundMark x1="7310" y1="94180" x2="15448" y2="99735"/>
                        <a14:foregroundMark x1="65793" y1="30423" x2="65793" y2="30423"/>
                        <a14:foregroundMark x1="4138" y1="84392" x2="2483" y2="83598"/>
                        <a14:foregroundMark x1="2483" y1="83598" x2="0" y2="80688"/>
                        <a14:foregroundMark x1="3310" y1="87037" x2="0" y2="83069"/>
                        <a14:backgroundMark x1="63724" y1="85979" x2="63724" y2="85979"/>
                        <a14:backgroundMark x1="63448" y1="82804" x2="63448" y2="82804"/>
                        <a14:backgroundMark x1="57379" y1="93915" x2="57379" y2="93915"/>
                        <a14:backgroundMark x1="57379" y1="90212" x2="57379" y2="90212"/>
                        <a14:backgroundMark x1="62345" y1="88624" x2="62345" y2="88624"/>
                        <a14:backgroundMark x1="1517" y1="96296" x2="1517" y2="96296"/>
                        <a14:backgroundMark x1="1379" y1="90476" x2="1379" y2="90476"/>
                        <a14:backgroundMark x1="1241" y1="87302" x2="1241" y2="87302"/>
                        <a14:backgroundMark x1="8414" y1="98148" x2="8414" y2="98148"/>
                        <a14:backgroundMark x1="6345" y1="98148" x2="6345" y2="98148"/>
                        <a14:backgroundMark x1="4828" y1="98148" x2="4828" y2="98148"/>
                        <a14:backgroundMark x1="7586" y1="95238" x2="7586" y2="95238"/>
                        <a14:backgroundMark x1="10207" y1="97884" x2="10207" y2="97884"/>
                        <a14:backgroundMark x1="11586" y1="98942" x2="11586" y2="98942"/>
                        <a14:backgroundMark x1="12828" y1="98942" x2="12828" y2="98942"/>
                        <a14:backgroundMark x1="9517" y1="97090" x2="9517" y2="97090"/>
                        <a14:backgroundMark x1="11724" y1="98413" x2="11724" y2="98413"/>
                        <a14:backgroundMark x1="13793" y1="99471" x2="13793" y2="99471"/>
                        <a14:backgroundMark x1="64000" y1="79365" x2="64000" y2="79365"/>
                        <a14:backgroundMark x1="3724" y1="82275" x2="3724" y2="82275"/>
                        <a14:backgroundMark x1="3724" y1="83069" x2="3724" y2="83069"/>
                        <a14:backgroundMark x1="414" y1="80952" x2="414" y2="80952"/>
                        <a14:backgroundMark x1="966" y1="80423" x2="966" y2="80423"/>
                        <a14:backgroundMark x1="2621" y1="83069" x2="2621" y2="83069"/>
                        <a14:backgroundMark x1="2069" y1="82011" x2="2069" y2="82011"/>
                        <a14:backgroundMark x1="276" y1="79365" x2="276" y2="79365"/>
                        <a14:backgroundMark x1="2897" y1="87566" x2="2897" y2="87566"/>
                        <a14:backgroundMark x1="276" y1="84127" x2="276" y2="84127"/>
                      </a14:backgroundRemoval>
                    </a14:imgEffect>
                  </a14:imgLayer>
                </a14:imgProps>
              </a:ext>
            </a:extLst>
          </a:blip>
          <a:stretch>
            <a:fillRect/>
          </a:stretch>
        </p:blipFill>
        <p:spPr>
          <a:xfrm>
            <a:off x="1771650" y="1482987"/>
            <a:ext cx="5558471" cy="2806535"/>
          </a:xfrm>
          <a:prstGeom prst="rect">
            <a:avLst/>
          </a:prstGeom>
        </p:spPr>
      </p:pic>
      <p:sp>
        <p:nvSpPr>
          <p:cNvPr id="4" name="TextBox 3"/>
          <p:cNvSpPr txBox="1"/>
          <p:nvPr/>
        </p:nvSpPr>
        <p:spPr>
          <a:xfrm>
            <a:off x="193964" y="1082840"/>
            <a:ext cx="8714508" cy="830997"/>
          </a:xfrm>
          <a:prstGeom prst="rect">
            <a:avLst/>
          </a:prstGeom>
          <a:noFill/>
        </p:spPr>
        <p:txBody>
          <a:bodyPr wrap="square" rtlCol="0">
            <a:spAutoFit/>
          </a:bodyPr>
          <a:lstStyle/>
          <a:p>
            <a:pPr algn="ctr"/>
            <a:r>
              <a:rPr lang="en-US" sz="2400" dirty="0">
                <a:solidFill>
                  <a:schemeClr val="accent2">
                    <a:lumMod val="50000"/>
                  </a:schemeClr>
                </a:solidFill>
              </a:rPr>
              <a:t>Policies and Processes for Handling the Increasing Number of Service/Assistance Animals on Campus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39532"/>
            <a:ext cx="8229600" cy="480233"/>
          </a:xfrm>
        </p:spPr>
        <p:txBody>
          <a:bodyPr>
            <a:normAutofit fontScale="90000"/>
          </a:bodyPr>
          <a:lstStyle/>
          <a:p>
            <a:r>
              <a:rPr lang="en-US" dirty="0"/>
              <a:t>MSU Service Animal Policy</a:t>
            </a:r>
          </a:p>
        </p:txBody>
      </p:sp>
      <p:sp>
        <p:nvSpPr>
          <p:cNvPr id="3" name="Content Placeholder 2"/>
          <p:cNvSpPr>
            <a:spLocks noGrp="1"/>
          </p:cNvSpPr>
          <p:nvPr>
            <p:ph idx="1"/>
          </p:nvPr>
        </p:nvSpPr>
        <p:spPr>
          <a:xfrm>
            <a:off x="552733" y="1528549"/>
            <a:ext cx="8325853" cy="4525911"/>
          </a:xfrm>
        </p:spPr>
        <p:txBody>
          <a:bodyPr/>
          <a:lstStyle/>
          <a:p>
            <a:pPr>
              <a:buFont typeface="Wingdings" panose="05000000000000000000" pitchFamily="2" charset="2"/>
              <a:buChar char="§"/>
            </a:pPr>
            <a:r>
              <a:rPr lang="en-US" sz="2300" dirty="0">
                <a:hlinkClick r:id="rId2"/>
              </a:rPr>
              <a:t>https://www.rcpd.msu.edu/services/serviceanimal</a:t>
            </a:r>
            <a:endParaRPr lang="en-US" sz="2300" dirty="0"/>
          </a:p>
          <a:p>
            <a:pPr>
              <a:buFont typeface="Wingdings" panose="05000000000000000000" pitchFamily="2" charset="2"/>
              <a:buChar char="§"/>
            </a:pPr>
            <a:r>
              <a:rPr lang="en-US" sz="2300" dirty="0"/>
              <a:t>Restricted Areas</a:t>
            </a:r>
          </a:p>
          <a:p>
            <a:pPr lvl="1"/>
            <a:r>
              <a:rPr lang="en-US" sz="2300" dirty="0"/>
              <a:t>Research Labs, Classrooms w/demo/research animals, Med/Vet/Clinical Areas, Nuclear Research Areas.</a:t>
            </a:r>
          </a:p>
          <a:p>
            <a:pPr marL="363474" lvl="1" indent="0">
              <a:buNone/>
            </a:pPr>
            <a:r>
              <a:rPr lang="en-US" sz="2300" dirty="0"/>
              <a:t>** Individual assessment **</a:t>
            </a:r>
          </a:p>
          <a:p>
            <a:pPr marL="363474" lvl="1" indent="0">
              <a:buNone/>
            </a:pPr>
            <a:r>
              <a:rPr lang="en-US" sz="2300" dirty="0"/>
              <a:t>** Appeal Process **</a:t>
            </a:r>
          </a:p>
          <a:p>
            <a:pPr marL="363474" lvl="1" indent="0">
              <a:buNone/>
            </a:pPr>
            <a:endParaRPr lang="en-US" sz="2300" dirty="0"/>
          </a:p>
          <a:p>
            <a:pPr>
              <a:buFont typeface="Wingdings" panose="05000000000000000000" pitchFamily="2" charset="2"/>
              <a:buChar char="§"/>
            </a:pPr>
            <a:r>
              <a:rPr lang="en-US" sz="2300" dirty="0"/>
              <a:t>Conflicting Disabilities</a:t>
            </a:r>
          </a:p>
          <a:p>
            <a:pPr lvl="1"/>
            <a:r>
              <a:rPr lang="en-US" sz="2300" dirty="0"/>
              <a:t>Respiratory, allergies, psychological conditions, etc.</a:t>
            </a:r>
          </a:p>
          <a:p>
            <a:pPr marL="0" indent="0">
              <a:buNone/>
            </a:pPr>
            <a:r>
              <a:rPr lang="en-US" sz="2300" dirty="0"/>
              <a:t>	** Contact Disability Services for Assistance **</a:t>
            </a:r>
          </a:p>
        </p:txBody>
      </p:sp>
    </p:spTree>
    <p:extLst>
      <p:ext uri="{BB962C8B-B14F-4D97-AF65-F5344CB8AC3E}">
        <p14:creationId xmlns:p14="http://schemas.microsoft.com/office/powerpoint/2010/main" val="3170505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descr="Dog or Miniature Horse&#10;" title="Dog or Miniature Horse"/>
          <p:cNvSpPr txBox="1"/>
          <p:nvPr/>
        </p:nvSpPr>
        <p:spPr>
          <a:xfrm>
            <a:off x="3199781" y="948013"/>
            <a:ext cx="1347721"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Dog or Miniature Horse</a:t>
            </a:r>
          </a:p>
        </p:txBody>
      </p:sp>
      <p:sp>
        <p:nvSpPr>
          <p:cNvPr id="10" name="TextBox 9" descr="Other (Ex. Cat, hamster)" title="Other (Ex. Cat, hamster)"/>
          <p:cNvSpPr txBox="1"/>
          <p:nvPr/>
        </p:nvSpPr>
        <p:spPr>
          <a:xfrm>
            <a:off x="4912091" y="959056"/>
            <a:ext cx="1417793"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Other (Ex. Cat, hamster)</a:t>
            </a:r>
          </a:p>
        </p:txBody>
      </p:sp>
      <p:sp>
        <p:nvSpPr>
          <p:cNvPr id="12" name="TextBox 11" descr="Is the disability readily apparent?&#10;(Ex. Wheelchair, white cane)&#10;" title="Is the disability readily apparent?"/>
          <p:cNvSpPr txBox="1"/>
          <p:nvPr/>
        </p:nvSpPr>
        <p:spPr>
          <a:xfrm>
            <a:off x="2492858" y="1446669"/>
            <a:ext cx="995256" cy="82715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Is the disability readily apparent?</a:t>
            </a:r>
          </a:p>
          <a:p>
            <a:pPr algn="ctr" defTabSz="623438" fontAlgn="auto">
              <a:spcBef>
                <a:spcPts val="0"/>
              </a:spcBef>
              <a:spcAft>
                <a:spcPts val="0"/>
              </a:spcAft>
            </a:pPr>
            <a:r>
              <a:rPr lang="en-US" sz="955" dirty="0">
                <a:solidFill>
                  <a:prstClr val="black"/>
                </a:solidFill>
                <a:latin typeface="Calibri"/>
                <a:ea typeface="+mn-ea"/>
                <a:cs typeface="+mn-cs"/>
              </a:rPr>
              <a:t>(Ex. Wheelchair, white cane)</a:t>
            </a:r>
          </a:p>
        </p:txBody>
      </p:sp>
      <p:sp>
        <p:nvSpPr>
          <p:cNvPr id="14" name="TextBox 13" descr="Is the disability not readily apparent?&#10;(Cannot see the disability)&#10;" title="Is the disability not readily apparent?"/>
          <p:cNvSpPr txBox="1"/>
          <p:nvPr/>
        </p:nvSpPr>
        <p:spPr>
          <a:xfrm>
            <a:off x="3902513" y="1462435"/>
            <a:ext cx="1119537" cy="68018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Is the disability not readily apparent?</a:t>
            </a:r>
          </a:p>
          <a:p>
            <a:pPr algn="ctr" defTabSz="623438" fontAlgn="auto">
              <a:spcBef>
                <a:spcPts val="0"/>
              </a:spcBef>
              <a:spcAft>
                <a:spcPts val="0"/>
              </a:spcAft>
            </a:pPr>
            <a:r>
              <a:rPr lang="en-US" sz="955" dirty="0">
                <a:solidFill>
                  <a:prstClr val="black"/>
                </a:solidFill>
                <a:latin typeface="Calibri"/>
                <a:ea typeface="+mn-ea"/>
                <a:cs typeface="+mn-cs"/>
              </a:rPr>
              <a:t>(Cannot see the disability)</a:t>
            </a:r>
          </a:p>
        </p:txBody>
      </p:sp>
      <p:sp>
        <p:nvSpPr>
          <p:cNvPr id="15" name="TextBox 14" descr="Not Permitted – Only Exception is MINIATURE HORSE&#10;" title="Not Permitted – Only Exception is MINIATURE HORSE"/>
          <p:cNvSpPr txBox="1"/>
          <p:nvPr/>
        </p:nvSpPr>
        <p:spPr>
          <a:xfrm>
            <a:off x="5380547" y="1484031"/>
            <a:ext cx="1437902" cy="533223"/>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Not Permitted – Only Exception is MINIATURE HORSE</a:t>
            </a:r>
          </a:p>
        </p:txBody>
      </p:sp>
      <p:sp>
        <p:nvSpPr>
          <p:cNvPr id="16" name="TextBox 15" descr="Approved&#10;" title="Approved"/>
          <p:cNvSpPr txBox="1"/>
          <p:nvPr/>
        </p:nvSpPr>
        <p:spPr>
          <a:xfrm>
            <a:off x="2477986" y="2533180"/>
            <a:ext cx="993143" cy="239296"/>
          </a:xfrm>
          <a:prstGeom prst="rect">
            <a:avLst/>
          </a:prstGeom>
          <a:noFill/>
          <a:ln>
            <a:solidFill>
              <a:srgbClr val="18453B"/>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Approved</a:t>
            </a:r>
          </a:p>
        </p:txBody>
      </p:sp>
      <p:sp>
        <p:nvSpPr>
          <p:cNvPr id="17" name="TextBox 16" descr="ASK: Is the animal required because of a disability?&#10;" title="ASK: Is the animal required because of a disability?"/>
          <p:cNvSpPr txBox="1"/>
          <p:nvPr/>
        </p:nvSpPr>
        <p:spPr>
          <a:xfrm>
            <a:off x="3978792" y="2408681"/>
            <a:ext cx="1119537" cy="533223"/>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ASK: Is the animal required because of a disability?</a:t>
            </a:r>
          </a:p>
        </p:txBody>
      </p:sp>
      <p:sp>
        <p:nvSpPr>
          <p:cNvPr id="18" name="TextBox 17" descr="Yes&#10;" title="Yes"/>
          <p:cNvSpPr txBox="1"/>
          <p:nvPr/>
        </p:nvSpPr>
        <p:spPr>
          <a:xfrm>
            <a:off x="3730676" y="3183866"/>
            <a:ext cx="445550"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Yes</a:t>
            </a:r>
          </a:p>
        </p:txBody>
      </p:sp>
      <p:sp>
        <p:nvSpPr>
          <p:cNvPr id="19" name="TextBox 18" descr="No" title="No"/>
          <p:cNvSpPr txBox="1"/>
          <p:nvPr/>
        </p:nvSpPr>
        <p:spPr>
          <a:xfrm>
            <a:off x="4887053" y="3195690"/>
            <a:ext cx="386074"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a:t>
            </a:r>
          </a:p>
        </p:txBody>
      </p:sp>
      <p:sp>
        <p:nvSpPr>
          <p:cNvPr id="20" name="TextBox 19" descr="ASK: What work or task is the animal trained to perform?&#10;" title="ASK: What work or task is the animal trained to perform?"/>
          <p:cNvSpPr txBox="1"/>
          <p:nvPr/>
        </p:nvSpPr>
        <p:spPr>
          <a:xfrm>
            <a:off x="2554835" y="3731625"/>
            <a:ext cx="1615272" cy="533223"/>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ASK: What work or task is the animal trained to perform?</a:t>
            </a:r>
          </a:p>
        </p:txBody>
      </p:sp>
      <p:sp>
        <p:nvSpPr>
          <p:cNvPr id="21" name="TextBox 20" descr="Not Approved&#10;" title="Not Approved"/>
          <p:cNvSpPr txBox="1"/>
          <p:nvPr/>
        </p:nvSpPr>
        <p:spPr>
          <a:xfrm>
            <a:off x="4741051" y="3738558"/>
            <a:ext cx="701264"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Not Approved</a:t>
            </a:r>
          </a:p>
        </p:txBody>
      </p:sp>
      <p:sp>
        <p:nvSpPr>
          <p:cNvPr id="26" name="TextBox 25" descr="Signals, alerts, guides, etc" title="Signals, alerts, guides, etc"/>
          <p:cNvSpPr txBox="1"/>
          <p:nvPr/>
        </p:nvSpPr>
        <p:spPr>
          <a:xfrm>
            <a:off x="2276915" y="4551523"/>
            <a:ext cx="772898" cy="533223"/>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Signals, alerts, guides, etc.</a:t>
            </a:r>
          </a:p>
        </p:txBody>
      </p:sp>
      <p:sp>
        <p:nvSpPr>
          <p:cNvPr id="28" name="TextBox 27" descr="Emotional support, therapy, comfort pet, etc.&#10;" title="Emotional support, therapy, comfort pet, etc."/>
          <p:cNvSpPr txBox="1"/>
          <p:nvPr/>
        </p:nvSpPr>
        <p:spPr>
          <a:xfrm>
            <a:off x="3428300" y="4497168"/>
            <a:ext cx="1009062" cy="82715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Emotional support, therapy, comfort pet, etc.</a:t>
            </a:r>
          </a:p>
        </p:txBody>
      </p:sp>
      <p:sp>
        <p:nvSpPr>
          <p:cNvPr id="29" name="TextBox 28" descr="Approved&#10;" title="Approved"/>
          <p:cNvSpPr txBox="1"/>
          <p:nvPr/>
        </p:nvSpPr>
        <p:spPr>
          <a:xfrm>
            <a:off x="2222113" y="5459236"/>
            <a:ext cx="772899"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Approved</a:t>
            </a:r>
          </a:p>
        </p:txBody>
      </p:sp>
      <p:sp>
        <p:nvSpPr>
          <p:cNvPr id="30" name="TextBox 29" descr="Not Approved&#10;" title="Not Approved"/>
          <p:cNvSpPr txBox="1"/>
          <p:nvPr/>
        </p:nvSpPr>
        <p:spPr>
          <a:xfrm>
            <a:off x="3413845" y="5653862"/>
            <a:ext cx="1011847"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Not Approved</a:t>
            </a:r>
          </a:p>
        </p:txBody>
      </p:sp>
      <p:sp>
        <p:nvSpPr>
          <p:cNvPr id="35" name="Down Arrow 34" descr="Arrow pointing down to next level in flow chart" title="Arrow pointing down to next level in flow chart"/>
          <p:cNvSpPr/>
          <p:nvPr/>
        </p:nvSpPr>
        <p:spPr>
          <a:xfrm>
            <a:off x="3881436" y="701605"/>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37" name="Down Arrow 36" descr="Arrow pointing down to next level in flow chart" title="Arrow pointing down to next level in flow chart"/>
          <p:cNvSpPr/>
          <p:nvPr/>
        </p:nvSpPr>
        <p:spPr>
          <a:xfrm flipH="1">
            <a:off x="5911653" y="1226364"/>
            <a:ext cx="236196" cy="25766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38" name="Down Arrow 37" descr="Arrow pointing down to next level in flow chart" title="Arrow pointing down to next level in flow chart"/>
          <p:cNvSpPr/>
          <p:nvPr/>
        </p:nvSpPr>
        <p:spPr>
          <a:xfrm flipH="1">
            <a:off x="3151552" y="1201101"/>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39" name="Down Arrow 38" descr="Arrow pointing down to next level in flow chart" title="Arrow pointing down to next level in flow chart"/>
          <p:cNvSpPr/>
          <p:nvPr/>
        </p:nvSpPr>
        <p:spPr>
          <a:xfrm flipH="1">
            <a:off x="4374623" y="1198352"/>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0" name="Down Arrow 39" descr="Arrow pointing down to next level in flow chart" title="Arrow pointing down to next level in flow chart"/>
          <p:cNvSpPr/>
          <p:nvPr/>
        </p:nvSpPr>
        <p:spPr>
          <a:xfrm flipH="1">
            <a:off x="2872388" y="2284506"/>
            <a:ext cx="236196" cy="24835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1" name="Down Arrow 40" descr="Arrow pointing down to next level in flow chart" title="Arrow pointing down to next level in flow chart"/>
          <p:cNvSpPr/>
          <p:nvPr/>
        </p:nvSpPr>
        <p:spPr>
          <a:xfrm flipH="1">
            <a:off x="4430543" y="2151466"/>
            <a:ext cx="236196" cy="23920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5" name="Down Arrow 44" descr="Arrow pointing down to next level in flow chart" title="Arrow pointing down to next level in flow chart"/>
          <p:cNvSpPr/>
          <p:nvPr/>
        </p:nvSpPr>
        <p:spPr>
          <a:xfrm flipH="1">
            <a:off x="3940030" y="2954625"/>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6" name="Down Arrow 45" descr="Arrow pointing down to next level in flow chart" title="Arrow pointing down to next level in flow chart"/>
          <p:cNvSpPr/>
          <p:nvPr/>
        </p:nvSpPr>
        <p:spPr>
          <a:xfrm flipH="1">
            <a:off x="2545266" y="4301049"/>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7" name="Down Arrow 46" descr="Arrow pointing down to next level in flow chart" title="Arrow pointing down to next level in flow chart"/>
          <p:cNvSpPr/>
          <p:nvPr/>
        </p:nvSpPr>
        <p:spPr>
          <a:xfrm flipH="1">
            <a:off x="3902513" y="4275826"/>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8" name="Down Arrow 47" descr="Arrow pointing down to next level in flow chart" title="Arrow pointing down to next level in flow chart"/>
          <p:cNvSpPr/>
          <p:nvPr/>
        </p:nvSpPr>
        <p:spPr>
          <a:xfrm flipH="1">
            <a:off x="2534319" y="5174407"/>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49" name="Down Arrow 48" descr="Arrow pointing down to next level in flow chart" title="Arrow pointing down to next level in flow chart"/>
          <p:cNvSpPr/>
          <p:nvPr/>
        </p:nvSpPr>
        <p:spPr>
          <a:xfrm flipH="1">
            <a:off x="3837902" y="5358817"/>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58" name="TextBox 57" descr="Guest" title="Guest"/>
          <p:cNvSpPr txBox="1"/>
          <p:nvPr/>
        </p:nvSpPr>
        <p:spPr>
          <a:xfrm>
            <a:off x="3925406" y="434081"/>
            <a:ext cx="1347721"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Guest</a:t>
            </a:r>
          </a:p>
        </p:txBody>
      </p:sp>
      <p:pic>
        <p:nvPicPr>
          <p:cNvPr id="1026" name="Picture 2" descr="Logo for Michaigan State University&#10;http://www.sbsmsu.com/webitemimages/539/40000006546.jpg" title="Logo for Michaigan State Universit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1810" y="5230829"/>
            <a:ext cx="1816261" cy="1499708"/>
          </a:xfrm>
          <a:prstGeom prst="rect">
            <a:avLst/>
          </a:prstGeom>
          <a:noFill/>
          <a:extLst>
            <a:ext uri="{909E8E84-426E-40dd-AFC4-6F175D3DCCD1}">
              <a14:hiddenFill xmlns:a14="http://schemas.microsoft.com/office/drawing/2010/main" xmlns="">
                <a:solidFill>
                  <a:srgbClr val="FFFFFF"/>
                </a:solidFill>
              </a14:hiddenFill>
            </a:ext>
          </a:extLst>
        </p:spPr>
      </p:pic>
      <p:sp>
        <p:nvSpPr>
          <p:cNvPr id="59" name="TextBox 58"/>
          <p:cNvSpPr txBox="1"/>
          <p:nvPr/>
        </p:nvSpPr>
        <p:spPr>
          <a:xfrm>
            <a:off x="6546271" y="6610889"/>
            <a:ext cx="741218" cy="239296"/>
          </a:xfrm>
          <a:prstGeom prst="rect">
            <a:avLst/>
          </a:prstGeom>
          <a:noFill/>
        </p:spPr>
        <p:txBody>
          <a:bodyPr wrap="square" rtlCol="0">
            <a:spAutoFit/>
          </a:bodyPr>
          <a:lstStyle/>
          <a:p>
            <a:pPr defTabSz="623438" fontAlgn="auto">
              <a:spcBef>
                <a:spcPts val="0"/>
              </a:spcBef>
              <a:spcAft>
                <a:spcPts val="0"/>
              </a:spcAft>
            </a:pPr>
            <a:r>
              <a:rPr lang="uk-UA" sz="955" dirty="0">
                <a:solidFill>
                  <a:prstClr val="black"/>
                </a:solidFill>
                <a:latin typeface="Calibri"/>
                <a:ea typeface="+mn-ea"/>
                <a:cs typeface="+mn-cs"/>
              </a:rPr>
              <a:t>V1-</a:t>
            </a:r>
            <a:r>
              <a:rPr lang="en-US" sz="955" dirty="0">
                <a:solidFill>
                  <a:prstClr val="black"/>
                </a:solidFill>
                <a:latin typeface="Calibri"/>
                <a:ea typeface="+mn-ea"/>
                <a:cs typeface="+mn-cs"/>
              </a:rPr>
              <a:t>11</a:t>
            </a:r>
            <a:r>
              <a:rPr lang="uk-UA" sz="955" dirty="0">
                <a:solidFill>
                  <a:prstClr val="black"/>
                </a:solidFill>
                <a:latin typeface="Calibri"/>
                <a:ea typeface="+mn-ea"/>
                <a:cs typeface="+mn-cs"/>
              </a:rPr>
              <a:t>16</a:t>
            </a:r>
            <a:endParaRPr lang="en-US" sz="955" dirty="0">
              <a:solidFill>
                <a:prstClr val="black"/>
              </a:solidFill>
              <a:latin typeface="Calibri"/>
              <a:ea typeface="+mn-ea"/>
              <a:cs typeface="+mn-cs"/>
            </a:endParaRPr>
          </a:p>
        </p:txBody>
      </p:sp>
      <p:sp>
        <p:nvSpPr>
          <p:cNvPr id="61" name="Down Arrow 60" descr="Arrow pointing  to the right to the next area of flow chart" title="Arrow pointing  to the right to the next area of flow chart"/>
          <p:cNvSpPr/>
          <p:nvPr/>
        </p:nvSpPr>
        <p:spPr>
          <a:xfrm flipH="1">
            <a:off x="5442315" y="3170257"/>
            <a:ext cx="277665" cy="339949"/>
          </a:xfrm>
          <a:prstGeom prst="downArrow">
            <a:avLst/>
          </a:prstGeom>
          <a:solidFill>
            <a:schemeClr val="tx1"/>
          </a:solidFill>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62" name="TextBox 61" descr="Dog in Training&#10;" title="Dog in Training"/>
          <p:cNvSpPr txBox="1"/>
          <p:nvPr/>
        </p:nvSpPr>
        <p:spPr>
          <a:xfrm>
            <a:off x="5820196" y="3173956"/>
            <a:ext cx="655305"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Dog in Training</a:t>
            </a:r>
          </a:p>
        </p:txBody>
      </p:sp>
      <p:sp>
        <p:nvSpPr>
          <p:cNvPr id="63" name="Down Arrow 62" descr="Arrow pointing  to the right to the next area of flow chart" title="Arrow pointing  to the right to the next area of flow chart"/>
          <p:cNvSpPr/>
          <p:nvPr/>
        </p:nvSpPr>
        <p:spPr>
          <a:xfrm flipH="1">
            <a:off x="6573526" y="3258617"/>
            <a:ext cx="236196" cy="216706"/>
          </a:xfrm>
          <a:prstGeom prst="downArrow">
            <a:avLst/>
          </a:prstGeom>
          <a:solidFill>
            <a:schemeClr val="tx1"/>
          </a:solidFill>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64" name="TextBox 63" descr="Ask: What is the dog’s Age?&#10;" title="Ask: What is the dog’s Age?"/>
          <p:cNvSpPr txBox="1"/>
          <p:nvPr/>
        </p:nvSpPr>
        <p:spPr>
          <a:xfrm>
            <a:off x="6907747" y="3173956"/>
            <a:ext cx="921769"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Ask: What is the dog’s Age?</a:t>
            </a:r>
          </a:p>
        </p:txBody>
      </p:sp>
      <p:sp>
        <p:nvSpPr>
          <p:cNvPr id="66" name="Down Arrow 65" descr="Arrow pointing down to next level in flow chart" title="Arrow pointing down to next level in flow chart"/>
          <p:cNvSpPr/>
          <p:nvPr/>
        </p:nvSpPr>
        <p:spPr>
          <a:xfrm flipH="1">
            <a:off x="7625883" y="3608268"/>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67" name="TextBox 66" descr="12 Months or Older&#10;" title="12 Months or Older"/>
          <p:cNvSpPr txBox="1"/>
          <p:nvPr/>
        </p:nvSpPr>
        <p:spPr>
          <a:xfrm>
            <a:off x="6370172" y="3858996"/>
            <a:ext cx="750725"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12 Months or Older</a:t>
            </a:r>
          </a:p>
        </p:txBody>
      </p:sp>
      <p:sp>
        <p:nvSpPr>
          <p:cNvPr id="68" name="TextBox 67" descr="Under 12 Months of Age&#10;" title="Under 12 Months of Age"/>
          <p:cNvSpPr txBox="1"/>
          <p:nvPr/>
        </p:nvSpPr>
        <p:spPr>
          <a:xfrm>
            <a:off x="7612826" y="3870395"/>
            <a:ext cx="924291"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Under 12 Months of Age</a:t>
            </a:r>
          </a:p>
        </p:txBody>
      </p:sp>
      <p:sp>
        <p:nvSpPr>
          <p:cNvPr id="69" name="Down Arrow 68" descr="Arrow pointing down to next level in flow chart" title="Arrow pointing down to next level in flow chart"/>
          <p:cNvSpPr/>
          <p:nvPr/>
        </p:nvSpPr>
        <p:spPr>
          <a:xfrm flipH="1">
            <a:off x="6448773" y="4229753"/>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70" name="Down Arrow 69" descr="Arrow pointing down to next level in flow chart" title="Arrow pointing down to next level in flow chart"/>
          <p:cNvSpPr/>
          <p:nvPr/>
        </p:nvSpPr>
        <p:spPr>
          <a:xfrm flipH="1">
            <a:off x="7956873" y="4291762"/>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71" name="TextBox 70" descr="Not Approved&#10;" title="Not Approved"/>
          <p:cNvSpPr txBox="1"/>
          <p:nvPr/>
        </p:nvSpPr>
        <p:spPr>
          <a:xfrm>
            <a:off x="8193069" y="5853141"/>
            <a:ext cx="798175"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Not Approved</a:t>
            </a:r>
          </a:p>
        </p:txBody>
      </p:sp>
      <p:sp>
        <p:nvSpPr>
          <p:cNvPr id="72" name="TextBox 71" descr="Approved&#10;" title="Approved"/>
          <p:cNvSpPr txBox="1"/>
          <p:nvPr/>
        </p:nvSpPr>
        <p:spPr>
          <a:xfrm>
            <a:off x="5536809" y="6027851"/>
            <a:ext cx="749688"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Approved</a:t>
            </a:r>
          </a:p>
        </p:txBody>
      </p:sp>
      <p:sp>
        <p:nvSpPr>
          <p:cNvPr id="73" name="TextBox 72" descr="Ask for Letter from BOT/RCPD&#10;" title="Ask for Letter from BOT/RCPD"/>
          <p:cNvSpPr txBox="1"/>
          <p:nvPr/>
        </p:nvSpPr>
        <p:spPr>
          <a:xfrm>
            <a:off x="7489638" y="4561142"/>
            <a:ext cx="1204677"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Ask for Letter from BOT/RCPD</a:t>
            </a:r>
          </a:p>
        </p:txBody>
      </p:sp>
      <p:sp>
        <p:nvSpPr>
          <p:cNvPr id="78" name="TextBox 77" descr="Yes&#10;" title="Yes"/>
          <p:cNvSpPr txBox="1"/>
          <p:nvPr/>
        </p:nvSpPr>
        <p:spPr>
          <a:xfrm>
            <a:off x="7528636" y="5260656"/>
            <a:ext cx="350667"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Yes</a:t>
            </a:r>
          </a:p>
        </p:txBody>
      </p:sp>
      <p:sp>
        <p:nvSpPr>
          <p:cNvPr id="79" name="Down Arrow 78" descr="Arrow pointing down to next level in flow chart" title="Arrow pointing down to next level in flow chart"/>
          <p:cNvSpPr/>
          <p:nvPr/>
        </p:nvSpPr>
        <p:spPr>
          <a:xfrm flipH="1">
            <a:off x="7625883" y="4997490"/>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80" name="TextBox 79" descr="Approved&#10;" title="Approved"/>
          <p:cNvSpPr txBox="1"/>
          <p:nvPr/>
        </p:nvSpPr>
        <p:spPr>
          <a:xfrm>
            <a:off x="7360802" y="5828680"/>
            <a:ext cx="686334"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Approved</a:t>
            </a:r>
          </a:p>
        </p:txBody>
      </p:sp>
      <p:sp>
        <p:nvSpPr>
          <p:cNvPr id="57" name="TextBox 56" descr="Ask for Documentation of Trainer Status or Animal Training Status&#10;" title="Ask for Documentation of Trainer Status or Animal Training Status"/>
          <p:cNvSpPr txBox="1"/>
          <p:nvPr/>
        </p:nvSpPr>
        <p:spPr>
          <a:xfrm>
            <a:off x="5778824" y="4483823"/>
            <a:ext cx="1307362" cy="68018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Ask for Documentation of Trainer Status or Animal Training Status</a:t>
            </a:r>
          </a:p>
        </p:txBody>
      </p:sp>
      <p:sp>
        <p:nvSpPr>
          <p:cNvPr id="83" name="TextBox 82" descr="Yes&#10;" title="Yes"/>
          <p:cNvSpPr txBox="1"/>
          <p:nvPr/>
        </p:nvSpPr>
        <p:spPr>
          <a:xfrm>
            <a:off x="5698347" y="5465469"/>
            <a:ext cx="454614"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Yes</a:t>
            </a:r>
          </a:p>
        </p:txBody>
      </p:sp>
      <p:sp>
        <p:nvSpPr>
          <p:cNvPr id="85" name="TextBox 84" descr="No" title="No"/>
          <p:cNvSpPr txBox="1"/>
          <p:nvPr/>
        </p:nvSpPr>
        <p:spPr>
          <a:xfrm>
            <a:off x="6654373" y="5444565"/>
            <a:ext cx="382216"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a:t>
            </a:r>
          </a:p>
        </p:txBody>
      </p:sp>
      <p:sp>
        <p:nvSpPr>
          <p:cNvPr id="86" name="Down Arrow 85" descr="Arrow pointing down to next level in flow chart" title="Arrow pointing down to next level in flow chart"/>
          <p:cNvSpPr/>
          <p:nvPr/>
        </p:nvSpPr>
        <p:spPr>
          <a:xfrm flipH="1">
            <a:off x="6728026" y="5199904"/>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88" name="TextBox 87" descr="Not Approved&#10;" title="Not Approved"/>
          <p:cNvSpPr txBox="1"/>
          <p:nvPr/>
        </p:nvSpPr>
        <p:spPr>
          <a:xfrm>
            <a:off x="6455819" y="6026785"/>
            <a:ext cx="759050" cy="386260"/>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Not Approved</a:t>
            </a:r>
          </a:p>
        </p:txBody>
      </p:sp>
      <p:sp>
        <p:nvSpPr>
          <p:cNvPr id="84" name="Down Arrow 83" descr="Arrow pointing down to next level in flow chart" title="Arrow pointing down to next level in flow chart"/>
          <p:cNvSpPr/>
          <p:nvPr/>
        </p:nvSpPr>
        <p:spPr>
          <a:xfrm flipH="1">
            <a:off x="5810337" y="5199904"/>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81" name="Down Arrow 80" descr="Arrow pointing down to next level in flow chart" title="Arrow pointing down to next level in flow chart"/>
          <p:cNvSpPr/>
          <p:nvPr/>
        </p:nvSpPr>
        <p:spPr>
          <a:xfrm>
            <a:off x="5108814" y="708483"/>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89" name="Down Arrow 88" descr="Arrow pointing down to next level in flow chart" title="Arrow pointing down to next level in flow chart"/>
          <p:cNvSpPr/>
          <p:nvPr/>
        </p:nvSpPr>
        <p:spPr>
          <a:xfrm flipH="1">
            <a:off x="4887053" y="2963241"/>
            <a:ext cx="236196" cy="23244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2" name="Down Arrow 91" descr="Arrow pointing down to next level in flow chart" title="Arrow pointing down to next level in flow chart"/>
          <p:cNvSpPr/>
          <p:nvPr/>
        </p:nvSpPr>
        <p:spPr>
          <a:xfrm flipH="1">
            <a:off x="4953035" y="3473089"/>
            <a:ext cx="236196" cy="23244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3" name="Down Arrow 92" descr="Arrow pointing down to next level in flow chart" title="Arrow pointing down to next level in flow chart"/>
          <p:cNvSpPr/>
          <p:nvPr/>
        </p:nvSpPr>
        <p:spPr>
          <a:xfrm flipH="1">
            <a:off x="3832010" y="3462975"/>
            <a:ext cx="236196" cy="23244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4" name="Down Arrow 93" descr="Arrow pointing down to next level in flow chart" title="Arrow pointing down to next level in flow chart"/>
          <p:cNvSpPr/>
          <p:nvPr/>
        </p:nvSpPr>
        <p:spPr>
          <a:xfrm flipH="1">
            <a:off x="6871355" y="3623081"/>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6" name="Down Arrow 95" descr="Arrow pointing down to next level in flow chart" title="Arrow pointing down to next level in flow chart"/>
          <p:cNvSpPr/>
          <p:nvPr/>
        </p:nvSpPr>
        <p:spPr>
          <a:xfrm flipH="1">
            <a:off x="8427648" y="5001393"/>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7" name="Down Arrow 96" descr="Arrow pointing down to next level in flow chart" title="Arrow pointing down to next level in flow chart"/>
          <p:cNvSpPr/>
          <p:nvPr/>
        </p:nvSpPr>
        <p:spPr>
          <a:xfrm flipH="1">
            <a:off x="7592599" y="5572987"/>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98" name="TextBox 97" descr="No" title="No"/>
          <p:cNvSpPr txBox="1"/>
          <p:nvPr/>
        </p:nvSpPr>
        <p:spPr>
          <a:xfrm>
            <a:off x="8376147" y="5274051"/>
            <a:ext cx="350667" cy="239296"/>
          </a:xfrm>
          <a:prstGeom prst="rect">
            <a:avLst/>
          </a:prstGeom>
          <a:noFill/>
          <a:ln>
            <a:solidFill>
              <a:schemeClr val="tx1"/>
            </a:solidFill>
          </a:ln>
        </p:spPr>
        <p:txBody>
          <a:bodyPr wrap="square" rtlCol="0">
            <a:spAutoFit/>
          </a:bodyPr>
          <a:lstStyle/>
          <a:p>
            <a:pPr algn="ctr" defTabSz="623438" fontAlgn="auto">
              <a:spcBef>
                <a:spcPts val="0"/>
              </a:spcBef>
              <a:spcAft>
                <a:spcPts val="0"/>
              </a:spcAft>
            </a:pPr>
            <a:r>
              <a:rPr lang="en-US" sz="955" dirty="0">
                <a:solidFill>
                  <a:prstClr val="black"/>
                </a:solidFill>
                <a:latin typeface="Calibri"/>
                <a:ea typeface="+mn-ea"/>
                <a:cs typeface="+mn-cs"/>
              </a:rPr>
              <a:t>No</a:t>
            </a:r>
          </a:p>
        </p:txBody>
      </p:sp>
      <p:sp>
        <p:nvSpPr>
          <p:cNvPr id="99" name="Down Arrow 98" descr="Arrow pointing down to next level in flow chart" title="Arrow pointing down to next level in flow chart"/>
          <p:cNvSpPr/>
          <p:nvPr/>
        </p:nvSpPr>
        <p:spPr>
          <a:xfrm flipH="1">
            <a:off x="8427648" y="5588886"/>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100" name="Down Arrow 99" descr="Arrow pointing down to next level in flow chart" title="Arrow pointing down to next level in flow chart"/>
          <p:cNvSpPr/>
          <p:nvPr/>
        </p:nvSpPr>
        <p:spPr>
          <a:xfrm flipH="1">
            <a:off x="6727383" y="5751412"/>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101" name="Down Arrow 100" descr="Arrow pointing down to next level in flow chart" title="Arrow pointing down to next level in flow chart"/>
          <p:cNvSpPr/>
          <p:nvPr/>
        </p:nvSpPr>
        <p:spPr>
          <a:xfrm flipH="1">
            <a:off x="5804671" y="5766119"/>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fontAlgn="auto">
              <a:spcBef>
                <a:spcPts val="0"/>
              </a:spcBef>
              <a:spcAft>
                <a:spcPts val="0"/>
              </a:spcAft>
            </a:pPr>
            <a:endParaRPr lang="en-US" sz="1227">
              <a:solidFill>
                <a:prstClr val="white"/>
              </a:solidFill>
              <a:latin typeface="Calibri"/>
            </a:endParaRPr>
          </a:p>
        </p:txBody>
      </p:sp>
      <p:sp>
        <p:nvSpPr>
          <p:cNvPr id="5" name="Title 4"/>
          <p:cNvSpPr>
            <a:spLocks noGrp="1"/>
          </p:cNvSpPr>
          <p:nvPr>
            <p:ph type="title"/>
          </p:nvPr>
        </p:nvSpPr>
        <p:spPr>
          <a:xfrm>
            <a:off x="723389" y="216695"/>
            <a:ext cx="7886700" cy="263436"/>
          </a:xfrm>
        </p:spPr>
        <p:txBody>
          <a:bodyPr>
            <a:normAutofit fontScale="90000"/>
          </a:bodyPr>
          <a:lstStyle/>
          <a:p>
            <a:r>
              <a:rPr lang="en-US" sz="2800" dirty="0">
                <a:ln w="0"/>
                <a:solidFill>
                  <a:prstClr val="black"/>
                </a:solidFill>
                <a:effectLst>
                  <a:outerShdw blurRad="38100" dist="19050" dir="2700000" algn="tl" rotWithShape="0">
                    <a:prstClr val="black">
                      <a:alpha val="40000"/>
                    </a:prstClr>
                  </a:outerShdw>
                </a:effectLst>
                <a:latin typeface="Calibri"/>
              </a:rPr>
              <a:t>Flow Chart for Animals in Public Venues</a:t>
            </a:r>
            <a:br>
              <a:rPr lang="en-US" sz="2800" dirty="0">
                <a:ln w="0"/>
                <a:solidFill>
                  <a:prstClr val="black"/>
                </a:solidFill>
                <a:effectLst>
                  <a:outerShdw blurRad="38100" dist="19050" dir="2700000" algn="tl" rotWithShape="0">
                    <a:prstClr val="black">
                      <a:alpha val="40000"/>
                    </a:prstClr>
                  </a:outerShdw>
                </a:effectLst>
                <a:latin typeface="Calibri"/>
              </a:rPr>
            </a:br>
            <a:endParaRPr lang="en-US" dirty="0"/>
          </a:p>
        </p:txBody>
      </p:sp>
    </p:spTree>
    <p:extLst>
      <p:ext uri="{BB962C8B-B14F-4D97-AF65-F5344CB8AC3E}">
        <p14:creationId xmlns:p14="http://schemas.microsoft.com/office/powerpoint/2010/main" val="3441678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155B-3F78-164B-B0FE-D65152545282}"/>
              </a:ext>
            </a:extLst>
          </p:cNvPr>
          <p:cNvSpPr>
            <a:spLocks noGrp="1"/>
          </p:cNvSpPr>
          <p:nvPr>
            <p:ph type="title"/>
          </p:nvPr>
        </p:nvSpPr>
        <p:spPr>
          <a:xfrm>
            <a:off x="0" y="914400"/>
            <a:ext cx="9144000" cy="1143000"/>
          </a:xfrm>
        </p:spPr>
        <p:txBody>
          <a:bodyPr/>
          <a:lstStyle/>
          <a:p>
            <a:pPr algn="ctr">
              <a:defRPr/>
            </a:pPr>
            <a:r>
              <a:rPr lang="en-US" sz="4000" dirty="0">
                <a:latin typeface="+mn-lt"/>
              </a:rPr>
              <a:t>FAU Animal Policy</a:t>
            </a:r>
          </a:p>
        </p:txBody>
      </p:sp>
      <p:sp>
        <p:nvSpPr>
          <p:cNvPr id="3" name="Content Placeholder 2">
            <a:extLst>
              <a:ext uri="{FF2B5EF4-FFF2-40B4-BE49-F238E27FC236}">
                <a16:creationId xmlns:a16="http://schemas.microsoft.com/office/drawing/2014/main" id="{AF4D9C87-4BFA-5B43-87C9-976F1C33E996}"/>
              </a:ext>
            </a:extLst>
          </p:cNvPr>
          <p:cNvSpPr>
            <a:spLocks noGrp="1"/>
          </p:cNvSpPr>
          <p:nvPr>
            <p:ph idx="1"/>
          </p:nvPr>
        </p:nvSpPr>
        <p:spPr>
          <a:xfrm>
            <a:off x="225424" y="1708484"/>
            <a:ext cx="8677943" cy="4525963"/>
          </a:xfrm>
        </p:spPr>
        <p:txBody>
          <a:bodyPr/>
          <a:lstStyle/>
          <a:p>
            <a:pPr>
              <a:defRPr/>
            </a:pPr>
            <a:r>
              <a:rPr lang="en-US" sz="1800" dirty="0"/>
              <a:t>Possession of animals, other than fish as defined below, are prohibited. </a:t>
            </a:r>
          </a:p>
          <a:p>
            <a:pPr>
              <a:defRPr/>
            </a:pPr>
            <a:r>
              <a:rPr lang="en-US" sz="1800" dirty="0"/>
              <a:t>Any cost associated with the possession of an illegal animal will be charged to the responsible resident(s) or to all residents of the room/apartment, (damaged furniture, cleaning, pest control, etc.). </a:t>
            </a:r>
          </a:p>
          <a:p>
            <a:pPr>
              <a:defRPr/>
            </a:pPr>
            <a:r>
              <a:rPr lang="en-US" sz="1800" dirty="0"/>
              <a:t>This policy shall not effect the verification process of service animals or approval  process of emotional support animals by </a:t>
            </a:r>
            <a:r>
              <a:rPr lang="en-US" sz="1800" dirty="0">
                <a:hlinkClick r:id="rId2"/>
              </a:rPr>
              <a:t>Student Accessibility Services</a:t>
            </a:r>
            <a:r>
              <a:rPr lang="en-US" sz="1800" dirty="0"/>
              <a:t>.</a:t>
            </a:r>
          </a:p>
          <a:p>
            <a:pPr>
              <a:defRPr/>
            </a:pPr>
            <a:r>
              <a:rPr lang="en-US" sz="1800" b="1" dirty="0"/>
              <a:t>Failure to comply with this process as outlined by SAS regarding services animals and emotional support animals may result in a Code of Conduct Violation and/or a breach of the Housing </a:t>
            </a:r>
            <a:r>
              <a:rPr lang="en-US" sz="2000" b="1" dirty="0"/>
              <a:t>Contract.</a:t>
            </a:r>
            <a:endParaRPr lang="en-US" sz="2000" dirty="0"/>
          </a:p>
          <a:p>
            <a:pPr>
              <a:defRPr/>
            </a:pPr>
            <a:endParaRPr lang="en-US" dirty="0"/>
          </a:p>
        </p:txBody>
      </p:sp>
      <p:sp>
        <p:nvSpPr>
          <p:cNvPr id="4" name="Text Box 6">
            <a:extLst>
              <a:ext uri="{FF2B5EF4-FFF2-40B4-BE49-F238E27FC236}">
                <a16:creationId xmlns:a16="http://schemas.microsoft.com/office/drawing/2014/main" id="{80DE3575-48E4-A04F-B255-23D546C80956}"/>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3192058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bg1">
                <a:lumMod val="0"/>
                <a:lumOff val="100000"/>
              </a:schemeClr>
            </a:gs>
            <a:gs pos="100000">
              <a:schemeClr val="bg1">
                <a:lumMod val="85000"/>
              </a:schemeClr>
            </a:gs>
            <a:gs pos="35000">
              <a:schemeClr val="bg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13612"/>
            <a:ext cx="9144000" cy="1115228"/>
          </a:xfrm>
        </p:spPr>
        <p:txBody>
          <a:bodyPr>
            <a:noAutofit/>
          </a:bodyPr>
          <a:lstStyle/>
          <a:p>
            <a:pPr algn="ctr"/>
            <a:r>
              <a:rPr lang="en-US" sz="4400" dirty="0">
                <a:solidFill>
                  <a:schemeClr val="tx1"/>
                </a:solidFill>
              </a:rPr>
              <a:t>Definition of an Assistance Animal</a:t>
            </a:r>
          </a:p>
        </p:txBody>
      </p:sp>
      <p:sp>
        <p:nvSpPr>
          <p:cNvPr id="3" name="Content Placeholder 2"/>
          <p:cNvSpPr>
            <a:spLocks noGrp="1"/>
          </p:cNvSpPr>
          <p:nvPr>
            <p:ph idx="1"/>
          </p:nvPr>
        </p:nvSpPr>
        <p:spPr>
          <a:xfrm>
            <a:off x="457200" y="1728840"/>
            <a:ext cx="8229600" cy="4363992"/>
          </a:xfrm>
        </p:spPr>
        <p:txBody>
          <a:bodyPr>
            <a:normAutofit lnSpcReduction="10000"/>
          </a:bodyPr>
          <a:lstStyle/>
          <a:p>
            <a:r>
              <a:rPr lang="en-US" b="1" dirty="0"/>
              <a:t>“</a:t>
            </a:r>
            <a:r>
              <a:rPr lang="en-US" sz="2400" b="1" dirty="0"/>
              <a:t>Assistance Animals” under the Fair Housing Act provide physical and/or emotional support to individuals with disabilities. </a:t>
            </a:r>
            <a:r>
              <a:rPr lang="en-US" sz="2400" dirty="0"/>
              <a:t>“Assistance Animals” are defined as a category of animals that </a:t>
            </a:r>
            <a:r>
              <a:rPr lang="en-US" sz="2400" b="1" dirty="0"/>
              <a:t>may work, provide assistance, or perform physical tasks for an individual with a disability and/or provide necessary emotional support to an individual with a mental or psychiatric disability</a:t>
            </a:r>
            <a:r>
              <a:rPr lang="en-US" sz="2400" dirty="0"/>
              <a:t>, but which are not considered Service Animals under the ADAAA.</a:t>
            </a:r>
          </a:p>
          <a:p>
            <a:pPr marL="0" indent="0">
              <a:buNone/>
            </a:pPr>
            <a:endParaRPr lang="en-US" sz="2400" dirty="0"/>
          </a:p>
          <a:p>
            <a:r>
              <a:rPr lang="en-US" sz="2400" dirty="0"/>
              <a:t>Assistance Animals are not pets, nor individually trained or certified.</a:t>
            </a:r>
          </a:p>
        </p:txBody>
      </p:sp>
    </p:spTree>
    <p:extLst>
      <p:ext uri="{BB962C8B-B14F-4D97-AF65-F5344CB8AC3E}">
        <p14:creationId xmlns:p14="http://schemas.microsoft.com/office/powerpoint/2010/main" val="23415456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2493"/>
            <a:ext cx="9144000" cy="981810"/>
          </a:xfrm>
        </p:spPr>
        <p:txBody>
          <a:bodyPr>
            <a:normAutofit/>
          </a:bodyPr>
          <a:lstStyle/>
          <a:p>
            <a:pPr algn="ctr"/>
            <a:r>
              <a:rPr lang="en-US" sz="4000" dirty="0"/>
              <a:t>MSU  Campus Housing</a:t>
            </a:r>
          </a:p>
        </p:txBody>
      </p:sp>
      <p:sp>
        <p:nvSpPr>
          <p:cNvPr id="3" name="Content Placeholder 2"/>
          <p:cNvSpPr>
            <a:spLocks noGrp="1"/>
          </p:cNvSpPr>
          <p:nvPr>
            <p:ph idx="1"/>
          </p:nvPr>
        </p:nvSpPr>
        <p:spPr>
          <a:xfrm>
            <a:off x="0" y="1424343"/>
            <a:ext cx="4724064" cy="4296682"/>
          </a:xfrm>
        </p:spPr>
        <p:txBody>
          <a:bodyPr>
            <a:normAutofit/>
          </a:bodyPr>
          <a:lstStyle/>
          <a:p>
            <a:pPr marL="0" indent="0" algn="ctr">
              <a:buNone/>
            </a:pPr>
            <a:r>
              <a:rPr lang="en-US" sz="3000" u="sng" dirty="0"/>
              <a:t>Service Animal</a:t>
            </a:r>
          </a:p>
          <a:p>
            <a:pPr>
              <a:buFont typeface="Wingdings" panose="05000000000000000000" pitchFamily="2" charset="2"/>
              <a:buChar char="§"/>
            </a:pPr>
            <a:r>
              <a:rPr lang="en-US" sz="2400" dirty="0"/>
              <a:t>No Pre-Authorization once animal status is clarified.</a:t>
            </a:r>
          </a:p>
          <a:p>
            <a:pPr marL="0" indent="0">
              <a:buNone/>
            </a:pPr>
            <a:endParaRPr lang="en-US" dirty="0"/>
          </a:p>
          <a:p>
            <a:pPr>
              <a:buFont typeface="Wingdings" panose="05000000000000000000" pitchFamily="2" charset="2"/>
              <a:buChar char="§"/>
            </a:pPr>
            <a:r>
              <a:rPr lang="en-US" sz="2400" dirty="0"/>
              <a:t>The Service Animal is permitted to accompany the resident to all areas of housing where residents are normally permitted to go. </a:t>
            </a:r>
          </a:p>
          <a:p>
            <a:pPr marL="0" indent="0">
              <a:buNone/>
            </a:pPr>
            <a:r>
              <a:rPr lang="en-US" dirty="0"/>
              <a:t>	</a:t>
            </a:r>
          </a:p>
        </p:txBody>
      </p:sp>
      <p:sp>
        <p:nvSpPr>
          <p:cNvPr id="4" name="Content Placeholder 3"/>
          <p:cNvSpPr>
            <a:spLocks noGrp="1"/>
          </p:cNvSpPr>
          <p:nvPr>
            <p:ph idx="13"/>
          </p:nvPr>
        </p:nvSpPr>
        <p:spPr>
          <a:xfrm>
            <a:off x="4724064" y="1424343"/>
            <a:ext cx="4419936" cy="4296682"/>
          </a:xfrm>
        </p:spPr>
        <p:txBody>
          <a:bodyPr>
            <a:normAutofit fontScale="92500" lnSpcReduction="20000"/>
          </a:bodyPr>
          <a:lstStyle/>
          <a:p>
            <a:pPr marL="0" indent="0" algn="ctr">
              <a:buNone/>
            </a:pPr>
            <a:r>
              <a:rPr lang="en-US" sz="3000" u="sng" dirty="0"/>
              <a:t>Assistance Animal</a:t>
            </a:r>
          </a:p>
          <a:p>
            <a:pPr>
              <a:buFont typeface="Wingdings" panose="05000000000000000000" pitchFamily="2" charset="2"/>
              <a:buChar char="§"/>
            </a:pPr>
            <a:r>
              <a:rPr lang="en-US" sz="2400" dirty="0"/>
              <a:t>Requires Pre-authorization for Access to Campus Housing.</a:t>
            </a:r>
          </a:p>
          <a:p>
            <a:pPr marL="0" indent="0">
              <a:buNone/>
            </a:pPr>
            <a:endParaRPr lang="en-US" sz="2400" dirty="0"/>
          </a:p>
          <a:p>
            <a:pPr>
              <a:buFont typeface="Wingdings" panose="05000000000000000000" pitchFamily="2" charset="2"/>
              <a:buChar char="§"/>
            </a:pPr>
            <a:r>
              <a:rPr lang="en-US" sz="2400" dirty="0"/>
              <a:t>Student must register with RCPD &amp; request assistance animal accommodation.</a:t>
            </a:r>
          </a:p>
          <a:p>
            <a:pPr marL="0" indent="0">
              <a:buNone/>
            </a:pPr>
            <a:endParaRPr lang="en-US" sz="2400" dirty="0"/>
          </a:p>
          <a:p>
            <a:pPr>
              <a:buFont typeface="Wingdings" panose="05000000000000000000" pitchFamily="2" charset="2"/>
              <a:buChar char="§"/>
            </a:pPr>
            <a:r>
              <a:rPr lang="en-US" sz="2400" dirty="0"/>
              <a:t>Only authorized for resident’s privately assigned individual living quarters (room, suite, apartment) </a:t>
            </a:r>
            <a:r>
              <a:rPr lang="en-US" sz="1600" dirty="0"/>
              <a:t>**except to the extent the resident is taking the animal out for natural relief.** </a:t>
            </a:r>
          </a:p>
        </p:txBody>
      </p:sp>
    </p:spTree>
    <p:extLst>
      <p:ext uri="{BB962C8B-B14F-4D97-AF65-F5344CB8AC3E}">
        <p14:creationId xmlns:p14="http://schemas.microsoft.com/office/powerpoint/2010/main" val="1838268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descr="Dog" title="Dog"/>
          <p:cNvSpPr txBox="1"/>
          <p:nvPr/>
        </p:nvSpPr>
        <p:spPr>
          <a:xfrm>
            <a:off x="2476235" y="1162840"/>
            <a:ext cx="134772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Dog</a:t>
            </a:r>
          </a:p>
        </p:txBody>
      </p:sp>
      <p:sp>
        <p:nvSpPr>
          <p:cNvPr id="10" name="TextBox 9" descr="Other (Ex. Cat, hamster)" title="Other (Ex. Cat, hamster"/>
          <p:cNvSpPr txBox="1"/>
          <p:nvPr/>
        </p:nvSpPr>
        <p:spPr>
          <a:xfrm>
            <a:off x="5283429" y="1162840"/>
            <a:ext cx="1417793"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Other (Ex. Cat, hamster)</a:t>
            </a:r>
          </a:p>
        </p:txBody>
      </p:sp>
      <p:sp>
        <p:nvSpPr>
          <p:cNvPr id="12" name="TextBox 11" descr="Is the disability readily apparent?&#10;(Ex. Wheelchair, white cane)&#10;" title="Is the disability readily apparent?"/>
          <p:cNvSpPr txBox="1"/>
          <p:nvPr/>
        </p:nvSpPr>
        <p:spPr>
          <a:xfrm>
            <a:off x="1196618" y="1647042"/>
            <a:ext cx="1796626"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Is the disability readily apparent?</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(Ex. Wheelchair, white cane)</a:t>
            </a:r>
          </a:p>
        </p:txBody>
      </p:sp>
      <p:sp>
        <p:nvSpPr>
          <p:cNvPr id="14" name="TextBox 13" descr="Is the disability not readily apparent?&#10;(Cannot see the disability)&#10;" title="Is the disability not readily apparent?"/>
          <p:cNvSpPr txBox="1"/>
          <p:nvPr/>
        </p:nvSpPr>
        <p:spPr>
          <a:xfrm>
            <a:off x="3184087" y="1708385"/>
            <a:ext cx="1647811"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Is the disability not readily apparent?</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(Cannot see the disability)</a:t>
            </a:r>
          </a:p>
        </p:txBody>
      </p:sp>
      <p:sp>
        <p:nvSpPr>
          <p:cNvPr id="15" name="TextBox 14" descr="Ask student for VISA from RCPD&#10;" title="Ask student for VISA from RCPD"/>
          <p:cNvSpPr txBox="1"/>
          <p:nvPr/>
        </p:nvSpPr>
        <p:spPr>
          <a:xfrm>
            <a:off x="5457011" y="1688491"/>
            <a:ext cx="1206557" cy="68018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endParaRP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student for VISA from RCPD</a:t>
            </a:r>
          </a:p>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endParaRPr>
          </a:p>
        </p:txBody>
      </p:sp>
      <p:sp>
        <p:nvSpPr>
          <p:cNvPr id="16" name="TextBox 15" descr="Approved&#10;" title="Approved"/>
          <p:cNvSpPr txBox="1"/>
          <p:nvPr/>
        </p:nvSpPr>
        <p:spPr>
          <a:xfrm>
            <a:off x="1572713" y="2515266"/>
            <a:ext cx="993143"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17" name="TextBox 16" descr="ASK: Is the animal required because of a disability?&#10;" title="ASK: Is the animal required because of a disability?"/>
          <p:cNvSpPr txBox="1"/>
          <p:nvPr/>
        </p:nvSpPr>
        <p:spPr>
          <a:xfrm>
            <a:off x="2950808" y="2510742"/>
            <a:ext cx="1556548"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Is the animal required because of a disability?</a:t>
            </a:r>
          </a:p>
        </p:txBody>
      </p:sp>
      <p:sp>
        <p:nvSpPr>
          <p:cNvPr id="18" name="TextBox 17" descr="Yes" title="Yes"/>
          <p:cNvSpPr txBox="1"/>
          <p:nvPr/>
        </p:nvSpPr>
        <p:spPr>
          <a:xfrm>
            <a:off x="3111526" y="3111460"/>
            <a:ext cx="44555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Yes</a:t>
            </a:r>
          </a:p>
        </p:txBody>
      </p:sp>
      <p:sp>
        <p:nvSpPr>
          <p:cNvPr id="19" name="TextBox 18" descr="No" title="No"/>
          <p:cNvSpPr txBox="1"/>
          <p:nvPr/>
        </p:nvSpPr>
        <p:spPr>
          <a:xfrm>
            <a:off x="3950414" y="3124245"/>
            <a:ext cx="446058"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a:t>
            </a:r>
          </a:p>
        </p:txBody>
      </p:sp>
      <p:sp>
        <p:nvSpPr>
          <p:cNvPr id="20" name="TextBox 19" descr="ASK: What work or task is the animal trained to perform?&#10;" title="ASK: What work or task is the animal trained to perform?"/>
          <p:cNvSpPr txBox="1"/>
          <p:nvPr/>
        </p:nvSpPr>
        <p:spPr>
          <a:xfrm>
            <a:off x="1753278" y="3592329"/>
            <a:ext cx="1903174"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What work or task is the animal trained to perform?</a:t>
            </a:r>
          </a:p>
        </p:txBody>
      </p:sp>
      <p:sp>
        <p:nvSpPr>
          <p:cNvPr id="21" name="TextBox 20" descr="Unapproved&#10;(Refer to RCPD)&#10;" title="Unapproved"/>
          <p:cNvSpPr txBox="1"/>
          <p:nvPr/>
        </p:nvSpPr>
        <p:spPr>
          <a:xfrm>
            <a:off x="3953699" y="3621438"/>
            <a:ext cx="878199"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RCPD)</a:t>
            </a:r>
          </a:p>
        </p:txBody>
      </p:sp>
      <p:sp>
        <p:nvSpPr>
          <p:cNvPr id="22" name="TextBox 21" descr="VISA Accommodation lists Animal&#10;" title="VISA Accommodation lists Animal"/>
          <p:cNvSpPr txBox="1"/>
          <p:nvPr/>
        </p:nvSpPr>
        <p:spPr>
          <a:xfrm>
            <a:off x="5005371" y="2601433"/>
            <a:ext cx="1094914"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VISA Accommodation </a:t>
            </a:r>
            <a:r>
              <a:rPr kumimoji="0" lang="en-US" sz="955" b="0" i="0" u="none" strike="noStrike" kern="1200" cap="none" spc="0" normalizeH="0" baseline="0" noProof="0" dirty="0" smtClean="0">
                <a:ln>
                  <a:noFill/>
                </a:ln>
                <a:solidFill>
                  <a:prstClr val="black"/>
                </a:solidFill>
                <a:effectLst/>
                <a:uLnTx/>
                <a:uFillTx/>
                <a:latin typeface="Calibri"/>
                <a:ea typeface="ＭＳ Ｐゴシック" charset="-128"/>
                <a:cs typeface="+mn-cs"/>
              </a:rPr>
              <a:t>lists </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Animal</a:t>
            </a:r>
          </a:p>
        </p:txBody>
      </p:sp>
      <p:sp>
        <p:nvSpPr>
          <p:cNvPr id="23" name="TextBox 22" descr="No VISA&#10;" title="No VISA"/>
          <p:cNvSpPr txBox="1"/>
          <p:nvPr/>
        </p:nvSpPr>
        <p:spPr>
          <a:xfrm>
            <a:off x="6213757" y="2611207"/>
            <a:ext cx="974929"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 VISA</a:t>
            </a:r>
          </a:p>
        </p:txBody>
      </p:sp>
      <p:sp>
        <p:nvSpPr>
          <p:cNvPr id="24" name="TextBox 23" descr="Approved&#10;" title="Approved"/>
          <p:cNvSpPr txBox="1"/>
          <p:nvPr/>
        </p:nvSpPr>
        <p:spPr>
          <a:xfrm>
            <a:off x="5096306" y="3399908"/>
            <a:ext cx="94024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25" name="TextBox 24" descr="Unapproved&#10;(Refer to RCPD)&#10;" title="Unapproved"/>
          <p:cNvSpPr txBox="1"/>
          <p:nvPr/>
        </p:nvSpPr>
        <p:spPr>
          <a:xfrm>
            <a:off x="6213757" y="3082349"/>
            <a:ext cx="974929"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RCPD)</a:t>
            </a:r>
          </a:p>
        </p:txBody>
      </p:sp>
      <p:sp>
        <p:nvSpPr>
          <p:cNvPr id="26" name="TextBox 25" descr="Signals, alerts, guides, etc.&#10;" title="Signals, alerts, guides, etc."/>
          <p:cNvSpPr txBox="1"/>
          <p:nvPr/>
        </p:nvSpPr>
        <p:spPr>
          <a:xfrm>
            <a:off x="1550437" y="4220162"/>
            <a:ext cx="1008647"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Signals, alerts, guides, etc.</a:t>
            </a:r>
          </a:p>
        </p:txBody>
      </p:sp>
      <p:sp>
        <p:nvSpPr>
          <p:cNvPr id="28" name="TextBox 27" descr="Emotional support, therapy, comfort pet, etc.&#10;" title="Emotional support, therapy, comfort pet, etc."/>
          <p:cNvSpPr txBox="1"/>
          <p:nvPr/>
        </p:nvSpPr>
        <p:spPr>
          <a:xfrm>
            <a:off x="2794211" y="4204135"/>
            <a:ext cx="1065725"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Emotional support, therapy, comfort pet, etc.</a:t>
            </a:r>
          </a:p>
        </p:txBody>
      </p:sp>
      <p:sp>
        <p:nvSpPr>
          <p:cNvPr id="29" name="TextBox 28" descr="Approved&#10;" title="Approved"/>
          <p:cNvSpPr txBox="1"/>
          <p:nvPr/>
        </p:nvSpPr>
        <p:spPr>
          <a:xfrm>
            <a:off x="1679254" y="4878430"/>
            <a:ext cx="77429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30" name="TextBox 29" descr="Ask student for VISA from RCPD&#10;" title="Ask student for VISA from RCPD"/>
          <p:cNvSpPr txBox="1"/>
          <p:nvPr/>
        </p:nvSpPr>
        <p:spPr>
          <a:xfrm>
            <a:off x="2617203" y="4998304"/>
            <a:ext cx="1446205"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student for VISA from RCPD</a:t>
            </a:r>
          </a:p>
        </p:txBody>
      </p:sp>
      <p:sp>
        <p:nvSpPr>
          <p:cNvPr id="31" name="TextBox 30" descr="VISA Accommodation lists Animal&#10;" title="VISA Accommodation lists Animal"/>
          <p:cNvSpPr txBox="1"/>
          <p:nvPr/>
        </p:nvSpPr>
        <p:spPr>
          <a:xfrm>
            <a:off x="1995167" y="5635368"/>
            <a:ext cx="1267620"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VISA Accommodation lists Animal</a:t>
            </a:r>
          </a:p>
        </p:txBody>
      </p:sp>
      <p:sp>
        <p:nvSpPr>
          <p:cNvPr id="32" name="TextBox 31" descr="Approved&#10;" title="Approved"/>
          <p:cNvSpPr txBox="1"/>
          <p:nvPr/>
        </p:nvSpPr>
        <p:spPr>
          <a:xfrm>
            <a:off x="2272684" y="6263201"/>
            <a:ext cx="94024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33" name="TextBox 32" descr="Unapproved&#10;(Refer to RCPD)&#10;" title="Unapproved"/>
          <p:cNvSpPr txBox="1"/>
          <p:nvPr/>
        </p:nvSpPr>
        <p:spPr>
          <a:xfrm>
            <a:off x="3409712" y="6196963"/>
            <a:ext cx="1215554"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RCPD)</a:t>
            </a:r>
          </a:p>
        </p:txBody>
      </p:sp>
      <p:sp>
        <p:nvSpPr>
          <p:cNvPr id="34" name="TextBox 33" descr="No VISA&#10;" title="No VISA"/>
          <p:cNvSpPr txBox="1"/>
          <p:nvPr/>
        </p:nvSpPr>
        <p:spPr>
          <a:xfrm>
            <a:off x="3379092" y="5633381"/>
            <a:ext cx="94631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 VISA</a:t>
            </a:r>
          </a:p>
        </p:txBody>
      </p:sp>
      <p:sp>
        <p:nvSpPr>
          <p:cNvPr id="35" name="Down Arrow 34" descr="Arrow pointing down to the next level of the  flow chart" title="Arrow pointing down to the next level of the  flow chart"/>
          <p:cNvSpPr/>
          <p:nvPr/>
        </p:nvSpPr>
        <p:spPr>
          <a:xfrm rot="1828183">
            <a:off x="3769376" y="943059"/>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6" name="Down Arrow 35" descr="Arrow pointing down to the next level of the  flow chart" title="Arrow pointing down to the next level of the  flow chart"/>
          <p:cNvSpPr/>
          <p:nvPr/>
        </p:nvSpPr>
        <p:spPr>
          <a:xfrm rot="19771817" flipH="1">
            <a:off x="5101813" y="945646"/>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7" name="Down Arrow 36" descr="Arrow pointing down to the next level of the  flow chart" title="Arrow pointing down to the next level of the  flow chart"/>
          <p:cNvSpPr/>
          <p:nvPr/>
        </p:nvSpPr>
        <p:spPr>
          <a:xfrm flipH="1">
            <a:off x="5918448" y="1426487"/>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8" name="Down Arrow 37" descr="Arrow pointing down to the next level of the  flow chart" title="Arrow pointing down to the next level of the  flow chart"/>
          <p:cNvSpPr/>
          <p:nvPr/>
        </p:nvSpPr>
        <p:spPr>
          <a:xfrm flipH="1">
            <a:off x="2499106" y="1418450"/>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9" name="Down Arrow 38" descr="Arrow pointing down to the next level of the  flow chart" title="Arrow pointing down to the next level of the  flow chart"/>
          <p:cNvSpPr/>
          <p:nvPr/>
        </p:nvSpPr>
        <p:spPr>
          <a:xfrm flipH="1">
            <a:off x="3443806" y="1418450"/>
            <a:ext cx="236196" cy="29857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0" name="Down Arrow 39" descr="Arrow pointing down to the next level of the  flow chart" title="Arrow pointing down to the next level of the  flow chart"/>
          <p:cNvSpPr/>
          <p:nvPr/>
        </p:nvSpPr>
        <p:spPr>
          <a:xfrm flipH="1">
            <a:off x="1936663" y="2248887"/>
            <a:ext cx="236196" cy="24835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1" name="Down Arrow 40" descr="Arrow pointing down to the next level of the  flow chart" title="Arrow pointing down to the next level of the  flow chart"/>
          <p:cNvSpPr/>
          <p:nvPr/>
        </p:nvSpPr>
        <p:spPr>
          <a:xfrm flipH="1">
            <a:off x="3580790" y="2263238"/>
            <a:ext cx="236196" cy="23920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2" name="Down Arrow 41" descr="Arrow pointing down to the next level of the  flow chart" title="Arrow pointing down to the next level of the  flow chart"/>
          <p:cNvSpPr/>
          <p:nvPr/>
        </p:nvSpPr>
        <p:spPr>
          <a:xfrm flipH="1">
            <a:off x="3236315" y="2917934"/>
            <a:ext cx="236196" cy="1935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3" name="Down Arrow 42" descr="Arrow pointing down to the next level of the  flow chart" title="Arrow pointing down to the next level of the  flow chart"/>
          <p:cNvSpPr/>
          <p:nvPr/>
        </p:nvSpPr>
        <p:spPr>
          <a:xfrm flipH="1">
            <a:off x="4046804" y="2914283"/>
            <a:ext cx="236196" cy="1935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4" name="Down Arrow 43" descr="Arrow pointing down to the next level of the  flow chart" title="Arrow pointing down to the next level of the  flow chart"/>
          <p:cNvSpPr/>
          <p:nvPr/>
        </p:nvSpPr>
        <p:spPr>
          <a:xfrm flipH="1">
            <a:off x="3216203" y="3360828"/>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5" name="Down Arrow 44" descr="Arrow pointing down to the next level of the  flow chart" title="Arrow pointing down to the next level of the  flow chart"/>
          <p:cNvSpPr/>
          <p:nvPr/>
        </p:nvSpPr>
        <p:spPr>
          <a:xfrm flipH="1">
            <a:off x="4055345" y="3399908"/>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6" name="Down Arrow 45" descr="Arrow pointing down to the next level of the  flow chart" title="Arrow pointing down to the next level of the  flow chart"/>
          <p:cNvSpPr/>
          <p:nvPr/>
        </p:nvSpPr>
        <p:spPr>
          <a:xfrm flipH="1">
            <a:off x="1965112" y="3993384"/>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7" name="Down Arrow 46" descr="Arrow pointing down to the next level of the  flow chart" title="Arrow pointing down to the next level of the  flow chart"/>
          <p:cNvSpPr/>
          <p:nvPr/>
        </p:nvSpPr>
        <p:spPr>
          <a:xfrm flipH="1">
            <a:off x="3037539" y="3993384"/>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8" name="Down Arrow 47" descr="Arrow pointing down to the next level of the  flow chart" title="Arrow pointing down to the next level of the  flow chart"/>
          <p:cNvSpPr/>
          <p:nvPr/>
        </p:nvSpPr>
        <p:spPr>
          <a:xfrm flipH="1">
            <a:off x="1951186" y="4642777"/>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9" name="Down Arrow 48" descr="Arrow pointing down to the next level of the  flow chart" title="Arrow pointing down to the next level of the  flow chart"/>
          <p:cNvSpPr/>
          <p:nvPr/>
        </p:nvSpPr>
        <p:spPr>
          <a:xfrm flipH="1">
            <a:off x="3189117" y="4765563"/>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0" name="Down Arrow 49" descr="Arrow pointing down to the next level of the  flow chart" title="Arrow pointing down to the next level of the  flow chart"/>
          <p:cNvSpPr/>
          <p:nvPr/>
        </p:nvSpPr>
        <p:spPr>
          <a:xfrm flipH="1">
            <a:off x="2794211" y="5381971"/>
            <a:ext cx="236196" cy="20316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1" name="Down Arrow 50" descr="Arrow pointing down to the next level of the  flow chart" title="Arrow pointing down to the next level of the  flow chart"/>
          <p:cNvSpPr/>
          <p:nvPr/>
        </p:nvSpPr>
        <p:spPr>
          <a:xfrm flipH="1">
            <a:off x="3590942" y="5399175"/>
            <a:ext cx="236196" cy="20316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2" name="Down Arrow 51" descr="Arrow pointing down to the next level of the  flow chart" title="Arrow pointing down to the next level of the  flow chart"/>
          <p:cNvSpPr/>
          <p:nvPr/>
        </p:nvSpPr>
        <p:spPr>
          <a:xfrm flipH="1">
            <a:off x="2558015" y="6040039"/>
            <a:ext cx="236196" cy="21459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3" name="Down Arrow 52" descr="Arrow pointing down to the next level of the  flow chart" title="Arrow pointing down to the next level of the  flow chart"/>
          <p:cNvSpPr/>
          <p:nvPr/>
        </p:nvSpPr>
        <p:spPr>
          <a:xfrm flipH="1">
            <a:off x="3643636" y="5941451"/>
            <a:ext cx="236196" cy="21459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4" name="Down Arrow 53" descr="Arrow pointing down to the next level of the  flow chart" title="Arrow pointing down to the next level of the  flow chart"/>
          <p:cNvSpPr/>
          <p:nvPr/>
        </p:nvSpPr>
        <p:spPr>
          <a:xfrm flipH="1">
            <a:off x="5470370" y="2379184"/>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5" name="Down Arrow 54" descr="Arrow pointing down to the next level of the  flow chart" title="Arrow pointing down to the next level of the  flow chart"/>
          <p:cNvSpPr/>
          <p:nvPr/>
        </p:nvSpPr>
        <p:spPr>
          <a:xfrm flipH="1">
            <a:off x="6409663" y="2382842"/>
            <a:ext cx="236196" cy="2142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6" name="Down Arrow 55" descr="Arrow pointing down to the next level of the  flow chart" title="Arrow pointing down to the next level of the  flow chart"/>
          <p:cNvSpPr/>
          <p:nvPr/>
        </p:nvSpPr>
        <p:spPr>
          <a:xfrm flipH="1">
            <a:off x="5434730" y="3142970"/>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7" name="Down Arrow 56" descr="Arrow pointing down to the next level of the  flow chart" title="Arrow pointing down to the next level of the  flow chart"/>
          <p:cNvSpPr/>
          <p:nvPr/>
        </p:nvSpPr>
        <p:spPr>
          <a:xfrm flipH="1">
            <a:off x="6409663" y="2843417"/>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8" name="TextBox 57" descr="MSU Student" title="MSU Student"/>
          <p:cNvSpPr txBox="1"/>
          <p:nvPr/>
        </p:nvSpPr>
        <p:spPr>
          <a:xfrm>
            <a:off x="3879832" y="704745"/>
            <a:ext cx="134772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MSU STUDENT</a:t>
            </a:r>
          </a:p>
        </p:txBody>
      </p:sp>
      <p:pic>
        <p:nvPicPr>
          <p:cNvPr id="1026" name="Picture 2" descr="Logo for Michigan State University&#10;&#10;http://www.sbsmsu.com/webitemimages/539/40000006546.jpg" title="Logo for Michigan State Universit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73794" y="4026069"/>
            <a:ext cx="2344130" cy="2344130"/>
          </a:xfrm>
          <a:prstGeom prst="rect">
            <a:avLst/>
          </a:prstGeom>
          <a:noFill/>
          <a:extLst>
            <a:ext uri="{909E8E84-426E-40dd-AFC4-6F175D3DCCD1}">
              <a14:hiddenFill xmlns="" xmlns:a14="http://schemas.microsoft.com/office/drawing/2010/main">
                <a:solidFill>
                  <a:srgbClr val="FFFFFF"/>
                </a:solidFill>
              </a14:hiddenFill>
            </a:ext>
          </a:extLst>
        </p:spPr>
      </p:pic>
      <p:sp>
        <p:nvSpPr>
          <p:cNvPr id="59" name="TextBox 58"/>
          <p:cNvSpPr txBox="1"/>
          <p:nvPr/>
        </p:nvSpPr>
        <p:spPr>
          <a:xfrm>
            <a:off x="6591300" y="6648152"/>
            <a:ext cx="741218" cy="239296"/>
          </a:xfrm>
          <a:prstGeom prst="rect">
            <a:avLst/>
          </a:prstGeom>
          <a:noFill/>
        </p:spPr>
        <p:txBody>
          <a:bodyPr wrap="square"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uk-UA" sz="955" b="0" i="0" u="none" strike="noStrike" kern="1200" cap="none" spc="0" normalizeH="0" baseline="0" noProof="0" dirty="0">
                <a:ln>
                  <a:noFill/>
                </a:ln>
                <a:solidFill>
                  <a:prstClr val="black"/>
                </a:solidFill>
                <a:effectLst/>
                <a:uLnTx/>
                <a:uFillTx/>
                <a:latin typeface="Calibri"/>
                <a:ea typeface="ＭＳ Ｐゴシック" charset="-128"/>
                <a:cs typeface="+mn-cs"/>
              </a:rPr>
              <a:t>V1-</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11</a:t>
            </a:r>
            <a:r>
              <a:rPr kumimoji="0" lang="uk-UA" sz="955" b="0" i="0" u="none" strike="noStrike" kern="1200" cap="none" spc="0" normalizeH="0" baseline="0" noProof="0" dirty="0">
                <a:ln>
                  <a:noFill/>
                </a:ln>
                <a:solidFill>
                  <a:prstClr val="black"/>
                </a:solidFill>
                <a:effectLst/>
                <a:uLnTx/>
                <a:uFillTx/>
                <a:latin typeface="Calibri"/>
                <a:ea typeface="ＭＳ Ｐゴシック" charset="-128"/>
                <a:cs typeface="+mn-cs"/>
              </a:rPr>
              <a:t>16</a:t>
            </a:r>
            <a:endPar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endParaRPr>
          </a:p>
        </p:txBody>
      </p:sp>
      <p:sp>
        <p:nvSpPr>
          <p:cNvPr id="2" name="Title 1" descr="Flow chart for Michigan State Unuversity for animals in Housing - explaining the process for animals on campus in housing" title="Flow chart for Michigan State Unuversity for animals in Housing"/>
          <p:cNvSpPr>
            <a:spLocks noGrp="1"/>
          </p:cNvSpPr>
          <p:nvPr>
            <p:ph type="title"/>
          </p:nvPr>
        </p:nvSpPr>
        <p:spPr>
          <a:xfrm>
            <a:off x="628651" y="365128"/>
            <a:ext cx="7886700" cy="357278"/>
          </a:xfrm>
        </p:spPr>
        <p:txBody>
          <a:bodyPr>
            <a:normAutofit fontScale="90000"/>
          </a:bodyPr>
          <a:lstStyle/>
          <a:p>
            <a:pPr lvl="0"/>
            <a:r>
              <a:rPr lang="en-US" sz="2800" dirty="0">
                <a:ln w="0"/>
                <a:solidFill>
                  <a:prstClr val="black"/>
                </a:solidFill>
                <a:effectLst>
                  <a:outerShdw blurRad="38100" dist="19050" dir="2700000" algn="tl" rotWithShape="0">
                    <a:prstClr val="black">
                      <a:alpha val="40000"/>
                    </a:prstClr>
                  </a:outerShdw>
                </a:effectLst>
                <a:latin typeface="Calibri"/>
                <a:ea typeface="ＭＳ Ｐゴシック" charset="-128"/>
              </a:rPr>
              <a:t/>
            </a:r>
            <a:br>
              <a:rPr lang="en-US" sz="2800" dirty="0">
                <a:ln w="0"/>
                <a:solidFill>
                  <a:prstClr val="black"/>
                </a:solidFill>
                <a:effectLst>
                  <a:outerShdw blurRad="38100" dist="19050" dir="2700000" algn="tl" rotWithShape="0">
                    <a:prstClr val="black">
                      <a:alpha val="40000"/>
                    </a:prstClr>
                  </a:outerShdw>
                </a:effectLst>
                <a:latin typeface="Calibri"/>
                <a:ea typeface="ＭＳ Ｐゴシック" charset="-128"/>
              </a:rPr>
            </a:br>
            <a:endParaRPr lang="en-US" dirty="0"/>
          </a:p>
        </p:txBody>
      </p:sp>
      <p:sp>
        <p:nvSpPr>
          <p:cNvPr id="3" name="Rectangle 2"/>
          <p:cNvSpPr/>
          <p:nvPr/>
        </p:nvSpPr>
        <p:spPr>
          <a:xfrm>
            <a:off x="1406541" y="354664"/>
            <a:ext cx="4348498" cy="369332"/>
          </a:xfrm>
          <a:prstGeom prst="rect">
            <a:avLst/>
          </a:prstGeom>
        </p:spPr>
        <p:txBody>
          <a:bodyPr wrap="none">
            <a:spAutoFit/>
          </a:bodyPr>
          <a:lstStyle/>
          <a:p>
            <a:r>
              <a:rPr lang="en-US" dirty="0">
                <a:ln w="0"/>
                <a:solidFill>
                  <a:prstClr val="black"/>
                </a:solidFill>
                <a:effectLst>
                  <a:outerShdw blurRad="38100" dist="19050" dir="2700000" algn="tl" rotWithShape="0">
                    <a:prstClr val="black">
                      <a:alpha val="40000"/>
                    </a:prstClr>
                  </a:outerShdw>
                </a:effectLst>
                <a:latin typeface="Calibri"/>
              </a:rPr>
              <a:t>Flow Chart for Animals in University Housing</a:t>
            </a:r>
            <a:endParaRPr lang="en-US" dirty="0"/>
          </a:p>
        </p:txBody>
      </p:sp>
    </p:spTree>
    <p:extLst>
      <p:ext uri="{BB962C8B-B14F-4D97-AF65-F5344CB8AC3E}">
        <p14:creationId xmlns:p14="http://schemas.microsoft.com/office/powerpoint/2010/main" val="15866799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descr="Dog&#10;" title="Dog"/>
          <p:cNvSpPr txBox="1"/>
          <p:nvPr/>
        </p:nvSpPr>
        <p:spPr>
          <a:xfrm>
            <a:off x="2476235" y="1162840"/>
            <a:ext cx="134772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Dog</a:t>
            </a:r>
          </a:p>
        </p:txBody>
      </p:sp>
      <p:sp>
        <p:nvSpPr>
          <p:cNvPr id="10" name="TextBox 9" descr="Other (Ex. Cat, hamster)&#10;" title="Other (Ex. Cat, hamster)"/>
          <p:cNvSpPr txBox="1"/>
          <p:nvPr/>
        </p:nvSpPr>
        <p:spPr>
          <a:xfrm>
            <a:off x="5283429" y="1162840"/>
            <a:ext cx="1417793"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Other (Ex. Cat, hamster)</a:t>
            </a:r>
          </a:p>
        </p:txBody>
      </p:sp>
      <p:sp>
        <p:nvSpPr>
          <p:cNvPr id="12" name="TextBox 11" descr="Is the disability readily apparent?&#10;(Ex. Wheelchair, white cane)&#10;" title="Is the disability readily apparent?"/>
          <p:cNvSpPr txBox="1"/>
          <p:nvPr/>
        </p:nvSpPr>
        <p:spPr>
          <a:xfrm>
            <a:off x="1507823" y="1699430"/>
            <a:ext cx="1522119" cy="68018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Is the disability readily apparent?</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(Ex. Wheelchair, white cane)</a:t>
            </a:r>
          </a:p>
        </p:txBody>
      </p:sp>
      <p:sp>
        <p:nvSpPr>
          <p:cNvPr id="14" name="TextBox 13" descr="Is the disability not readily apparent?&#10;(Cannot see the disability)&#10;" title="Is the disability not readily apparent?"/>
          <p:cNvSpPr txBox="1"/>
          <p:nvPr/>
        </p:nvSpPr>
        <p:spPr>
          <a:xfrm>
            <a:off x="3167295" y="1638636"/>
            <a:ext cx="1877432"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Is the disability not readily apparent?</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(Cannot see the disability)</a:t>
            </a:r>
          </a:p>
        </p:txBody>
      </p:sp>
      <p:sp>
        <p:nvSpPr>
          <p:cNvPr id="15" name="TextBox 14" descr="Ask individual for approval form from U Physician&#10;" title="Ask individual for approval form from U Physician"/>
          <p:cNvSpPr txBox="1"/>
          <p:nvPr/>
        </p:nvSpPr>
        <p:spPr>
          <a:xfrm>
            <a:off x="5298280" y="1636223"/>
            <a:ext cx="2063387"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endParaRP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individual for approval form from U Physician</a:t>
            </a:r>
          </a:p>
        </p:txBody>
      </p:sp>
      <p:sp>
        <p:nvSpPr>
          <p:cNvPr id="16" name="TextBox 15" descr="Approved&#10;" title="Approved"/>
          <p:cNvSpPr txBox="1"/>
          <p:nvPr/>
        </p:nvSpPr>
        <p:spPr>
          <a:xfrm>
            <a:off x="1699794" y="2673678"/>
            <a:ext cx="993143"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17" name="TextBox 16" descr="ASK: Is the animal required because of a disability?&#10;" title="ASK: Is the animal required because of a disability?"/>
          <p:cNvSpPr txBox="1"/>
          <p:nvPr/>
        </p:nvSpPr>
        <p:spPr>
          <a:xfrm>
            <a:off x="3130247" y="2582309"/>
            <a:ext cx="1597423"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Is the animal required because of a disability?</a:t>
            </a:r>
          </a:p>
        </p:txBody>
      </p:sp>
      <p:sp>
        <p:nvSpPr>
          <p:cNvPr id="18" name="TextBox 17" descr="Yes&#10;" title="Yes"/>
          <p:cNvSpPr txBox="1"/>
          <p:nvPr/>
        </p:nvSpPr>
        <p:spPr>
          <a:xfrm>
            <a:off x="3271832" y="3182600"/>
            <a:ext cx="44555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Yes</a:t>
            </a:r>
          </a:p>
        </p:txBody>
      </p:sp>
      <p:sp>
        <p:nvSpPr>
          <p:cNvPr id="19" name="TextBox 18" descr="No&#10;" title="No"/>
          <p:cNvSpPr txBox="1"/>
          <p:nvPr/>
        </p:nvSpPr>
        <p:spPr>
          <a:xfrm>
            <a:off x="3950414" y="3182919"/>
            <a:ext cx="446058"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a:t>
            </a:r>
          </a:p>
        </p:txBody>
      </p:sp>
      <p:sp>
        <p:nvSpPr>
          <p:cNvPr id="20" name="TextBox 19" descr="ASK: What work or task is the animal trained to perform?&#10;" title="ASK: What work or task is the animal trained to perform?"/>
          <p:cNvSpPr txBox="1"/>
          <p:nvPr/>
        </p:nvSpPr>
        <p:spPr>
          <a:xfrm>
            <a:off x="1928198" y="3690417"/>
            <a:ext cx="1796642"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What work or task is the animal trained to perform?</a:t>
            </a:r>
          </a:p>
        </p:txBody>
      </p:sp>
      <p:sp>
        <p:nvSpPr>
          <p:cNvPr id="21" name="TextBox 20" descr="Unapproved&#10;(Refer to U Physician)&#10;" title="Unapproved"/>
          <p:cNvSpPr txBox="1"/>
          <p:nvPr/>
        </p:nvSpPr>
        <p:spPr>
          <a:xfrm>
            <a:off x="3975124" y="3677719"/>
            <a:ext cx="878199"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U Physician)</a:t>
            </a:r>
          </a:p>
        </p:txBody>
      </p:sp>
      <p:sp>
        <p:nvSpPr>
          <p:cNvPr id="22" name="TextBox 21" descr="U Phys approval form lists Animal&#10;" title="U Phys approval form lists Animal"/>
          <p:cNvSpPr txBox="1"/>
          <p:nvPr/>
        </p:nvSpPr>
        <p:spPr>
          <a:xfrm>
            <a:off x="5138443" y="2494905"/>
            <a:ext cx="974929" cy="533223"/>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 </a:t>
            </a:r>
            <a:r>
              <a:rPr kumimoji="0" lang="en-US" sz="955" b="0" i="0" u="none" strike="noStrike" kern="1200" cap="none" spc="0" normalizeH="0" baseline="0" noProof="0" dirty="0" err="1">
                <a:ln>
                  <a:noFill/>
                </a:ln>
                <a:solidFill>
                  <a:prstClr val="black"/>
                </a:solidFill>
                <a:effectLst/>
                <a:uLnTx/>
                <a:uFillTx/>
                <a:latin typeface="Calibri"/>
                <a:ea typeface="ＭＳ Ｐゴシック" charset="-128"/>
                <a:cs typeface="+mn-cs"/>
              </a:rPr>
              <a:t>Phys</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 approval form lists Animal</a:t>
            </a:r>
          </a:p>
        </p:txBody>
      </p:sp>
      <p:sp>
        <p:nvSpPr>
          <p:cNvPr id="23" name="TextBox 22" descr="No approval form&#10;" title="No approval form"/>
          <p:cNvSpPr txBox="1"/>
          <p:nvPr/>
        </p:nvSpPr>
        <p:spPr>
          <a:xfrm>
            <a:off x="6467478" y="2494905"/>
            <a:ext cx="974929"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 approval form</a:t>
            </a:r>
          </a:p>
        </p:txBody>
      </p:sp>
      <p:sp>
        <p:nvSpPr>
          <p:cNvPr id="24" name="TextBox 23" descr="Approved&#10;" title="Approved"/>
          <p:cNvSpPr txBox="1"/>
          <p:nvPr/>
        </p:nvSpPr>
        <p:spPr>
          <a:xfrm>
            <a:off x="5143825" y="3319328"/>
            <a:ext cx="94024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25" name="TextBox 24" descr="Unapproved&#10;(Refer to U Physician)&#10;" title="Unapproved"/>
          <p:cNvSpPr txBox="1"/>
          <p:nvPr/>
        </p:nvSpPr>
        <p:spPr>
          <a:xfrm>
            <a:off x="6329974" y="3213297"/>
            <a:ext cx="1289457"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U Physician)</a:t>
            </a:r>
          </a:p>
        </p:txBody>
      </p:sp>
      <p:sp>
        <p:nvSpPr>
          <p:cNvPr id="26" name="TextBox 25" descr="Signals, alerts, guides, etc.&#10;" title="Signals, alerts, guides, etc."/>
          <p:cNvSpPr txBox="1"/>
          <p:nvPr/>
        </p:nvSpPr>
        <p:spPr>
          <a:xfrm>
            <a:off x="2015231" y="4345207"/>
            <a:ext cx="1134864"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Signals, alerts, guides, etc.</a:t>
            </a:r>
          </a:p>
        </p:txBody>
      </p:sp>
      <p:sp>
        <p:nvSpPr>
          <p:cNvPr id="28" name="TextBox 27" descr="Emotional support, therapy, comfort pet, etc.&#10;" title="Emotional support, therapy, comfort pet, etc."/>
          <p:cNvSpPr txBox="1"/>
          <p:nvPr/>
        </p:nvSpPr>
        <p:spPr>
          <a:xfrm>
            <a:off x="3301307" y="4353639"/>
            <a:ext cx="1526250"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Emotional support, therapy, comfort pet, etc.</a:t>
            </a:r>
          </a:p>
        </p:txBody>
      </p:sp>
      <p:sp>
        <p:nvSpPr>
          <p:cNvPr id="29" name="TextBox 28" descr="Approved&#10;" title="Approved"/>
          <p:cNvSpPr txBox="1"/>
          <p:nvPr/>
        </p:nvSpPr>
        <p:spPr>
          <a:xfrm>
            <a:off x="2226309" y="5001799"/>
            <a:ext cx="77429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30" name="TextBox 29" descr="Ask individual for UPhys approval form&#10;" title="Ask individual for UPhys approval form"/>
          <p:cNvSpPr txBox="1"/>
          <p:nvPr/>
        </p:nvSpPr>
        <p:spPr>
          <a:xfrm>
            <a:off x="3350279" y="5008101"/>
            <a:ext cx="1249690"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Ask individual for </a:t>
            </a:r>
            <a:r>
              <a:rPr kumimoji="0" lang="en-US" sz="955" b="0" i="0" u="none" strike="noStrike" kern="1200" cap="none" spc="0" normalizeH="0" baseline="0" noProof="0" dirty="0" err="1">
                <a:ln>
                  <a:noFill/>
                </a:ln>
                <a:solidFill>
                  <a:prstClr val="black"/>
                </a:solidFill>
                <a:effectLst/>
                <a:uLnTx/>
                <a:uFillTx/>
                <a:latin typeface="Calibri"/>
                <a:ea typeface="ＭＳ Ｐゴシック" charset="-128"/>
                <a:cs typeface="+mn-cs"/>
              </a:rPr>
              <a:t>UPhys</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 approval form</a:t>
            </a:r>
          </a:p>
        </p:txBody>
      </p:sp>
      <p:sp>
        <p:nvSpPr>
          <p:cNvPr id="31" name="TextBox 30" descr="UPhys approval form lists Animal&#10;" title="UPhys approval form lists Animal"/>
          <p:cNvSpPr txBox="1"/>
          <p:nvPr/>
        </p:nvSpPr>
        <p:spPr>
          <a:xfrm>
            <a:off x="2728192" y="5650701"/>
            <a:ext cx="1095764"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err="1">
                <a:ln>
                  <a:noFill/>
                </a:ln>
                <a:solidFill>
                  <a:prstClr val="black"/>
                </a:solidFill>
                <a:effectLst/>
                <a:uLnTx/>
                <a:uFillTx/>
                <a:latin typeface="Calibri"/>
                <a:ea typeface="ＭＳ Ｐゴシック" charset="-128"/>
                <a:cs typeface="+mn-cs"/>
              </a:rPr>
              <a:t>UPhys</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 approval form lists Animal</a:t>
            </a:r>
          </a:p>
        </p:txBody>
      </p:sp>
      <p:sp>
        <p:nvSpPr>
          <p:cNvPr id="32" name="TextBox 31" descr="Approved&#10;" title="Approved"/>
          <p:cNvSpPr txBox="1"/>
          <p:nvPr/>
        </p:nvSpPr>
        <p:spPr>
          <a:xfrm>
            <a:off x="2766189" y="6298302"/>
            <a:ext cx="940240"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Approved</a:t>
            </a:r>
          </a:p>
        </p:txBody>
      </p:sp>
      <p:sp>
        <p:nvSpPr>
          <p:cNvPr id="33" name="TextBox 32" descr="Unapproved&#10;(Refer to U Phys)&#10;" title="Unapproved"/>
          <p:cNvSpPr txBox="1"/>
          <p:nvPr/>
        </p:nvSpPr>
        <p:spPr>
          <a:xfrm>
            <a:off x="4083089" y="6220577"/>
            <a:ext cx="1033759" cy="386260"/>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Unapproved</a:t>
            </a:r>
          </a:p>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(Refer to U </a:t>
            </a:r>
            <a:r>
              <a:rPr kumimoji="0" lang="en-US" sz="955" b="0" i="0" u="none" strike="noStrike" kern="1200" cap="none" spc="0" normalizeH="0" baseline="0" noProof="0" dirty="0" err="1">
                <a:ln>
                  <a:noFill/>
                </a:ln>
                <a:solidFill>
                  <a:prstClr val="black"/>
                </a:solidFill>
                <a:effectLst/>
                <a:uLnTx/>
                <a:uFillTx/>
                <a:latin typeface="Calibri"/>
                <a:ea typeface="ＭＳ Ｐゴシック" charset="-128"/>
                <a:cs typeface="+mn-cs"/>
              </a:rPr>
              <a:t>Phys</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a:t>
            </a:r>
          </a:p>
        </p:txBody>
      </p:sp>
      <p:sp>
        <p:nvSpPr>
          <p:cNvPr id="34" name="TextBox 33" descr="No approval form&#10;" title="No approval form"/>
          <p:cNvSpPr txBox="1"/>
          <p:nvPr/>
        </p:nvSpPr>
        <p:spPr>
          <a:xfrm>
            <a:off x="3985064" y="5650701"/>
            <a:ext cx="118232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 approval form</a:t>
            </a:r>
          </a:p>
        </p:txBody>
      </p:sp>
      <p:sp>
        <p:nvSpPr>
          <p:cNvPr id="35" name="Down Arrow 34" descr="Arrow pointing down to the next level of the  flow chart" title="Arrow pointing down to the next level of the  flow chart"/>
          <p:cNvSpPr/>
          <p:nvPr/>
        </p:nvSpPr>
        <p:spPr>
          <a:xfrm rot="1828183">
            <a:off x="3769376" y="943059"/>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6" name="Down Arrow 35" descr="Arrow pointing down to the next level of the  flow chart" title="Arrow pointing down to the next level of the  flow chart"/>
          <p:cNvSpPr/>
          <p:nvPr/>
        </p:nvSpPr>
        <p:spPr>
          <a:xfrm rot="19771817" flipH="1">
            <a:off x="5101813" y="945646"/>
            <a:ext cx="236196" cy="2232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7" name="Down Arrow 36" descr="Arrow pointing down to the next level of the  flow chart" title="Arrow pointing down to the next level of the  flow chart"/>
          <p:cNvSpPr/>
          <p:nvPr/>
        </p:nvSpPr>
        <p:spPr>
          <a:xfrm flipH="1">
            <a:off x="5900756" y="1399451"/>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8" name="Down Arrow 37" descr="Arrow pointing down to the next level of the  flow chart" title="Arrow pointing down to the next level of the  flow chart"/>
          <p:cNvSpPr/>
          <p:nvPr/>
        </p:nvSpPr>
        <p:spPr>
          <a:xfrm flipH="1">
            <a:off x="2452975" y="1415342"/>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39" name="Down Arrow 38" descr="Arrow pointing down to the next level of the  flow chart" title="Arrow pointing down to the next level of the  flow chart"/>
          <p:cNvSpPr/>
          <p:nvPr/>
        </p:nvSpPr>
        <p:spPr>
          <a:xfrm flipH="1">
            <a:off x="3446588" y="1426512"/>
            <a:ext cx="236196" cy="22055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0" name="Down Arrow 39" descr="Arrow pointing down to the next level of the  flow chart" title="Arrow pointing down to the next level of the  flow chart"/>
          <p:cNvSpPr/>
          <p:nvPr/>
        </p:nvSpPr>
        <p:spPr>
          <a:xfrm flipH="1">
            <a:off x="2081210" y="2419370"/>
            <a:ext cx="236196" cy="24835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1" name="Down Arrow 40" descr="Arrow pointing down to the next level of the  flow chart" title="Arrow pointing down to the next level of the  flow chart"/>
          <p:cNvSpPr/>
          <p:nvPr/>
        </p:nvSpPr>
        <p:spPr>
          <a:xfrm flipH="1">
            <a:off x="3569127" y="2292434"/>
            <a:ext cx="236196" cy="23920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2" name="Down Arrow 41" descr="Arrow pointing down to the next level of the  flow chart" title="Arrow pointing down to the next level of the  flow chart"/>
          <p:cNvSpPr/>
          <p:nvPr/>
        </p:nvSpPr>
        <p:spPr>
          <a:xfrm flipH="1">
            <a:off x="3376507" y="2989074"/>
            <a:ext cx="236196" cy="1935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3" name="Down Arrow 42" descr="Arrow pointing down to the next level of the  flow chart" title="Arrow pointing down to the next level of the  flow chart"/>
          <p:cNvSpPr/>
          <p:nvPr/>
        </p:nvSpPr>
        <p:spPr>
          <a:xfrm flipH="1">
            <a:off x="4055345" y="2986934"/>
            <a:ext cx="236196" cy="1935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4" name="Down Arrow 43" descr="Arrow pointing down to the next level of the  flow chart" title="Arrow pointing down to the next level of the  flow chart"/>
          <p:cNvSpPr/>
          <p:nvPr/>
        </p:nvSpPr>
        <p:spPr>
          <a:xfrm flipH="1">
            <a:off x="3362099" y="3433567"/>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5" name="Down Arrow 44" descr="Arrow pointing down to the next level of the  flow chart" title="Arrow pointing down to the next level of the  flow chart"/>
          <p:cNvSpPr/>
          <p:nvPr/>
        </p:nvSpPr>
        <p:spPr>
          <a:xfrm flipH="1">
            <a:off x="4045866" y="3473711"/>
            <a:ext cx="236196" cy="21670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6" name="Down Arrow 45" descr="Arrow pointing down to the next level of the  flow chart" title="Arrow pointing down to the next level of the  flow chart"/>
          <p:cNvSpPr/>
          <p:nvPr/>
        </p:nvSpPr>
        <p:spPr>
          <a:xfrm flipH="1">
            <a:off x="2648091" y="4131283"/>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7" name="Down Arrow 46" descr="Arrow pointing down to the next level of the  flow chart" title="Arrow pointing down to the next level of the  flow chart"/>
          <p:cNvSpPr/>
          <p:nvPr/>
        </p:nvSpPr>
        <p:spPr>
          <a:xfrm flipH="1">
            <a:off x="3419493" y="4132818"/>
            <a:ext cx="236196" cy="20071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8" name="Down Arrow 47" descr="Arrow pointing down to the next level of the  flow chart" title="Arrow pointing down to the next level of the  flow chart"/>
          <p:cNvSpPr/>
          <p:nvPr/>
        </p:nvSpPr>
        <p:spPr>
          <a:xfrm flipH="1">
            <a:off x="2471120" y="4752461"/>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49" name="Down Arrow 48" descr="Arrow pointing down to the next level of the  flow chart" title="Arrow pointing down to the next level of the  flow chart"/>
          <p:cNvSpPr/>
          <p:nvPr/>
        </p:nvSpPr>
        <p:spPr>
          <a:xfrm flipH="1">
            <a:off x="3507659" y="4760002"/>
            <a:ext cx="236196" cy="21929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0" name="Down Arrow 49" descr="Arrow pointing down to the next level of the  flow chart" title="Arrow pointing down to the next level of the  flow chart"/>
          <p:cNvSpPr/>
          <p:nvPr/>
        </p:nvSpPr>
        <p:spPr>
          <a:xfrm flipH="1">
            <a:off x="3478023" y="5415204"/>
            <a:ext cx="236196" cy="20316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1" name="Down Arrow 50" descr="Arrow pointing down to the next level of the  flow chart" title="Arrow pointing down to the next level of the  flow chart"/>
          <p:cNvSpPr/>
          <p:nvPr/>
        </p:nvSpPr>
        <p:spPr>
          <a:xfrm flipH="1">
            <a:off x="4334921" y="5423168"/>
            <a:ext cx="236196" cy="20316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2" name="Down Arrow 51" descr="Arrow pointing down to the next level of the  flow chart" title="Arrow pointing down to the next level of the  flow chart"/>
          <p:cNvSpPr/>
          <p:nvPr/>
        </p:nvSpPr>
        <p:spPr>
          <a:xfrm flipH="1">
            <a:off x="3130247" y="6040754"/>
            <a:ext cx="236196" cy="21459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3" name="Down Arrow 52" descr="Arrow pointing down to the next level of the  flow chart" title="Arrow pointing down to the next level of the  flow chart"/>
          <p:cNvSpPr/>
          <p:nvPr/>
        </p:nvSpPr>
        <p:spPr>
          <a:xfrm flipH="1">
            <a:off x="4390959" y="5913313"/>
            <a:ext cx="236196" cy="29462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4" name="Down Arrow 53" descr="Arrow pointing down to the next level of the  flow chart" title="Arrow pointing down to the next level of the  flow chart"/>
          <p:cNvSpPr/>
          <p:nvPr/>
        </p:nvSpPr>
        <p:spPr>
          <a:xfrm flipH="1">
            <a:off x="5525154" y="2210614"/>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5" name="Down Arrow 54" descr="Arrow pointing down to the next level of the  flow chart" title="Arrow pointing down to the next level of the  flow chart"/>
          <p:cNvSpPr/>
          <p:nvPr/>
        </p:nvSpPr>
        <p:spPr>
          <a:xfrm flipH="1">
            <a:off x="6843811" y="2196010"/>
            <a:ext cx="236196" cy="2142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6" name="Down Arrow 55" descr="Arrow pointing down to the next level of the  flow chart" title="Arrow pointing down to the next level of the  flow chart"/>
          <p:cNvSpPr/>
          <p:nvPr/>
        </p:nvSpPr>
        <p:spPr>
          <a:xfrm flipH="1">
            <a:off x="5516276" y="3080094"/>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7" name="Down Arrow 56" descr="Arrow pointing down to the next level of the  flow chart" title="Arrow pointing down to the next level of the  flow chart"/>
          <p:cNvSpPr/>
          <p:nvPr/>
        </p:nvSpPr>
        <p:spPr>
          <a:xfrm flipH="1">
            <a:off x="6875214" y="2972324"/>
            <a:ext cx="236196" cy="2178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58" name="TextBox 57"/>
          <p:cNvSpPr txBox="1"/>
          <p:nvPr/>
        </p:nvSpPr>
        <p:spPr>
          <a:xfrm>
            <a:off x="3879832" y="704745"/>
            <a:ext cx="1347721" cy="239296"/>
          </a:xfrm>
          <a:prstGeom prst="rect">
            <a:avLst/>
          </a:prstGeom>
          <a:noFill/>
          <a:ln>
            <a:solidFill>
              <a:schemeClr val="tx1"/>
            </a:solidFill>
          </a:ln>
        </p:spPr>
        <p:txBody>
          <a:bodyPr wrap="square"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NON-MSU STUDENT</a:t>
            </a:r>
          </a:p>
        </p:txBody>
      </p:sp>
      <p:pic>
        <p:nvPicPr>
          <p:cNvPr id="1026" name="Picture 2" descr="Logo Michigan State University&#10;http://www.sbsmsu.com/webitemimages/539/40000006546.jpg" title="Logo Michigan State Universit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74025" y="4076677"/>
            <a:ext cx="2092647" cy="209264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6591300" y="6648152"/>
            <a:ext cx="741218" cy="239296"/>
          </a:xfrm>
          <a:prstGeom prst="rect">
            <a:avLst/>
          </a:prstGeom>
          <a:noFill/>
        </p:spPr>
        <p:txBody>
          <a:bodyPr wrap="square"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uk-UA" sz="955" b="0" i="0" u="none" strike="noStrike" kern="1200" cap="none" spc="0" normalizeH="0" baseline="0" noProof="0" dirty="0">
                <a:ln>
                  <a:noFill/>
                </a:ln>
                <a:solidFill>
                  <a:prstClr val="black"/>
                </a:solidFill>
                <a:effectLst/>
                <a:uLnTx/>
                <a:uFillTx/>
                <a:latin typeface="Calibri"/>
                <a:ea typeface="ＭＳ Ｐゴシック" charset="-128"/>
                <a:cs typeface="+mn-cs"/>
              </a:rPr>
              <a:t>V1-</a:t>
            </a:r>
            <a:r>
              <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rPr>
              <a:t>11</a:t>
            </a:r>
            <a:r>
              <a:rPr kumimoji="0" lang="uk-UA" sz="955" b="0" i="0" u="none" strike="noStrike" kern="1200" cap="none" spc="0" normalizeH="0" baseline="0" noProof="0" dirty="0">
                <a:ln>
                  <a:noFill/>
                </a:ln>
                <a:solidFill>
                  <a:prstClr val="black"/>
                </a:solidFill>
                <a:effectLst/>
                <a:uLnTx/>
                <a:uFillTx/>
                <a:latin typeface="Calibri"/>
                <a:ea typeface="ＭＳ Ｐゴシック" charset="-128"/>
                <a:cs typeface="+mn-cs"/>
              </a:rPr>
              <a:t>16</a:t>
            </a:r>
            <a:endParaRPr kumimoji="0" lang="en-US" sz="955" b="0" i="0" u="none" strike="noStrike" kern="1200" cap="none" spc="0" normalizeH="0" baseline="0" noProof="0" dirty="0">
              <a:ln>
                <a:noFill/>
              </a:ln>
              <a:solidFill>
                <a:prstClr val="black"/>
              </a:solidFill>
              <a:effectLst/>
              <a:uLnTx/>
              <a:uFillTx/>
              <a:latin typeface="Calibri"/>
              <a:ea typeface="ＭＳ Ｐゴシック" charset="-128"/>
              <a:cs typeface="+mn-cs"/>
            </a:endParaRPr>
          </a:p>
        </p:txBody>
      </p:sp>
      <p:sp>
        <p:nvSpPr>
          <p:cNvPr id="5" name="Title 4" descr="Non-MSU Student" title="Non-MSU Student"/>
          <p:cNvSpPr>
            <a:spLocks noGrp="1"/>
          </p:cNvSpPr>
          <p:nvPr>
            <p:ph type="title"/>
          </p:nvPr>
        </p:nvSpPr>
        <p:spPr>
          <a:xfrm>
            <a:off x="628651" y="365127"/>
            <a:ext cx="7886700" cy="651779"/>
          </a:xfrm>
        </p:spPr>
        <p:txBody>
          <a:bodyPr>
            <a:normAutofit fontScale="90000"/>
          </a:bodyPr>
          <a:lstStyle/>
          <a:p>
            <a:pPr lvl="0"/>
            <a:r>
              <a:rPr lang="en-US" sz="2800" dirty="0">
                <a:ln w="0"/>
                <a:solidFill>
                  <a:prstClr val="black"/>
                </a:solidFill>
                <a:effectLst>
                  <a:outerShdw blurRad="38100" dist="19050" dir="2700000" algn="tl" rotWithShape="0">
                    <a:prstClr val="black">
                      <a:alpha val="40000"/>
                    </a:prstClr>
                  </a:outerShdw>
                </a:effectLst>
                <a:latin typeface="Calibri"/>
                <a:ea typeface="ＭＳ Ｐゴシック" charset="-128"/>
              </a:rPr>
              <a:t>Flow Chart for Animals in University Housing</a:t>
            </a:r>
            <a:br>
              <a:rPr lang="en-US" sz="2800" dirty="0">
                <a:ln w="0"/>
                <a:solidFill>
                  <a:prstClr val="black"/>
                </a:solidFill>
                <a:effectLst>
                  <a:outerShdw blurRad="38100" dist="19050" dir="2700000" algn="tl" rotWithShape="0">
                    <a:prstClr val="black">
                      <a:alpha val="40000"/>
                    </a:prstClr>
                  </a:outerShdw>
                </a:effectLst>
                <a:latin typeface="Calibri"/>
                <a:ea typeface="ＭＳ Ｐゴシック" charset="-128"/>
              </a:rPr>
            </a:br>
            <a:endParaRPr lang="en-US" dirty="0"/>
          </a:p>
        </p:txBody>
      </p:sp>
    </p:spTree>
    <p:extLst>
      <p:ext uri="{BB962C8B-B14F-4D97-AF65-F5344CB8AC3E}">
        <p14:creationId xmlns:p14="http://schemas.microsoft.com/office/powerpoint/2010/main" val="1383712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39A07B-5D57-274E-B05B-56D527FC6A23}"/>
              </a:ext>
            </a:extLst>
          </p:cNvPr>
          <p:cNvSpPr>
            <a:spLocks noGrp="1"/>
          </p:cNvSpPr>
          <p:nvPr>
            <p:ph type="title"/>
          </p:nvPr>
        </p:nvSpPr>
        <p:spPr>
          <a:xfrm>
            <a:off x="0" y="812800"/>
            <a:ext cx="9143999" cy="1143000"/>
          </a:xfrm>
        </p:spPr>
        <p:txBody>
          <a:bodyPr/>
          <a:lstStyle/>
          <a:p>
            <a:pPr algn="ctr">
              <a:defRPr/>
            </a:pPr>
            <a:r>
              <a:rPr lang="en-US" dirty="0">
                <a:latin typeface="+mn-lt"/>
              </a:rPr>
              <a:t>FAU Campus Housing</a:t>
            </a:r>
          </a:p>
        </p:txBody>
      </p:sp>
      <p:sp>
        <p:nvSpPr>
          <p:cNvPr id="20483" name="Text Placeholder 4">
            <a:extLst>
              <a:ext uri="{FF2B5EF4-FFF2-40B4-BE49-F238E27FC236}">
                <a16:creationId xmlns:a16="http://schemas.microsoft.com/office/drawing/2014/main" id="{7523407A-A3A2-404D-AA1E-D3969EE7CDBA}"/>
              </a:ext>
            </a:extLst>
          </p:cNvPr>
          <p:cNvSpPr>
            <a:spLocks noGrp="1"/>
          </p:cNvSpPr>
          <p:nvPr>
            <p:ph type="body" idx="1"/>
          </p:nvPr>
        </p:nvSpPr>
        <p:spPr bwMode="auto">
          <a:xfrm>
            <a:off x="457200" y="1384300"/>
            <a:ext cx="4040188" cy="639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a:r>
              <a:rPr lang="en-US" altLang="en-US" dirty="0"/>
              <a:t>Service Animal</a:t>
            </a:r>
            <a:r>
              <a:rPr lang="en-US" altLang="en-US" sz="2800" dirty="0"/>
              <a:t>	</a:t>
            </a:r>
          </a:p>
        </p:txBody>
      </p:sp>
      <p:sp>
        <p:nvSpPr>
          <p:cNvPr id="20484" name="Content Placeholder 5">
            <a:extLst>
              <a:ext uri="{FF2B5EF4-FFF2-40B4-BE49-F238E27FC236}">
                <a16:creationId xmlns:a16="http://schemas.microsoft.com/office/drawing/2014/main" id="{7CA267C3-6884-B64E-A3E5-08A1E4708EE0}"/>
              </a:ext>
            </a:extLst>
          </p:cNvPr>
          <p:cNvSpPr>
            <a:spLocks noGrp="1"/>
          </p:cNvSpPr>
          <p:nvPr>
            <p:ph sz="half" idx="2"/>
          </p:nvPr>
        </p:nvSpPr>
        <p:spPr bwMode="auto">
          <a:xfrm>
            <a:off x="313155" y="2123281"/>
            <a:ext cx="4040188" cy="3951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No pre-authorization once the service animals has been verified by SAS</a:t>
            </a:r>
          </a:p>
          <a:p>
            <a:r>
              <a:rPr lang="en-US" altLang="en-US" dirty="0"/>
              <a:t>Service animal is permitted to accompany the resident in all areas of housing and the university</a:t>
            </a:r>
          </a:p>
        </p:txBody>
      </p:sp>
      <p:sp>
        <p:nvSpPr>
          <p:cNvPr id="20485" name="Text Placeholder 6">
            <a:extLst>
              <a:ext uri="{FF2B5EF4-FFF2-40B4-BE49-F238E27FC236}">
                <a16:creationId xmlns:a16="http://schemas.microsoft.com/office/drawing/2014/main" id="{299AE5D0-0DF3-F540-B607-0B2230AAA9E7}"/>
              </a:ext>
            </a:extLst>
          </p:cNvPr>
          <p:cNvSpPr>
            <a:spLocks noGrp="1"/>
          </p:cNvSpPr>
          <p:nvPr>
            <p:ph type="body" sz="quarter" idx="3"/>
          </p:nvPr>
        </p:nvSpPr>
        <p:spPr bwMode="auto">
          <a:xfrm>
            <a:off x="4570413" y="1384300"/>
            <a:ext cx="4573587" cy="639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a:r>
              <a:rPr lang="en-US" altLang="en-US" dirty="0"/>
              <a:t>Emotional Support Animals </a:t>
            </a:r>
          </a:p>
        </p:txBody>
      </p:sp>
      <p:sp>
        <p:nvSpPr>
          <p:cNvPr id="20486" name="Content Placeholder 7">
            <a:extLst>
              <a:ext uri="{FF2B5EF4-FFF2-40B4-BE49-F238E27FC236}">
                <a16:creationId xmlns:a16="http://schemas.microsoft.com/office/drawing/2014/main" id="{7AE60951-E91E-8447-B6BC-EE9164F92A97}"/>
              </a:ext>
            </a:extLst>
          </p:cNvPr>
          <p:cNvSpPr>
            <a:spLocks noGrp="1"/>
          </p:cNvSpPr>
          <p:nvPr>
            <p:ph sz="quarter" idx="4"/>
          </p:nvPr>
        </p:nvSpPr>
        <p:spPr bwMode="auto">
          <a:xfrm>
            <a:off x="4353343" y="2123281"/>
            <a:ext cx="4558882" cy="3951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Requires pre-authorization for access to campus housing</a:t>
            </a:r>
          </a:p>
          <a:p>
            <a:r>
              <a:rPr lang="en-US" altLang="en-US" dirty="0"/>
              <a:t>Student must apply for services (SAS)</a:t>
            </a:r>
          </a:p>
          <a:p>
            <a:r>
              <a:rPr lang="en-US" altLang="en-US" dirty="0"/>
              <a:t>Only authorized for residents residential hall (room/suite/open areas)</a:t>
            </a:r>
          </a:p>
          <a:p>
            <a:r>
              <a:rPr lang="en-US" altLang="en-US" dirty="0"/>
              <a:t>Verification is completed yearly with Housing Contract</a:t>
            </a:r>
          </a:p>
        </p:txBody>
      </p:sp>
      <p:sp>
        <p:nvSpPr>
          <p:cNvPr id="9" name="Text Box 6">
            <a:extLst>
              <a:ext uri="{FF2B5EF4-FFF2-40B4-BE49-F238E27FC236}">
                <a16:creationId xmlns:a16="http://schemas.microsoft.com/office/drawing/2014/main" id="{8766075F-5BC1-0E4E-8AB0-90A39390E549}"/>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963548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63069"/>
            <a:ext cx="8229600" cy="480233"/>
          </a:xfrm>
        </p:spPr>
        <p:txBody>
          <a:bodyPr>
            <a:normAutofit fontScale="90000"/>
          </a:bodyPr>
          <a:lstStyle/>
          <a:p>
            <a:r>
              <a:rPr lang="en-US" dirty="0"/>
              <a:t>MSU - Assistance Animals in Campus Housing</a:t>
            </a:r>
          </a:p>
        </p:txBody>
      </p:sp>
      <p:sp>
        <p:nvSpPr>
          <p:cNvPr id="6" name="Content Placeholder 5"/>
          <p:cNvSpPr>
            <a:spLocks noGrp="1"/>
          </p:cNvSpPr>
          <p:nvPr>
            <p:ph idx="1"/>
          </p:nvPr>
        </p:nvSpPr>
        <p:spPr>
          <a:xfrm>
            <a:off x="457200" y="1728840"/>
            <a:ext cx="8229600" cy="4699669"/>
          </a:xfrm>
        </p:spPr>
        <p:txBody>
          <a:bodyPr>
            <a:normAutofit fontScale="92500"/>
          </a:bodyPr>
          <a:lstStyle/>
          <a:p>
            <a:pPr marL="0" indent="0">
              <a:buNone/>
            </a:pPr>
            <a:r>
              <a:rPr lang="en-US" sz="2400" dirty="0"/>
              <a:t>A person may reside with an assistance animal in housing as a reasonable accommodation, if….</a:t>
            </a:r>
          </a:p>
          <a:p>
            <a:pPr marL="0" indent="0">
              <a:buNone/>
            </a:pPr>
            <a:endParaRPr lang="en-US" sz="2400" dirty="0"/>
          </a:p>
          <a:p>
            <a:pPr marL="457200" indent="-457200">
              <a:buFont typeface="+mj-lt"/>
              <a:buAutoNum type="alphaUcPeriod"/>
            </a:pPr>
            <a:r>
              <a:rPr lang="en-US" sz="2400" dirty="0"/>
              <a:t>The person has a disability; </a:t>
            </a:r>
            <a:r>
              <a:rPr lang="en-US" sz="2400" b="1" dirty="0"/>
              <a:t> </a:t>
            </a:r>
            <a:endParaRPr lang="en-US" sz="2400" dirty="0"/>
          </a:p>
          <a:p>
            <a:pPr marL="457200" indent="-457200">
              <a:buFont typeface="+mj-lt"/>
              <a:buAutoNum type="alphaUcPeriod"/>
            </a:pPr>
            <a:r>
              <a:rPr lang="en-US" sz="2400" dirty="0"/>
              <a:t>The animal is necessary to afford the person with a disability an equal opportunity to use and enjoy a dwelling; and </a:t>
            </a:r>
          </a:p>
          <a:p>
            <a:pPr marL="457200" indent="-457200">
              <a:buFont typeface="+mj-lt"/>
              <a:buAutoNum type="alphaUcPeriod"/>
            </a:pPr>
            <a:r>
              <a:rPr lang="en-US" sz="2400" dirty="0"/>
              <a:t>There is an identifiable relationship or nexus between the disability and the assistance the animal provides. </a:t>
            </a:r>
          </a:p>
          <a:p>
            <a:pPr marL="0" indent="0">
              <a:buNone/>
            </a:pPr>
            <a:endParaRPr lang="en-US" sz="2400" dirty="0"/>
          </a:p>
          <a:p>
            <a:pPr marL="0" indent="0">
              <a:buNone/>
            </a:pPr>
            <a:endParaRPr lang="en-US" sz="2400" dirty="0"/>
          </a:p>
          <a:p>
            <a:pPr marL="0" indent="0">
              <a:buNone/>
            </a:pPr>
            <a:r>
              <a:rPr lang="en-US" sz="2400" dirty="0"/>
              <a:t>Service/Assistance Animal in University Housing Policy: </a:t>
            </a:r>
            <a:r>
              <a:rPr lang="en-US" dirty="0">
                <a:hlinkClick r:id="rId2"/>
              </a:rPr>
              <a:t>https://www.rcpd.msu.edu/download/97</a:t>
            </a:r>
            <a:r>
              <a:rPr lang="en-US" dirty="0"/>
              <a:t> </a:t>
            </a:r>
          </a:p>
        </p:txBody>
      </p:sp>
    </p:spTree>
    <p:extLst>
      <p:ext uri="{BB962C8B-B14F-4D97-AF65-F5344CB8AC3E}">
        <p14:creationId xmlns:p14="http://schemas.microsoft.com/office/powerpoint/2010/main" val="1431175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4609"/>
            <a:ext cx="9144000" cy="793012"/>
          </a:xfrm>
        </p:spPr>
        <p:txBody>
          <a:bodyPr>
            <a:noAutofit/>
          </a:bodyPr>
          <a:lstStyle/>
          <a:p>
            <a:r>
              <a:rPr lang="en-US" dirty="0"/>
              <a:t>MSU - Assistance Animals in Campus Housing</a:t>
            </a:r>
            <a:br>
              <a:rPr lang="en-US" dirty="0"/>
            </a:br>
            <a:endParaRPr lang="en-US" dirty="0"/>
          </a:p>
        </p:txBody>
      </p:sp>
      <p:sp>
        <p:nvSpPr>
          <p:cNvPr id="3" name="Content Placeholder 2"/>
          <p:cNvSpPr>
            <a:spLocks noGrp="1"/>
          </p:cNvSpPr>
          <p:nvPr>
            <p:ph idx="1"/>
          </p:nvPr>
        </p:nvSpPr>
        <p:spPr>
          <a:xfrm>
            <a:off x="457200" y="1668379"/>
            <a:ext cx="8229600" cy="4856748"/>
          </a:xfrm>
        </p:spPr>
        <p:txBody>
          <a:bodyPr>
            <a:normAutofit fontScale="77500" lnSpcReduction="20000"/>
          </a:bodyPr>
          <a:lstStyle/>
          <a:p>
            <a:pPr marL="0" indent="0">
              <a:buNone/>
            </a:pPr>
            <a:r>
              <a:rPr lang="en-US" sz="2600" dirty="0"/>
              <a:t>Process for Approval:</a:t>
            </a:r>
          </a:p>
          <a:p>
            <a:pPr marL="514350" indent="-514350">
              <a:buFont typeface="+mj-lt"/>
              <a:buAutoNum type="arabicPeriod"/>
            </a:pPr>
            <a:r>
              <a:rPr lang="en-US" sz="2600" dirty="0"/>
              <a:t>Identify &amp; Register with Disability Services in Advance (i.e., 45 days).</a:t>
            </a:r>
          </a:p>
          <a:p>
            <a:pPr marL="457200" indent="-457200">
              <a:buFont typeface="+mj-lt"/>
              <a:buAutoNum type="arabicPeriod"/>
            </a:pPr>
            <a:r>
              <a:rPr lang="en-US" sz="2600" dirty="0"/>
              <a:t>Treating professional completes the Service/Assistance Animal in University Housing Documentation Form</a:t>
            </a:r>
          </a:p>
          <a:p>
            <a:pPr marL="457200" indent="-457200">
              <a:buFont typeface="+mj-lt"/>
              <a:buAutoNum type="arabicPeriod"/>
            </a:pPr>
            <a:r>
              <a:rPr lang="en-US" sz="2600" dirty="0"/>
              <a:t>University resident completes the Service/Assistance Animal Request Form</a:t>
            </a:r>
          </a:p>
          <a:p>
            <a:pPr marL="457200" indent="-457200">
              <a:buFont typeface="+mj-lt"/>
              <a:buAutoNum type="arabicPeriod"/>
            </a:pPr>
            <a:r>
              <a:rPr lang="en-US" sz="2600" dirty="0"/>
              <a:t>Student meets with specialist for Needs Assessment.</a:t>
            </a:r>
          </a:p>
          <a:p>
            <a:pPr marL="457200" indent="-457200">
              <a:buFont typeface="+mj-lt"/>
              <a:buAutoNum type="arabicPeriod"/>
            </a:pPr>
            <a:r>
              <a:rPr lang="en-US" sz="2600" dirty="0"/>
              <a:t>Specialist presents documentation to RCPD Animal Committee for determination</a:t>
            </a:r>
          </a:p>
          <a:p>
            <a:pPr marL="457200" indent="-457200">
              <a:buFont typeface="+mj-lt"/>
              <a:buAutoNum type="arabicPeriod"/>
            </a:pPr>
            <a:r>
              <a:rPr lang="en-US" sz="2600" dirty="0"/>
              <a:t>Additional documentation may be requested</a:t>
            </a:r>
          </a:p>
          <a:p>
            <a:pPr marL="457200" indent="-457200">
              <a:buFont typeface="+mj-lt"/>
              <a:buAutoNum type="arabicPeriod"/>
            </a:pPr>
            <a:r>
              <a:rPr lang="en-US" sz="2600" dirty="0"/>
              <a:t>When Approved, RCPD notifies student, housing community director, and facilities manager.</a:t>
            </a:r>
          </a:p>
          <a:p>
            <a:pPr marL="457200" indent="-457200">
              <a:buFont typeface="+mj-lt"/>
              <a:buAutoNum type="arabicPeriod"/>
            </a:pPr>
            <a:r>
              <a:rPr lang="en-US" sz="2600" dirty="0"/>
              <a:t>Housing notifies roommate &amp; makes room changes if needed</a:t>
            </a:r>
          </a:p>
          <a:p>
            <a:pPr marL="457200" indent="-457200">
              <a:buFont typeface="+mj-lt"/>
              <a:buAutoNum type="arabicPeriod"/>
            </a:pPr>
            <a:r>
              <a:rPr lang="en-US" sz="2600" dirty="0"/>
              <a:t>Student meets with Housing Staff to review animal in housing checklist</a:t>
            </a:r>
          </a:p>
          <a:p>
            <a:pPr marL="457200" indent="-457200">
              <a:buFont typeface="+mj-lt"/>
              <a:buAutoNum type="arabicPeriod"/>
            </a:pPr>
            <a:endParaRPr lang="en-US" sz="2600" dirty="0"/>
          </a:p>
          <a:p>
            <a:pPr marL="457200" indent="-457200">
              <a:buFont typeface="+mj-lt"/>
              <a:buAutoNum type="arabicPeriod"/>
            </a:pPr>
            <a:endParaRPr lang="en-US" sz="2600" dirty="0"/>
          </a:p>
          <a:p>
            <a:pPr marL="0" indent="0">
              <a:buNone/>
            </a:pPr>
            <a:endParaRPr lang="en-US" sz="2200" dirty="0"/>
          </a:p>
        </p:txBody>
      </p:sp>
    </p:spTree>
    <p:extLst>
      <p:ext uri="{BB962C8B-B14F-4D97-AF65-F5344CB8AC3E}">
        <p14:creationId xmlns:p14="http://schemas.microsoft.com/office/powerpoint/2010/main" val="754099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title="Image of the logo for ">
            <a:extLst>
              <a:ext uri="{FF2B5EF4-FFF2-40B4-BE49-F238E27FC236}">
                <a16:creationId xmlns:a16="http://schemas.microsoft.com/office/drawing/2014/main" id="{25D92CC2-EFD6-7C4D-AA43-10AD0D5DE18C}"/>
              </a:ext>
            </a:extLst>
          </p:cNvPr>
          <p:cNvPicPr>
            <a:picLocks noChangeAspect="1"/>
          </p:cNvPicPr>
          <p:nvPr/>
        </p:nvPicPr>
        <p:blipFill>
          <a:blip r:embed="rId2">
            <a:alphaModFix/>
          </a:blip>
          <a:stretch>
            <a:fillRect/>
          </a:stretch>
        </p:blipFill>
        <p:spPr>
          <a:xfrm>
            <a:off x="7501689" y="2556133"/>
            <a:ext cx="1642311" cy="2086701"/>
          </a:xfrm>
          <a:prstGeom prst="rect">
            <a:avLst/>
          </a:prstGeom>
        </p:spPr>
      </p:pic>
      <p:sp>
        <p:nvSpPr>
          <p:cNvPr id="4" name="Title 1" descr="Logo  for Resource Center for Persons with Disabilities (RCPD) Michigan State University&#10;With Quote &quot;Maximizing Ability  &amp; Opportunity&quot;" title="Logo for Resource Center for Persons with Disabilities (RCPD) Michigan State University">
            <a:extLst>
              <a:ext uri="{FF2B5EF4-FFF2-40B4-BE49-F238E27FC236}">
                <a16:creationId xmlns:a16="http://schemas.microsoft.com/office/drawing/2014/main" id="{1F3AEDA1-AC8B-8C4F-AB2A-39E3DC85EB33}"/>
              </a:ext>
            </a:extLst>
          </p:cNvPr>
          <p:cNvSpPr>
            <a:spLocks noGrp="1"/>
          </p:cNvSpPr>
          <p:nvPr>
            <p:ph type="title"/>
          </p:nvPr>
        </p:nvSpPr>
        <p:spPr>
          <a:xfrm>
            <a:off x="0" y="592268"/>
            <a:ext cx="9144000" cy="1178505"/>
          </a:xfrm>
        </p:spPr>
        <p:txBody>
          <a:bodyPr>
            <a:normAutofit/>
          </a:bodyPr>
          <a:lstStyle/>
          <a:p>
            <a:pPr algn="ctr"/>
            <a:r>
              <a:rPr lang="en-US" sz="2800" dirty="0"/>
              <a:t>Michigan State University</a:t>
            </a:r>
            <a:br>
              <a:rPr lang="en-US" sz="2800" dirty="0"/>
            </a:br>
            <a:r>
              <a:rPr lang="en-US" sz="2800" dirty="0"/>
              <a:t>Resource Center for Persons with Disabilities (RCPD)</a:t>
            </a:r>
          </a:p>
        </p:txBody>
      </p:sp>
      <p:sp>
        <p:nvSpPr>
          <p:cNvPr id="5" name="Content Placeholder 2">
            <a:extLst>
              <a:ext uri="{FF2B5EF4-FFF2-40B4-BE49-F238E27FC236}">
                <a16:creationId xmlns:a16="http://schemas.microsoft.com/office/drawing/2014/main" id="{81993B75-A5E5-9C49-9056-E74A5EADD655}"/>
              </a:ext>
            </a:extLst>
          </p:cNvPr>
          <p:cNvSpPr>
            <a:spLocks noGrp="1"/>
          </p:cNvSpPr>
          <p:nvPr>
            <p:ph idx="1"/>
          </p:nvPr>
        </p:nvSpPr>
        <p:spPr>
          <a:xfrm>
            <a:off x="242711" y="1770773"/>
            <a:ext cx="7738236" cy="4449553"/>
          </a:xfrm>
        </p:spPr>
        <p:txBody>
          <a:bodyPr>
            <a:normAutofit fontScale="85000" lnSpcReduction="10000"/>
          </a:bodyPr>
          <a:lstStyle/>
          <a:p>
            <a:r>
              <a:rPr lang="en-US" dirty="0"/>
              <a:t>MSU: 50,019 students  RCPD: 2,200 students (4.4%)</a:t>
            </a:r>
          </a:p>
          <a:p>
            <a:r>
              <a:rPr lang="en-US" dirty="0"/>
              <a:t>5,200 acre campus (East Lansing), 557 buildings</a:t>
            </a:r>
          </a:p>
          <a:p>
            <a:r>
              <a:rPr lang="en-US" dirty="0"/>
              <a:t>27 resident halls, 2 apartment communities</a:t>
            </a:r>
          </a:p>
          <a:p>
            <a:r>
              <a:rPr lang="en-US" dirty="0"/>
              <a:t>15,000 campus residents annually</a:t>
            </a:r>
          </a:p>
          <a:p>
            <a:r>
              <a:rPr lang="en-US" dirty="0"/>
              <a:t>Large public institution, Big Ten Conference</a:t>
            </a:r>
          </a:p>
          <a:p>
            <a:r>
              <a:rPr lang="en-US" dirty="0"/>
              <a:t>All Accommodations for students &amp; employees</a:t>
            </a:r>
          </a:p>
          <a:p>
            <a:pPr lvl="2"/>
            <a:r>
              <a:rPr lang="en-US" dirty="0"/>
              <a:t>12 Full Time Ability Access Specialists in 9 Disability Populations</a:t>
            </a:r>
          </a:p>
          <a:p>
            <a:r>
              <a:rPr lang="en-US" dirty="0"/>
              <a:t>42 registered animals</a:t>
            </a:r>
          </a:p>
          <a:p>
            <a:pPr lvl="1"/>
            <a:r>
              <a:rPr lang="en-US" dirty="0"/>
              <a:t>11 Service Animals (not required to register with RCPD)</a:t>
            </a:r>
          </a:p>
          <a:p>
            <a:pPr lvl="1"/>
            <a:r>
              <a:rPr lang="en-US" dirty="0"/>
              <a:t>31 Assistance Animals</a:t>
            </a:r>
          </a:p>
        </p:txBody>
      </p:sp>
    </p:spTree>
    <p:extLst>
      <p:ext uri="{BB962C8B-B14F-4D97-AF65-F5344CB8AC3E}">
        <p14:creationId xmlns:p14="http://schemas.microsoft.com/office/powerpoint/2010/main" val="834916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228355-B2DB-904F-B00E-9B684F86CB68}"/>
              </a:ext>
            </a:extLst>
          </p:cNvPr>
          <p:cNvSpPr>
            <a:spLocks noGrp="1"/>
          </p:cNvSpPr>
          <p:nvPr>
            <p:ph type="title"/>
          </p:nvPr>
        </p:nvSpPr>
        <p:spPr>
          <a:xfrm>
            <a:off x="0" y="838200"/>
            <a:ext cx="9144000" cy="1143000"/>
          </a:xfrm>
        </p:spPr>
        <p:txBody>
          <a:bodyPr>
            <a:normAutofit/>
          </a:bodyPr>
          <a:lstStyle/>
          <a:p>
            <a:pPr algn="ctr">
              <a:defRPr/>
            </a:pPr>
            <a:r>
              <a:rPr lang="en-US" sz="3200" dirty="0">
                <a:latin typeface="+mn-lt"/>
              </a:rPr>
              <a:t>Emotional Support Animal in Campus Housing</a:t>
            </a:r>
          </a:p>
        </p:txBody>
      </p:sp>
      <p:sp>
        <p:nvSpPr>
          <p:cNvPr id="22530" name="Content Placeholder 7">
            <a:extLst>
              <a:ext uri="{FF2B5EF4-FFF2-40B4-BE49-F238E27FC236}">
                <a16:creationId xmlns:a16="http://schemas.microsoft.com/office/drawing/2014/main" id="{BC0F169E-9DF0-5349-A20C-97815767F6AE}"/>
              </a:ext>
            </a:extLst>
          </p:cNvPr>
          <p:cNvSpPr>
            <a:spLocks noGrp="1"/>
          </p:cNvSpPr>
          <p:nvPr>
            <p:ph idx="1"/>
          </p:nvPr>
        </p:nvSpPr>
        <p:spPr bwMode="auto">
          <a:xfrm>
            <a:off x="304800" y="1600200"/>
            <a:ext cx="84582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buNone/>
            </a:pPr>
            <a:r>
              <a:rPr lang="en-US" altLang="en-US" sz="2000" dirty="0"/>
              <a:t>Process for Approval:</a:t>
            </a:r>
          </a:p>
          <a:p>
            <a:pPr marL="457200" indent="-457200">
              <a:buFont typeface="+mj-lt"/>
              <a:buAutoNum type="arabicPeriod"/>
            </a:pPr>
            <a:r>
              <a:rPr lang="en-US" altLang="en-US" sz="2000" dirty="0"/>
              <a:t>Students must register with SAS in advance of moving in </a:t>
            </a:r>
            <a:r>
              <a:rPr lang="en-US" altLang="en-US" sz="1400" b="1" dirty="0"/>
              <a:t>(Housing deadlines for Housing accommodation June 1 and November 1)</a:t>
            </a:r>
          </a:p>
          <a:p>
            <a:pPr marL="457200" indent="-457200">
              <a:buFont typeface="+mj-lt"/>
              <a:buAutoNum type="arabicPeriod"/>
            </a:pPr>
            <a:r>
              <a:rPr lang="en-US" altLang="en-US" sz="2000" dirty="0"/>
              <a:t>Submit an ESA Verification from their treating medical provider</a:t>
            </a:r>
          </a:p>
          <a:p>
            <a:pPr marL="457200" indent="-457200">
              <a:buFont typeface="+mj-lt"/>
              <a:buAutoNum type="arabicPeriod"/>
            </a:pPr>
            <a:r>
              <a:rPr lang="en-US" altLang="en-US" sz="2000" dirty="0"/>
              <a:t>Submit a Veterinarian Verification Form – required shots, wellness, &amp; safety of animal</a:t>
            </a:r>
          </a:p>
          <a:p>
            <a:pPr marL="457200" indent="-457200">
              <a:buFont typeface="+mj-lt"/>
              <a:buAutoNum type="arabicPeriod"/>
            </a:pPr>
            <a:r>
              <a:rPr lang="en-US" altLang="en-US" sz="2000" dirty="0"/>
              <a:t>Intake interview:  accommodation</a:t>
            </a:r>
          </a:p>
          <a:p>
            <a:pPr marL="457200" indent="-457200">
              <a:buFont typeface="+mj-lt"/>
              <a:buAutoNum type="arabicPeriod"/>
            </a:pPr>
            <a:r>
              <a:rPr lang="en-US" altLang="en-US" sz="2000" dirty="0"/>
              <a:t>Review ESA Contract going over  rules and expectations for an ESA in Housing</a:t>
            </a:r>
          </a:p>
          <a:p>
            <a:pPr marL="457200" indent="-457200">
              <a:buFont typeface="+mj-lt"/>
              <a:buAutoNum type="arabicPeriod"/>
            </a:pPr>
            <a:r>
              <a:rPr lang="en-US" altLang="en-US" sz="2000" dirty="0"/>
              <a:t>Letter sent to Housing to verify accommodation of ESA</a:t>
            </a:r>
          </a:p>
          <a:p>
            <a:pPr marL="457200" indent="-457200">
              <a:buFont typeface="+mj-lt"/>
              <a:buAutoNum type="arabicPeriod"/>
            </a:pPr>
            <a:r>
              <a:rPr lang="en-US" altLang="en-US" sz="2000" dirty="0"/>
              <a:t>Email notification sent to suitemates to notify of ESA</a:t>
            </a:r>
          </a:p>
          <a:p>
            <a:pPr marL="457200" indent="-457200">
              <a:buFont typeface="+mj-lt"/>
              <a:buAutoNum type="arabicPeriod"/>
            </a:pPr>
            <a:r>
              <a:rPr lang="en-US" altLang="en-US" sz="2000" dirty="0"/>
              <a:t>Room assignment changes made if necessary</a:t>
            </a:r>
          </a:p>
          <a:p>
            <a:endParaRPr lang="en-US" altLang="en-US" dirty="0"/>
          </a:p>
        </p:txBody>
      </p:sp>
    </p:spTree>
    <p:extLst>
      <p:ext uri="{BB962C8B-B14F-4D97-AF65-F5344CB8AC3E}">
        <p14:creationId xmlns:p14="http://schemas.microsoft.com/office/powerpoint/2010/main" val="6202497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lumMod val="0"/>
                <a:lumOff val="100000"/>
              </a:schemeClr>
            </a:gs>
            <a:gs pos="100000">
              <a:schemeClr val="bg1">
                <a:lumMod val="85000"/>
              </a:schemeClr>
            </a:gs>
            <a:gs pos="62000">
              <a:schemeClr val="bg1"/>
            </a:gs>
          </a:gsLst>
          <a:path path="circle">
            <a:fillToRect l="100000" t="100000"/>
          </a:path>
        </a:gra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A9DD7A32-B762-094A-8E7E-D6F00D53B518}"/>
              </a:ext>
            </a:extLst>
          </p:cNvPr>
          <p:cNvSpPr>
            <a:spLocks noGrp="1"/>
          </p:cNvSpPr>
          <p:nvPr>
            <p:ph type="title"/>
          </p:nvPr>
        </p:nvSpPr>
        <p:spPr>
          <a:xfrm>
            <a:off x="0" y="377157"/>
            <a:ext cx="9144000" cy="1325563"/>
          </a:xfrm>
        </p:spPr>
        <p:txBody>
          <a:bodyPr>
            <a:normAutofit/>
          </a:bodyPr>
          <a:lstStyle/>
          <a:p>
            <a:pPr algn="ctr"/>
            <a:r>
              <a:rPr lang="en-US" sz="4000" dirty="0"/>
              <a:t>Reasons for Denying Animal</a:t>
            </a:r>
          </a:p>
        </p:txBody>
      </p:sp>
      <p:sp>
        <p:nvSpPr>
          <p:cNvPr id="3" name="Content Placeholder 2">
            <a:extLst>
              <a:ext uri="{FF2B5EF4-FFF2-40B4-BE49-F238E27FC236}">
                <a16:creationId xmlns:a16="http://schemas.microsoft.com/office/drawing/2014/main" id="{D26576C3-AD7A-1B43-9A75-1998AED3AB44}"/>
              </a:ext>
            </a:extLst>
          </p:cNvPr>
          <p:cNvSpPr>
            <a:spLocks noGrp="1"/>
          </p:cNvSpPr>
          <p:nvPr>
            <p:ph sz="half" idx="1"/>
          </p:nvPr>
        </p:nvSpPr>
        <p:spPr>
          <a:xfrm>
            <a:off x="96252" y="1462089"/>
            <a:ext cx="4532898" cy="4714874"/>
          </a:xfrm>
        </p:spPr>
        <p:txBody>
          <a:bodyPr>
            <a:normAutofit fontScale="85000" lnSpcReduction="10000"/>
          </a:bodyPr>
          <a:lstStyle/>
          <a:p>
            <a:pPr marL="0" indent="0" algn="ctr">
              <a:buNone/>
            </a:pPr>
            <a:r>
              <a:rPr lang="en-US" sz="3500" dirty="0">
                <a:solidFill>
                  <a:schemeClr val="accent3">
                    <a:lumMod val="50000"/>
                  </a:schemeClr>
                </a:solidFill>
              </a:rPr>
              <a:t>MSU</a:t>
            </a:r>
          </a:p>
          <a:p>
            <a:pPr marL="0" indent="0">
              <a:buNone/>
            </a:pPr>
            <a:r>
              <a:rPr lang="en-US" sz="2600" dirty="0"/>
              <a:t>If the presence of the animal….</a:t>
            </a:r>
          </a:p>
          <a:p>
            <a:pPr marL="0" indent="0">
              <a:buNone/>
            </a:pPr>
            <a:endParaRPr lang="en-US" sz="2600" dirty="0"/>
          </a:p>
          <a:p>
            <a:pPr marL="514350" indent="-514350">
              <a:buFont typeface="+mj-lt"/>
              <a:buAutoNum type="arabicPeriod"/>
            </a:pPr>
            <a:r>
              <a:rPr lang="en-US" sz="2600" dirty="0"/>
              <a:t>Poses a direct threat to the health and safety of others; </a:t>
            </a:r>
          </a:p>
          <a:p>
            <a:pPr marL="514350" indent="-514350">
              <a:buFont typeface="+mj-lt"/>
              <a:buAutoNum type="arabicPeriod"/>
            </a:pPr>
            <a:r>
              <a:rPr lang="en-US" sz="2600" dirty="0"/>
              <a:t>Would cause substantial physical damage to the property of others; </a:t>
            </a:r>
          </a:p>
          <a:p>
            <a:pPr marL="514350" indent="-514350">
              <a:buFont typeface="+mj-lt"/>
              <a:buAutoNum type="arabicPeriod"/>
            </a:pPr>
            <a:r>
              <a:rPr lang="en-US" sz="2600" dirty="0"/>
              <a:t>Would pose an undue financial and administrative burden; or </a:t>
            </a:r>
          </a:p>
          <a:p>
            <a:pPr marL="514350" indent="-514350">
              <a:buFont typeface="+mj-lt"/>
              <a:buAutoNum type="arabicPeriod"/>
            </a:pPr>
            <a:r>
              <a:rPr lang="en-US" sz="2600" dirty="0"/>
              <a:t>Would fundamentally alter the nature of housing operations.</a:t>
            </a:r>
          </a:p>
          <a:p>
            <a:endParaRPr lang="en-US" dirty="0"/>
          </a:p>
        </p:txBody>
      </p:sp>
      <p:sp>
        <p:nvSpPr>
          <p:cNvPr id="4" name="Content Placeholder 3">
            <a:extLst>
              <a:ext uri="{FF2B5EF4-FFF2-40B4-BE49-F238E27FC236}">
                <a16:creationId xmlns:a16="http://schemas.microsoft.com/office/drawing/2014/main" id="{D34955D6-E595-D144-8DA0-10554751B207}"/>
              </a:ext>
            </a:extLst>
          </p:cNvPr>
          <p:cNvSpPr>
            <a:spLocks noGrp="1"/>
          </p:cNvSpPr>
          <p:nvPr>
            <p:ph sz="half" idx="2"/>
          </p:nvPr>
        </p:nvSpPr>
        <p:spPr>
          <a:xfrm>
            <a:off x="4629150" y="1462089"/>
            <a:ext cx="4514850" cy="4714874"/>
          </a:xfrm>
        </p:spPr>
        <p:txBody>
          <a:bodyPr>
            <a:normAutofit fontScale="85000" lnSpcReduction="10000"/>
          </a:bodyPr>
          <a:lstStyle/>
          <a:p>
            <a:pPr marL="0" indent="0" algn="ctr">
              <a:buNone/>
            </a:pPr>
            <a:r>
              <a:rPr lang="en-US" sz="3500" dirty="0">
                <a:solidFill>
                  <a:schemeClr val="tx2">
                    <a:lumMod val="75000"/>
                  </a:schemeClr>
                </a:solidFill>
              </a:rPr>
              <a:t>FAU</a:t>
            </a:r>
            <a:endParaRPr lang="en-US" dirty="0">
              <a:solidFill>
                <a:schemeClr val="tx2">
                  <a:lumMod val="75000"/>
                </a:schemeClr>
              </a:solidFill>
            </a:endParaRPr>
          </a:p>
          <a:p>
            <a:pPr marL="0" indent="0">
              <a:buNone/>
            </a:pPr>
            <a:endParaRPr lang="en-US" altLang="en-US" dirty="0"/>
          </a:p>
          <a:p>
            <a:pPr marL="457200" indent="-457200">
              <a:buFont typeface="+mj-lt"/>
              <a:buAutoNum type="arabicPeriod"/>
            </a:pPr>
            <a:r>
              <a:rPr lang="en-US" altLang="en-US" sz="2800" dirty="0"/>
              <a:t>Insufficient documentation</a:t>
            </a:r>
          </a:p>
          <a:p>
            <a:pPr marL="457200" indent="-457200">
              <a:buFont typeface="+mj-lt"/>
              <a:buAutoNum type="arabicPeriod"/>
            </a:pPr>
            <a:r>
              <a:rPr lang="en-US" altLang="en-US" sz="2800" dirty="0"/>
              <a:t>No Disability Diagnosis</a:t>
            </a:r>
          </a:p>
          <a:p>
            <a:pPr marL="457200" indent="-457200">
              <a:buFont typeface="+mj-lt"/>
              <a:buAutoNum type="arabicPeriod"/>
            </a:pPr>
            <a:r>
              <a:rPr lang="en-US" altLang="en-US" sz="2800" dirty="0"/>
              <a:t>Animal is not house broken</a:t>
            </a:r>
          </a:p>
          <a:p>
            <a:pPr marL="457200" indent="-457200">
              <a:buFont typeface="+mj-lt"/>
              <a:buAutoNum type="arabicPeriod"/>
            </a:pPr>
            <a:r>
              <a:rPr lang="en-US" altLang="en-US" sz="2800" dirty="0"/>
              <a:t>No verification of required vaccinations</a:t>
            </a:r>
          </a:p>
          <a:p>
            <a:pPr marL="457200" indent="-457200">
              <a:buFont typeface="+mj-lt"/>
              <a:buAutoNum type="arabicPeriod"/>
            </a:pPr>
            <a:r>
              <a:rPr lang="en-US" altLang="en-US" sz="2800" dirty="0"/>
              <a:t>Animal poses a direct threat to the health and safety of others</a:t>
            </a:r>
          </a:p>
          <a:p>
            <a:pPr lvl="1"/>
            <a:r>
              <a:rPr lang="en-US" altLang="en-US" sz="2000" b="1" dirty="0"/>
              <a:t>SAS does have an appeal process</a:t>
            </a:r>
          </a:p>
          <a:p>
            <a:pPr marL="0" indent="0">
              <a:buNone/>
            </a:pPr>
            <a:endParaRPr lang="en-US" dirty="0"/>
          </a:p>
        </p:txBody>
      </p:sp>
    </p:spTree>
    <p:extLst>
      <p:ext uri="{BB962C8B-B14F-4D97-AF65-F5344CB8AC3E}">
        <p14:creationId xmlns:p14="http://schemas.microsoft.com/office/powerpoint/2010/main" val="17339590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lumMod val="0"/>
                <a:lumOff val="100000"/>
              </a:schemeClr>
            </a:gs>
            <a:gs pos="100000">
              <a:schemeClr val="bg1">
                <a:lumMod val="85000"/>
              </a:schemeClr>
            </a:gs>
            <a:gs pos="62000">
              <a:schemeClr val="bg1"/>
            </a:gs>
          </a:gsLst>
          <a:path path="circle">
            <a:fillToRect l="100000" t="10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B1BDF8-A36D-FE45-A27B-7E8C6F54FE65}"/>
              </a:ext>
            </a:extLst>
          </p:cNvPr>
          <p:cNvSpPr>
            <a:spLocks noGrp="1"/>
          </p:cNvSpPr>
          <p:nvPr>
            <p:ph type="title"/>
          </p:nvPr>
        </p:nvSpPr>
        <p:spPr>
          <a:xfrm>
            <a:off x="0" y="300790"/>
            <a:ext cx="9144000" cy="981810"/>
          </a:xfrm>
        </p:spPr>
        <p:txBody>
          <a:bodyPr>
            <a:normAutofit/>
          </a:bodyPr>
          <a:lstStyle/>
          <a:p>
            <a:pPr algn="ctr"/>
            <a:r>
              <a:rPr lang="en-US" sz="4000" dirty="0">
                <a:solidFill>
                  <a:schemeClr val="tx1"/>
                </a:solidFill>
              </a:rPr>
              <a:t>Considerations for Approval</a:t>
            </a:r>
          </a:p>
        </p:txBody>
      </p:sp>
      <p:sp>
        <p:nvSpPr>
          <p:cNvPr id="5" name="Content Placeholder 4">
            <a:extLst>
              <a:ext uri="{FF2B5EF4-FFF2-40B4-BE49-F238E27FC236}">
                <a16:creationId xmlns:a16="http://schemas.microsoft.com/office/drawing/2014/main" id="{B3DF5794-958F-AC44-A7BD-4092A2FC401B}"/>
              </a:ext>
            </a:extLst>
          </p:cNvPr>
          <p:cNvSpPr>
            <a:spLocks noGrp="1"/>
          </p:cNvSpPr>
          <p:nvPr>
            <p:ph idx="1"/>
          </p:nvPr>
        </p:nvSpPr>
        <p:spPr>
          <a:xfrm>
            <a:off x="0" y="1094875"/>
            <a:ext cx="4499811" cy="5642809"/>
          </a:xfrm>
        </p:spPr>
        <p:txBody>
          <a:bodyPr>
            <a:normAutofit fontScale="40000" lnSpcReduction="20000"/>
          </a:bodyPr>
          <a:lstStyle/>
          <a:p>
            <a:pPr marL="0" indent="0" algn="ctr">
              <a:buNone/>
            </a:pPr>
            <a:r>
              <a:rPr lang="en-US" sz="6700" dirty="0">
                <a:solidFill>
                  <a:schemeClr val="accent3">
                    <a:lumMod val="50000"/>
                  </a:schemeClr>
                </a:solidFill>
              </a:rPr>
              <a:t>MSU</a:t>
            </a:r>
          </a:p>
          <a:p>
            <a:pPr marL="514350" indent="-514350">
              <a:buFont typeface="+mj-lt"/>
              <a:buAutoNum type="arabicPeriod"/>
            </a:pPr>
            <a:r>
              <a:rPr lang="en-US" sz="4200" dirty="0"/>
              <a:t>Animal’s size</a:t>
            </a:r>
          </a:p>
          <a:p>
            <a:pPr marL="514350" indent="-514350">
              <a:buFont typeface="+mj-lt"/>
              <a:buAutoNum type="arabicPeriod"/>
            </a:pPr>
            <a:r>
              <a:rPr lang="en-US" sz="4200" dirty="0"/>
              <a:t>Animal’s presence would force another individual from individual housing (e.g., serious allergies)</a:t>
            </a:r>
          </a:p>
          <a:p>
            <a:pPr marL="514350" indent="-514350">
              <a:buFont typeface="+mj-lt"/>
              <a:buAutoNum type="arabicPeriod"/>
            </a:pPr>
            <a:r>
              <a:rPr lang="en-US" sz="4200" dirty="0"/>
              <a:t>Animal’s presence would otherwise violate individuals’ right to peace and quiet enjoyment of their dwelling</a:t>
            </a:r>
          </a:p>
          <a:p>
            <a:pPr marL="514350" indent="-514350">
              <a:buFont typeface="+mj-lt"/>
              <a:buAutoNum type="arabicPeriod"/>
            </a:pPr>
            <a:r>
              <a:rPr lang="en-US" sz="4200" dirty="0"/>
              <a:t>Animal is housebroken and able to live with others in a reasonable manner</a:t>
            </a:r>
          </a:p>
          <a:p>
            <a:pPr marL="514350" indent="-514350">
              <a:buFont typeface="+mj-lt"/>
              <a:buAutoNum type="arabicPeriod" startAt="5"/>
            </a:pPr>
            <a:r>
              <a:rPr lang="en-US" sz="4200" dirty="0"/>
              <a:t>Animal’s vaccinations are up to date</a:t>
            </a:r>
          </a:p>
          <a:p>
            <a:pPr marL="514350" indent="-514350">
              <a:buFont typeface="+mj-lt"/>
              <a:buAutoNum type="arabicPeriod" startAt="5"/>
            </a:pPr>
            <a:r>
              <a:rPr lang="en-US" sz="4200" dirty="0"/>
              <a:t>Animal poses or has posed in the past a direct threat to the individual or others, such as injuring or acting aggressively; and </a:t>
            </a:r>
          </a:p>
          <a:p>
            <a:pPr marL="514350" indent="-514350">
              <a:buFont typeface="+mj-lt"/>
              <a:buAutoNum type="arabicPeriod" startAt="5"/>
            </a:pPr>
            <a:r>
              <a:rPr lang="en-US" sz="4200" dirty="0"/>
              <a:t>Animal causes or has caused excessive damage to housing beyond reasonable wear and tear.</a:t>
            </a:r>
          </a:p>
          <a:p>
            <a:pPr>
              <a:buFont typeface="Arial" panose="020B0604020202020204" pitchFamily="34" charset="0"/>
              <a:buChar char="•"/>
            </a:pPr>
            <a:endParaRPr lang="en-US" dirty="0"/>
          </a:p>
        </p:txBody>
      </p:sp>
      <p:sp>
        <p:nvSpPr>
          <p:cNvPr id="6" name="Content Placeholder 5">
            <a:extLst>
              <a:ext uri="{FF2B5EF4-FFF2-40B4-BE49-F238E27FC236}">
                <a16:creationId xmlns:a16="http://schemas.microsoft.com/office/drawing/2014/main" id="{3D9FD8B5-78F1-6645-8B0A-A7122CD30273}"/>
              </a:ext>
            </a:extLst>
          </p:cNvPr>
          <p:cNvSpPr>
            <a:spLocks noGrp="1"/>
          </p:cNvSpPr>
          <p:nvPr>
            <p:ph idx="13"/>
          </p:nvPr>
        </p:nvSpPr>
        <p:spPr>
          <a:xfrm>
            <a:off x="4644188" y="981810"/>
            <a:ext cx="4499811" cy="5755873"/>
          </a:xfrm>
        </p:spPr>
        <p:txBody>
          <a:bodyPr>
            <a:normAutofit lnSpcReduction="10000"/>
          </a:bodyPr>
          <a:lstStyle/>
          <a:p>
            <a:pPr marL="0" indent="0" algn="ctr">
              <a:buNone/>
            </a:pPr>
            <a:r>
              <a:rPr lang="en-US" sz="3200" dirty="0">
                <a:solidFill>
                  <a:schemeClr val="tx2">
                    <a:lumMod val="75000"/>
                  </a:schemeClr>
                </a:solidFill>
              </a:rPr>
              <a:t>FAU</a:t>
            </a:r>
            <a:endParaRPr lang="en-US" dirty="0">
              <a:solidFill>
                <a:schemeClr val="tx2">
                  <a:lumMod val="75000"/>
                </a:schemeClr>
              </a:solidFill>
            </a:endParaRPr>
          </a:p>
          <a:p>
            <a:pPr marL="514350" indent="-514350">
              <a:buFont typeface="+mj-lt"/>
              <a:buAutoNum type="arabicPeriod"/>
              <a:defRPr/>
            </a:pPr>
            <a:r>
              <a:rPr lang="en-US" sz="2100" dirty="0"/>
              <a:t>Documentation  verifies  individuals disability</a:t>
            </a:r>
          </a:p>
          <a:p>
            <a:pPr marL="514350" indent="-514350">
              <a:buFont typeface="+mj-lt"/>
              <a:buAutoNum type="arabicPeriod"/>
              <a:defRPr/>
            </a:pPr>
            <a:r>
              <a:rPr lang="en-US" sz="2100" dirty="0"/>
              <a:t>Identified relationship or nexus between the disability and the ESA provides</a:t>
            </a:r>
          </a:p>
          <a:p>
            <a:pPr marL="514350" indent="-514350">
              <a:buFont typeface="+mj-lt"/>
              <a:buAutoNum type="arabicPeriod"/>
              <a:defRPr/>
            </a:pPr>
            <a:r>
              <a:rPr lang="en-US" sz="2100" dirty="0"/>
              <a:t>Animal’s size</a:t>
            </a:r>
          </a:p>
          <a:p>
            <a:pPr marL="514350" indent="-514350">
              <a:buFont typeface="+mj-lt"/>
              <a:buAutoNum type="arabicPeriod"/>
              <a:defRPr/>
            </a:pPr>
            <a:r>
              <a:rPr lang="en-US" sz="2100" dirty="0"/>
              <a:t>Animal’s presence would otherwise violate individuals’ right to peace and quiet enjoyment of their dwelling</a:t>
            </a:r>
          </a:p>
          <a:p>
            <a:pPr marL="514350" indent="-514350">
              <a:buFont typeface="+mj-lt"/>
              <a:buAutoNum type="arabicPeriod"/>
              <a:defRPr/>
            </a:pPr>
            <a:r>
              <a:rPr lang="en-US" sz="2100" dirty="0"/>
              <a:t>Animal is housebroken and able to live with others in a reasonable manner</a:t>
            </a:r>
          </a:p>
          <a:p>
            <a:pPr marL="514350" indent="-514350">
              <a:buFont typeface="+mj-lt"/>
              <a:buAutoNum type="arabicPeriod"/>
              <a:defRPr/>
            </a:pPr>
            <a:r>
              <a:rPr lang="en-US" sz="2100" dirty="0"/>
              <a:t>Animal’s vaccinations are up to date</a:t>
            </a:r>
          </a:p>
          <a:p>
            <a:pPr marL="0" indent="0">
              <a:buNone/>
            </a:pPr>
            <a:endParaRPr lang="en-US" dirty="0"/>
          </a:p>
        </p:txBody>
      </p:sp>
    </p:spTree>
    <p:extLst>
      <p:ext uri="{BB962C8B-B14F-4D97-AF65-F5344CB8AC3E}">
        <p14:creationId xmlns:p14="http://schemas.microsoft.com/office/powerpoint/2010/main" val="4744526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lumMod val="0"/>
                <a:lumOff val="100000"/>
              </a:schemeClr>
            </a:gs>
            <a:gs pos="100000">
              <a:schemeClr val="bg1">
                <a:lumMod val="85000"/>
              </a:schemeClr>
            </a:gs>
            <a:gs pos="62000">
              <a:schemeClr val="bg1"/>
            </a:gs>
          </a:gsLst>
          <a:path path="circle">
            <a:fillToRect l="100000" t="100000"/>
          </a:path>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79A34A-0A16-6641-A452-F5E0319C11F2}"/>
              </a:ext>
            </a:extLst>
          </p:cNvPr>
          <p:cNvSpPr>
            <a:spLocks noGrp="1"/>
          </p:cNvSpPr>
          <p:nvPr>
            <p:ph type="title"/>
          </p:nvPr>
        </p:nvSpPr>
        <p:spPr>
          <a:xfrm>
            <a:off x="0" y="262016"/>
            <a:ext cx="9144000" cy="1133647"/>
          </a:xfrm>
        </p:spPr>
        <p:txBody>
          <a:bodyPr>
            <a:noAutofit/>
          </a:bodyPr>
          <a:lstStyle/>
          <a:p>
            <a:pPr algn="ctr"/>
            <a:r>
              <a:rPr lang="en-US" dirty="0">
                <a:solidFill>
                  <a:schemeClr val="tx1"/>
                </a:solidFill>
              </a:rPr>
              <a:t>Unique Animals Requested </a:t>
            </a:r>
            <a:br>
              <a:rPr lang="en-US" dirty="0">
                <a:solidFill>
                  <a:schemeClr val="tx1"/>
                </a:solidFill>
              </a:rPr>
            </a:br>
            <a:r>
              <a:rPr lang="en-US" dirty="0">
                <a:solidFill>
                  <a:schemeClr val="accent2">
                    <a:lumMod val="50000"/>
                  </a:schemeClr>
                </a:solidFill>
              </a:rPr>
              <a:t>Approve or Deny?</a:t>
            </a:r>
          </a:p>
        </p:txBody>
      </p:sp>
      <p:sp>
        <p:nvSpPr>
          <p:cNvPr id="6" name="Content Placeholder 5">
            <a:extLst>
              <a:ext uri="{FF2B5EF4-FFF2-40B4-BE49-F238E27FC236}">
                <a16:creationId xmlns:a16="http://schemas.microsoft.com/office/drawing/2014/main" id="{67BA6C07-EAF8-2548-A75A-3F5A47F22EB6}"/>
              </a:ext>
            </a:extLst>
          </p:cNvPr>
          <p:cNvSpPr>
            <a:spLocks noGrp="1"/>
          </p:cNvSpPr>
          <p:nvPr>
            <p:ph idx="1"/>
          </p:nvPr>
        </p:nvSpPr>
        <p:spPr>
          <a:xfrm>
            <a:off x="397042" y="1525920"/>
            <a:ext cx="5390150" cy="5223795"/>
          </a:xfrm>
        </p:spPr>
        <p:txBody>
          <a:bodyPr>
            <a:normAutofit lnSpcReduction="10000"/>
          </a:bodyPr>
          <a:lstStyle/>
          <a:p>
            <a:r>
              <a:rPr lang="en-US" sz="3200" dirty="0"/>
              <a:t>Turtle</a:t>
            </a:r>
          </a:p>
          <a:p>
            <a:r>
              <a:rPr lang="en-US" sz="3200" dirty="0"/>
              <a:t>White’s Tree Frog</a:t>
            </a:r>
          </a:p>
          <a:p>
            <a:r>
              <a:rPr lang="en-US" sz="3200" dirty="0"/>
              <a:t>2 Rats</a:t>
            </a:r>
          </a:p>
          <a:p>
            <a:r>
              <a:rPr lang="en-US" sz="3200" dirty="0"/>
              <a:t>Tarantula</a:t>
            </a:r>
          </a:p>
          <a:p>
            <a:r>
              <a:rPr lang="en-US" sz="3200" dirty="0"/>
              <a:t>12 week Kitten</a:t>
            </a:r>
          </a:p>
          <a:p>
            <a:r>
              <a:rPr lang="en-US" sz="3200" dirty="0"/>
              <a:t>Gecko</a:t>
            </a:r>
          </a:p>
          <a:p>
            <a:r>
              <a:rPr lang="en-US" sz="3200" dirty="0"/>
              <a:t>Pineapple Green-Cheeked </a:t>
            </a:r>
            <a:r>
              <a:rPr lang="en-US" sz="3200" dirty="0" err="1"/>
              <a:t>Conure</a:t>
            </a:r>
            <a:r>
              <a:rPr lang="en-US" sz="3200" dirty="0"/>
              <a:t> Parrot</a:t>
            </a:r>
          </a:p>
          <a:p>
            <a:r>
              <a:rPr lang="en-US" sz="3200" dirty="0"/>
              <a:t>Cat that requires use of toilet</a:t>
            </a:r>
          </a:p>
          <a:p>
            <a:endParaRPr lang="en-US" sz="3200" dirty="0"/>
          </a:p>
        </p:txBody>
      </p:sp>
      <p:pic>
        <p:nvPicPr>
          <p:cNvPr id="7" name="Content Placeholder 4" descr="Image of a cat sitting on a dogs head with the statement I've got my thinking CAT on" title="Image of a cat sitting on a dogs head">
            <a:extLst>
              <a:ext uri="{FF2B5EF4-FFF2-40B4-BE49-F238E27FC236}">
                <a16:creationId xmlns:a16="http://schemas.microsoft.com/office/drawing/2014/main" id="{0BB2E328-5C72-1B44-AD98-43F9A8007060}"/>
              </a:ext>
            </a:extLst>
          </p:cNvPr>
          <p:cNvPicPr>
            <a:picLocks noChangeAspect="1"/>
          </p:cNvPicPr>
          <p:nvPr/>
        </p:nvPicPr>
        <p:blipFill>
          <a:blip r:embed="rId2"/>
          <a:stretch>
            <a:fillRect/>
          </a:stretch>
        </p:blipFill>
        <p:spPr>
          <a:xfrm>
            <a:off x="5878808" y="2059668"/>
            <a:ext cx="3096522" cy="3970541"/>
          </a:xfrm>
          <a:prstGeom prst="rect">
            <a:avLst/>
          </a:prstGeom>
        </p:spPr>
      </p:pic>
    </p:spTree>
    <p:extLst>
      <p:ext uri="{BB962C8B-B14F-4D97-AF65-F5344CB8AC3E}">
        <p14:creationId xmlns:p14="http://schemas.microsoft.com/office/powerpoint/2010/main" val="2019996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2193"/>
            <a:ext cx="9144000" cy="829107"/>
          </a:xfrm>
        </p:spPr>
        <p:txBody>
          <a:bodyPr anchor="t">
            <a:normAutofit fontScale="90000"/>
          </a:bodyPr>
          <a:lstStyle/>
          <a:p>
            <a:pPr algn="ctr"/>
            <a:r>
              <a:rPr lang="en-US" dirty="0"/>
              <a:t>MSU - Assistance Animals in Campus </a:t>
            </a:r>
            <a:r>
              <a:rPr lang="en-US" dirty="0" smtClean="0"/>
              <a:t>Housing - Requirements</a:t>
            </a:r>
            <a:endParaRPr lang="en-US" dirty="0"/>
          </a:p>
        </p:txBody>
      </p:sp>
      <p:sp>
        <p:nvSpPr>
          <p:cNvPr id="3" name="Content Placeholder 2"/>
          <p:cNvSpPr>
            <a:spLocks noGrp="1"/>
          </p:cNvSpPr>
          <p:nvPr>
            <p:ph idx="1"/>
          </p:nvPr>
        </p:nvSpPr>
        <p:spPr>
          <a:xfrm>
            <a:off x="220717" y="1592317"/>
            <a:ext cx="8702565" cy="4898184"/>
          </a:xfrm>
        </p:spPr>
        <p:txBody>
          <a:bodyPr anchor="t">
            <a:normAutofit/>
          </a:bodyPr>
          <a:lstStyle/>
          <a:p>
            <a:r>
              <a:rPr lang="en-US" sz="2400" dirty="0"/>
              <a:t>Owner Requirements:</a:t>
            </a:r>
          </a:p>
          <a:p>
            <a:pPr lvl="1"/>
            <a:r>
              <a:rPr lang="en-US" sz="2000" dirty="0"/>
              <a:t>Comply with state, local laws, and regulations pertaining to licensing &amp; vaccination.</a:t>
            </a:r>
          </a:p>
          <a:p>
            <a:pPr lvl="1">
              <a:buClr>
                <a:srgbClr val="404040"/>
              </a:buClr>
            </a:pPr>
            <a:r>
              <a:rPr lang="en-US" sz="2000" dirty="0"/>
              <a:t>Clean up after &amp; properly dispose of the animal’s waste </a:t>
            </a:r>
          </a:p>
          <a:p>
            <a:pPr lvl="1">
              <a:buClr>
                <a:srgbClr val="404040"/>
              </a:buClr>
            </a:pPr>
            <a:r>
              <a:rPr lang="en-US" sz="2000" dirty="0"/>
              <a:t>Financially responsible for any damage caused by the animal</a:t>
            </a:r>
          </a:p>
          <a:p>
            <a:pPr lvl="1">
              <a:buClr>
                <a:srgbClr val="404040"/>
              </a:buClr>
            </a:pPr>
            <a:r>
              <a:rPr lang="en-US" sz="2000" dirty="0"/>
              <a:t>The animal must be properly housed, restrained, and under the owner’s control at all times. If animal is found loose or unattended outside the owner’s private living quarters, the animal is subject to immediate removal.</a:t>
            </a:r>
          </a:p>
          <a:p>
            <a:pPr lvl="1">
              <a:buClr>
                <a:srgbClr val="404040"/>
              </a:buClr>
            </a:pPr>
            <a:r>
              <a:rPr lang="en-US" sz="2000" dirty="0"/>
              <a:t>May not leave the animal overnight to be cared for by any individual other than the owner. If the owner is absent overnight, the animal must accompany them or other arrangements to board animal off campus. Animal control will be notified to remove any animal left overnight in housing without its owner present. </a:t>
            </a:r>
          </a:p>
          <a:p>
            <a:pPr lvl="1">
              <a:buClr>
                <a:srgbClr val="404040"/>
              </a:buClr>
            </a:pPr>
            <a:endParaRPr lang="en-US" sz="2200" dirty="0">
              <a:solidFill>
                <a:schemeClr val="tx1"/>
              </a:solidFill>
            </a:endParaRPr>
          </a:p>
        </p:txBody>
      </p:sp>
    </p:spTree>
    <p:extLst>
      <p:ext uri="{BB962C8B-B14F-4D97-AF65-F5344CB8AC3E}">
        <p14:creationId xmlns:p14="http://schemas.microsoft.com/office/powerpoint/2010/main" val="7998875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C78D-5985-D14D-A5C6-E0C0E0D2A928}"/>
              </a:ext>
            </a:extLst>
          </p:cNvPr>
          <p:cNvSpPr>
            <a:spLocks noGrp="1"/>
          </p:cNvSpPr>
          <p:nvPr>
            <p:ph type="title"/>
          </p:nvPr>
        </p:nvSpPr>
        <p:spPr>
          <a:xfrm>
            <a:off x="457200" y="838200"/>
            <a:ext cx="8434552" cy="1143000"/>
          </a:xfrm>
        </p:spPr>
        <p:txBody>
          <a:bodyPr/>
          <a:lstStyle/>
          <a:p>
            <a:pPr>
              <a:defRPr/>
            </a:pPr>
            <a:r>
              <a:rPr lang="en-US" dirty="0">
                <a:latin typeface="+mn-lt"/>
              </a:rPr>
              <a:t>FAU - ESA in Campus </a:t>
            </a:r>
            <a:r>
              <a:rPr lang="en-US" dirty="0" smtClean="0">
                <a:latin typeface="+mn-lt"/>
              </a:rPr>
              <a:t>Housing (1)</a:t>
            </a:r>
            <a:endParaRPr lang="en-US" dirty="0">
              <a:latin typeface="+mn-lt"/>
            </a:endParaRPr>
          </a:p>
        </p:txBody>
      </p:sp>
      <p:sp>
        <p:nvSpPr>
          <p:cNvPr id="3" name="Content Placeholder 2">
            <a:extLst>
              <a:ext uri="{FF2B5EF4-FFF2-40B4-BE49-F238E27FC236}">
                <a16:creationId xmlns:a16="http://schemas.microsoft.com/office/drawing/2014/main" id="{FDD3A32D-5CB3-7B4A-8839-85518A433B27}"/>
              </a:ext>
            </a:extLst>
          </p:cNvPr>
          <p:cNvSpPr>
            <a:spLocks noGrp="1"/>
          </p:cNvSpPr>
          <p:nvPr>
            <p:ph idx="1"/>
          </p:nvPr>
        </p:nvSpPr>
        <p:spPr>
          <a:xfrm>
            <a:off x="228600" y="1600200"/>
            <a:ext cx="8458200" cy="4525963"/>
          </a:xfrm>
        </p:spPr>
        <p:txBody>
          <a:bodyPr/>
          <a:lstStyle/>
          <a:p>
            <a:pPr marL="0" indent="0">
              <a:buFont typeface="Wingdings" pitchFamily="2" charset="2"/>
              <a:buNone/>
              <a:defRPr/>
            </a:pPr>
            <a:r>
              <a:rPr lang="en-US" dirty="0"/>
              <a:t>Owner Responsibilities:</a:t>
            </a:r>
          </a:p>
          <a:p>
            <a:pPr>
              <a:defRPr/>
            </a:pPr>
            <a:r>
              <a:rPr lang="en-US" sz="2000" dirty="0"/>
              <a:t>Must stay in the students assigned residence hall</a:t>
            </a:r>
          </a:p>
          <a:p>
            <a:pPr>
              <a:defRPr/>
            </a:pPr>
            <a:r>
              <a:rPr lang="en-US" sz="2000" dirty="0"/>
              <a:t>Must be under control at all times</a:t>
            </a:r>
          </a:p>
          <a:p>
            <a:pPr>
              <a:defRPr/>
            </a:pPr>
            <a:r>
              <a:rPr lang="en-US" sz="2000" dirty="0"/>
              <a:t>Limit the ESA interaction with others</a:t>
            </a:r>
          </a:p>
          <a:p>
            <a:pPr>
              <a:defRPr/>
            </a:pPr>
            <a:r>
              <a:rPr lang="en-US" sz="2000" dirty="0"/>
              <a:t>Abide by FAU, county and state laws and policies</a:t>
            </a:r>
          </a:p>
          <a:p>
            <a:pPr>
              <a:defRPr/>
            </a:pPr>
            <a:r>
              <a:rPr lang="en-US" sz="2000" dirty="0"/>
              <a:t>ESA must be well </a:t>
            </a:r>
            <a:r>
              <a:rPr lang="en-US" sz="2000" dirty="0" smtClean="0"/>
              <a:t>cared </a:t>
            </a:r>
            <a:r>
              <a:rPr lang="en-US" sz="2000" dirty="0"/>
              <a:t>for</a:t>
            </a:r>
          </a:p>
          <a:p>
            <a:pPr>
              <a:defRPr/>
            </a:pPr>
            <a:r>
              <a:rPr lang="en-US" sz="2000" dirty="0"/>
              <a:t>Understand that staff, entities or emergency responders are not responsible to feed, care or remove an ESA in an emergency situation</a:t>
            </a:r>
          </a:p>
          <a:p>
            <a:pPr>
              <a:defRPr/>
            </a:pPr>
            <a:r>
              <a:rPr lang="en-US" sz="2000" dirty="0"/>
              <a:t>Responsible for property damage by ESA  (university/suitemates)</a:t>
            </a:r>
          </a:p>
          <a:p>
            <a:pPr>
              <a:defRPr/>
            </a:pPr>
            <a:r>
              <a:rPr lang="en-US" sz="2000" dirty="0"/>
              <a:t>Notify SAS if and ESA is no longer needed or if an ESA has changed</a:t>
            </a:r>
          </a:p>
        </p:txBody>
      </p:sp>
      <p:sp>
        <p:nvSpPr>
          <p:cNvPr id="4" name="Text Box 6">
            <a:extLst>
              <a:ext uri="{FF2B5EF4-FFF2-40B4-BE49-F238E27FC236}">
                <a16:creationId xmlns:a16="http://schemas.microsoft.com/office/drawing/2014/main" id="{58E78FD8-C187-0042-B9CF-38B7CC0BC83B}"/>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23711167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B045-BBBE-3B49-B4FA-9203D236047C}"/>
              </a:ext>
            </a:extLst>
          </p:cNvPr>
          <p:cNvSpPr>
            <a:spLocks noGrp="1"/>
          </p:cNvSpPr>
          <p:nvPr>
            <p:ph type="title"/>
          </p:nvPr>
        </p:nvSpPr>
        <p:spPr>
          <a:xfrm>
            <a:off x="315309" y="838200"/>
            <a:ext cx="8592207" cy="1143000"/>
          </a:xfrm>
        </p:spPr>
        <p:txBody>
          <a:bodyPr/>
          <a:lstStyle/>
          <a:p>
            <a:pPr>
              <a:defRPr/>
            </a:pPr>
            <a:r>
              <a:rPr lang="en-US" dirty="0">
                <a:latin typeface="+mn-lt"/>
              </a:rPr>
              <a:t>FAU - ESA in Campus </a:t>
            </a:r>
            <a:r>
              <a:rPr lang="en-US" dirty="0" smtClean="0">
                <a:latin typeface="+mn-lt"/>
              </a:rPr>
              <a:t>Housing (2)</a:t>
            </a:r>
            <a:endParaRPr lang="en-US" dirty="0">
              <a:latin typeface="+mn-lt"/>
            </a:endParaRPr>
          </a:p>
        </p:txBody>
      </p:sp>
      <p:sp>
        <p:nvSpPr>
          <p:cNvPr id="3" name="Content Placeholder 2">
            <a:extLst>
              <a:ext uri="{FF2B5EF4-FFF2-40B4-BE49-F238E27FC236}">
                <a16:creationId xmlns:a16="http://schemas.microsoft.com/office/drawing/2014/main" id="{CFDB74AB-EC05-9A44-B7EB-5DAC3E3E5552}"/>
              </a:ext>
            </a:extLst>
          </p:cNvPr>
          <p:cNvSpPr>
            <a:spLocks noGrp="1"/>
          </p:cNvSpPr>
          <p:nvPr>
            <p:ph idx="1"/>
          </p:nvPr>
        </p:nvSpPr>
        <p:spPr>
          <a:xfrm>
            <a:off x="457200" y="1981201"/>
            <a:ext cx="8229600" cy="3883572"/>
          </a:xfrm>
        </p:spPr>
        <p:txBody>
          <a:bodyPr/>
          <a:lstStyle/>
          <a:p>
            <a:pPr marL="0" indent="0">
              <a:buFont typeface="Wingdings" pitchFamily="2" charset="2"/>
              <a:buNone/>
              <a:defRPr/>
            </a:pPr>
            <a:r>
              <a:rPr lang="en-US" sz="2200" dirty="0"/>
              <a:t>ESA’s may be removed from University Housing for any of the following reasons:</a:t>
            </a:r>
          </a:p>
          <a:p>
            <a:pPr>
              <a:defRPr/>
            </a:pPr>
            <a:r>
              <a:rPr lang="en-US" sz="2200" b="1" dirty="0"/>
              <a:t>Risk.</a:t>
            </a:r>
            <a:r>
              <a:rPr lang="en-US" sz="2200" dirty="0"/>
              <a:t> direct threat </a:t>
            </a:r>
          </a:p>
          <a:p>
            <a:pPr>
              <a:defRPr/>
            </a:pPr>
            <a:r>
              <a:rPr lang="en-US" sz="2200" b="1" dirty="0"/>
              <a:t>Damage.</a:t>
            </a:r>
            <a:r>
              <a:rPr lang="en-US" sz="2200" dirty="0"/>
              <a:t> </a:t>
            </a:r>
            <a:r>
              <a:rPr lang="en-US" sz="2200" b="1" dirty="0"/>
              <a:t>Health / hygiene</a:t>
            </a:r>
            <a:r>
              <a:rPr lang="en-US" sz="2200" dirty="0"/>
              <a:t>. </a:t>
            </a:r>
            <a:r>
              <a:rPr lang="en-US" sz="2200" b="1" dirty="0"/>
              <a:t>Behavior.</a:t>
            </a:r>
            <a:r>
              <a:rPr lang="en-US" sz="2200" dirty="0"/>
              <a:t> </a:t>
            </a:r>
          </a:p>
          <a:p>
            <a:pPr>
              <a:defRPr/>
            </a:pPr>
            <a:r>
              <a:rPr lang="en-US" sz="2200" b="1" dirty="0"/>
              <a:t>Toileting</a:t>
            </a:r>
            <a:r>
              <a:rPr lang="en-US" sz="2200" dirty="0"/>
              <a:t> -  not housebroken</a:t>
            </a:r>
          </a:p>
          <a:p>
            <a:pPr>
              <a:defRPr/>
            </a:pPr>
            <a:r>
              <a:rPr lang="en-US" sz="2200" b="1" dirty="0"/>
              <a:t>Programming</a:t>
            </a:r>
            <a:r>
              <a:rPr lang="en-US" sz="2200" dirty="0"/>
              <a:t>. My ESA’s presence fundamentally alters an FAU program</a:t>
            </a:r>
          </a:p>
          <a:p>
            <a:pPr>
              <a:defRPr/>
            </a:pPr>
            <a:r>
              <a:rPr lang="en-US" sz="2200" b="1" dirty="0"/>
              <a:t>Responsibilities </a:t>
            </a:r>
            <a:r>
              <a:rPr lang="en-US" sz="2200" dirty="0"/>
              <a:t>- ESA Contract</a:t>
            </a:r>
          </a:p>
          <a:p>
            <a:pPr>
              <a:defRPr/>
            </a:pPr>
            <a:r>
              <a:rPr lang="en-US" sz="2200" b="1" dirty="0"/>
              <a:t>Disturbance</a:t>
            </a:r>
            <a:r>
              <a:rPr lang="en-US" sz="2200" dirty="0"/>
              <a:t>.</a:t>
            </a:r>
          </a:p>
          <a:p>
            <a:pPr>
              <a:defRPr/>
            </a:pPr>
            <a:r>
              <a:rPr lang="en-US" sz="2200" b="1" dirty="0"/>
              <a:t>Expired vaccinations</a:t>
            </a:r>
            <a:endParaRPr lang="en-US" sz="2200" dirty="0"/>
          </a:p>
          <a:p>
            <a:pPr>
              <a:defRPr/>
            </a:pPr>
            <a:endParaRPr lang="en-US" dirty="0"/>
          </a:p>
        </p:txBody>
      </p:sp>
      <p:sp>
        <p:nvSpPr>
          <p:cNvPr id="4" name="Text Box 6">
            <a:extLst>
              <a:ext uri="{FF2B5EF4-FFF2-40B4-BE49-F238E27FC236}">
                <a16:creationId xmlns:a16="http://schemas.microsoft.com/office/drawing/2014/main" id="{76956A62-E4C2-A14F-968C-CADEB2D13396}"/>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3065436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shadeToTitle="1">
        <a:gradFill flip="none" rotWithShape="1">
          <a:gsLst>
            <a:gs pos="0">
              <a:schemeClr val="bg1">
                <a:lumMod val="0"/>
                <a:lumOff val="100000"/>
              </a:schemeClr>
            </a:gs>
            <a:gs pos="100000">
              <a:schemeClr val="bg1">
                <a:lumMod val="85000"/>
              </a:schemeClr>
            </a:gs>
            <a:gs pos="62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16388" name="Picture 4" descr="Image of a variety of Emotiona Support Animals: Hamster, rabbit, cat, dog, puupy, fish, bird, gerbil and snake" title="Image of a variety of Emotiona Support Animals">
            <a:extLst>
              <a:ext uri="{FF2B5EF4-FFF2-40B4-BE49-F238E27FC236}">
                <a16:creationId xmlns:a16="http://schemas.microsoft.com/office/drawing/2014/main" id="{0DC6DF74-B10A-964A-9D27-5510167F77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663" y="1656421"/>
            <a:ext cx="4876337" cy="20236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954D2C3-6A36-7642-A277-452BE951A9F6}"/>
              </a:ext>
            </a:extLst>
          </p:cNvPr>
          <p:cNvSpPr>
            <a:spLocks noGrp="1"/>
          </p:cNvSpPr>
          <p:nvPr>
            <p:ph type="title"/>
          </p:nvPr>
        </p:nvSpPr>
        <p:spPr>
          <a:xfrm>
            <a:off x="0" y="348916"/>
            <a:ext cx="9144000" cy="1115229"/>
          </a:xfrm>
        </p:spPr>
        <p:txBody>
          <a:bodyPr>
            <a:normAutofit/>
          </a:bodyPr>
          <a:lstStyle/>
          <a:p>
            <a:pPr algn="ctr"/>
            <a:r>
              <a:rPr lang="en-US" sz="4400" dirty="0">
                <a:solidFill>
                  <a:schemeClr val="tx1"/>
                </a:solidFill>
              </a:rPr>
              <a:t>Other Things to Consider</a:t>
            </a:r>
          </a:p>
        </p:txBody>
      </p:sp>
      <p:sp>
        <p:nvSpPr>
          <p:cNvPr id="3" name="Content Placeholder 2">
            <a:extLst>
              <a:ext uri="{FF2B5EF4-FFF2-40B4-BE49-F238E27FC236}">
                <a16:creationId xmlns:a16="http://schemas.microsoft.com/office/drawing/2014/main" id="{8E75B38B-5CFC-5143-9F93-EBA4572C11A4}"/>
              </a:ext>
            </a:extLst>
          </p:cNvPr>
          <p:cNvSpPr>
            <a:spLocks noGrp="1"/>
          </p:cNvSpPr>
          <p:nvPr>
            <p:ph idx="1"/>
          </p:nvPr>
        </p:nvSpPr>
        <p:spPr>
          <a:xfrm>
            <a:off x="157655" y="1022464"/>
            <a:ext cx="7299435" cy="5315274"/>
          </a:xfrm>
        </p:spPr>
        <p:txBody>
          <a:bodyPr/>
          <a:lstStyle/>
          <a:p>
            <a:r>
              <a:rPr lang="en-US" dirty="0">
                <a:solidFill>
                  <a:schemeClr val="tx1"/>
                </a:solidFill>
              </a:rPr>
              <a:t>How to handle emergencies</a:t>
            </a:r>
          </a:p>
          <a:p>
            <a:pPr lvl="2"/>
            <a:r>
              <a:rPr lang="en-US" dirty="0">
                <a:solidFill>
                  <a:schemeClr val="tx1"/>
                </a:solidFill>
              </a:rPr>
              <a:t>Natural Disasters</a:t>
            </a:r>
          </a:p>
          <a:p>
            <a:pPr lvl="2"/>
            <a:r>
              <a:rPr lang="en-US" dirty="0">
                <a:solidFill>
                  <a:schemeClr val="tx1"/>
                </a:solidFill>
              </a:rPr>
              <a:t>Medical Emergency</a:t>
            </a:r>
          </a:p>
          <a:p>
            <a:r>
              <a:rPr lang="en-US" dirty="0">
                <a:solidFill>
                  <a:schemeClr val="tx1"/>
                </a:solidFill>
              </a:rPr>
              <a:t>Conflicting Animals</a:t>
            </a:r>
          </a:p>
          <a:p>
            <a:pPr lvl="1"/>
            <a:r>
              <a:rPr lang="en-US" dirty="0">
                <a:solidFill>
                  <a:schemeClr val="tx1"/>
                </a:solidFill>
              </a:rPr>
              <a:t>Student vs. Student</a:t>
            </a:r>
          </a:p>
          <a:p>
            <a:pPr lvl="1"/>
            <a:r>
              <a:rPr lang="en-US" dirty="0">
                <a:solidFill>
                  <a:schemeClr val="tx1"/>
                </a:solidFill>
              </a:rPr>
              <a:t>Student vs. Employee</a:t>
            </a:r>
          </a:p>
          <a:p>
            <a:r>
              <a:rPr lang="en-US" dirty="0">
                <a:solidFill>
                  <a:schemeClr val="tx1"/>
                </a:solidFill>
              </a:rPr>
              <a:t>Animals in Family Housing</a:t>
            </a:r>
          </a:p>
          <a:p>
            <a:pPr lvl="1"/>
            <a:r>
              <a:rPr lang="en-US" dirty="0">
                <a:solidFill>
                  <a:schemeClr val="tx1"/>
                </a:solidFill>
              </a:rPr>
              <a:t>Family Member utilizes service/assistance animal</a:t>
            </a:r>
          </a:p>
          <a:p>
            <a:r>
              <a:rPr lang="en-US" dirty="0">
                <a:solidFill>
                  <a:schemeClr val="tx1"/>
                </a:solidFill>
              </a:rPr>
              <a:t>Multiple Animals </a:t>
            </a:r>
          </a:p>
          <a:p>
            <a:pPr lvl="1"/>
            <a:r>
              <a:rPr lang="en-US" dirty="0">
                <a:solidFill>
                  <a:schemeClr val="tx1"/>
                </a:solidFill>
              </a:rPr>
              <a:t>Multiple Service or Assistance Animals</a:t>
            </a:r>
          </a:p>
          <a:p>
            <a:pPr lvl="1"/>
            <a:r>
              <a:rPr lang="en-US" dirty="0">
                <a:solidFill>
                  <a:schemeClr val="tx1"/>
                </a:solidFill>
              </a:rPr>
              <a:t>Service and Assistance Animal</a:t>
            </a:r>
          </a:p>
          <a:p>
            <a:endParaRPr lang="en-US" dirty="0">
              <a:solidFill>
                <a:schemeClr val="tx1"/>
              </a:solidFill>
            </a:endParaRPr>
          </a:p>
        </p:txBody>
      </p:sp>
    </p:spTree>
    <p:extLst>
      <p:ext uri="{BB962C8B-B14F-4D97-AF65-F5344CB8AC3E}">
        <p14:creationId xmlns:p14="http://schemas.microsoft.com/office/powerpoint/2010/main" val="3907312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43279"/>
            <a:ext cx="9144000" cy="820826"/>
          </a:xfrm>
        </p:spPr>
        <p:txBody>
          <a:bodyPr>
            <a:normAutofit/>
          </a:bodyPr>
          <a:lstStyle/>
          <a:p>
            <a:pPr algn="ctr"/>
            <a:r>
              <a:rPr lang="en-US" sz="4000" dirty="0"/>
              <a:t>MSU’s Unique </a:t>
            </a:r>
            <a:r>
              <a:rPr lang="en-US" sz="4000" dirty="0" smtClean="0"/>
              <a:t>Strategies (1)</a:t>
            </a:r>
            <a:endParaRPr lang="en-US" sz="4000" dirty="0"/>
          </a:p>
        </p:txBody>
      </p:sp>
      <p:sp>
        <p:nvSpPr>
          <p:cNvPr id="3" name="Content Placeholder 2"/>
          <p:cNvSpPr>
            <a:spLocks noGrp="1"/>
          </p:cNvSpPr>
          <p:nvPr>
            <p:ph idx="1"/>
          </p:nvPr>
        </p:nvSpPr>
        <p:spPr>
          <a:xfrm>
            <a:off x="336883" y="1464146"/>
            <a:ext cx="8650705" cy="4838216"/>
          </a:xfrm>
        </p:spPr>
        <p:txBody>
          <a:bodyPr/>
          <a:lstStyle/>
          <a:p>
            <a:r>
              <a:rPr lang="en-US" dirty="0"/>
              <a:t>Continual Updates &amp; Revisions to Policies</a:t>
            </a:r>
          </a:p>
          <a:p>
            <a:r>
              <a:rPr lang="en-US" dirty="0"/>
              <a:t>Utilize documentation/request forms</a:t>
            </a:r>
          </a:p>
          <a:p>
            <a:pPr lvl="2"/>
            <a:r>
              <a:rPr lang="en-US" dirty="0">
                <a:hlinkClick r:id="rId2"/>
              </a:rPr>
              <a:t>https://www.rcpd.msu.edu/services/documentation</a:t>
            </a:r>
            <a:endParaRPr lang="en-US" dirty="0"/>
          </a:p>
          <a:p>
            <a:r>
              <a:rPr lang="en-US" dirty="0"/>
              <a:t>Utilize a committee to review requests</a:t>
            </a:r>
          </a:p>
          <a:p>
            <a:pPr lvl="1"/>
            <a:r>
              <a:rPr lang="en-US" dirty="0"/>
              <a:t>Other DSS staff</a:t>
            </a:r>
          </a:p>
          <a:p>
            <a:pPr lvl="1"/>
            <a:r>
              <a:rPr lang="en-US" dirty="0"/>
              <a:t>College/university physician</a:t>
            </a:r>
          </a:p>
          <a:p>
            <a:pPr lvl="1"/>
            <a:r>
              <a:rPr lang="en-US" dirty="0"/>
              <a:t>General Counsel</a:t>
            </a:r>
          </a:p>
          <a:p>
            <a:pPr lvl="1"/>
            <a:r>
              <a:rPr lang="en-US" dirty="0"/>
              <a:t>Colleagues in other departments</a:t>
            </a:r>
          </a:p>
          <a:p>
            <a:r>
              <a:rPr lang="en-US" dirty="0"/>
              <a:t>Three disability specialist experts that field all animal related inquiries</a:t>
            </a:r>
          </a:p>
        </p:txBody>
      </p:sp>
    </p:spTree>
    <p:extLst>
      <p:ext uri="{BB962C8B-B14F-4D97-AF65-F5344CB8AC3E}">
        <p14:creationId xmlns:p14="http://schemas.microsoft.com/office/powerpoint/2010/main" val="30391329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31248"/>
            <a:ext cx="9144000" cy="786918"/>
          </a:xfrm>
        </p:spPr>
        <p:txBody>
          <a:bodyPr>
            <a:normAutofit/>
          </a:bodyPr>
          <a:lstStyle/>
          <a:p>
            <a:pPr algn="ctr"/>
            <a:r>
              <a:rPr lang="en-US" sz="4000" dirty="0"/>
              <a:t>MSU’s Unique </a:t>
            </a:r>
            <a:r>
              <a:rPr lang="en-US" sz="4000" dirty="0" smtClean="0"/>
              <a:t>Strategies (2)</a:t>
            </a:r>
            <a:endParaRPr lang="en-US" sz="4000" dirty="0"/>
          </a:p>
        </p:txBody>
      </p:sp>
      <p:sp>
        <p:nvSpPr>
          <p:cNvPr id="3" name="Content Placeholder 2"/>
          <p:cNvSpPr>
            <a:spLocks noGrp="1"/>
          </p:cNvSpPr>
          <p:nvPr>
            <p:ph idx="1"/>
          </p:nvPr>
        </p:nvSpPr>
        <p:spPr>
          <a:xfrm>
            <a:off x="457200" y="1448164"/>
            <a:ext cx="8229600" cy="5159360"/>
          </a:xfrm>
        </p:spPr>
        <p:txBody>
          <a:bodyPr/>
          <a:lstStyle/>
          <a:p>
            <a:r>
              <a:rPr lang="en-US" dirty="0"/>
              <a:t>Educate and train departments on campus</a:t>
            </a:r>
          </a:p>
          <a:p>
            <a:pPr lvl="1"/>
            <a:r>
              <a:rPr lang="en-US" dirty="0"/>
              <a:t>Lead specialists conduct all trainings:</a:t>
            </a:r>
          </a:p>
          <a:p>
            <a:pPr lvl="1"/>
            <a:r>
              <a:rPr lang="en-US" dirty="0"/>
              <a:t>Created presentations geared towards different audiences</a:t>
            </a:r>
          </a:p>
          <a:p>
            <a:pPr lvl="1"/>
            <a:r>
              <a:rPr lang="en-US" dirty="0"/>
              <a:t>Recent trainings include:</a:t>
            </a:r>
          </a:p>
          <a:p>
            <a:pPr lvl="2"/>
            <a:r>
              <a:rPr lang="en-US" dirty="0"/>
              <a:t>Campus Police</a:t>
            </a:r>
          </a:p>
          <a:p>
            <a:pPr lvl="2"/>
            <a:r>
              <a:rPr lang="en-US" dirty="0"/>
              <a:t>Housing</a:t>
            </a:r>
          </a:p>
          <a:p>
            <a:pPr lvl="2"/>
            <a:r>
              <a:rPr lang="en-US" dirty="0"/>
              <a:t>Library</a:t>
            </a:r>
          </a:p>
          <a:p>
            <a:pPr lvl="2"/>
            <a:r>
              <a:rPr lang="en-US" dirty="0"/>
              <a:t>Campus Dining</a:t>
            </a:r>
          </a:p>
          <a:p>
            <a:pPr marL="763524" lvl="1" indent="-342900"/>
            <a:r>
              <a:rPr lang="en-US" dirty="0"/>
              <a:t>As questions arise, we offer departmental trainings</a:t>
            </a:r>
          </a:p>
          <a:p>
            <a:r>
              <a:rPr lang="en-US" dirty="0"/>
              <a:t>Partner with Community Resources</a:t>
            </a:r>
          </a:p>
        </p:txBody>
      </p:sp>
    </p:spTree>
    <p:extLst>
      <p:ext uri="{BB962C8B-B14F-4D97-AF65-F5344CB8AC3E}">
        <p14:creationId xmlns:p14="http://schemas.microsoft.com/office/powerpoint/2010/main" val="26162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BC0FADC-418D-0A42-A6E3-53A4C78332C1}"/>
              </a:ext>
            </a:extLst>
          </p:cNvPr>
          <p:cNvSpPr>
            <a:spLocks noGrp="1"/>
          </p:cNvSpPr>
          <p:nvPr>
            <p:ph type="title"/>
          </p:nvPr>
        </p:nvSpPr>
        <p:spPr bwMode="auto">
          <a:xfrm>
            <a:off x="76200" y="9302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rial" panose="020B0604020202020204" pitchFamily="34" charset="0"/>
                <a:ea typeface="Century Gothic" panose="020B0502020202020204" pitchFamily="34" charset="0"/>
                <a:cs typeface="Arial" panose="020B0604020202020204" pitchFamily="34" charset="0"/>
              </a:rPr>
              <a:t>Background Information</a:t>
            </a:r>
          </a:p>
        </p:txBody>
      </p:sp>
      <p:sp>
        <p:nvSpPr>
          <p:cNvPr id="7171" name="Content Placeholder 2">
            <a:extLst>
              <a:ext uri="{FF2B5EF4-FFF2-40B4-BE49-F238E27FC236}">
                <a16:creationId xmlns:a16="http://schemas.microsoft.com/office/drawing/2014/main" id="{6B43EF64-17CB-024F-990D-2B22FDE8193D}"/>
              </a:ext>
            </a:extLst>
          </p:cNvPr>
          <p:cNvSpPr>
            <a:spLocks noGrp="1"/>
          </p:cNvSpPr>
          <p:nvPr>
            <p:ph idx="1"/>
          </p:nvPr>
        </p:nvSpPr>
        <p:spPr bwMode="auto">
          <a:xfrm>
            <a:off x="228600" y="1600200"/>
            <a:ext cx="86868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a:t># students</a:t>
            </a:r>
          </a:p>
          <a:p>
            <a:r>
              <a:rPr lang="en-US" sz="2800" dirty="0"/>
              <a:t># on campus residents</a:t>
            </a:r>
          </a:p>
          <a:p>
            <a:r>
              <a:rPr lang="en-US" sz="2800" dirty="0"/>
              <a:t>Large public institutions</a:t>
            </a:r>
          </a:p>
          <a:p>
            <a:r>
              <a:rPr lang="en-US" sz="2800" dirty="0"/>
              <a:t>Campus size</a:t>
            </a:r>
          </a:p>
          <a:p>
            <a:r>
              <a:rPr lang="en-US" sz="2800" dirty="0" smtClean="0"/>
              <a:t>SAS – accommodations for students not employees</a:t>
            </a:r>
          </a:p>
          <a:p>
            <a:r>
              <a:rPr lang="en-US" sz="2800" dirty="0" smtClean="0"/>
              <a:t>Dynamics </a:t>
            </a:r>
            <a:r>
              <a:rPr lang="en-US" sz="2800" dirty="0"/>
              <a:t>of disability office- what are role is with </a:t>
            </a:r>
            <a:r>
              <a:rPr lang="en-US" sz="2800" dirty="0" smtClean="0"/>
              <a:t>animals</a:t>
            </a:r>
          </a:p>
          <a:p>
            <a:pPr lvl="1"/>
            <a:endParaRPr lang="en-US" sz="2600" dirty="0"/>
          </a:p>
          <a:p>
            <a:pPr marL="0" indent="0">
              <a:buFont typeface="Wingdings" pitchFamily="2" charset="2"/>
              <a:buNone/>
            </a:pPr>
            <a:endParaRPr lang="en-US" altLang="en-US" sz="1400" dirty="0">
              <a:ea typeface="Century Gothic" panose="020B0502020202020204" pitchFamily="34" charset="0"/>
              <a:cs typeface="Century Gothic" panose="020B0502020202020204" pitchFamily="34" charset="0"/>
            </a:endParaRPr>
          </a:p>
        </p:txBody>
      </p:sp>
      <p:sp>
        <p:nvSpPr>
          <p:cNvPr id="9" name="Text Box 6">
            <a:extLst>
              <a:ext uri="{FF2B5EF4-FFF2-40B4-BE49-F238E27FC236}">
                <a16:creationId xmlns:a16="http://schemas.microsoft.com/office/drawing/2014/main" id="{EB198DA4-7155-E446-8CAD-3F719E333E11}"/>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529660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782053"/>
          </a:xfrm>
        </p:spPr>
        <p:txBody>
          <a:bodyPr>
            <a:normAutofit/>
          </a:bodyPr>
          <a:lstStyle/>
          <a:p>
            <a:pPr algn="ctr"/>
            <a:r>
              <a:rPr lang="en-US" sz="4000" dirty="0"/>
              <a:t>MSU’s Unique </a:t>
            </a:r>
            <a:r>
              <a:rPr lang="en-US" sz="4000" dirty="0" smtClean="0"/>
              <a:t>Strategies (3)</a:t>
            </a:r>
            <a:endParaRPr lang="en-US" sz="4000" dirty="0"/>
          </a:p>
        </p:txBody>
      </p:sp>
      <p:sp>
        <p:nvSpPr>
          <p:cNvPr id="3" name="Content Placeholder 2"/>
          <p:cNvSpPr>
            <a:spLocks noGrp="1"/>
          </p:cNvSpPr>
          <p:nvPr>
            <p:ph idx="1"/>
          </p:nvPr>
        </p:nvSpPr>
        <p:spPr>
          <a:xfrm>
            <a:off x="378994" y="1371601"/>
            <a:ext cx="8386011" cy="5159360"/>
          </a:xfrm>
        </p:spPr>
        <p:txBody>
          <a:bodyPr/>
          <a:lstStyle/>
          <a:p>
            <a:r>
              <a:rPr lang="en-US" dirty="0"/>
              <a:t>Partner with Campus Resources</a:t>
            </a:r>
          </a:p>
          <a:p>
            <a:pPr lvl="1"/>
            <a:r>
              <a:rPr lang="en-US" dirty="0"/>
              <a:t>College of Veterinary Medicine faculty and animal behaviorist</a:t>
            </a:r>
          </a:p>
          <a:p>
            <a:pPr lvl="1"/>
            <a:r>
              <a:rPr lang="en-US" dirty="0"/>
              <a:t>General Counsel</a:t>
            </a:r>
          </a:p>
          <a:p>
            <a:pPr lvl="1"/>
            <a:r>
              <a:rPr lang="en-US" dirty="0"/>
              <a:t>University Physician</a:t>
            </a:r>
          </a:p>
          <a:p>
            <a:pPr lvl="1"/>
            <a:r>
              <a:rPr lang="en-US" dirty="0"/>
              <a:t>Campus housing liaison, community directors and facilities managers</a:t>
            </a:r>
          </a:p>
          <a:p>
            <a:r>
              <a:rPr lang="en-US" dirty="0"/>
              <a:t>Partner with Community Resources</a:t>
            </a:r>
          </a:p>
          <a:p>
            <a:pPr lvl="1"/>
            <a:r>
              <a:rPr lang="en-US" dirty="0"/>
              <a:t>Local animal shelters</a:t>
            </a:r>
          </a:p>
          <a:p>
            <a:pPr lvl="1"/>
            <a:r>
              <a:rPr lang="en-US" dirty="0"/>
              <a:t>Local animal trainers</a:t>
            </a:r>
          </a:p>
          <a:p>
            <a:pPr lvl="1"/>
            <a:r>
              <a:rPr lang="en-US" dirty="0"/>
              <a:t>MI-AHEAD colleges and universities</a:t>
            </a:r>
          </a:p>
        </p:txBody>
      </p:sp>
    </p:spTree>
    <p:extLst>
      <p:ext uri="{BB962C8B-B14F-4D97-AF65-F5344CB8AC3E}">
        <p14:creationId xmlns:p14="http://schemas.microsoft.com/office/powerpoint/2010/main" val="2790499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55BE70A-AF37-7C4A-A997-DEC8A04CF923}"/>
              </a:ext>
            </a:extLst>
          </p:cNvPr>
          <p:cNvSpPr>
            <a:spLocks noGrp="1"/>
          </p:cNvSpPr>
          <p:nvPr>
            <p:ph type="title"/>
          </p:nvPr>
        </p:nvSpPr>
        <p:spPr bwMode="auto">
          <a:xfrm>
            <a:off x="0" y="830263"/>
            <a:ext cx="9144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sz="4000" dirty="0">
                <a:latin typeface="+mn-lt"/>
              </a:rPr>
              <a:t>FAU’s Unique Strategy</a:t>
            </a:r>
          </a:p>
        </p:txBody>
      </p:sp>
      <p:sp>
        <p:nvSpPr>
          <p:cNvPr id="31747" name="Content Placeholder 2">
            <a:extLst>
              <a:ext uri="{FF2B5EF4-FFF2-40B4-BE49-F238E27FC236}">
                <a16:creationId xmlns:a16="http://schemas.microsoft.com/office/drawing/2014/main" id="{181EF520-CE5E-FC40-80BF-7EA5AA58457D}"/>
              </a:ext>
            </a:extLst>
          </p:cNvPr>
          <p:cNvSpPr>
            <a:spLocks noGrp="1"/>
          </p:cNvSpPr>
          <p:nvPr>
            <p:ph idx="1"/>
          </p:nvPr>
        </p:nvSpPr>
        <p:spPr bwMode="auto">
          <a:xfrm>
            <a:off x="212834" y="1679027"/>
            <a:ext cx="8718331"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altLang="en-US" dirty="0"/>
              <a:t>Housing and SAS Collaboration:</a:t>
            </a:r>
          </a:p>
          <a:p>
            <a:r>
              <a:rPr lang="en-US" altLang="en-US" dirty="0"/>
              <a:t>Housing and SAS work closely together to review policies and procedures</a:t>
            </a:r>
          </a:p>
          <a:p>
            <a:r>
              <a:rPr lang="en-US" altLang="en-US" dirty="0"/>
              <a:t>Make changes as needed</a:t>
            </a:r>
          </a:p>
          <a:p>
            <a:r>
              <a:rPr lang="en-US" altLang="en-US" dirty="0"/>
              <a:t>Address issues and concerns as they arise</a:t>
            </a:r>
          </a:p>
          <a:p>
            <a:r>
              <a:rPr lang="en-US" altLang="en-US" dirty="0"/>
              <a:t>Communicate  weekly on new students requesting ESA’s</a:t>
            </a:r>
          </a:p>
          <a:p>
            <a:pPr marL="0" indent="0">
              <a:buNone/>
            </a:pPr>
            <a:endParaRPr lang="en-US" altLang="en-US" dirty="0"/>
          </a:p>
        </p:txBody>
      </p:sp>
      <p:sp>
        <p:nvSpPr>
          <p:cNvPr id="4" name="Text Box 6">
            <a:extLst>
              <a:ext uri="{FF2B5EF4-FFF2-40B4-BE49-F238E27FC236}">
                <a16:creationId xmlns:a16="http://schemas.microsoft.com/office/drawing/2014/main" id="{D81398F6-1A89-CD4F-9152-687EE40DFA00}"/>
              </a:ext>
            </a:extLst>
          </p:cNvPr>
          <p:cNvSpPr txBox="1">
            <a:spLocks noChangeArrowheads="1"/>
          </p:cNvSpPr>
          <p:nvPr/>
        </p:nvSpPr>
        <p:spPr bwMode="auto">
          <a:xfrm>
            <a:off x="1905000" y="6324600"/>
            <a:ext cx="5638800" cy="338138"/>
          </a:xfrm>
          <a:prstGeom prst="rect">
            <a:avLst/>
          </a:prstGeom>
          <a:solidFill>
            <a:srgbClr val="00396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457C"/>
                </a:solidFill>
                <a:latin typeface="Times New Roman" panose="02020603050405020304" pitchFamily="18" charset="0"/>
                <a:cs typeface="Arial" panose="020B0604020202020204" pitchFamily="34" charset="0"/>
              </a:defRPr>
            </a:lvl1pPr>
            <a:lvl2pPr marL="742950" indent="-285750" eaLnBrk="0" hangingPunct="0">
              <a:defRPr b="1">
                <a:solidFill>
                  <a:srgbClr val="00457C"/>
                </a:solidFill>
                <a:latin typeface="Times New Roman" panose="02020603050405020304" pitchFamily="18" charset="0"/>
                <a:cs typeface="Arial" panose="020B0604020202020204" pitchFamily="34" charset="0"/>
              </a:defRPr>
            </a:lvl2pPr>
            <a:lvl3pPr marL="1143000" indent="-228600" eaLnBrk="0" hangingPunct="0">
              <a:defRPr b="1">
                <a:solidFill>
                  <a:srgbClr val="00457C"/>
                </a:solidFill>
                <a:latin typeface="Times New Roman" panose="02020603050405020304" pitchFamily="18" charset="0"/>
                <a:cs typeface="Arial" panose="020B0604020202020204" pitchFamily="34" charset="0"/>
              </a:defRPr>
            </a:lvl3pPr>
            <a:lvl4pPr marL="1600200" indent="-228600" eaLnBrk="0" hangingPunct="0">
              <a:defRPr b="1">
                <a:solidFill>
                  <a:srgbClr val="00457C"/>
                </a:solidFill>
                <a:latin typeface="Times New Roman" panose="02020603050405020304" pitchFamily="18" charset="0"/>
                <a:cs typeface="Arial" panose="020B0604020202020204" pitchFamily="34" charset="0"/>
              </a:defRPr>
            </a:lvl4pPr>
            <a:lvl5pPr marL="2057400" indent="-228600" eaLnBrk="0" hangingPunct="0">
              <a:defRPr b="1">
                <a:solidFill>
                  <a:srgbClr val="00457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b="1">
                <a:solidFill>
                  <a:srgbClr val="00457C"/>
                </a:solidFill>
                <a:latin typeface="Times New Roman" panose="02020603050405020304" pitchFamily="18"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Student Accessibility Services</a:t>
            </a:r>
          </a:p>
        </p:txBody>
      </p:sp>
    </p:spTree>
    <p:extLst>
      <p:ext uri="{BB962C8B-B14F-4D97-AF65-F5344CB8AC3E}">
        <p14:creationId xmlns:p14="http://schemas.microsoft.com/office/powerpoint/2010/main" val="16550344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786" y="756745"/>
            <a:ext cx="8229600" cy="1868902"/>
          </a:xfrm>
        </p:spPr>
        <p:txBody>
          <a:bodyPr>
            <a:normAutofit/>
          </a:bodyPr>
          <a:lstStyle/>
          <a:p>
            <a:pPr algn="ctr"/>
            <a:r>
              <a:rPr lang="en-US" sz="6000" dirty="0">
                <a:solidFill>
                  <a:schemeClr val="tx1"/>
                </a:solidFill>
              </a:rPr>
              <a:t>Questions???</a:t>
            </a:r>
          </a:p>
        </p:txBody>
      </p:sp>
      <p:pic>
        <p:nvPicPr>
          <p:cNvPr id="5" name="Picture 4" descr="Image of a variety of different dogslarge and small dogs all sitting togther" title="Image of a variety of different dogs"/>
          <p:cNvPicPr>
            <a:picLocks noChangeAspect="1"/>
          </p:cNvPicPr>
          <p:nvPr/>
        </p:nvPicPr>
        <p:blipFill>
          <a:blip r:embed="rId2">
            <a:extLst>
              <a:ext uri="{BEBA8EAE-BF5A-486C-A8C5-ECC9F3942E4B}">
                <a14:imgProps xmlns:a14="http://schemas.microsoft.com/office/drawing/2010/main">
                  <a14:imgLayer r:embed="rId3">
                    <a14:imgEffect>
                      <a14:backgroundRemoval t="2211" b="99017" l="2667" r="98051">
                        <a14:backgroundMark x1="32821" y1="35135" x2="32821" y2="35135"/>
                        <a14:backgroundMark x1="31590" y1="68550" x2="31590" y2="68550"/>
                        <a14:backgroundMark x1="29333" y1="77396" x2="29333" y2="77396"/>
                        <a14:backgroundMark x1="17026" y1="86732" x2="17026" y2="86732"/>
                        <a14:backgroundMark x1="48615" y1="43243" x2="48615" y2="43243"/>
                        <a14:backgroundMark x1="49128" y1="55528" x2="49128" y2="55528"/>
                        <a14:backgroundMark x1="89538" y1="56265" x2="89538" y2="56265"/>
                        <a14:backgroundMark x1="79590" y1="70516" x2="79590" y2="70516"/>
                        <a14:backgroundMark x1="80308" y1="75921" x2="80308" y2="75921"/>
                        <a14:backgroundMark x1="80205" y1="72727" x2="80205" y2="72727"/>
                        <a14:backgroundMark x1="80308" y1="79361" x2="80308" y2="79361"/>
                      </a14:backgroundRemoval>
                    </a14:imgEffect>
                  </a14:imgLayer>
                </a14:imgProps>
              </a:ext>
            </a:extLst>
          </a:blip>
          <a:stretch>
            <a:fillRect/>
          </a:stretch>
        </p:blipFill>
        <p:spPr>
          <a:xfrm>
            <a:off x="190870" y="2467992"/>
            <a:ext cx="8713433" cy="4083717"/>
          </a:xfrm>
          <a:prstGeom prst="rect">
            <a:avLst/>
          </a:prstGeom>
        </p:spPr>
      </p:pic>
    </p:spTree>
    <p:extLst>
      <p:ext uri="{BB962C8B-B14F-4D97-AF65-F5344CB8AC3E}">
        <p14:creationId xmlns:p14="http://schemas.microsoft.com/office/powerpoint/2010/main" val="42721741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Case 1: Conflicting Service Dogs</a:t>
            </a:r>
          </a:p>
        </p:txBody>
      </p:sp>
      <p:sp>
        <p:nvSpPr>
          <p:cNvPr id="3" name="Content Placeholder 2"/>
          <p:cNvSpPr>
            <a:spLocks noGrp="1"/>
          </p:cNvSpPr>
          <p:nvPr>
            <p:ph idx="1"/>
          </p:nvPr>
        </p:nvSpPr>
        <p:spPr/>
        <p:txBody>
          <a:bodyPr>
            <a:normAutofit/>
          </a:bodyPr>
          <a:lstStyle/>
          <a:p>
            <a:r>
              <a:rPr lang="en-US" dirty="0">
                <a:solidFill>
                  <a:schemeClr val="tx1"/>
                </a:solidFill>
              </a:rPr>
              <a:t>Student w/Service Dog in Housing</a:t>
            </a:r>
          </a:p>
          <a:p>
            <a:r>
              <a:rPr lang="en-US" dirty="0">
                <a:solidFill>
                  <a:schemeClr val="tx1"/>
                </a:solidFill>
              </a:rPr>
              <a:t>Self-report of dog acting out</a:t>
            </a:r>
          </a:p>
          <a:p>
            <a:r>
              <a:rPr lang="en-US" dirty="0">
                <a:solidFill>
                  <a:schemeClr val="tx1"/>
                </a:solidFill>
              </a:rPr>
              <a:t>Involved Trainer</a:t>
            </a:r>
          </a:p>
          <a:p>
            <a:r>
              <a:rPr lang="en-US" dirty="0">
                <a:solidFill>
                  <a:schemeClr val="tx1"/>
                </a:solidFill>
              </a:rPr>
              <a:t>Assessment Re: behavior ($$)</a:t>
            </a:r>
          </a:p>
          <a:p>
            <a:r>
              <a:rPr lang="en-US" dirty="0">
                <a:solidFill>
                  <a:schemeClr val="tx1"/>
                </a:solidFill>
              </a:rPr>
              <a:t>Training/re-training ($$)</a:t>
            </a:r>
          </a:p>
        </p:txBody>
      </p:sp>
      <p:sp>
        <p:nvSpPr>
          <p:cNvPr id="4" name="Content Placeholder 3"/>
          <p:cNvSpPr>
            <a:spLocks noGrp="1"/>
          </p:cNvSpPr>
          <p:nvPr>
            <p:ph idx="13"/>
          </p:nvPr>
        </p:nvSpPr>
        <p:spPr/>
        <p:txBody>
          <a:bodyPr>
            <a:normAutofit/>
          </a:bodyPr>
          <a:lstStyle/>
          <a:p>
            <a:r>
              <a:rPr lang="en-US" dirty="0">
                <a:solidFill>
                  <a:schemeClr val="tx1"/>
                </a:solidFill>
              </a:rPr>
              <a:t>Employee w/Service Dog in Housing</a:t>
            </a:r>
          </a:p>
          <a:p>
            <a:r>
              <a:rPr lang="en-US" dirty="0">
                <a:solidFill>
                  <a:schemeClr val="tx1"/>
                </a:solidFill>
              </a:rPr>
              <a:t>Report of dog barking</a:t>
            </a:r>
          </a:p>
          <a:p>
            <a:r>
              <a:rPr lang="en-US" dirty="0">
                <a:solidFill>
                  <a:schemeClr val="tx1"/>
                </a:solidFill>
              </a:rPr>
              <a:t>Summary of intervention taken w/student</a:t>
            </a:r>
          </a:p>
          <a:p>
            <a:r>
              <a:rPr lang="en-US" dirty="0">
                <a:solidFill>
                  <a:schemeClr val="tx1"/>
                </a:solidFill>
              </a:rPr>
              <a:t>Offer of employment accommodations.</a:t>
            </a:r>
          </a:p>
        </p:txBody>
      </p:sp>
    </p:spTree>
    <p:extLst>
      <p:ext uri="{BB962C8B-B14F-4D97-AF65-F5344CB8AC3E}">
        <p14:creationId xmlns:p14="http://schemas.microsoft.com/office/powerpoint/2010/main" val="10244469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5640"/>
            <a:ext cx="8229600" cy="480233"/>
          </a:xfrm>
        </p:spPr>
        <p:txBody>
          <a:bodyPr>
            <a:normAutofit fontScale="90000"/>
          </a:bodyPr>
          <a:lstStyle/>
          <a:p>
            <a:pPr algn="ctr"/>
            <a:r>
              <a:rPr lang="en-US" dirty="0">
                <a:solidFill>
                  <a:schemeClr val="tx1"/>
                </a:solidFill>
              </a:rPr>
              <a:t>Case 2: Assistance Animal Request</a:t>
            </a:r>
            <a:br>
              <a:rPr lang="en-US" dirty="0">
                <a:solidFill>
                  <a:schemeClr val="tx1"/>
                </a:solidFill>
              </a:rPr>
            </a:br>
            <a:r>
              <a:rPr lang="en-US" dirty="0">
                <a:solidFill>
                  <a:schemeClr val="tx1"/>
                </a:solidFill>
              </a:rPr>
              <a:t>(Gecko, Turtle, Tarantula, Bird/Parrot)</a:t>
            </a:r>
            <a:br>
              <a:rPr lang="en-US"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457200" y="2059668"/>
            <a:ext cx="8229600" cy="4693829"/>
          </a:xfrm>
        </p:spPr>
        <p:txBody>
          <a:bodyPr/>
          <a:lstStyle/>
          <a:p>
            <a:pPr marL="514350" indent="-514350">
              <a:buFont typeface="+mj-lt"/>
              <a:buAutoNum type="arabicPeriod"/>
            </a:pPr>
            <a:r>
              <a:rPr lang="en-US" dirty="0">
                <a:solidFill>
                  <a:schemeClr val="tx1"/>
                </a:solidFill>
              </a:rPr>
              <a:t>Documentation of Disability</a:t>
            </a:r>
          </a:p>
          <a:p>
            <a:pPr marL="514350" indent="-514350">
              <a:buFont typeface="+mj-lt"/>
              <a:buAutoNum type="arabicPeriod"/>
            </a:pPr>
            <a:r>
              <a:rPr lang="en-US" dirty="0">
                <a:solidFill>
                  <a:schemeClr val="tx1"/>
                </a:solidFill>
              </a:rPr>
              <a:t>Necessary to Enjoy Dwelling</a:t>
            </a:r>
          </a:p>
          <a:p>
            <a:pPr marL="514350" indent="-514350">
              <a:buFont typeface="+mj-lt"/>
              <a:buAutoNum type="arabicPeriod"/>
            </a:pPr>
            <a:r>
              <a:rPr lang="en-US" dirty="0">
                <a:solidFill>
                  <a:schemeClr val="tx1"/>
                </a:solidFill>
              </a:rPr>
              <a:t>Nexus between Disability &amp; Animal</a:t>
            </a:r>
          </a:p>
          <a:p>
            <a:pPr marL="514350" indent="-514350">
              <a:buFont typeface="+mj-lt"/>
              <a:buAutoNum type="arabicPeriod"/>
            </a:pPr>
            <a:r>
              <a:rPr lang="en-US" dirty="0">
                <a:solidFill>
                  <a:schemeClr val="tx1"/>
                </a:solidFill>
              </a:rPr>
              <a:t>Considerations for Approval</a:t>
            </a:r>
          </a:p>
          <a:p>
            <a:pPr marL="820674" lvl="1" indent="-514350">
              <a:buFont typeface="Arial" panose="020B0604020202020204" pitchFamily="34" charset="0"/>
              <a:buChar char="•"/>
            </a:pPr>
            <a:r>
              <a:rPr lang="en-US" dirty="0">
                <a:solidFill>
                  <a:schemeClr val="tx1"/>
                </a:solidFill>
              </a:rPr>
              <a:t>Size</a:t>
            </a:r>
          </a:p>
          <a:p>
            <a:pPr marL="820674" lvl="1" indent="-514350">
              <a:buFont typeface="Arial" panose="020B0604020202020204" pitchFamily="34" charset="0"/>
              <a:buChar char="•"/>
            </a:pPr>
            <a:r>
              <a:rPr lang="en-US" dirty="0">
                <a:solidFill>
                  <a:schemeClr val="tx1"/>
                </a:solidFill>
              </a:rPr>
              <a:t>Force another from individual housing</a:t>
            </a:r>
          </a:p>
          <a:p>
            <a:pPr marL="820674" lvl="1" indent="-514350">
              <a:buFont typeface="Arial" panose="020B0604020202020204" pitchFamily="34" charset="0"/>
              <a:buChar char="•"/>
            </a:pPr>
            <a:r>
              <a:rPr lang="en-US" dirty="0">
                <a:solidFill>
                  <a:schemeClr val="tx1"/>
                </a:solidFill>
              </a:rPr>
              <a:t>Violate individuals’ right to peace and quiet</a:t>
            </a:r>
          </a:p>
          <a:p>
            <a:pPr marL="820674" lvl="1" indent="-514350">
              <a:buFont typeface="Arial" panose="020B0604020202020204" pitchFamily="34" charset="0"/>
              <a:buChar char="•"/>
            </a:pPr>
            <a:r>
              <a:rPr lang="en-US" dirty="0">
                <a:solidFill>
                  <a:schemeClr val="tx1"/>
                </a:solidFill>
              </a:rPr>
              <a:t>Direct threat to the health and safety of others </a:t>
            </a:r>
          </a:p>
          <a:p>
            <a:pPr marL="0" indent="0">
              <a:buNone/>
            </a:pPr>
            <a:endParaRPr lang="en-US" dirty="0"/>
          </a:p>
        </p:txBody>
      </p:sp>
    </p:spTree>
    <p:extLst>
      <p:ext uri="{BB962C8B-B14F-4D97-AF65-F5344CB8AC3E}">
        <p14:creationId xmlns:p14="http://schemas.microsoft.com/office/powerpoint/2010/main" val="10675712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BE398A2C-93D7-8444-A415-6B31545F9999}"/>
              </a:ext>
            </a:extLst>
          </p:cNvPr>
          <p:cNvSpPr>
            <a:spLocks noGrp="1"/>
          </p:cNvSpPr>
          <p:nvPr>
            <p:ph type="title"/>
          </p:nvPr>
        </p:nvSpPr>
        <p:spPr bwMode="auto">
          <a:xfrm>
            <a:off x="152400" y="838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gn="ctr"/>
            <a:r>
              <a:rPr lang="en-US" altLang="en-US" sz="3600" dirty="0">
                <a:solidFill>
                  <a:schemeClr val="tx1"/>
                </a:solidFill>
                <a:latin typeface="Arial" panose="020B0604020202020204" pitchFamily="34" charset="0"/>
                <a:cs typeface="Arial" panose="020B0604020202020204" pitchFamily="34" charset="0"/>
              </a:rPr>
              <a:t>Animals in Campus Housing Issues</a:t>
            </a:r>
          </a:p>
        </p:txBody>
      </p:sp>
      <p:sp>
        <p:nvSpPr>
          <p:cNvPr id="33794" name="Content Placeholder 2">
            <a:extLst>
              <a:ext uri="{FF2B5EF4-FFF2-40B4-BE49-F238E27FC236}">
                <a16:creationId xmlns:a16="http://schemas.microsoft.com/office/drawing/2014/main" id="{D099F211-0FFC-2B4B-A4D8-D535060BDA18}"/>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solidFill>
                  <a:schemeClr val="tx1"/>
                </a:solidFill>
              </a:rPr>
              <a:t>ESA biting a student</a:t>
            </a:r>
          </a:p>
          <a:p>
            <a:r>
              <a:rPr lang="en-US" altLang="en-US" dirty="0">
                <a:solidFill>
                  <a:schemeClr val="tx1"/>
                </a:solidFill>
              </a:rPr>
              <a:t>ESA with Fleas infecting residential suite</a:t>
            </a:r>
          </a:p>
          <a:p>
            <a:r>
              <a:rPr lang="en-US" altLang="en-US" dirty="0">
                <a:solidFill>
                  <a:schemeClr val="tx1"/>
                </a:solidFill>
              </a:rPr>
              <a:t>ESA attacking a service dog</a:t>
            </a:r>
          </a:p>
          <a:p>
            <a:r>
              <a:rPr lang="en-US" altLang="en-US" dirty="0">
                <a:solidFill>
                  <a:schemeClr val="tx1"/>
                </a:solidFill>
              </a:rPr>
              <a:t>Student not taking care of ESA</a:t>
            </a:r>
          </a:p>
          <a:p>
            <a:pPr lvl="1"/>
            <a:r>
              <a:rPr lang="en-US" altLang="en-US" dirty="0">
                <a:solidFill>
                  <a:schemeClr val="tx1"/>
                </a:solidFill>
              </a:rPr>
              <a:t>leaving it unattended</a:t>
            </a:r>
          </a:p>
          <a:p>
            <a:pPr lvl="1"/>
            <a:r>
              <a:rPr lang="en-US" altLang="en-US" dirty="0">
                <a:solidFill>
                  <a:schemeClr val="tx1"/>
                </a:solidFill>
              </a:rPr>
              <a:t>crying and barking</a:t>
            </a:r>
          </a:p>
          <a:p>
            <a:r>
              <a:rPr lang="en-US" altLang="en-US" dirty="0">
                <a:solidFill>
                  <a:schemeClr val="tx1"/>
                </a:solidFill>
              </a:rPr>
              <a:t>Student leaving ESA </a:t>
            </a:r>
            <a:r>
              <a:rPr lang="en-US" altLang="en-US" dirty="0" smtClean="0">
                <a:solidFill>
                  <a:schemeClr val="tx1"/>
                </a:solidFill>
              </a:rPr>
              <a:t>behind </a:t>
            </a:r>
            <a:endParaRPr lang="en-US" altLang="en-US" dirty="0">
              <a:solidFill>
                <a:schemeClr val="tx1"/>
              </a:solidFill>
            </a:endParaRPr>
          </a:p>
        </p:txBody>
      </p:sp>
    </p:spTree>
    <p:extLst>
      <p:ext uri="{BB962C8B-B14F-4D97-AF65-F5344CB8AC3E}">
        <p14:creationId xmlns:p14="http://schemas.microsoft.com/office/powerpoint/2010/main" val="1557463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shadeToTitle="1">
        <a:gradFill flip="none" rotWithShape="1">
          <a:gsLst>
            <a:gs pos="84000">
              <a:schemeClr val="bg1">
                <a:lumMod val="95000"/>
              </a:schemeClr>
            </a:gs>
            <a:gs pos="100000">
              <a:schemeClr val="bg1">
                <a:lumMod val="85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92506"/>
            <a:ext cx="9144000" cy="981810"/>
          </a:xfrm>
        </p:spPr>
        <p:txBody>
          <a:bodyPr anchor="ctr">
            <a:normAutofit/>
          </a:bodyPr>
          <a:lstStyle/>
          <a:p>
            <a:pPr algn="ctr"/>
            <a:r>
              <a:rPr lang="en-US" altLang="en-US" sz="4000" dirty="0">
                <a:solidFill>
                  <a:schemeClr val="tx1"/>
                </a:solidFill>
                <a:latin typeface="Rockwell" panose="02060603020205020403" pitchFamily="18" charset="0"/>
              </a:rPr>
              <a:t>Relevant Legislation</a:t>
            </a:r>
            <a:endParaRPr lang="en-US" sz="4000" dirty="0">
              <a:solidFill>
                <a:schemeClr val="tx1"/>
              </a:solidFill>
            </a:endParaRPr>
          </a:p>
        </p:txBody>
      </p:sp>
      <p:sp>
        <p:nvSpPr>
          <p:cNvPr id="3" name="Content Placeholder 2"/>
          <p:cNvSpPr>
            <a:spLocks noGrp="1"/>
          </p:cNvSpPr>
          <p:nvPr>
            <p:ph idx="1"/>
          </p:nvPr>
        </p:nvSpPr>
        <p:spPr>
          <a:xfrm>
            <a:off x="445169" y="1275348"/>
            <a:ext cx="8229600" cy="4634247"/>
          </a:xfrm>
        </p:spPr>
        <p:txBody>
          <a:bodyPr>
            <a:normAutofit lnSpcReduction="10000"/>
          </a:bodyPr>
          <a:lstStyle/>
          <a:p>
            <a:pPr>
              <a:buFont typeface="Arial" charset="0"/>
              <a:buChar char="•"/>
              <a:defRPr/>
            </a:pPr>
            <a:r>
              <a:rPr lang="en-US" altLang="en-US" sz="2000" dirty="0">
                <a:latin typeface="Rockwell" pitchFamily="18" charset="0"/>
              </a:rPr>
              <a:t>ADA (1990)/ADA Amendments Act (2008 &amp; 2010): </a:t>
            </a:r>
            <a:r>
              <a:rPr lang="en-US" altLang="en-US" sz="2000" dirty="0">
                <a:latin typeface="Rockwell" pitchFamily="18" charset="0"/>
                <a:hlinkClick r:id="rId2"/>
              </a:rPr>
              <a:t>https://www.ada.gov/service_animals_2010.htm</a:t>
            </a:r>
            <a:endParaRPr lang="en-US" altLang="en-US" sz="2000" dirty="0">
              <a:latin typeface="Rockwell" pitchFamily="18" charset="0"/>
            </a:endParaRPr>
          </a:p>
          <a:p>
            <a:pPr>
              <a:buFont typeface="Arial" charset="0"/>
              <a:buChar char="•"/>
              <a:defRPr/>
            </a:pPr>
            <a:r>
              <a:rPr lang="en-US" altLang="en-US" sz="2000" dirty="0">
                <a:latin typeface="Rockwell" pitchFamily="18" charset="0"/>
              </a:rPr>
              <a:t>Section 504: </a:t>
            </a:r>
          </a:p>
          <a:p>
            <a:pPr>
              <a:buFont typeface="Arial" charset="0"/>
              <a:buChar char="•"/>
              <a:defRPr/>
            </a:pPr>
            <a:r>
              <a:rPr lang="en-US" altLang="en-US" sz="2000" dirty="0">
                <a:latin typeface="Rockwell" pitchFamily="18" charset="0"/>
              </a:rPr>
              <a:t>MI Civil Rights Act for Persons with Disabilities</a:t>
            </a:r>
          </a:p>
          <a:p>
            <a:pPr>
              <a:buFont typeface="Arial" charset="0"/>
              <a:buChar char="•"/>
              <a:defRPr/>
            </a:pPr>
            <a:r>
              <a:rPr lang="en-US" altLang="en-US" sz="2000" dirty="0">
                <a:latin typeface="Rockwell" pitchFamily="18" charset="0"/>
              </a:rPr>
              <a:t>Fair Housing Act (HUD): </a:t>
            </a:r>
            <a:r>
              <a:rPr lang="en-US" altLang="en-US" sz="2000" dirty="0">
                <a:latin typeface="Rockwell" pitchFamily="18" charset="0"/>
                <a:hlinkClick r:id="rId3"/>
              </a:rPr>
              <a:t>https://portal.hud.gov/hudportal/documents/huddoc?id=servanimals_ntcfheo2013-01.pdf</a:t>
            </a:r>
            <a:endParaRPr lang="en-US" altLang="en-US" sz="2000" dirty="0">
              <a:latin typeface="Rockwell" pitchFamily="18" charset="0"/>
            </a:endParaRPr>
          </a:p>
          <a:p>
            <a:pPr>
              <a:buFont typeface="Arial" charset="0"/>
              <a:buChar char="•"/>
              <a:defRPr/>
            </a:pPr>
            <a:r>
              <a:rPr lang="en-US" altLang="en-US" sz="2000" dirty="0">
                <a:latin typeface="Rockwell" pitchFamily="18" charset="0"/>
              </a:rPr>
              <a:t>Florida State Laws:</a:t>
            </a:r>
          </a:p>
          <a:p>
            <a:pPr marL="800100" lvl="2" indent="0"/>
            <a:r>
              <a:rPr lang="en-US" altLang="en-US" sz="1600" dirty="0">
                <a:cs typeface="Arial" panose="020B0604020202020204" pitchFamily="34" charset="0"/>
              </a:rPr>
              <a:t>413.08 (6b) Vaccinations</a:t>
            </a:r>
          </a:p>
          <a:p>
            <a:pPr marL="800100" lvl="2" indent="0"/>
            <a:r>
              <a:rPr lang="en-US" altLang="en-US" sz="1600" dirty="0">
                <a:cs typeface="Arial" panose="020B0604020202020204" pitchFamily="34" charset="0"/>
              </a:rPr>
              <a:t>413.08 (8) Service Animal in Training</a:t>
            </a:r>
            <a:endParaRPr lang="en-US" altLang="en-US" sz="1600" dirty="0">
              <a:ea typeface="Century Gothic" panose="020B0502020202020204" pitchFamily="34" charset="0"/>
              <a:cs typeface="Century Gothic" panose="020B0502020202020204" pitchFamily="34" charset="0"/>
            </a:endParaRPr>
          </a:p>
          <a:p>
            <a:pPr marL="800100" lvl="2" indent="0"/>
            <a:r>
              <a:rPr lang="en-US" altLang="en-US" sz="1600" dirty="0">
                <a:cs typeface="Arial" panose="020B0604020202020204" pitchFamily="34" charset="0"/>
              </a:rPr>
              <a:t>413.08 (9) Misrepresentation of a Service Animal</a:t>
            </a:r>
          </a:p>
          <a:p>
            <a:pPr lvl="3"/>
            <a:r>
              <a:rPr lang="en-US" altLang="en-US" sz="1600" dirty="0">
                <a:ea typeface="Century Gothic" panose="020B0502020202020204" pitchFamily="34" charset="0"/>
                <a:cs typeface="Century Gothic" panose="020B0502020202020204" pitchFamily="34" charset="0"/>
                <a:hlinkClick r:id="rId4"/>
              </a:rPr>
              <a:t>http://www.leg.state.fl.us/Statutes/index.cfm?App_mode=Display_Statute&amp;Search_String=&amp;URL=0400-0499/0413/Sections/0413.08.html</a:t>
            </a:r>
            <a:endParaRPr lang="en-US" altLang="en-US" sz="1600" dirty="0">
              <a:ea typeface="Century Gothic" panose="020B0502020202020204" pitchFamily="34" charset="0"/>
              <a:cs typeface="Century Gothic" panose="020B0502020202020204" pitchFamily="34" charset="0"/>
            </a:endParaRPr>
          </a:p>
          <a:p>
            <a:pPr marL="800100" lvl="2" indent="0"/>
            <a:r>
              <a:rPr lang="en-US" altLang="en-US" sz="1600" dirty="0">
                <a:cs typeface="Arial" panose="020B0604020202020204" pitchFamily="34" charset="0"/>
              </a:rPr>
              <a:t>(828.30), </a:t>
            </a:r>
            <a:r>
              <a:rPr lang="en-US" altLang="en-US" sz="1600" dirty="0">
                <a:ea typeface="Century Gothic" panose="020B0502020202020204" pitchFamily="34" charset="0"/>
                <a:cs typeface="Century Gothic" panose="020B0502020202020204" pitchFamily="34" charset="0"/>
              </a:rPr>
              <a:t>Required Vaccinations for dogs, cats,  &amp; ferrets</a:t>
            </a:r>
          </a:p>
          <a:p>
            <a:pPr lvl="3"/>
            <a:r>
              <a:rPr lang="en-US" altLang="en-US" sz="1600" dirty="0">
                <a:ea typeface="Century Gothic" panose="020B0502020202020204" pitchFamily="34" charset="0"/>
                <a:cs typeface="Century Gothic" panose="020B0502020202020204" pitchFamily="34" charset="0"/>
                <a:hlinkClick r:id="rId5"/>
              </a:rPr>
              <a:t>http://www.leg.state.fl.us/statutes/index.cfm?App_mode=Display_Statute&amp;URL=0800-0899/0828/Sections/0828.30.html</a:t>
            </a:r>
            <a:r>
              <a:rPr lang="en-US" altLang="en-US" sz="1600" dirty="0">
                <a:ea typeface="Century Gothic" panose="020B0502020202020204" pitchFamily="34" charset="0"/>
                <a:cs typeface="Century Gothic" panose="020B0502020202020204" pitchFamily="34" charset="0"/>
              </a:rPr>
              <a:t> </a:t>
            </a:r>
          </a:p>
          <a:p>
            <a:pPr lvl="1">
              <a:buFont typeface="Arial" charset="0"/>
              <a:buChar char="•"/>
              <a:defRPr/>
            </a:pPr>
            <a:endParaRPr lang="en-US" altLang="en-US" sz="1800" dirty="0">
              <a:latin typeface="Rockwell" pitchFamily="18" charset="0"/>
            </a:endParaRPr>
          </a:p>
          <a:p>
            <a:pPr marL="0" indent="0">
              <a:buNone/>
              <a:defRPr/>
            </a:pPr>
            <a:endParaRPr lang="en-US" altLang="en-US" sz="2200" dirty="0">
              <a:latin typeface="Rockwell" pitchFamily="18" charset="0"/>
            </a:endParaRPr>
          </a:p>
        </p:txBody>
      </p:sp>
    </p:spTree>
    <p:extLst>
      <p:ext uri="{BB962C8B-B14F-4D97-AF65-F5344CB8AC3E}">
        <p14:creationId xmlns:p14="http://schemas.microsoft.com/office/powerpoint/2010/main" val="77813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0"/>
                <a:lumOff val="100000"/>
              </a:schemeClr>
            </a:gs>
            <a:gs pos="100000">
              <a:schemeClr val="bg1">
                <a:lumMod val="85000"/>
              </a:schemeClr>
            </a:gs>
            <a:gs pos="65000">
              <a:schemeClr val="bg1">
                <a:lumMod val="95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77799"/>
            <a:ext cx="9144000" cy="981810"/>
          </a:xfrm>
        </p:spPr>
        <p:txBody>
          <a:bodyPr anchor="ctr">
            <a:normAutofit/>
          </a:bodyPr>
          <a:lstStyle/>
          <a:p>
            <a:pPr algn="ctr"/>
            <a:r>
              <a:rPr lang="en-US" sz="4000" dirty="0">
                <a:solidFill>
                  <a:schemeClr val="tx1"/>
                </a:solidFill>
                <a:latin typeface="Rockwell" pitchFamily="18" charset="0"/>
              </a:rPr>
              <a:t>Definition of a Service Animal</a:t>
            </a:r>
            <a:endParaRPr lang="en-US" sz="4000" dirty="0">
              <a:solidFill>
                <a:schemeClr val="tx1"/>
              </a:solidFill>
            </a:endParaRPr>
          </a:p>
        </p:txBody>
      </p:sp>
      <p:sp>
        <p:nvSpPr>
          <p:cNvPr id="3" name="Content Placeholder 2"/>
          <p:cNvSpPr>
            <a:spLocks noGrp="1"/>
          </p:cNvSpPr>
          <p:nvPr>
            <p:ph idx="1"/>
          </p:nvPr>
        </p:nvSpPr>
        <p:spPr>
          <a:xfrm>
            <a:off x="457200" y="1551710"/>
            <a:ext cx="8229600" cy="4574454"/>
          </a:xfrm>
        </p:spPr>
        <p:txBody>
          <a:bodyPr>
            <a:normAutofit/>
          </a:bodyPr>
          <a:lstStyle/>
          <a:p>
            <a:pPr indent="3175">
              <a:buNone/>
            </a:pPr>
            <a:r>
              <a:rPr lang="en-US" altLang="en-US" sz="2400" b="1" dirty="0">
                <a:latin typeface="Rockwell" panose="02060603020205020403" pitchFamily="18" charset="0"/>
              </a:rPr>
              <a:t>Any dog that is individually trained to do work or perform tasks for the benefit of an individual with a disability, </a:t>
            </a:r>
            <a:r>
              <a:rPr lang="en-US" altLang="en-US" sz="2000" dirty="0">
                <a:latin typeface="Rockwell" panose="02060603020205020403" pitchFamily="18" charset="0"/>
              </a:rPr>
              <a:t>including a physical, sensory, psychiatric, intellectual, or other mental disability.  Other species of animals, whether wild or domestic, trained or untrained, are not service animals for the purposes of this definition.  </a:t>
            </a:r>
            <a:r>
              <a:rPr lang="en-US" altLang="en-US" sz="2400" b="1" dirty="0">
                <a:latin typeface="Rockwell" panose="02060603020205020403" pitchFamily="18" charset="0"/>
              </a:rPr>
              <a:t>The work or tasks performed by a service animal must be directly related to the handler's disability.</a:t>
            </a:r>
            <a:r>
              <a:rPr lang="en-US" altLang="en-US" sz="2000" b="1" dirty="0">
                <a:latin typeface="Rockwell" panose="02060603020205020403" pitchFamily="18" charset="0"/>
              </a:rPr>
              <a:t>  </a:t>
            </a:r>
            <a:r>
              <a:rPr lang="en-US" altLang="en-US" sz="2000" dirty="0">
                <a:latin typeface="Rockwell" panose="02060603020205020403" pitchFamily="18" charset="0"/>
              </a:rPr>
              <a:t>The crime deterrent effects of an animal's presence and the provision of emotional support, well-being, comfort, or companionship do not constitute work or tasks for the purposes of this definition.</a:t>
            </a:r>
          </a:p>
          <a:p>
            <a:pPr indent="3175">
              <a:buNone/>
            </a:pPr>
            <a:endParaRPr lang="en-US" altLang="en-US" sz="2000" dirty="0">
              <a:latin typeface="Rockwell" panose="02060603020205020403" pitchFamily="18" charset="0"/>
            </a:endParaRPr>
          </a:p>
          <a:p>
            <a:pPr indent="3175">
              <a:buNone/>
            </a:pPr>
            <a:r>
              <a:rPr lang="en-US" altLang="en-US" sz="2000" dirty="0">
                <a:latin typeface="Rockwell" panose="02060603020205020403" pitchFamily="18" charset="0"/>
              </a:rPr>
              <a:t>* Miniature Horses </a:t>
            </a:r>
          </a:p>
          <a:p>
            <a:endParaRPr lang="en-US" dirty="0"/>
          </a:p>
        </p:txBody>
      </p:sp>
    </p:spTree>
    <p:extLst>
      <p:ext uri="{BB962C8B-B14F-4D97-AF65-F5344CB8AC3E}">
        <p14:creationId xmlns:p14="http://schemas.microsoft.com/office/powerpoint/2010/main" val="1608011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5317"/>
            <a:ext cx="9144000" cy="981810"/>
          </a:xfrm>
        </p:spPr>
        <p:txBody>
          <a:bodyPr>
            <a:normAutofit/>
          </a:bodyPr>
          <a:lstStyle/>
          <a:p>
            <a:pPr algn="ctr"/>
            <a:r>
              <a:rPr lang="en-US" sz="4400" dirty="0"/>
              <a:t>MSU Service Dogs in Training</a:t>
            </a:r>
          </a:p>
        </p:txBody>
      </p:sp>
      <p:sp>
        <p:nvSpPr>
          <p:cNvPr id="3" name="Content Placeholder 2"/>
          <p:cNvSpPr>
            <a:spLocks noGrp="1"/>
          </p:cNvSpPr>
          <p:nvPr>
            <p:ph idx="1"/>
          </p:nvPr>
        </p:nvSpPr>
        <p:spPr>
          <a:xfrm>
            <a:off x="234615" y="1607127"/>
            <a:ext cx="8674769" cy="4643548"/>
          </a:xfrm>
        </p:spPr>
        <p:txBody>
          <a:bodyPr>
            <a:normAutofit lnSpcReduction="10000"/>
          </a:bodyPr>
          <a:lstStyle/>
          <a:p>
            <a:r>
              <a:rPr lang="en-US" sz="2200" dirty="0"/>
              <a:t>Under Michigan Law (2016) &amp; the ADAAA, Service Dogs in Training, no longer have rights of access to public spaces.</a:t>
            </a:r>
          </a:p>
          <a:p>
            <a:r>
              <a:rPr lang="en-US" sz="2200" dirty="0"/>
              <a:t>However, some States and local laws/policies cover animals in training.</a:t>
            </a:r>
          </a:p>
          <a:p>
            <a:r>
              <a:rPr lang="en-US" sz="2200" dirty="0"/>
              <a:t>MSU Policy regarding Service Dogs in Training:</a:t>
            </a:r>
          </a:p>
          <a:p>
            <a:pPr marL="763524" lvl="1" indent="-457200">
              <a:buFont typeface="+mj-lt"/>
              <a:buAutoNum type="alphaUcPeriod"/>
            </a:pPr>
            <a:r>
              <a:rPr lang="en-US" sz="2200" dirty="0"/>
              <a:t>Adult dogs only (12 months of age or older) or w/BOT exception</a:t>
            </a:r>
          </a:p>
          <a:p>
            <a:pPr marL="763524" lvl="1" indent="-457200">
              <a:buFont typeface="+mj-lt"/>
              <a:buAutoNum type="alphaUcPeriod"/>
            </a:pPr>
            <a:r>
              <a:rPr lang="en-US" sz="2200" dirty="0"/>
              <a:t>Request for access in private spaces or for canines under 12 months of age via the MSU Board of Trustee Office</a:t>
            </a:r>
          </a:p>
          <a:p>
            <a:pPr marL="0" indent="0">
              <a:buNone/>
            </a:pPr>
            <a:r>
              <a:rPr lang="en-US" sz="2200" dirty="0"/>
              <a:t>		1. Proof of canine age/vet record</a:t>
            </a:r>
          </a:p>
          <a:p>
            <a:pPr marL="0" indent="0">
              <a:buNone/>
            </a:pPr>
            <a:r>
              <a:rPr lang="en-US" sz="2200" dirty="0"/>
              <a:t>		2. Good Citizenship/Obedience Training Cert.</a:t>
            </a:r>
          </a:p>
          <a:p>
            <a:pPr marL="0" indent="0">
              <a:buNone/>
            </a:pPr>
            <a:r>
              <a:rPr lang="en-US" sz="2200" dirty="0"/>
              <a:t>		3. Proof Housebroken (vet record/trainer record)</a:t>
            </a:r>
          </a:p>
          <a:p>
            <a:pPr marL="763524" lvl="1" indent="-457200">
              <a:buFont typeface="+mj-lt"/>
              <a:buAutoNum type="alphaUcPeriod" startAt="3"/>
            </a:pPr>
            <a:r>
              <a:rPr lang="en-US" sz="2200" dirty="0"/>
              <a:t>No puppies allowed in Housing </a:t>
            </a:r>
          </a:p>
          <a:p>
            <a:pPr marL="0" indent="0">
              <a:buNone/>
            </a:pPr>
            <a:endParaRPr lang="en-US" sz="2000" dirty="0"/>
          </a:p>
        </p:txBody>
      </p:sp>
    </p:spTree>
    <p:extLst>
      <p:ext uri="{BB962C8B-B14F-4D97-AF65-F5344CB8AC3E}">
        <p14:creationId xmlns:p14="http://schemas.microsoft.com/office/powerpoint/2010/main" val="2210093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50BE4-7361-D04E-9042-4C5DF8191DFE}"/>
              </a:ext>
            </a:extLst>
          </p:cNvPr>
          <p:cNvSpPr>
            <a:spLocks noGrp="1"/>
          </p:cNvSpPr>
          <p:nvPr>
            <p:ph type="title"/>
          </p:nvPr>
        </p:nvSpPr>
        <p:spPr>
          <a:xfrm>
            <a:off x="457200" y="838200"/>
            <a:ext cx="8229600" cy="1143000"/>
          </a:xfrm>
        </p:spPr>
        <p:txBody>
          <a:bodyPr/>
          <a:lstStyle/>
          <a:p>
            <a:pPr>
              <a:defRPr/>
            </a:pPr>
            <a:r>
              <a:rPr lang="en-US" dirty="0">
                <a:latin typeface="+mn-lt"/>
              </a:rPr>
              <a:t>FAU Service Animals in Training</a:t>
            </a:r>
          </a:p>
        </p:txBody>
      </p:sp>
      <p:sp>
        <p:nvSpPr>
          <p:cNvPr id="12291" name="Content Placeholder 2">
            <a:extLst>
              <a:ext uri="{FF2B5EF4-FFF2-40B4-BE49-F238E27FC236}">
                <a16:creationId xmlns:a16="http://schemas.microsoft.com/office/drawing/2014/main" id="{1C768C9B-3DC3-EB4D-A5D7-FC2238492C48}"/>
              </a:ext>
            </a:extLst>
          </p:cNvPr>
          <p:cNvSpPr>
            <a:spLocks noGrp="1"/>
          </p:cNvSpPr>
          <p:nvPr>
            <p:ph idx="1"/>
          </p:nvPr>
        </p:nvSpPr>
        <p:spPr bwMode="auto">
          <a:xfrm>
            <a:off x="457200" y="1889919"/>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200" dirty="0"/>
              <a:t>Under Florida law Service Dogs in Training, have rights to access to public spaces where pets are not allowed.</a:t>
            </a:r>
          </a:p>
          <a:p>
            <a:r>
              <a:rPr lang="en-US" altLang="en-US" sz="2200" dirty="0"/>
              <a:t>FAU Policy regarding Service Dogs in Training:</a:t>
            </a:r>
          </a:p>
          <a:p>
            <a:pPr marL="762000" lvl="1" indent="-457200">
              <a:buFont typeface="Times New Roman" panose="02020603050405020304" pitchFamily="18" charset="0"/>
              <a:buAutoNum type="arabicPeriod"/>
            </a:pPr>
            <a:r>
              <a:rPr lang="en-US" altLang="en-US" sz="2200" dirty="0"/>
              <a:t>Students must meet with SAS Director/Associate Director to discuss the service animal in training (verification)</a:t>
            </a:r>
          </a:p>
          <a:p>
            <a:pPr marL="762000" lvl="1" indent="-457200">
              <a:buFont typeface="Times New Roman" panose="02020603050405020304" pitchFamily="18" charset="0"/>
              <a:buAutoNum type="arabicPeriod"/>
            </a:pPr>
            <a:r>
              <a:rPr lang="en-US" altLang="en-US" sz="2200" dirty="0"/>
              <a:t>Provide a Veterinarian Verification form </a:t>
            </a:r>
          </a:p>
          <a:p>
            <a:pPr marL="762000" lvl="1" indent="-457200">
              <a:buFont typeface="Times New Roman" panose="02020603050405020304" pitchFamily="18" charset="0"/>
              <a:buAutoNum type="arabicPeriod"/>
            </a:pPr>
            <a:r>
              <a:rPr lang="en-US" altLang="en-US" sz="2200" dirty="0"/>
              <a:t>Review policies and procedures  - animal must be under control, not disruptive, etc.</a:t>
            </a:r>
          </a:p>
          <a:p>
            <a:endParaRPr lang="en-US" altLang="en-US" dirty="0"/>
          </a:p>
        </p:txBody>
      </p:sp>
      <p:sp>
        <p:nvSpPr>
          <p:cNvPr id="5" name="Title 1">
            <a:extLst>
              <a:ext uri="{FF2B5EF4-FFF2-40B4-BE49-F238E27FC236}">
                <a16:creationId xmlns:a16="http://schemas.microsoft.com/office/drawing/2014/main" id="{97756DB8-B310-2A4E-B80B-E9DBDDED911E}"/>
              </a:ext>
            </a:extLst>
          </p:cNvPr>
          <p:cNvSpPr txBox="1">
            <a:spLocks/>
          </p:cNvSpPr>
          <p:nvPr/>
        </p:nvSpPr>
        <p:spPr>
          <a:xfrm>
            <a:off x="633413" y="6324600"/>
            <a:ext cx="8229600" cy="457200"/>
          </a:xfrm>
          <a:prstGeom prst="rect">
            <a:avLst/>
          </a:prstGeom>
          <a:solidFill>
            <a:srgbClr val="003968"/>
          </a:solidFill>
        </p:spPr>
        <p:txBody>
          <a:bodyPr/>
          <a:lst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Student Accessibility Services</a:t>
            </a:r>
          </a:p>
        </p:txBody>
      </p:sp>
    </p:spTree>
    <p:extLst>
      <p:ext uri="{BB962C8B-B14F-4D97-AF65-F5344CB8AC3E}">
        <p14:creationId xmlns:p14="http://schemas.microsoft.com/office/powerpoint/2010/main" val="3813808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0"/>
                <a:lumOff val="100000"/>
              </a:schemeClr>
            </a:gs>
            <a:gs pos="35000">
              <a:schemeClr val="accent3">
                <a:lumMod val="0"/>
                <a:lumOff val="100000"/>
              </a:schemeClr>
            </a:gs>
            <a:gs pos="100000">
              <a:schemeClr val="bg1">
                <a:lumMod val="8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7B386-1FC3-7743-92AC-808DE9E59A4B}"/>
              </a:ext>
            </a:extLst>
          </p:cNvPr>
          <p:cNvSpPr>
            <a:spLocks noGrp="1"/>
          </p:cNvSpPr>
          <p:nvPr>
            <p:ph type="title"/>
          </p:nvPr>
        </p:nvSpPr>
        <p:spPr>
          <a:xfrm>
            <a:off x="0" y="574837"/>
            <a:ext cx="9144000" cy="1001300"/>
          </a:xfrm>
        </p:spPr>
        <p:txBody>
          <a:bodyPr>
            <a:normAutofit/>
          </a:bodyPr>
          <a:lstStyle/>
          <a:p>
            <a:pPr algn="ctr"/>
            <a:r>
              <a:rPr lang="en-US" sz="4400" dirty="0"/>
              <a:t>Service Dog in Training Scenarios</a:t>
            </a:r>
          </a:p>
        </p:txBody>
      </p:sp>
      <p:sp>
        <p:nvSpPr>
          <p:cNvPr id="3" name="Content Placeholder 2">
            <a:extLst>
              <a:ext uri="{FF2B5EF4-FFF2-40B4-BE49-F238E27FC236}">
                <a16:creationId xmlns:a16="http://schemas.microsoft.com/office/drawing/2014/main" id="{6AC62BF0-60A0-FC46-A334-ED5ECADA926F}"/>
              </a:ext>
            </a:extLst>
          </p:cNvPr>
          <p:cNvSpPr>
            <a:spLocks noGrp="1"/>
          </p:cNvSpPr>
          <p:nvPr>
            <p:ph idx="1"/>
          </p:nvPr>
        </p:nvSpPr>
        <p:spPr>
          <a:xfrm>
            <a:off x="457200" y="1718442"/>
            <a:ext cx="8355724" cy="4407722"/>
          </a:xfrm>
        </p:spPr>
        <p:txBody>
          <a:bodyPr/>
          <a:lstStyle/>
          <a:p>
            <a:r>
              <a:rPr lang="en-US" dirty="0"/>
              <a:t>Student brought “Puppy Service Dog in Training” on Campus to advising appointment</a:t>
            </a:r>
          </a:p>
          <a:p>
            <a:pPr marL="0" indent="0">
              <a:buNone/>
            </a:pPr>
            <a:endParaRPr lang="en-US" dirty="0"/>
          </a:p>
          <a:p>
            <a:r>
              <a:rPr lang="en-US" dirty="0"/>
              <a:t>Handler of Service Dog in Training is not a person with a disability </a:t>
            </a:r>
          </a:p>
          <a:p>
            <a:pPr marL="0" indent="0">
              <a:buNone/>
            </a:pPr>
            <a:endParaRPr lang="en-US" dirty="0"/>
          </a:p>
        </p:txBody>
      </p:sp>
      <p:pic>
        <p:nvPicPr>
          <p:cNvPr id="17410" name="Picture 2" descr="Image of a group of service puppies in training. Puppies all have service vest and are leashed." title="Image of a group of service puppies in training">
            <a:extLst>
              <a:ext uri="{FF2B5EF4-FFF2-40B4-BE49-F238E27FC236}">
                <a16:creationId xmlns:a16="http://schemas.microsoft.com/office/drawing/2014/main" id="{77961BFF-FD0A-1049-95F0-3F2961A8C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104" y="3922303"/>
            <a:ext cx="4887310" cy="2736894"/>
          </a:xfrm>
          <a:prstGeom prst="rect">
            <a:avLst/>
          </a:prstGeom>
          <a:noFill/>
          <a:effectLst>
            <a:softEdge rad="190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323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0"/>
                <a:lumOff val="100000"/>
              </a:schemeClr>
            </a:gs>
            <a:gs pos="35000">
              <a:schemeClr val="accent3">
                <a:lumMod val="0"/>
                <a:lumOff val="100000"/>
              </a:schemeClr>
            </a:gs>
            <a:gs pos="100000">
              <a:schemeClr val="bg1">
                <a:lumMod val="8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44988"/>
            <a:ext cx="9144000" cy="609254"/>
          </a:xfrm>
        </p:spPr>
        <p:txBody>
          <a:bodyPr>
            <a:normAutofit fontScale="90000"/>
          </a:bodyPr>
          <a:lstStyle/>
          <a:p>
            <a:pPr algn="ctr"/>
            <a:r>
              <a:rPr lang="en-US" sz="4000" dirty="0">
                <a:solidFill>
                  <a:schemeClr val="tx1"/>
                </a:solidFill>
              </a:rPr>
              <a:t>Clarifying Animal Status</a:t>
            </a: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180474" y="1073078"/>
            <a:ext cx="8746958" cy="4066495"/>
          </a:xfrm>
        </p:spPr>
        <p:txBody>
          <a:bodyPr>
            <a:normAutofit/>
          </a:bodyPr>
          <a:lstStyle/>
          <a:p>
            <a:pPr marL="514350" indent="-514350">
              <a:buFont typeface="+mj-lt"/>
              <a:buAutoNum type="arabicPeriod"/>
            </a:pPr>
            <a:r>
              <a:rPr lang="en-US" dirty="0"/>
              <a:t>Is the animal required because of a disability?</a:t>
            </a:r>
          </a:p>
          <a:p>
            <a:pPr marL="514350" indent="-514350">
              <a:buFont typeface="+mj-lt"/>
              <a:buAutoNum type="arabicPeriod"/>
            </a:pPr>
            <a:endParaRPr lang="en-US" dirty="0"/>
          </a:p>
          <a:p>
            <a:pPr marL="514350" indent="-514350">
              <a:buFont typeface="+mj-lt"/>
              <a:buAutoNum type="arabicPeriod"/>
            </a:pPr>
            <a:r>
              <a:rPr lang="en-US" dirty="0"/>
              <a:t>What work or task has the dog been trained to perform?</a:t>
            </a:r>
          </a:p>
          <a:p>
            <a:pPr marL="0" indent="0">
              <a:buNone/>
            </a:pPr>
            <a:r>
              <a:rPr lang="en-US" dirty="0"/>
              <a:t> </a:t>
            </a:r>
          </a:p>
          <a:p>
            <a:pPr marL="0" indent="0" algn="ctr">
              <a:buNone/>
            </a:pPr>
            <a:r>
              <a:rPr lang="en-US" sz="2400" dirty="0"/>
              <a:t>** If disability is readily apparent &amp; animal is dog or miniature horse – No inquiry needed.</a:t>
            </a:r>
          </a:p>
        </p:txBody>
      </p:sp>
      <p:grpSp>
        <p:nvGrpSpPr>
          <p:cNvPr id="4" name="Group 3" descr="Image of a Service Dog sitting wearing a Service Vest" title="Image of a Service Dog">
            <a:extLst>
              <a:ext uri="{FF2B5EF4-FFF2-40B4-BE49-F238E27FC236}">
                <a16:creationId xmlns:a16="http://schemas.microsoft.com/office/drawing/2014/main" id="{76728CD6-D6E7-CA40-8CEF-8EEEDC8425B4}"/>
              </a:ext>
            </a:extLst>
          </p:cNvPr>
          <p:cNvGrpSpPr/>
          <p:nvPr/>
        </p:nvGrpSpPr>
        <p:grpSpPr>
          <a:xfrm>
            <a:off x="410983" y="4656221"/>
            <a:ext cx="8275817" cy="1938785"/>
            <a:chOff x="410983" y="4716421"/>
            <a:chExt cx="8275817" cy="1818427"/>
          </a:xfrm>
        </p:grpSpPr>
        <p:pic>
          <p:nvPicPr>
            <p:cNvPr id="1026" name="Picture 2" descr="Image result for service dog ">
              <a:extLst>
                <a:ext uri="{FF2B5EF4-FFF2-40B4-BE49-F238E27FC236}">
                  <a16:creationId xmlns:a16="http://schemas.microsoft.com/office/drawing/2014/main" id="{55794C2D-A01B-BD47-A4E2-7B817819DF6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0983" y="4716421"/>
              <a:ext cx="2851484" cy="18184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of a cat wearing a vest and is leashed - the vest states Service Cat" title="Image of a cat wearing a vest and is leashed -">
              <a:extLst>
                <a:ext uri="{FF2B5EF4-FFF2-40B4-BE49-F238E27FC236}">
                  <a16:creationId xmlns:a16="http://schemas.microsoft.com/office/drawing/2014/main" id="{6E87B23A-5AFB-F744-B79C-00D5D2328D6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62467" y="4716421"/>
              <a:ext cx="2705832" cy="18184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of a service miniature horse walking besides a man - is leashed and harnessed" title="Image of a service miniature horse">
              <a:extLst>
                <a:ext uri="{FF2B5EF4-FFF2-40B4-BE49-F238E27FC236}">
                  <a16:creationId xmlns:a16="http://schemas.microsoft.com/office/drawing/2014/main" id="{6307ACF5-931E-214E-810F-722A55BF64D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07505" y="4716421"/>
              <a:ext cx="2779295" cy="181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10269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U">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AU" id="{0C6EEF29-4DE1-0542-A57F-D74C5AE249F3}" vid="{5473AFC7-2B6E-0540-B8AB-A56FA103DC73}"/>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rgbClr val="00457C"/>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rgbClr val="00457C"/>
            </a:solidFill>
            <a:effectLst/>
            <a:latin typeface="Times New Roman" pitchFamily="18"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MSU">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SU" id="{2AFC703F-6B70-B547-B2B9-28497466484B}" vid="{3FE5B405-9653-674A-9500-6EBE71EEDAF0}"/>
    </a:ext>
  </a:extLst>
</a:theme>
</file>

<file path=ppt/theme/theme5.xml><?xml version="1.0" encoding="utf-8"?>
<a:theme xmlns:a="http://schemas.openxmlformats.org/drawingml/2006/main" name="1_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rgbClr val="00457C"/>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rgbClr val="00457C"/>
            </a:solidFill>
            <a:effectLst/>
            <a:latin typeface="Times New Roman" pitchFamily="18"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FAU</Template>
  <TotalTime>6030</TotalTime>
  <Words>2917</Words>
  <Application>Microsoft Office PowerPoint</Application>
  <PresentationFormat>On-screen Show (4:3)</PresentationFormat>
  <Paragraphs>486</Paragraphs>
  <Slides>35</Slides>
  <Notes>6</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35</vt:i4>
      </vt:variant>
    </vt:vector>
  </HeadingPairs>
  <TitlesOfParts>
    <vt:vector size="50" baseType="lpstr">
      <vt:lpstr>ＭＳ Ｐゴシック</vt:lpstr>
      <vt:lpstr>Arial</vt:lpstr>
      <vt:lpstr>Calibri</vt:lpstr>
      <vt:lpstr>Calibri Light</vt:lpstr>
      <vt:lpstr>Century Gothic</vt:lpstr>
      <vt:lpstr>Gotham Book</vt:lpstr>
      <vt:lpstr>Gotham-Bold</vt:lpstr>
      <vt:lpstr>Rockwell</vt:lpstr>
      <vt:lpstr>Times New Roman</vt:lpstr>
      <vt:lpstr>Wingdings</vt:lpstr>
      <vt:lpstr>FAU</vt:lpstr>
      <vt:lpstr>Office Theme</vt:lpstr>
      <vt:lpstr>Echo</vt:lpstr>
      <vt:lpstr>MSU</vt:lpstr>
      <vt:lpstr>1_Echo</vt:lpstr>
      <vt:lpstr>Tightening the Leash:</vt:lpstr>
      <vt:lpstr>Michigan State University Resource Center for Persons with Disabilities (RCPD)</vt:lpstr>
      <vt:lpstr>Background Information</vt:lpstr>
      <vt:lpstr>Relevant Legislation</vt:lpstr>
      <vt:lpstr>Definition of a Service Animal</vt:lpstr>
      <vt:lpstr>MSU Service Dogs in Training</vt:lpstr>
      <vt:lpstr>FAU Service Animals in Training</vt:lpstr>
      <vt:lpstr>Service Dog in Training Scenarios</vt:lpstr>
      <vt:lpstr>Clarifying Animal Status  </vt:lpstr>
      <vt:lpstr>MSU Service Animal Policy</vt:lpstr>
      <vt:lpstr>Flow Chart for Animals in Public Venues </vt:lpstr>
      <vt:lpstr>FAU Animal Policy</vt:lpstr>
      <vt:lpstr>Definition of an Assistance Animal</vt:lpstr>
      <vt:lpstr>MSU  Campus Housing</vt:lpstr>
      <vt:lpstr> </vt:lpstr>
      <vt:lpstr>Flow Chart for Animals in University Housing </vt:lpstr>
      <vt:lpstr>FAU Campus Housing</vt:lpstr>
      <vt:lpstr>MSU - Assistance Animals in Campus Housing</vt:lpstr>
      <vt:lpstr>MSU - Assistance Animals in Campus Housing </vt:lpstr>
      <vt:lpstr>Emotional Support Animal in Campus Housing</vt:lpstr>
      <vt:lpstr>Reasons for Denying Animal</vt:lpstr>
      <vt:lpstr>Considerations for Approval</vt:lpstr>
      <vt:lpstr>Unique Animals Requested  Approve or Deny?</vt:lpstr>
      <vt:lpstr>MSU - Assistance Animals in Campus Housing - Requirements</vt:lpstr>
      <vt:lpstr>FAU - ESA in Campus Housing (1)</vt:lpstr>
      <vt:lpstr>FAU - ESA in Campus Housing (2)</vt:lpstr>
      <vt:lpstr>Other Things to Consider</vt:lpstr>
      <vt:lpstr>MSU’s Unique Strategies (1)</vt:lpstr>
      <vt:lpstr>MSU’s Unique Strategies (2)</vt:lpstr>
      <vt:lpstr>MSU’s Unique Strategies (3)</vt:lpstr>
      <vt:lpstr>FAU’s Unique Strategy</vt:lpstr>
      <vt:lpstr>Questions???</vt:lpstr>
      <vt:lpstr>Case 1: Conflicting Service Dogs</vt:lpstr>
      <vt:lpstr>Case 2: Assistance Animal Request (Gecko, Turtle, Tarantula, Bird/Parrot) </vt:lpstr>
      <vt:lpstr>Animals in Campus Housing Issues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Let the Dogs Out? Service/Assistance Animals on Camps</dc:title>
  <dc:creator>Virginia Martz</dc:creator>
  <cp:lastModifiedBy>Michelle Shaw</cp:lastModifiedBy>
  <cp:revision>127</cp:revision>
  <cp:lastPrinted>2018-06-28T20:47:56Z</cp:lastPrinted>
  <dcterms:created xsi:type="dcterms:W3CDTF">2017-05-05T17:28:18Z</dcterms:created>
  <dcterms:modified xsi:type="dcterms:W3CDTF">2018-06-29T19:42:23Z</dcterms:modified>
</cp:coreProperties>
</file>