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2"/>
  </p:notesMasterIdLst>
  <p:sldIdLst>
    <p:sldId id="327" r:id="rId2"/>
    <p:sldId id="326" r:id="rId3"/>
    <p:sldId id="344" r:id="rId4"/>
    <p:sldId id="349" r:id="rId5"/>
    <p:sldId id="353" r:id="rId6"/>
    <p:sldId id="347" r:id="rId7"/>
    <p:sldId id="345" r:id="rId8"/>
    <p:sldId id="354" r:id="rId9"/>
    <p:sldId id="350" r:id="rId10"/>
    <p:sldId id="351" r:id="rId11"/>
    <p:sldId id="355" r:id="rId12"/>
    <p:sldId id="333" r:id="rId13"/>
    <p:sldId id="334" r:id="rId14"/>
    <p:sldId id="357" r:id="rId15"/>
    <p:sldId id="358" r:id="rId16"/>
    <p:sldId id="272" r:id="rId17"/>
    <p:sldId id="273" r:id="rId18"/>
    <p:sldId id="269" r:id="rId19"/>
    <p:sldId id="258" r:id="rId20"/>
    <p:sldId id="265" r:id="rId21"/>
    <p:sldId id="335" r:id="rId22"/>
    <p:sldId id="356" r:id="rId23"/>
    <p:sldId id="336" r:id="rId24"/>
    <p:sldId id="338" r:id="rId25"/>
    <p:sldId id="337" r:id="rId26"/>
    <p:sldId id="359" r:id="rId27"/>
    <p:sldId id="342" r:id="rId28"/>
    <p:sldId id="339" r:id="rId29"/>
    <p:sldId id="270" r:id="rId30"/>
    <p:sldId id="26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949"/>
    <p:restoredTop sz="91744"/>
  </p:normalViewPr>
  <p:slideViewPr>
    <p:cSldViewPr snapToGrid="0" snapToObjects="1" showGuides="1">
      <p:cViewPr varScale="1">
        <p:scale>
          <a:sx n="88" d="100"/>
          <a:sy n="88" d="100"/>
        </p:scale>
        <p:origin x="184" y="488"/>
      </p:cViewPr>
      <p:guideLst>
        <p:guide orient="horz" pos="2136"/>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5" d="100"/>
          <a:sy n="85" d="100"/>
        </p:scale>
        <p:origin x="3632"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DF13F5-1C3D-B84F-B75D-DBBFE62B1838}" type="datetimeFigureOut">
              <a:rPr lang="en-US" smtClean="0"/>
              <a:t>7/19/18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2361E-094D-2B41-8063-BFA7B4C9907D}" type="slidenum">
              <a:rPr lang="en-US" smtClean="0"/>
              <a:t>‹#›</a:t>
            </a:fld>
            <a:endParaRPr lang="en-US" dirty="0"/>
          </a:p>
        </p:txBody>
      </p:sp>
    </p:spTree>
    <p:extLst>
      <p:ext uri="{BB962C8B-B14F-4D97-AF65-F5344CB8AC3E}">
        <p14:creationId xmlns:p14="http://schemas.microsoft.com/office/powerpoint/2010/main" val="1327092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youtu.be/PUmopJ8Y-9w"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throughmylens.u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Slide titled “Student Perspective on Disability Services” includes logos for DREAM and the NCCSD. </a:t>
            </a:r>
            <a:r>
              <a:rPr lang="en-US" sz="1200" kern="1200" dirty="0">
                <a:solidFill>
                  <a:schemeClr val="tx1"/>
                </a:solidFill>
                <a:effectLst/>
                <a:latin typeface="+mn-lt"/>
                <a:ea typeface="+mn-ea"/>
                <a:cs typeface="+mn-cs"/>
              </a:rPr>
              <a:t>The DREAM logo includes three triangular and two curved shapes arranged closely together next the words “DREAM” and “Disability Rights, Education, Activism and Mentoring.” The NCCSD logo includes two</a:t>
            </a:r>
            <a:r>
              <a:rPr lang="en-US" sz="1200" kern="1200" baseline="0" dirty="0">
                <a:solidFill>
                  <a:schemeClr val="tx1"/>
                </a:solidFill>
                <a:effectLst/>
                <a:latin typeface="+mn-lt"/>
                <a:ea typeface="+mn-ea"/>
                <a:cs typeface="+mn-cs"/>
              </a:rPr>
              <a:t> green laurel sprigs on either side of “NCCSD” with “National Center for College Students with Disabilities” underneath.</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1</a:t>
            </a:fld>
            <a:endParaRPr lang="en-US" dirty="0"/>
          </a:p>
        </p:txBody>
      </p:sp>
    </p:spTree>
    <p:extLst>
      <p:ext uri="{BB962C8B-B14F-4D97-AF65-F5344CB8AC3E}">
        <p14:creationId xmlns:p14="http://schemas.microsoft.com/office/powerpoint/2010/main" val="1623196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slide titled “Audience Q and A” includes a simplified drawing of a speech bubble with a Q in it and a speech bubble with an A in it along with the number 1. </a:t>
            </a:r>
          </a:p>
        </p:txBody>
      </p:sp>
      <p:sp>
        <p:nvSpPr>
          <p:cNvPr id="4" name="Slide Number Placeholder 3"/>
          <p:cNvSpPr>
            <a:spLocks noGrp="1"/>
          </p:cNvSpPr>
          <p:nvPr>
            <p:ph type="sldNum" sz="quarter" idx="10"/>
          </p:nvPr>
        </p:nvSpPr>
        <p:spPr/>
        <p:txBody>
          <a:bodyPr/>
          <a:lstStyle/>
          <a:p>
            <a:fld id="{4C52361E-094D-2B41-8063-BFA7B4C9907D}" type="slidenum">
              <a:rPr lang="en-US" smtClean="0"/>
              <a:t>15</a:t>
            </a:fld>
            <a:endParaRPr lang="en-US" dirty="0"/>
          </a:p>
        </p:txBody>
      </p:sp>
    </p:spTree>
    <p:extLst>
      <p:ext uri="{BB962C8B-B14F-4D97-AF65-F5344CB8AC3E}">
        <p14:creationId xmlns:p14="http://schemas.microsoft.com/office/powerpoint/2010/main" val="745087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slide titled “DREAM Video (</a:t>
            </a:r>
            <a:r>
              <a:rPr lang="en-US" b="0" dirty="0">
                <a:hlinkClick r:id="rId3"/>
              </a:rPr>
              <a:t>https://youtu.be/PUmopJ8Y-9w</a:t>
            </a:r>
            <a:r>
              <a:rPr lang="en-US" b="0" dirty="0"/>
              <a:t>) includes a</a:t>
            </a:r>
            <a:r>
              <a:rPr lang="en-US" sz="1200" b="0" i="0" u="none" strike="noStrike" kern="1200" dirty="0">
                <a:solidFill>
                  <a:schemeClr val="tx1"/>
                </a:solidFill>
                <a:effectLst/>
                <a:latin typeface="+mn-lt"/>
                <a:ea typeface="+mn-ea"/>
                <a:cs typeface="+mn-cs"/>
              </a:rPr>
              <a:t> thumbnail image from the DREAM promo video. The image shows a young, white woman making the ASL sign for “You got this.” On the black background behind</a:t>
            </a:r>
            <a:r>
              <a:rPr lang="en-US" sz="1200" b="0" i="0" u="none" strike="noStrike" kern="1200" baseline="0" dirty="0">
                <a:solidFill>
                  <a:schemeClr val="tx1"/>
                </a:solidFill>
                <a:effectLst/>
                <a:latin typeface="+mn-lt"/>
                <a:ea typeface="+mn-ea"/>
                <a:cs typeface="+mn-cs"/>
              </a:rPr>
              <a:t> her are listed the words Disability, Rights, Education, Activism, Mentoring. The first letter of each word is purple revealing the word DREAM. </a:t>
            </a:r>
            <a:r>
              <a:rPr lang="en-US" sz="1200" b="0" i="0" u="none" strike="noStrike" kern="1200" dirty="0">
                <a:solidFill>
                  <a:schemeClr val="tx1"/>
                </a:solidFill>
                <a:effectLst/>
                <a:latin typeface="+mn-lt"/>
                <a:ea typeface="+mn-ea"/>
                <a:cs typeface="+mn-cs"/>
              </a:rPr>
              <a:t>An audio-described and captioned version of this video is available at </a:t>
            </a:r>
            <a:r>
              <a:rPr lang="en-US" sz="1200" b="0" i="0" u="none" strike="noStrike" kern="1200" dirty="0">
                <a:solidFill>
                  <a:schemeClr val="tx1"/>
                </a:solidFill>
                <a:effectLst/>
                <a:latin typeface="+mn-lt"/>
                <a:ea typeface="+mn-ea"/>
                <a:cs typeface="+mn-cs"/>
                <a:hlinkClick r:id="rId3"/>
              </a:rPr>
              <a:t>https://youtu.be/PUmopJ8Y-9w</a:t>
            </a:r>
            <a:r>
              <a:rPr lang="en-US" sz="1200" b="0" i="0" u="none" strike="noStrike" kern="1200" dirty="0">
                <a:solidFill>
                  <a:schemeClr val="tx1"/>
                </a:solidFill>
                <a:effectLst/>
                <a:latin typeface="+mn-lt"/>
                <a:ea typeface="+mn-ea"/>
                <a:cs typeface="+mn-cs"/>
              </a:rPr>
              <a:t>. Video produced by independent filmmaker Reid Davenport at </a:t>
            </a:r>
            <a:r>
              <a:rPr lang="en-US" sz="1200" b="0" i="0" u="none" strike="noStrike" kern="1200" dirty="0">
                <a:solidFill>
                  <a:schemeClr val="tx1"/>
                </a:solidFill>
                <a:effectLst/>
                <a:latin typeface="+mn-lt"/>
                <a:ea typeface="+mn-ea"/>
                <a:cs typeface="+mn-cs"/>
                <a:hlinkClick r:id="rId4"/>
              </a:rPr>
              <a:t>Through My Lens</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17</a:t>
            </a:fld>
            <a:endParaRPr lang="en-US" dirty="0"/>
          </a:p>
        </p:txBody>
      </p:sp>
    </p:spTree>
    <p:extLst>
      <p:ext uri="{BB962C8B-B14F-4D97-AF65-F5344CB8AC3E}">
        <p14:creationId xmlns:p14="http://schemas.microsoft.com/office/powerpoint/2010/main" val="1956705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slide titled “Current DREAM activities” includes a</a:t>
            </a:r>
            <a:r>
              <a:rPr lang="en-US" dirty="0"/>
              <a:t> map of the</a:t>
            </a:r>
            <a:r>
              <a:rPr lang="en-US" baseline="0" dirty="0"/>
              <a:t> mid 48 states with many of the states and a half dozen major cities shown. 13 purple pins mark the locations of DREAM Chapters and 13 red pins mark the locations of DREAM Affiliates.</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20</a:t>
            </a:fld>
            <a:endParaRPr lang="en-US" dirty="0"/>
          </a:p>
        </p:txBody>
      </p:sp>
    </p:spTree>
    <p:extLst>
      <p:ext uri="{BB962C8B-B14F-4D97-AF65-F5344CB8AC3E}">
        <p14:creationId xmlns:p14="http://schemas.microsoft.com/office/powerpoint/2010/main" val="1703122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slide titled “Audience Q and A” includes a simplified drawing of a speech bubble with a Q in it and a speech bubble with an A in it along with the number 2.</a:t>
            </a:r>
          </a:p>
        </p:txBody>
      </p:sp>
      <p:sp>
        <p:nvSpPr>
          <p:cNvPr id="4" name="Slide Number Placeholder 3"/>
          <p:cNvSpPr>
            <a:spLocks noGrp="1"/>
          </p:cNvSpPr>
          <p:nvPr>
            <p:ph type="sldNum" sz="quarter" idx="10"/>
          </p:nvPr>
        </p:nvSpPr>
        <p:spPr/>
        <p:txBody>
          <a:bodyPr/>
          <a:lstStyle/>
          <a:p>
            <a:fld id="{4C52361E-094D-2B41-8063-BFA7B4C9907D}" type="slidenum">
              <a:rPr lang="en-US" smtClean="0"/>
              <a:t>26</a:t>
            </a:fld>
            <a:endParaRPr lang="en-US" dirty="0"/>
          </a:p>
        </p:txBody>
      </p:sp>
    </p:spTree>
    <p:extLst>
      <p:ext uri="{BB962C8B-B14F-4D97-AF65-F5344CB8AC3E}">
        <p14:creationId xmlns:p14="http://schemas.microsoft.com/office/powerpoint/2010/main" val="2864420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“contact us” slide includes a</a:t>
            </a:r>
            <a:r>
              <a:rPr lang="en-US" dirty="0"/>
              <a:t> personal photo of the speaker, Kim Elmore, and her fellow</a:t>
            </a:r>
            <a:r>
              <a:rPr lang="en-US" baseline="0" dirty="0"/>
              <a:t> Texas Tech University grad student, Jeannie Bennett, posing together at the 2014 Disabled and Proud student conference, holding up their index fingers and thumbs to imitate guns for the Texas Tech “guns up” salute.</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30</a:t>
            </a:fld>
            <a:endParaRPr lang="en-US" dirty="0"/>
          </a:p>
        </p:txBody>
      </p:sp>
    </p:spTree>
    <p:extLst>
      <p:ext uri="{BB962C8B-B14F-4D97-AF65-F5344CB8AC3E}">
        <p14:creationId xmlns:p14="http://schemas.microsoft.com/office/powerpoint/2010/main" val="2138253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slide titled “Questions for the Audience 1” includes a simplified drawing of a stick figure raising their hand in front of a large screen with the number 1 on it.</a:t>
            </a:r>
          </a:p>
        </p:txBody>
      </p:sp>
      <p:sp>
        <p:nvSpPr>
          <p:cNvPr id="4" name="Slide Number Placeholder 3"/>
          <p:cNvSpPr>
            <a:spLocks noGrp="1"/>
          </p:cNvSpPr>
          <p:nvPr>
            <p:ph type="sldNum" sz="quarter" idx="10"/>
          </p:nvPr>
        </p:nvSpPr>
        <p:spPr/>
        <p:txBody>
          <a:bodyPr/>
          <a:lstStyle/>
          <a:p>
            <a:fld id="{4C52361E-094D-2B41-8063-BFA7B4C9907D}" type="slidenum">
              <a:rPr lang="en-US" smtClean="0"/>
              <a:t>3</a:t>
            </a:fld>
            <a:endParaRPr lang="en-US" dirty="0"/>
          </a:p>
        </p:txBody>
      </p:sp>
    </p:spTree>
    <p:extLst>
      <p:ext uri="{BB962C8B-B14F-4D97-AF65-F5344CB8AC3E}">
        <p14:creationId xmlns:p14="http://schemas.microsoft.com/office/powerpoint/2010/main" val="3152651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titled “Questions for the Audience 2” includes a simplified drawing of a stick figure raising their hand in front of a large screen with the number 2 on it.</a:t>
            </a:r>
          </a:p>
        </p:txBody>
      </p:sp>
      <p:sp>
        <p:nvSpPr>
          <p:cNvPr id="4" name="Slide Number Placeholder 3"/>
          <p:cNvSpPr>
            <a:spLocks noGrp="1"/>
          </p:cNvSpPr>
          <p:nvPr>
            <p:ph type="sldNum" sz="quarter" idx="10"/>
          </p:nvPr>
        </p:nvSpPr>
        <p:spPr/>
        <p:txBody>
          <a:bodyPr/>
          <a:lstStyle/>
          <a:p>
            <a:fld id="{4C52361E-094D-2B41-8063-BFA7B4C9907D}" type="slidenum">
              <a:rPr lang="en-US" smtClean="0"/>
              <a:t>4</a:t>
            </a:fld>
            <a:endParaRPr lang="en-US" dirty="0"/>
          </a:p>
        </p:txBody>
      </p:sp>
    </p:spTree>
    <p:extLst>
      <p:ext uri="{BB962C8B-B14F-4D97-AF65-F5344CB8AC3E}">
        <p14:creationId xmlns:p14="http://schemas.microsoft.com/office/powerpoint/2010/main" val="4112329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Moderator introduction slide titled “Kim Elmore” includes her</a:t>
            </a:r>
            <a:r>
              <a:rPr lang="en-US" baseline="0" dirty="0"/>
              <a:t> headshot. Kim is a white woman with medium-length brown hair. She is wearing a blue t-shirt and smiling in this headshot.</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6</a:t>
            </a:fld>
            <a:endParaRPr lang="en-US" dirty="0"/>
          </a:p>
        </p:txBody>
      </p:sp>
    </p:spTree>
    <p:extLst>
      <p:ext uri="{BB962C8B-B14F-4D97-AF65-F5344CB8AC3E}">
        <p14:creationId xmlns:p14="http://schemas.microsoft.com/office/powerpoint/2010/main" val="3686887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Panelist introduction slide titled “Isabella (Izzie) Bullock” includes her</a:t>
            </a:r>
            <a:r>
              <a:rPr lang="en-US" baseline="0" dirty="0"/>
              <a:t> headshot. Izzie presents as a young white woman with medium-length blonde hair. She is wearing a green, grey, and black camo-style t-shirt and smiling.</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7</a:t>
            </a:fld>
            <a:endParaRPr lang="en-US" dirty="0"/>
          </a:p>
        </p:txBody>
      </p:sp>
    </p:spTree>
    <p:extLst>
      <p:ext uri="{BB962C8B-B14F-4D97-AF65-F5344CB8AC3E}">
        <p14:creationId xmlns:p14="http://schemas.microsoft.com/office/powerpoint/2010/main" val="3500945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Panelist introduction slide titled “Jimmy Cong” includes Jimmy’s headshot. Jimmy is a young brown man with short black hair. He is wearing a black button-up shirt and smiling.</a:t>
            </a:r>
          </a:p>
        </p:txBody>
      </p:sp>
      <p:sp>
        <p:nvSpPr>
          <p:cNvPr id="4" name="Slide Number Placeholder 3"/>
          <p:cNvSpPr>
            <a:spLocks noGrp="1"/>
          </p:cNvSpPr>
          <p:nvPr>
            <p:ph type="sldNum" sz="quarter" idx="10"/>
          </p:nvPr>
        </p:nvSpPr>
        <p:spPr/>
        <p:txBody>
          <a:bodyPr/>
          <a:lstStyle/>
          <a:p>
            <a:fld id="{4C52361E-094D-2B41-8063-BFA7B4C9907D}" type="slidenum">
              <a:rPr lang="en-US" smtClean="0"/>
              <a:t>8</a:t>
            </a:fld>
            <a:endParaRPr lang="en-US" dirty="0"/>
          </a:p>
        </p:txBody>
      </p:sp>
    </p:spTree>
    <p:extLst>
      <p:ext uri="{BB962C8B-B14F-4D97-AF65-F5344CB8AC3E}">
        <p14:creationId xmlns:p14="http://schemas.microsoft.com/office/powerpoint/2010/main" val="480737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Panelist introduction slide titled “Andrew Gomez” includes his</a:t>
            </a:r>
            <a:r>
              <a:rPr lang="en-US" baseline="0" dirty="0"/>
              <a:t> headshot. Andrew is a young, light brown man with dark-rimmed eyeglasses and short dark hair. He is wearing a black-and-white patterned button-down shirt in this headshot.</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9</a:t>
            </a:fld>
            <a:endParaRPr lang="en-US" dirty="0"/>
          </a:p>
        </p:txBody>
      </p:sp>
    </p:spTree>
    <p:extLst>
      <p:ext uri="{BB962C8B-B14F-4D97-AF65-F5344CB8AC3E}">
        <p14:creationId xmlns:p14="http://schemas.microsoft.com/office/powerpoint/2010/main" val="3920253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Panelist introduction slide titled “Toni Saia” includes her</a:t>
            </a:r>
            <a:r>
              <a:rPr lang="en-US" baseline="0" dirty="0"/>
              <a:t> headshot. Toni is a young white woman with medium-length straight, blonde hair. She is wearing a floral blouse and smiling in this headshot.</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10</a:t>
            </a:fld>
            <a:endParaRPr lang="en-US" dirty="0"/>
          </a:p>
        </p:txBody>
      </p:sp>
    </p:spTree>
    <p:extLst>
      <p:ext uri="{BB962C8B-B14F-4D97-AF65-F5344CB8AC3E}">
        <p14:creationId xmlns:p14="http://schemas.microsoft.com/office/powerpoint/2010/main" val="2227512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Panelist introduction slide titled “Kevin Thomas” includes her</a:t>
            </a:r>
            <a:r>
              <a:rPr lang="en-US" baseline="0" dirty="0"/>
              <a:t> headshot. Kevin presents as a young white man with dark-rimmed, tinted glasses and short, black hair. He is wearing a teal button-down shirt and dark suit jacket and smiling in this headshot.</a:t>
            </a:r>
            <a:endParaRPr lang="en-US" dirty="0"/>
          </a:p>
        </p:txBody>
      </p:sp>
      <p:sp>
        <p:nvSpPr>
          <p:cNvPr id="4" name="Slide Number Placeholder 3"/>
          <p:cNvSpPr>
            <a:spLocks noGrp="1"/>
          </p:cNvSpPr>
          <p:nvPr>
            <p:ph type="sldNum" sz="quarter" idx="10"/>
          </p:nvPr>
        </p:nvSpPr>
        <p:spPr/>
        <p:txBody>
          <a:bodyPr/>
          <a:lstStyle/>
          <a:p>
            <a:fld id="{4C52361E-094D-2B41-8063-BFA7B4C9907D}" type="slidenum">
              <a:rPr lang="en-US" smtClean="0"/>
              <a:t>11</a:t>
            </a:fld>
            <a:endParaRPr lang="en-US" dirty="0"/>
          </a:p>
        </p:txBody>
      </p:sp>
    </p:spTree>
    <p:extLst>
      <p:ext uri="{BB962C8B-B14F-4D97-AF65-F5344CB8AC3E}">
        <p14:creationId xmlns:p14="http://schemas.microsoft.com/office/powerpoint/2010/main" val="3549915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Drag picture to placeholder or click icon to add</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a:pPr/>
              <a:t>7/19/18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a:pPr/>
              <a:t>7/19/18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7/19/18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a:pPr/>
              <a:t>7/19/18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a:pPr/>
              <a:t>7/19/18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a:pPr/>
              <a:t>7/19/18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a:pPr/>
              <a:t>7/19/18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a:pPr/>
              <a:t>7/19/18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Drag picture to placeholder or click icon to add</a:t>
            </a:r>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a:pPr/>
              <a:t>7/19/18</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a:pPr/>
              <a:t>7/19/18</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transition>
    <p:fade/>
  </p:transition>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PUmopJ8Y-9w"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disabledandproud.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cgsnet.org/data-sources-graduate-students-disabilities" TargetMode="External"/><Relationship Id="rId2" Type="http://schemas.openxmlformats.org/officeDocument/2006/relationships/hyperlink" Target="https://nces.ed.gov/fastfacts/display.asp?id=60" TargetMode="External"/><Relationship Id="rId1" Type="http://schemas.openxmlformats.org/officeDocument/2006/relationships/slideLayout" Target="../slideLayouts/slideLayout2.xml"/><Relationship Id="rId5" Type="http://schemas.openxmlformats.org/officeDocument/2006/relationships/hyperlink" Target="http://hechingerreport.org/vast-majority-students-disabilities-dont-get-college-degree/" TargetMode="External"/><Relationship Id="rId4" Type="http://schemas.openxmlformats.org/officeDocument/2006/relationships/hyperlink" Target="https://youtu.be/R-mq-24A66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hyperlink" Target="mailto:DREAM@ahead.org" TargetMode="External"/><Relationship Id="rId7"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facebook.com/DreamOnlineCommunity/" TargetMode="External"/><Relationship Id="rId5" Type="http://schemas.openxmlformats.org/officeDocument/2006/relationships/hyperlink" Target="https://twitter.com/DREAMdisability" TargetMode="External"/><Relationship Id="rId4" Type="http://schemas.openxmlformats.org/officeDocument/2006/relationships/hyperlink" Target="http://www.dreamcollegedisabilit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0741" y="1141913"/>
            <a:ext cx="10908784" cy="1134169"/>
          </a:xfrm>
        </p:spPr>
        <p:txBody>
          <a:bodyPr>
            <a:noAutofit/>
          </a:bodyPr>
          <a:lstStyle/>
          <a:p>
            <a:pPr algn="ctr"/>
            <a:r>
              <a:rPr lang="en-US" sz="4000" b="1" dirty="0"/>
              <a:t>Student Perspectives on Disability Resources</a:t>
            </a:r>
          </a:p>
          <a:p>
            <a:pPr algn="ctr"/>
            <a:endParaRPr lang="en-US" sz="2000" dirty="0"/>
          </a:p>
          <a:p>
            <a:pPr algn="ctr"/>
            <a:endParaRPr lang="en-US" sz="2000" dirty="0"/>
          </a:p>
        </p:txBody>
      </p:sp>
      <p:sp>
        <p:nvSpPr>
          <p:cNvPr id="5" name="TextBox 4"/>
          <p:cNvSpPr txBox="1"/>
          <p:nvPr/>
        </p:nvSpPr>
        <p:spPr>
          <a:xfrm>
            <a:off x="828675" y="5227382"/>
            <a:ext cx="10610850" cy="1200329"/>
          </a:xfrm>
          <a:prstGeom prst="rect">
            <a:avLst/>
          </a:prstGeom>
          <a:noFill/>
        </p:spPr>
        <p:txBody>
          <a:bodyPr wrap="square" rtlCol="0">
            <a:spAutoFit/>
          </a:bodyPr>
          <a:lstStyle/>
          <a:p>
            <a:r>
              <a:rPr lang="en-US" sz="2400" dirty="0"/>
              <a:t>AHEAD Session 3.8 – July 19, 2018 </a:t>
            </a:r>
          </a:p>
          <a:p>
            <a:r>
              <a:rPr lang="en-US" sz="2400" dirty="0"/>
              <a:t>Student Panel with Izzie Bullock, Jimmy Cong, Kim Elmore, </a:t>
            </a:r>
          </a:p>
          <a:p>
            <a:r>
              <a:rPr lang="en-US" sz="2400" dirty="0"/>
              <a:t>Andrew Gomez, Toni Saia, and Kevin Thomas</a:t>
            </a:r>
          </a:p>
        </p:txBody>
      </p:sp>
      <p:pic>
        <p:nvPicPr>
          <p:cNvPr id="6" name="Picture 5" descr="The DREAM logo includes three triangular and two curved shapes arranged closely together next the words “DREAM” and “Disability Rights, Education, Activism and Mentoring.”" title="DREAM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325" y="2468552"/>
            <a:ext cx="4600575" cy="2086580"/>
          </a:xfrm>
          <a:prstGeom prst="rect">
            <a:avLst/>
          </a:prstGeom>
        </p:spPr>
      </p:pic>
      <p:pic>
        <p:nvPicPr>
          <p:cNvPr id="8" name="Picture 7" descr="The NCCSD logo includes two green laurel sprigs on either side of “NCCSD” with “National Center for College Students with Disabilities” underneath." title="NCCSD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0825" y="2381248"/>
            <a:ext cx="4514850" cy="2261187"/>
          </a:xfrm>
          <a:prstGeom prst="rect">
            <a:avLst/>
          </a:prstGeom>
        </p:spPr>
      </p:pic>
    </p:spTree>
    <p:extLst>
      <p:ext uri="{BB962C8B-B14F-4D97-AF65-F5344CB8AC3E}">
        <p14:creationId xmlns:p14="http://schemas.microsoft.com/office/powerpoint/2010/main" val="1803359309"/>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1" y="466238"/>
            <a:ext cx="10571998" cy="970450"/>
          </a:xfrm>
        </p:spPr>
        <p:txBody>
          <a:bodyPr/>
          <a:lstStyle/>
          <a:p>
            <a:r>
              <a:rPr lang="en-US" dirty="0"/>
              <a:t>Toni Saia, Panelist</a:t>
            </a:r>
          </a:p>
        </p:txBody>
      </p:sp>
      <p:sp>
        <p:nvSpPr>
          <p:cNvPr id="3" name="Content Placeholder 2"/>
          <p:cNvSpPr>
            <a:spLocks noGrp="1"/>
          </p:cNvSpPr>
          <p:nvPr>
            <p:ph idx="1"/>
          </p:nvPr>
        </p:nvSpPr>
        <p:spPr>
          <a:xfrm>
            <a:off x="646772" y="2483544"/>
            <a:ext cx="7606892" cy="3636511"/>
          </a:xfrm>
        </p:spPr>
        <p:txBody>
          <a:bodyPr>
            <a:noAutofit/>
          </a:bodyPr>
          <a:lstStyle/>
          <a:p>
            <a:pPr>
              <a:buClr>
                <a:schemeClr val="tx1"/>
              </a:buClr>
              <a:buFont typeface="Wingdings" pitchFamily="2" charset="2"/>
              <a:buChar char="§"/>
            </a:pPr>
            <a:r>
              <a:rPr lang="en-US" sz="2400" dirty="0"/>
              <a:t>Ph.D. candidate at the University of Arizona studying Counseling Education and Supervision with a minor in Higher Education</a:t>
            </a:r>
          </a:p>
          <a:p>
            <a:pPr>
              <a:buClr>
                <a:schemeClr val="tx1"/>
              </a:buClr>
              <a:buFont typeface="Wingdings" pitchFamily="2" charset="2"/>
              <a:buChar char="§"/>
            </a:pPr>
            <a:r>
              <a:rPr lang="en-US" sz="2400" dirty="0"/>
              <a:t>Works as the first coordinator of the Disability Cultural Center at the University of Arizona</a:t>
            </a:r>
          </a:p>
          <a:p>
            <a:pPr>
              <a:buClr>
                <a:schemeClr val="tx1"/>
              </a:buClr>
              <a:buFont typeface="Wingdings" pitchFamily="2" charset="2"/>
              <a:buChar char="§"/>
            </a:pPr>
            <a:r>
              <a:rPr lang="en-US" sz="2400" dirty="0"/>
              <a:t>Toni was born and raised in Staten Island, NY, but then decided to give life in the  desert a try</a:t>
            </a:r>
          </a:p>
        </p:txBody>
      </p:sp>
      <p:pic>
        <p:nvPicPr>
          <p:cNvPr id="6" name="Picture 5" descr="Toni is a young white woman with medium-length straight, blonde hair. She is wearing a floral blouse and smiling in this headshot." title="Toni Saia headshot">
            <a:extLst>
              <a:ext uri="{FF2B5EF4-FFF2-40B4-BE49-F238E27FC236}">
                <a16:creationId xmlns:a16="http://schemas.microsoft.com/office/drawing/2014/main" id="{0C0C9F9F-D32A-9147-ADB3-D909F3343F92}"/>
              </a:ext>
            </a:extLst>
          </p:cNvPr>
          <p:cNvPicPr>
            <a:picLocks noChangeAspect="1"/>
          </p:cNvPicPr>
          <p:nvPr/>
        </p:nvPicPr>
        <p:blipFill>
          <a:blip r:embed="rId3"/>
          <a:stretch>
            <a:fillRect/>
          </a:stretch>
        </p:blipFill>
        <p:spPr>
          <a:xfrm>
            <a:off x="8684088" y="2483543"/>
            <a:ext cx="2435722" cy="3636511"/>
          </a:xfrm>
          <a:prstGeom prst="rect">
            <a:avLst/>
          </a:prstGeom>
        </p:spPr>
      </p:pic>
    </p:spTree>
    <p:extLst>
      <p:ext uri="{BB962C8B-B14F-4D97-AF65-F5344CB8AC3E}">
        <p14:creationId xmlns:p14="http://schemas.microsoft.com/office/powerpoint/2010/main" val="3170625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28C3-FF98-764F-BF0A-DA1F076D97B8}"/>
              </a:ext>
            </a:extLst>
          </p:cNvPr>
          <p:cNvSpPr>
            <a:spLocks noGrp="1"/>
          </p:cNvSpPr>
          <p:nvPr>
            <p:ph type="title"/>
          </p:nvPr>
        </p:nvSpPr>
        <p:spPr/>
        <p:txBody>
          <a:bodyPr/>
          <a:lstStyle/>
          <a:p>
            <a:r>
              <a:rPr lang="en-US" dirty="0"/>
              <a:t>Kevin Thomas, Panelist</a:t>
            </a:r>
          </a:p>
        </p:txBody>
      </p:sp>
      <p:sp>
        <p:nvSpPr>
          <p:cNvPr id="3" name="Content Placeholder 2">
            <a:extLst>
              <a:ext uri="{FF2B5EF4-FFF2-40B4-BE49-F238E27FC236}">
                <a16:creationId xmlns:a16="http://schemas.microsoft.com/office/drawing/2014/main" id="{3C456686-06F4-2044-91B5-FED45EE3D0C3}"/>
              </a:ext>
            </a:extLst>
          </p:cNvPr>
          <p:cNvSpPr>
            <a:spLocks noGrp="1"/>
          </p:cNvSpPr>
          <p:nvPr>
            <p:ph idx="1"/>
          </p:nvPr>
        </p:nvSpPr>
        <p:spPr>
          <a:xfrm>
            <a:off x="810000" y="2479190"/>
            <a:ext cx="7381500" cy="3636511"/>
          </a:xfrm>
        </p:spPr>
        <p:txBody>
          <a:bodyPr>
            <a:noAutofit/>
          </a:bodyPr>
          <a:lstStyle/>
          <a:p>
            <a:pPr>
              <a:buClr>
                <a:schemeClr val="tx1"/>
              </a:buClr>
              <a:buFont typeface="Wingdings" pitchFamily="2" charset="2"/>
              <a:buChar char="§"/>
            </a:pPr>
            <a:r>
              <a:rPr lang="en-US" sz="2400" dirty="0"/>
              <a:t>Recent graduate from Mercyhurst University (PA) with a B.A. in English and a Minor in Communications</a:t>
            </a:r>
          </a:p>
          <a:p>
            <a:pPr>
              <a:buClr>
                <a:schemeClr val="tx1"/>
              </a:buClr>
              <a:buFont typeface="Wingdings" pitchFamily="2" charset="2"/>
              <a:buChar char="§"/>
            </a:pPr>
            <a:r>
              <a:rPr lang="en-US" sz="2400" dirty="0"/>
              <a:t>At 10, began writing film reviews for The </a:t>
            </a:r>
            <a:r>
              <a:rPr lang="en-US" sz="2400" i="1" dirty="0"/>
              <a:t>Citizen Newspaper </a:t>
            </a:r>
            <a:r>
              <a:rPr lang="en-US" sz="2400" dirty="0"/>
              <a:t>in Georgia and started publishing reviews at </a:t>
            </a:r>
            <a:r>
              <a:rPr lang="en-US" sz="2400" dirty="0" err="1"/>
              <a:t>KevintheCritic.com</a:t>
            </a:r>
            <a:r>
              <a:rPr lang="en-US" sz="2400" dirty="0"/>
              <a:t> in 2015</a:t>
            </a:r>
          </a:p>
          <a:p>
            <a:pPr>
              <a:buClr>
                <a:schemeClr val="tx1"/>
              </a:buClr>
              <a:buFont typeface="Wingdings" pitchFamily="2" charset="2"/>
              <a:buChar char="§"/>
            </a:pPr>
            <a:r>
              <a:rPr lang="en-US" sz="2400" dirty="0"/>
              <a:t>Approaches life with a sense of human and hopes to find work in the writing, publishing, or entertainment industries</a:t>
            </a:r>
          </a:p>
        </p:txBody>
      </p:sp>
      <p:pic>
        <p:nvPicPr>
          <p:cNvPr id="5" name="Content Placeholder 4" descr="Kevin presents as a young white man with dark-rimmed, tinted glasses and short, black hair. He is wearing a teal button-down shirt and dark suit jacket and smiling in this headshot." title="Kevin Thomas headshot">
            <a:extLst>
              <a:ext uri="{FF2B5EF4-FFF2-40B4-BE49-F238E27FC236}">
                <a16:creationId xmlns:a16="http://schemas.microsoft.com/office/drawing/2014/main" id="{B15C2204-39CF-EA45-899E-EAA04FFDC52D}"/>
              </a:ext>
            </a:extLst>
          </p:cNvPr>
          <p:cNvPicPr>
            <a:picLocks noChangeAspect="1"/>
          </p:cNvPicPr>
          <p:nvPr/>
        </p:nvPicPr>
        <p:blipFill>
          <a:blip r:embed="rId3"/>
          <a:stretch>
            <a:fillRect/>
          </a:stretch>
        </p:blipFill>
        <p:spPr>
          <a:xfrm>
            <a:off x="8681748" y="2438383"/>
            <a:ext cx="2443318" cy="3677318"/>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15955507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447188"/>
            <a:ext cx="10571998" cy="970450"/>
          </a:xfrm>
        </p:spPr>
        <p:txBody>
          <a:bodyPr/>
          <a:lstStyle/>
          <a:p>
            <a:r>
              <a:rPr lang="en-US" dirty="0"/>
              <a:t>Prompt 1: College Transition</a:t>
            </a:r>
          </a:p>
        </p:txBody>
      </p:sp>
      <p:sp>
        <p:nvSpPr>
          <p:cNvPr id="3" name="Content Placeholder 2"/>
          <p:cNvSpPr>
            <a:spLocks noGrp="1"/>
          </p:cNvSpPr>
          <p:nvPr>
            <p:ph idx="1"/>
          </p:nvPr>
        </p:nvSpPr>
        <p:spPr/>
        <p:txBody>
          <a:bodyPr>
            <a:normAutofit/>
          </a:bodyPr>
          <a:lstStyle/>
          <a:p>
            <a:pPr marL="0" indent="0">
              <a:buNone/>
            </a:pPr>
            <a:r>
              <a:rPr lang="en-US" sz="2800" dirty="0"/>
              <a:t>Did you know how to access disability services at your university during your transition into college?  </a:t>
            </a:r>
          </a:p>
          <a:p>
            <a:pPr marL="0" indent="0">
              <a:buNone/>
            </a:pPr>
            <a:r>
              <a:rPr lang="en-US" sz="2800" dirty="0"/>
              <a:t>How did your school’s disability resources office support you during your college transition?</a:t>
            </a:r>
          </a:p>
        </p:txBody>
      </p:sp>
    </p:spTree>
    <p:extLst>
      <p:ext uri="{BB962C8B-B14F-4D97-AF65-F5344CB8AC3E}">
        <p14:creationId xmlns:p14="http://schemas.microsoft.com/office/powerpoint/2010/main" val="117461835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447188"/>
            <a:ext cx="10571998" cy="970450"/>
          </a:xfrm>
        </p:spPr>
        <p:txBody>
          <a:bodyPr/>
          <a:lstStyle/>
          <a:p>
            <a:r>
              <a:rPr lang="en-US" dirty="0"/>
              <a:t>Prompt 2: Accommodations</a:t>
            </a:r>
          </a:p>
        </p:txBody>
      </p:sp>
      <p:sp>
        <p:nvSpPr>
          <p:cNvPr id="3" name="Content Placeholder 2"/>
          <p:cNvSpPr>
            <a:spLocks noGrp="1"/>
          </p:cNvSpPr>
          <p:nvPr>
            <p:ph idx="1"/>
          </p:nvPr>
        </p:nvSpPr>
        <p:spPr/>
        <p:txBody>
          <a:bodyPr>
            <a:normAutofit/>
          </a:bodyPr>
          <a:lstStyle/>
          <a:p>
            <a:pPr marL="0" indent="0">
              <a:buNone/>
            </a:pPr>
            <a:r>
              <a:rPr lang="en-US" sz="2800" dirty="0"/>
              <a:t>Briefly describe disability resources at your university.  </a:t>
            </a:r>
          </a:p>
          <a:p>
            <a:pPr marL="0" indent="0">
              <a:buNone/>
            </a:pPr>
            <a:r>
              <a:rPr lang="en-US" sz="2800" dirty="0"/>
              <a:t>How did the disability resources staff help you access your class space and activities through accommodations? </a:t>
            </a:r>
          </a:p>
        </p:txBody>
      </p:sp>
    </p:spTree>
    <p:extLst>
      <p:ext uri="{BB962C8B-B14F-4D97-AF65-F5344CB8AC3E}">
        <p14:creationId xmlns:p14="http://schemas.microsoft.com/office/powerpoint/2010/main" val="214092522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138F1-8642-1446-9918-1CFB977D0579}"/>
              </a:ext>
            </a:extLst>
          </p:cNvPr>
          <p:cNvSpPr>
            <a:spLocks noGrp="1"/>
          </p:cNvSpPr>
          <p:nvPr>
            <p:ph type="title"/>
          </p:nvPr>
        </p:nvSpPr>
        <p:spPr>
          <a:xfrm>
            <a:off x="818712" y="447188"/>
            <a:ext cx="10571998" cy="970450"/>
          </a:xfrm>
        </p:spPr>
        <p:txBody>
          <a:bodyPr/>
          <a:lstStyle/>
          <a:p>
            <a:r>
              <a:rPr lang="en-US" dirty="0"/>
              <a:t>Prompt 3: Beyond Accommodations</a:t>
            </a:r>
          </a:p>
        </p:txBody>
      </p:sp>
      <p:sp>
        <p:nvSpPr>
          <p:cNvPr id="3" name="Content Placeholder 2">
            <a:extLst>
              <a:ext uri="{FF2B5EF4-FFF2-40B4-BE49-F238E27FC236}">
                <a16:creationId xmlns:a16="http://schemas.microsoft.com/office/drawing/2014/main" id="{93721AA6-AFC9-B040-BCC5-8DF2C21BC372}"/>
              </a:ext>
            </a:extLst>
          </p:cNvPr>
          <p:cNvSpPr>
            <a:spLocks noGrp="1"/>
          </p:cNvSpPr>
          <p:nvPr>
            <p:ph idx="1"/>
          </p:nvPr>
        </p:nvSpPr>
        <p:spPr/>
        <p:txBody>
          <a:bodyPr>
            <a:normAutofit/>
          </a:bodyPr>
          <a:lstStyle/>
          <a:p>
            <a:pPr marL="0" indent="0">
              <a:buNone/>
            </a:pPr>
            <a:r>
              <a:rPr lang="en-US" sz="2800" dirty="0"/>
              <a:t>Did the disability resources office help you with more than classroom accommodations? </a:t>
            </a:r>
          </a:p>
          <a:p>
            <a:pPr marL="0" indent="0">
              <a:buNone/>
            </a:pPr>
            <a:r>
              <a:rPr lang="en-US" sz="2800" dirty="0"/>
              <a:t>How did they support you during college beyond providing access to classroom activities?</a:t>
            </a:r>
          </a:p>
        </p:txBody>
      </p:sp>
    </p:spTree>
    <p:extLst>
      <p:ext uri="{BB962C8B-B14F-4D97-AF65-F5344CB8AC3E}">
        <p14:creationId xmlns:p14="http://schemas.microsoft.com/office/powerpoint/2010/main" val="425472273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E976C-1EB1-EB48-931E-777846BC1769}"/>
              </a:ext>
            </a:extLst>
          </p:cNvPr>
          <p:cNvSpPr>
            <a:spLocks noGrp="1"/>
          </p:cNvSpPr>
          <p:nvPr>
            <p:ph type="title"/>
          </p:nvPr>
        </p:nvSpPr>
        <p:spPr/>
        <p:txBody>
          <a:bodyPr/>
          <a:lstStyle/>
          <a:p>
            <a:r>
              <a:rPr lang="en-US" dirty="0"/>
              <a:t>Audience Q and A</a:t>
            </a:r>
          </a:p>
        </p:txBody>
      </p:sp>
      <p:sp>
        <p:nvSpPr>
          <p:cNvPr id="3" name="Content Placeholder 2">
            <a:extLst>
              <a:ext uri="{FF2B5EF4-FFF2-40B4-BE49-F238E27FC236}">
                <a16:creationId xmlns:a16="http://schemas.microsoft.com/office/drawing/2014/main" id="{3C9C8FAB-794B-984C-BD53-30C3D98E7984}"/>
              </a:ext>
            </a:extLst>
          </p:cNvPr>
          <p:cNvSpPr>
            <a:spLocks noGrp="1"/>
          </p:cNvSpPr>
          <p:nvPr>
            <p:ph idx="1"/>
          </p:nvPr>
        </p:nvSpPr>
        <p:spPr>
          <a:xfrm>
            <a:off x="4577912" y="2273086"/>
            <a:ext cx="6623488" cy="3636511"/>
          </a:xfrm>
        </p:spPr>
        <p:txBody>
          <a:bodyPr>
            <a:normAutofit/>
          </a:bodyPr>
          <a:lstStyle/>
          <a:p>
            <a:pPr>
              <a:buClr>
                <a:schemeClr val="tx1"/>
              </a:buClr>
              <a:buFont typeface="Wingdings" pitchFamily="2" charset="2"/>
              <a:buChar char="§"/>
            </a:pPr>
            <a:r>
              <a:rPr lang="en-US" sz="2800" dirty="0"/>
              <a:t>Pass your written questions to the end of your row </a:t>
            </a:r>
          </a:p>
          <a:p>
            <a:pPr>
              <a:buClr>
                <a:schemeClr val="tx1"/>
              </a:buClr>
              <a:buFont typeface="Wingdings" pitchFamily="2" charset="2"/>
              <a:buChar char="§"/>
            </a:pPr>
            <a:r>
              <a:rPr lang="en-US" sz="2800" dirty="0"/>
              <a:t>Please wait for the microphone before asking your oral questions</a:t>
            </a:r>
          </a:p>
          <a:p>
            <a:pPr>
              <a:buClr>
                <a:schemeClr val="tx1"/>
              </a:buClr>
              <a:buFont typeface="Wingdings" pitchFamily="2" charset="2"/>
              <a:buChar char="§"/>
            </a:pPr>
            <a:r>
              <a:rPr lang="en-US" sz="2800" dirty="0"/>
              <a:t>Thank you!</a:t>
            </a:r>
          </a:p>
        </p:txBody>
      </p:sp>
      <p:pic>
        <p:nvPicPr>
          <p:cNvPr id="9" name="Picture 8" descr="This icon is a simplified drawing of a speech bubble with a Q in it and a speech bubble with an A in it along with the number 1. " title="Q and A icon">
            <a:extLst>
              <a:ext uri="{FF2B5EF4-FFF2-40B4-BE49-F238E27FC236}">
                <a16:creationId xmlns:a16="http://schemas.microsoft.com/office/drawing/2014/main" id="{E97EDEE3-62A4-634E-B892-AA3E7BC74DE2}"/>
              </a:ext>
            </a:extLst>
          </p:cNvPr>
          <p:cNvPicPr>
            <a:picLocks noChangeAspect="1"/>
          </p:cNvPicPr>
          <p:nvPr/>
        </p:nvPicPr>
        <p:blipFill>
          <a:blip r:embed="rId3"/>
          <a:stretch>
            <a:fillRect/>
          </a:stretch>
        </p:blipFill>
        <p:spPr>
          <a:xfrm>
            <a:off x="810000" y="2630842"/>
            <a:ext cx="2921000" cy="2921000"/>
          </a:xfrm>
          <a:prstGeom prst="rect">
            <a:avLst/>
          </a:prstGeom>
        </p:spPr>
      </p:pic>
      <p:sp>
        <p:nvSpPr>
          <p:cNvPr id="10" name="TextBox 9">
            <a:extLst>
              <a:ext uri="{FF2B5EF4-FFF2-40B4-BE49-F238E27FC236}">
                <a16:creationId xmlns:a16="http://schemas.microsoft.com/office/drawing/2014/main" id="{5A6AC2FE-C63B-B946-9D7D-75F33D1D6A5B}"/>
              </a:ext>
            </a:extLst>
          </p:cNvPr>
          <p:cNvSpPr txBox="1"/>
          <p:nvPr/>
        </p:nvSpPr>
        <p:spPr>
          <a:xfrm>
            <a:off x="2006600" y="4678856"/>
            <a:ext cx="914400" cy="707886"/>
          </a:xfrm>
          <a:prstGeom prst="rect">
            <a:avLst/>
          </a:prstGeom>
          <a:noFill/>
        </p:spPr>
        <p:txBody>
          <a:bodyPr wrap="square" rtlCol="0">
            <a:spAutoFit/>
          </a:bodyPr>
          <a:lstStyle/>
          <a:p>
            <a:r>
              <a:rPr lang="en-US" sz="4000" b="1" dirty="0">
                <a:solidFill>
                  <a:schemeClr val="bg1"/>
                </a:solidFill>
              </a:rPr>
              <a:t>1</a:t>
            </a:r>
          </a:p>
        </p:txBody>
      </p:sp>
    </p:spTree>
    <p:extLst>
      <p:ext uri="{BB962C8B-B14F-4D97-AF65-F5344CB8AC3E}">
        <p14:creationId xmlns:p14="http://schemas.microsoft.com/office/powerpoint/2010/main" val="644281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549083"/>
            <a:ext cx="10571998" cy="970450"/>
          </a:xfrm>
        </p:spPr>
        <p:txBody>
          <a:bodyPr/>
          <a:lstStyle/>
          <a:p>
            <a:r>
              <a:rPr lang="en-US" dirty="0"/>
              <a:t>The National Center for College Students with Disabilities (NCCSD)</a:t>
            </a:r>
          </a:p>
        </p:txBody>
      </p:sp>
      <p:sp>
        <p:nvSpPr>
          <p:cNvPr id="3" name="Content Placeholder 2"/>
          <p:cNvSpPr>
            <a:spLocks noGrp="1"/>
          </p:cNvSpPr>
          <p:nvPr>
            <p:ph idx="1"/>
          </p:nvPr>
        </p:nvSpPr>
        <p:spPr>
          <a:xfrm>
            <a:off x="818712" y="2222287"/>
            <a:ext cx="10554574" cy="4263573"/>
          </a:xfrm>
        </p:spPr>
        <p:txBody>
          <a:bodyPr>
            <a:normAutofit/>
          </a:bodyPr>
          <a:lstStyle/>
          <a:p>
            <a:pPr>
              <a:buClr>
                <a:schemeClr val="tx1"/>
              </a:buClr>
              <a:buFont typeface="Wingdings" pitchFamily="2" charset="2"/>
              <a:buChar char="§"/>
            </a:pPr>
            <a:r>
              <a:rPr lang="en-US" sz="2400" dirty="0"/>
              <a:t>A four-year federal project funded by the Fund for Improvement of Postsecondary Education (FIPSE) and started in December 2015</a:t>
            </a:r>
          </a:p>
          <a:p>
            <a:pPr>
              <a:buClr>
                <a:schemeClr val="tx1"/>
              </a:buClr>
              <a:buFont typeface="Wingdings" pitchFamily="2" charset="2"/>
              <a:buChar char="§"/>
            </a:pPr>
            <a:r>
              <a:rPr lang="en-US" sz="2400" dirty="0"/>
              <a:t>Based at the Association for Higher Education and Disability (AHEAD)</a:t>
            </a:r>
          </a:p>
          <a:p>
            <a:pPr>
              <a:buClr>
                <a:schemeClr val="tx1"/>
              </a:buClr>
              <a:buFont typeface="Wingdings" pitchFamily="2" charset="2"/>
              <a:buChar char="§"/>
            </a:pPr>
            <a:r>
              <a:rPr lang="en-US" sz="2400" dirty="0"/>
              <a:t>Serving postsecondary students with disabilities and those who work with them (e.g. faculty, disability service professionals, parents, researchers, higher education administration) </a:t>
            </a:r>
          </a:p>
          <a:p>
            <a:pPr>
              <a:buClr>
                <a:schemeClr val="tx1"/>
              </a:buClr>
              <a:buFont typeface="Wingdings" pitchFamily="2" charset="2"/>
              <a:buChar char="§"/>
            </a:pPr>
            <a:r>
              <a:rPr lang="en-US" sz="2400" dirty="0"/>
              <a:t>Divided into 3 parts: Outreach, Research, DREAM</a:t>
            </a:r>
          </a:p>
        </p:txBody>
      </p:sp>
    </p:spTree>
    <p:extLst>
      <p:ext uri="{BB962C8B-B14F-4D97-AF65-F5344CB8AC3E}">
        <p14:creationId xmlns:p14="http://schemas.microsoft.com/office/powerpoint/2010/main" val="423130792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100" y="561488"/>
            <a:ext cx="10571998" cy="970450"/>
          </a:xfrm>
        </p:spPr>
        <p:txBody>
          <a:bodyPr/>
          <a:lstStyle/>
          <a:p>
            <a:r>
              <a:rPr lang="en-US" dirty="0"/>
              <a:t>DREAM Video </a:t>
            </a:r>
            <a:r>
              <a:rPr lang="en-US" b="0" dirty="0"/>
              <a:t>(</a:t>
            </a:r>
            <a:r>
              <a:rPr lang="en-US" b="0" dirty="0">
                <a:hlinkClick r:id="rId3"/>
              </a:rPr>
              <a:t>https://youtu.be/PUmopJ8Y-9w</a:t>
            </a:r>
            <a:r>
              <a:rPr lang="en-US" b="0" dirty="0"/>
              <a:t>)</a:t>
            </a:r>
          </a:p>
        </p:txBody>
      </p:sp>
      <p:pic>
        <p:nvPicPr>
          <p:cNvPr id="4" name="Content Placeholder 3" descr="Thumbnail image shows a young, white woman making the ASL sign for “You got this.” On the black background behind her are listed the words Disability, Rights, Education, Activism, Mentoring. The first letter of each word is purple revealing the word DREAM. An audio-described and captioned version of this video is available at https://youtu.be/PUmopJ8Y-9w. Video produced by independent filmmaker Reid Davenport at Through My Lens." title="Thumbnail image from DREAM promo video."/>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68509" y="2286000"/>
            <a:ext cx="6731180" cy="3987800"/>
          </a:xfrm>
          <a:prstGeom prst="rect">
            <a:avLst/>
          </a:prstGeom>
          <a:ln w="25400">
            <a:solidFill>
              <a:schemeClr val="tx1"/>
            </a:solidFill>
          </a:ln>
        </p:spPr>
      </p:pic>
    </p:spTree>
    <p:extLst>
      <p:ext uri="{BB962C8B-B14F-4D97-AF65-F5344CB8AC3E}">
        <p14:creationId xmlns:p14="http://schemas.microsoft.com/office/powerpoint/2010/main" val="46822680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 of Campus Isolation</a:t>
            </a:r>
          </a:p>
        </p:txBody>
      </p:sp>
      <p:sp>
        <p:nvSpPr>
          <p:cNvPr id="3" name="Content Placeholder 2"/>
          <p:cNvSpPr>
            <a:spLocks noGrp="1"/>
          </p:cNvSpPr>
          <p:nvPr>
            <p:ph idx="1"/>
          </p:nvPr>
        </p:nvSpPr>
        <p:spPr>
          <a:xfrm>
            <a:off x="818712" y="2229184"/>
            <a:ext cx="10554574" cy="4127713"/>
          </a:xfrm>
        </p:spPr>
        <p:txBody>
          <a:bodyPr>
            <a:noAutofit/>
          </a:bodyPr>
          <a:lstStyle/>
          <a:p>
            <a:pPr>
              <a:buClr>
                <a:schemeClr val="tx1"/>
              </a:buClr>
              <a:buFont typeface="Wingdings" pitchFamily="2" charset="2"/>
              <a:buChar char="§"/>
            </a:pPr>
            <a:r>
              <a:rPr lang="en-US" sz="2200" dirty="0"/>
              <a:t>About 11% of undergraduate and 8% of graduate students enrolled in U.S. colleges and universities have disabilities (1, 2).</a:t>
            </a:r>
          </a:p>
          <a:p>
            <a:pPr>
              <a:buClr>
                <a:schemeClr val="tx1"/>
              </a:buClr>
              <a:buFont typeface="Wingdings" pitchFamily="2" charset="2"/>
              <a:buChar char="§"/>
            </a:pPr>
            <a:r>
              <a:rPr lang="en-US" sz="2200" dirty="0"/>
              <a:t>“I’m on campus with like 30,000 other people, and I know there has to be other students with disabilities. But it’s like we’re invisible, and it’s hard to find each other” (3).</a:t>
            </a:r>
          </a:p>
          <a:p>
            <a:pPr>
              <a:buClr>
                <a:schemeClr val="tx1"/>
              </a:buClr>
              <a:buFont typeface="Wingdings" pitchFamily="2" charset="2"/>
              <a:buChar char="§"/>
            </a:pPr>
            <a:r>
              <a:rPr lang="en-US" sz="2200" dirty="0"/>
              <a:t>Only a third of students with disabilities enrolled in a four-year college or university and 41% of those in two-year schools graduate within 8 years, according to a 2017 Hechinger Report (4).</a:t>
            </a:r>
          </a:p>
          <a:p>
            <a:pPr>
              <a:buClr>
                <a:schemeClr val="tx1"/>
              </a:buClr>
              <a:buFont typeface="Wingdings" pitchFamily="2" charset="2"/>
              <a:buChar char="§"/>
            </a:pPr>
            <a:r>
              <a:rPr lang="en-US" sz="2200" dirty="0"/>
              <a:t>We at DREAM want students to know that they are not alone in facing ableism, struggling to reach their college goals, or wanting community.</a:t>
            </a:r>
          </a:p>
        </p:txBody>
      </p:sp>
    </p:spTree>
    <p:extLst>
      <p:ext uri="{BB962C8B-B14F-4D97-AF65-F5344CB8AC3E}">
        <p14:creationId xmlns:p14="http://schemas.microsoft.com/office/powerpoint/2010/main" val="53531270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History of DREAM</a:t>
            </a:r>
          </a:p>
        </p:txBody>
      </p:sp>
      <p:sp>
        <p:nvSpPr>
          <p:cNvPr id="3" name="Content Placeholder 2"/>
          <p:cNvSpPr>
            <a:spLocks noGrp="1"/>
          </p:cNvSpPr>
          <p:nvPr>
            <p:ph idx="1"/>
          </p:nvPr>
        </p:nvSpPr>
        <p:spPr>
          <a:xfrm>
            <a:off x="818712" y="2184484"/>
            <a:ext cx="10554574" cy="4242308"/>
          </a:xfrm>
        </p:spPr>
        <p:txBody>
          <a:bodyPr anchor="ctr" anchorCtr="0">
            <a:normAutofit/>
          </a:bodyPr>
          <a:lstStyle/>
          <a:p>
            <a:pPr>
              <a:buClr>
                <a:schemeClr val="tx1"/>
              </a:buClr>
              <a:buFont typeface="Wingdings" pitchFamily="2" charset="2"/>
              <a:buChar char="§"/>
            </a:pPr>
            <a:r>
              <a:rPr lang="en-US" sz="2400" dirty="0"/>
              <a:t>Founded by three college students 2011 through disability listserv discussions looking for student disability groups in U.S.</a:t>
            </a:r>
          </a:p>
          <a:p>
            <a:pPr>
              <a:buClr>
                <a:schemeClr val="tx1"/>
              </a:buClr>
              <a:buFont typeface="Wingdings" pitchFamily="2" charset="2"/>
              <a:buChar char="§"/>
            </a:pPr>
            <a:r>
              <a:rPr lang="en-US" sz="2400" b="1" dirty="0">
                <a:solidFill>
                  <a:srgbClr val="FFFF00"/>
                </a:solidFill>
              </a:rPr>
              <a:t>DREAM</a:t>
            </a:r>
            <a:r>
              <a:rPr lang="en-US" sz="2400" dirty="0"/>
              <a:t> is an acronym of our 4 major areas of programming interest: </a:t>
            </a:r>
            <a:r>
              <a:rPr lang="en-US" sz="2400" b="1" dirty="0">
                <a:solidFill>
                  <a:srgbClr val="FFFF00"/>
                </a:solidFill>
              </a:rPr>
              <a:t>D</a:t>
            </a:r>
            <a:r>
              <a:rPr lang="en-US" sz="2400" dirty="0"/>
              <a:t>isability </a:t>
            </a:r>
            <a:r>
              <a:rPr lang="en-US" sz="2400" b="1" dirty="0">
                <a:solidFill>
                  <a:srgbClr val="FFFF00"/>
                </a:solidFill>
              </a:rPr>
              <a:t>R</a:t>
            </a:r>
            <a:r>
              <a:rPr lang="en-US" sz="2400" dirty="0"/>
              <a:t>ights, </a:t>
            </a:r>
            <a:r>
              <a:rPr lang="en-US" sz="2400" b="1" dirty="0">
                <a:solidFill>
                  <a:srgbClr val="FFFF00"/>
                </a:solidFill>
              </a:rPr>
              <a:t>E</a:t>
            </a:r>
            <a:r>
              <a:rPr lang="en-US" sz="2400" dirty="0"/>
              <a:t>ducation, </a:t>
            </a:r>
            <a:r>
              <a:rPr lang="en-US" sz="2400" b="1" dirty="0">
                <a:solidFill>
                  <a:srgbClr val="FFFF00"/>
                </a:solidFill>
              </a:rPr>
              <a:t>A</a:t>
            </a:r>
            <a:r>
              <a:rPr lang="en-US" sz="2400" dirty="0"/>
              <a:t>ctivism, and </a:t>
            </a:r>
            <a:r>
              <a:rPr lang="en-US" sz="2400" b="1" dirty="0">
                <a:solidFill>
                  <a:srgbClr val="FFFF00"/>
                </a:solidFill>
              </a:rPr>
              <a:t>M</a:t>
            </a:r>
            <a:r>
              <a:rPr lang="en-US" sz="2400" dirty="0"/>
              <a:t>entoring</a:t>
            </a:r>
          </a:p>
          <a:p>
            <a:pPr>
              <a:buClr>
                <a:schemeClr val="tx1"/>
              </a:buClr>
              <a:buFont typeface="Wingdings" pitchFamily="2" charset="2"/>
              <a:buChar char="§"/>
            </a:pPr>
            <a:r>
              <a:rPr lang="en-US" sz="2400" dirty="0"/>
              <a:t>Initial focus: Building a communications network to provide information and promote peer support and disability pride</a:t>
            </a:r>
          </a:p>
          <a:p>
            <a:pPr>
              <a:buClr>
                <a:schemeClr val="tx1"/>
              </a:buClr>
              <a:buFont typeface="Wingdings" pitchFamily="2" charset="2"/>
              <a:buChar char="§"/>
            </a:pPr>
            <a:r>
              <a:rPr lang="en-US" sz="2400" dirty="0"/>
              <a:t>Current focus: Developing ways to support local campus groups and expand our mentoring activities, including peer networking between campuses</a:t>
            </a:r>
          </a:p>
        </p:txBody>
      </p:sp>
    </p:spTree>
    <p:extLst>
      <p:ext uri="{BB962C8B-B14F-4D97-AF65-F5344CB8AC3E}">
        <p14:creationId xmlns:p14="http://schemas.microsoft.com/office/powerpoint/2010/main" val="368965718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Outline</a:t>
            </a:r>
          </a:p>
        </p:txBody>
      </p:sp>
      <p:sp>
        <p:nvSpPr>
          <p:cNvPr id="3" name="Content Placeholder 2"/>
          <p:cNvSpPr>
            <a:spLocks noGrp="1"/>
          </p:cNvSpPr>
          <p:nvPr>
            <p:ph idx="1"/>
          </p:nvPr>
        </p:nvSpPr>
        <p:spPr>
          <a:xfrm>
            <a:off x="810000" y="2174161"/>
            <a:ext cx="10554574" cy="4419145"/>
          </a:xfrm>
        </p:spPr>
        <p:txBody>
          <a:bodyPr>
            <a:noAutofit/>
          </a:bodyPr>
          <a:lstStyle/>
          <a:p>
            <a:pPr marL="0" indent="0">
              <a:buClr>
                <a:schemeClr val="tx1"/>
              </a:buClr>
              <a:buNone/>
            </a:pPr>
            <a:r>
              <a:rPr lang="en-US" sz="2400" dirty="0"/>
              <a:t>In addition to accommodations, how can DR professionals better outreach to students, enhance services, and help create a more welcoming campus for students with disabilities?</a:t>
            </a:r>
          </a:p>
          <a:p>
            <a:pPr>
              <a:buClr>
                <a:schemeClr val="tx1"/>
              </a:buClr>
              <a:buFont typeface="Wingdings" pitchFamily="2" charset="2"/>
              <a:buChar char="§"/>
            </a:pPr>
            <a:r>
              <a:rPr lang="en-US" sz="2400" dirty="0"/>
              <a:t>Panelist Self-introductions</a:t>
            </a:r>
          </a:p>
          <a:p>
            <a:pPr>
              <a:buClr>
                <a:schemeClr val="tx1"/>
              </a:buClr>
              <a:buFont typeface="Wingdings" pitchFamily="2" charset="2"/>
              <a:buChar char="§"/>
            </a:pPr>
            <a:r>
              <a:rPr lang="en-US" sz="2400" dirty="0"/>
              <a:t>Accommodations + Audience Q &amp; A</a:t>
            </a:r>
          </a:p>
          <a:p>
            <a:pPr>
              <a:buClr>
                <a:schemeClr val="tx1"/>
              </a:buClr>
              <a:buFont typeface="Wingdings" pitchFamily="2" charset="2"/>
              <a:buChar char="§"/>
            </a:pPr>
            <a:r>
              <a:rPr lang="en-US" sz="2400" dirty="0"/>
              <a:t>DREAM Student Video</a:t>
            </a:r>
          </a:p>
          <a:p>
            <a:pPr>
              <a:buClr>
                <a:schemeClr val="tx1"/>
              </a:buClr>
              <a:buFont typeface="Wingdings" pitchFamily="2" charset="2"/>
              <a:buChar char="§"/>
            </a:pPr>
            <a:r>
              <a:rPr lang="en-US" sz="2400" dirty="0"/>
              <a:t>Identity, Community, and Mentoring + Audience Q &amp; A</a:t>
            </a:r>
          </a:p>
          <a:p>
            <a:pPr>
              <a:buClr>
                <a:schemeClr val="tx1"/>
              </a:buClr>
              <a:buFont typeface="Wingdings" pitchFamily="2" charset="2"/>
              <a:buChar char="§"/>
            </a:pPr>
            <a:r>
              <a:rPr lang="en-US" sz="2400" dirty="0"/>
              <a:t>Final Thoughts from Panelists</a:t>
            </a:r>
          </a:p>
        </p:txBody>
      </p:sp>
    </p:spTree>
    <p:extLst>
      <p:ext uri="{BB962C8B-B14F-4D97-AF65-F5344CB8AC3E}">
        <p14:creationId xmlns:p14="http://schemas.microsoft.com/office/powerpoint/2010/main" val="56125093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1" y="447188"/>
            <a:ext cx="10571998" cy="970450"/>
          </a:xfrm>
        </p:spPr>
        <p:txBody>
          <a:bodyPr/>
          <a:lstStyle/>
          <a:p>
            <a:r>
              <a:rPr lang="en-US" dirty="0"/>
              <a:t>Current DREAM Activities</a:t>
            </a:r>
          </a:p>
        </p:txBody>
      </p:sp>
      <p:sp>
        <p:nvSpPr>
          <p:cNvPr id="3" name="TextBox 2"/>
          <p:cNvSpPr txBox="1"/>
          <p:nvPr/>
        </p:nvSpPr>
        <p:spPr>
          <a:xfrm rot="10800000" flipH="1" flipV="1">
            <a:off x="526982" y="2593758"/>
            <a:ext cx="5569018" cy="3416320"/>
          </a:xfrm>
          <a:prstGeom prst="rect">
            <a:avLst/>
          </a:prstGeom>
          <a:solidFill>
            <a:schemeClr val="bg2"/>
          </a:solidFill>
        </p:spPr>
        <p:txBody>
          <a:bodyPr wrap="square" rtlCol="0">
            <a:spAutoFit/>
          </a:bodyPr>
          <a:lstStyle/>
          <a:p>
            <a:pPr marL="342900" indent="-342900">
              <a:buClr>
                <a:schemeClr val="tx1"/>
              </a:buClr>
              <a:buFont typeface="Wingdings" pitchFamily="2" charset="2"/>
              <a:buChar char="§"/>
            </a:pPr>
            <a:r>
              <a:rPr lang="en-US" sz="2400" dirty="0"/>
              <a:t>Resources, publications, and social media </a:t>
            </a:r>
          </a:p>
          <a:p>
            <a:pPr marL="342900" indent="-342900">
              <a:buClr>
                <a:schemeClr val="tx1"/>
              </a:buClr>
              <a:buFont typeface="Wingdings" pitchFamily="2" charset="2"/>
              <a:buChar char="§"/>
            </a:pPr>
            <a:r>
              <a:rPr lang="en-US" sz="2400" dirty="0"/>
              <a:t>Monthly DREAM Mentor Monday webinars</a:t>
            </a:r>
          </a:p>
          <a:p>
            <a:pPr marL="342900" indent="-342900">
              <a:buClr>
                <a:schemeClr val="tx1"/>
              </a:buClr>
              <a:buFont typeface="Wingdings" pitchFamily="2" charset="2"/>
              <a:buChar char="§"/>
            </a:pPr>
            <a:r>
              <a:rPr lang="en-US" sz="2400" dirty="0"/>
              <a:t>Monthly Digital Care Packages for DREAM Chapters and Affiliates</a:t>
            </a:r>
          </a:p>
          <a:p>
            <a:pPr marL="342900" indent="-342900">
              <a:buClr>
                <a:schemeClr val="tx1"/>
              </a:buClr>
              <a:buFont typeface="Wingdings" pitchFamily="2" charset="2"/>
              <a:buChar char="§"/>
            </a:pPr>
            <a:r>
              <a:rPr lang="en-US" sz="2400" dirty="0">
                <a:hlinkClick r:id="rId3"/>
              </a:rPr>
              <a:t>Disabled &amp; Proud: Leading Change</a:t>
            </a:r>
            <a:r>
              <a:rPr lang="en-US" sz="2400" dirty="0"/>
              <a:t> online student conference</a:t>
            </a:r>
          </a:p>
        </p:txBody>
      </p:sp>
      <p:pic>
        <p:nvPicPr>
          <p:cNvPr id="12" name="Content Placeholder 11" descr="This map of the mid-48 states includes names of most states and a half dozen major cities. 13 purple pins mark the locations of DREAM Chapters and 13 red pins mark the locations of DREAM Affiliates." title="Map of DREAM Chapters and Affiliates">
            <a:extLst>
              <a:ext uri="{FF2B5EF4-FFF2-40B4-BE49-F238E27FC236}">
                <a16:creationId xmlns:a16="http://schemas.microsoft.com/office/drawing/2014/main" id="{E1514C7A-B876-3B49-8991-C1D6F37AC05A}"/>
              </a:ext>
            </a:extLst>
          </p:cNvPr>
          <p:cNvPicPr>
            <a:picLocks noGrp="1" noChangeAspect="1"/>
          </p:cNvPicPr>
          <p:nvPr>
            <p:ph idx="1"/>
          </p:nvPr>
        </p:nvPicPr>
        <p:blipFill rotWithShape="1">
          <a:blip r:embed="rId4"/>
          <a:srcRect l="3114" r="2103"/>
          <a:stretch/>
        </p:blipFill>
        <p:spPr>
          <a:xfrm>
            <a:off x="6274506" y="2788231"/>
            <a:ext cx="5434894" cy="3027373"/>
          </a:xfrm>
        </p:spPr>
      </p:pic>
    </p:spTree>
    <p:extLst>
      <p:ext uri="{BB962C8B-B14F-4D97-AF65-F5344CB8AC3E}">
        <p14:creationId xmlns:p14="http://schemas.microsoft.com/office/powerpoint/2010/main" val="171574040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447188"/>
            <a:ext cx="10571998" cy="970450"/>
          </a:xfrm>
        </p:spPr>
        <p:txBody>
          <a:bodyPr/>
          <a:lstStyle/>
          <a:p>
            <a:r>
              <a:rPr lang="en-US" dirty="0"/>
              <a:t>Prompt 4: College Community</a:t>
            </a:r>
          </a:p>
        </p:txBody>
      </p:sp>
      <p:sp>
        <p:nvSpPr>
          <p:cNvPr id="3" name="Content Placeholder 2"/>
          <p:cNvSpPr>
            <a:spLocks noGrp="1"/>
          </p:cNvSpPr>
          <p:nvPr>
            <p:ph idx="1"/>
          </p:nvPr>
        </p:nvSpPr>
        <p:spPr/>
        <p:txBody>
          <a:bodyPr>
            <a:normAutofit/>
          </a:bodyPr>
          <a:lstStyle/>
          <a:p>
            <a:pPr marL="0" indent="0">
              <a:buNone/>
            </a:pPr>
            <a:r>
              <a:rPr lang="en-US" sz="2800" dirty="0"/>
              <a:t>How did you find friends and community in college?  </a:t>
            </a:r>
          </a:p>
          <a:p>
            <a:pPr marL="0" indent="0">
              <a:buNone/>
            </a:pPr>
            <a:r>
              <a:rPr lang="en-US" sz="2800" dirty="0"/>
              <a:t>Are other college students with disabilities part of your community?  </a:t>
            </a:r>
          </a:p>
          <a:p>
            <a:pPr marL="0" indent="0">
              <a:buNone/>
            </a:pPr>
            <a:r>
              <a:rPr lang="en-US" sz="2800" dirty="0"/>
              <a:t>Do you consider other campus members with disabilities—such as staff and faculty—part of your community?</a:t>
            </a:r>
          </a:p>
        </p:txBody>
      </p:sp>
    </p:spTree>
    <p:extLst>
      <p:ext uri="{BB962C8B-B14F-4D97-AF65-F5344CB8AC3E}">
        <p14:creationId xmlns:p14="http://schemas.microsoft.com/office/powerpoint/2010/main" val="144176789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AB424-4160-2E44-A5BC-B476A08AB20D}"/>
              </a:ext>
            </a:extLst>
          </p:cNvPr>
          <p:cNvSpPr>
            <a:spLocks noGrp="1"/>
          </p:cNvSpPr>
          <p:nvPr>
            <p:ph type="title"/>
          </p:nvPr>
        </p:nvSpPr>
        <p:spPr>
          <a:xfrm>
            <a:off x="818712" y="453538"/>
            <a:ext cx="10571998" cy="970450"/>
          </a:xfrm>
        </p:spPr>
        <p:txBody>
          <a:bodyPr/>
          <a:lstStyle/>
          <a:p>
            <a:r>
              <a:rPr lang="en-US" dirty="0"/>
              <a:t>Prompt 5: Disability Identity</a:t>
            </a:r>
          </a:p>
        </p:txBody>
      </p:sp>
      <p:sp>
        <p:nvSpPr>
          <p:cNvPr id="3" name="Content Placeholder 2">
            <a:extLst>
              <a:ext uri="{FF2B5EF4-FFF2-40B4-BE49-F238E27FC236}">
                <a16:creationId xmlns:a16="http://schemas.microsoft.com/office/drawing/2014/main" id="{7654727A-66FB-2340-988D-7CC81C9FFA3A}"/>
              </a:ext>
            </a:extLst>
          </p:cNvPr>
          <p:cNvSpPr>
            <a:spLocks noGrp="1"/>
          </p:cNvSpPr>
          <p:nvPr>
            <p:ph idx="1"/>
          </p:nvPr>
        </p:nvSpPr>
        <p:spPr/>
        <p:txBody>
          <a:bodyPr>
            <a:normAutofit/>
          </a:bodyPr>
          <a:lstStyle/>
          <a:p>
            <a:pPr marL="0" indent="0">
              <a:buNone/>
            </a:pPr>
            <a:r>
              <a:rPr lang="en-US" sz="2800" dirty="0"/>
              <a:t>Did you value disability as a part of your self identity when you arrived at college?  </a:t>
            </a:r>
          </a:p>
          <a:p>
            <a:pPr marL="0" indent="0">
              <a:buNone/>
            </a:pPr>
            <a:r>
              <a:rPr lang="en-US" sz="2800" dirty="0"/>
              <a:t>How has your disability identity developed during college?</a:t>
            </a:r>
          </a:p>
          <a:p>
            <a:pPr marL="0" indent="0">
              <a:buNone/>
            </a:pPr>
            <a:r>
              <a:rPr lang="en-US" sz="2800" dirty="0"/>
              <a:t>Did your disability resources office play any role in helping your develop disability identity or community?</a:t>
            </a:r>
          </a:p>
        </p:txBody>
      </p:sp>
    </p:spTree>
    <p:extLst>
      <p:ext uri="{BB962C8B-B14F-4D97-AF65-F5344CB8AC3E}">
        <p14:creationId xmlns:p14="http://schemas.microsoft.com/office/powerpoint/2010/main" val="356846884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635873"/>
            <a:ext cx="10571998" cy="970450"/>
          </a:xfrm>
        </p:spPr>
        <p:txBody>
          <a:bodyPr/>
          <a:lstStyle/>
          <a:p>
            <a:r>
              <a:rPr lang="en-US" dirty="0"/>
              <a:t>Prompt 6: Identity, Intersectionality &amp; Community</a:t>
            </a:r>
          </a:p>
        </p:txBody>
      </p:sp>
      <p:sp>
        <p:nvSpPr>
          <p:cNvPr id="3" name="Content Placeholder 2"/>
          <p:cNvSpPr>
            <a:spLocks noGrp="1"/>
          </p:cNvSpPr>
          <p:nvPr>
            <p:ph idx="1"/>
          </p:nvPr>
        </p:nvSpPr>
        <p:spPr/>
        <p:txBody>
          <a:bodyPr>
            <a:normAutofit/>
          </a:bodyPr>
          <a:lstStyle/>
          <a:p>
            <a:pPr marL="0" indent="0">
              <a:buNone/>
            </a:pPr>
            <a:r>
              <a:rPr lang="en-US" sz="2800" dirty="0"/>
              <a:t>Did an organization, project, or event you participated in improve awareness and appreciation of disability and/or intersectional identities on your campus?  </a:t>
            </a:r>
          </a:p>
          <a:p>
            <a:pPr marL="0" indent="0">
              <a:buNone/>
            </a:pPr>
            <a:r>
              <a:rPr lang="en-US" sz="2800" dirty="0"/>
              <a:t>Did it help develop community for you and other students with disabilities?  How so?</a:t>
            </a:r>
          </a:p>
        </p:txBody>
      </p:sp>
    </p:spTree>
    <p:extLst>
      <p:ext uri="{BB962C8B-B14F-4D97-AF65-F5344CB8AC3E}">
        <p14:creationId xmlns:p14="http://schemas.microsoft.com/office/powerpoint/2010/main" val="173505577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Prompt 7: College and Career Decisions</a:t>
            </a:r>
          </a:p>
        </p:txBody>
      </p:sp>
      <p:sp>
        <p:nvSpPr>
          <p:cNvPr id="3" name="Content Placeholder 2"/>
          <p:cNvSpPr>
            <a:spLocks noGrp="1"/>
          </p:cNvSpPr>
          <p:nvPr>
            <p:ph idx="1"/>
          </p:nvPr>
        </p:nvSpPr>
        <p:spPr/>
        <p:txBody>
          <a:bodyPr>
            <a:normAutofit/>
          </a:bodyPr>
          <a:lstStyle/>
          <a:p>
            <a:pPr marL="0" indent="0">
              <a:buNone/>
            </a:pPr>
            <a:r>
              <a:rPr lang="en-US" sz="2800" dirty="0"/>
              <a:t>How has disability affected your academic and/or career choices in college?</a:t>
            </a:r>
          </a:p>
        </p:txBody>
      </p:sp>
    </p:spTree>
    <p:extLst>
      <p:ext uri="{BB962C8B-B14F-4D97-AF65-F5344CB8AC3E}">
        <p14:creationId xmlns:p14="http://schemas.microsoft.com/office/powerpoint/2010/main" val="73688856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447188"/>
            <a:ext cx="10571998" cy="970450"/>
          </a:xfrm>
        </p:spPr>
        <p:txBody>
          <a:bodyPr/>
          <a:lstStyle/>
          <a:p>
            <a:r>
              <a:rPr lang="en-US" dirty="0"/>
              <a:t>Prompt 8: Mentoring</a:t>
            </a:r>
          </a:p>
        </p:txBody>
      </p:sp>
      <p:sp>
        <p:nvSpPr>
          <p:cNvPr id="3" name="Content Placeholder 2"/>
          <p:cNvSpPr>
            <a:spLocks noGrp="1"/>
          </p:cNvSpPr>
          <p:nvPr>
            <p:ph idx="1"/>
          </p:nvPr>
        </p:nvSpPr>
        <p:spPr/>
        <p:txBody>
          <a:bodyPr>
            <a:normAutofit/>
          </a:bodyPr>
          <a:lstStyle/>
          <a:p>
            <a:pPr marL="0" indent="0">
              <a:buNone/>
            </a:pPr>
            <a:r>
              <a:rPr lang="en-US" sz="2800" dirty="0"/>
              <a:t>Have you had a mentor with a disability or a mentor with your disability?  </a:t>
            </a:r>
          </a:p>
          <a:p>
            <a:pPr marL="0" indent="0">
              <a:buNone/>
            </a:pPr>
            <a:r>
              <a:rPr lang="en-US" sz="2800" dirty="0"/>
              <a:t>Did you have a mentor that shared other identities with you? </a:t>
            </a:r>
          </a:p>
          <a:p>
            <a:pPr marL="0" indent="0">
              <a:buNone/>
            </a:pPr>
            <a:r>
              <a:rPr lang="en-US" sz="2800" dirty="0"/>
              <a:t>Is sharing an identity important?  Why?</a:t>
            </a:r>
          </a:p>
        </p:txBody>
      </p:sp>
    </p:spTree>
    <p:extLst>
      <p:ext uri="{BB962C8B-B14F-4D97-AF65-F5344CB8AC3E}">
        <p14:creationId xmlns:p14="http://schemas.microsoft.com/office/powerpoint/2010/main" val="40201823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E976C-1EB1-EB48-931E-777846BC1769}"/>
              </a:ext>
            </a:extLst>
          </p:cNvPr>
          <p:cNvSpPr>
            <a:spLocks noGrp="1"/>
          </p:cNvSpPr>
          <p:nvPr>
            <p:ph type="title"/>
          </p:nvPr>
        </p:nvSpPr>
        <p:spPr/>
        <p:txBody>
          <a:bodyPr/>
          <a:lstStyle/>
          <a:p>
            <a:r>
              <a:rPr lang="en-US" dirty="0"/>
              <a:t>Audience Q and A</a:t>
            </a:r>
          </a:p>
        </p:txBody>
      </p:sp>
      <p:sp>
        <p:nvSpPr>
          <p:cNvPr id="3" name="Content Placeholder 2">
            <a:extLst>
              <a:ext uri="{FF2B5EF4-FFF2-40B4-BE49-F238E27FC236}">
                <a16:creationId xmlns:a16="http://schemas.microsoft.com/office/drawing/2014/main" id="{3C9C8FAB-794B-984C-BD53-30C3D98E7984}"/>
              </a:ext>
            </a:extLst>
          </p:cNvPr>
          <p:cNvSpPr>
            <a:spLocks noGrp="1"/>
          </p:cNvSpPr>
          <p:nvPr>
            <p:ph idx="1"/>
          </p:nvPr>
        </p:nvSpPr>
        <p:spPr>
          <a:xfrm>
            <a:off x="4577912" y="2273086"/>
            <a:ext cx="6623488" cy="3636511"/>
          </a:xfrm>
        </p:spPr>
        <p:txBody>
          <a:bodyPr>
            <a:normAutofit/>
          </a:bodyPr>
          <a:lstStyle/>
          <a:p>
            <a:pPr>
              <a:buFont typeface="Wingdings" pitchFamily="2" charset="2"/>
              <a:buChar char="§"/>
            </a:pPr>
            <a:r>
              <a:rPr lang="en-US" sz="2800" dirty="0"/>
              <a:t>Pass your written questions to the end of your row </a:t>
            </a:r>
          </a:p>
          <a:p>
            <a:pPr>
              <a:buFont typeface="Wingdings" pitchFamily="2" charset="2"/>
              <a:buChar char="§"/>
            </a:pPr>
            <a:r>
              <a:rPr lang="en-US" sz="2800" dirty="0"/>
              <a:t>Please wait for the microphone before asking your oral questions</a:t>
            </a:r>
          </a:p>
          <a:p>
            <a:pPr>
              <a:buFont typeface="Wingdings" pitchFamily="2" charset="2"/>
              <a:buChar char="§"/>
            </a:pPr>
            <a:r>
              <a:rPr lang="en-US" sz="2800" dirty="0"/>
              <a:t>Thank you!</a:t>
            </a:r>
          </a:p>
        </p:txBody>
      </p:sp>
      <p:pic>
        <p:nvPicPr>
          <p:cNvPr id="9" name="Picture 8" descr="This Q and A icon is a simplified drawing of a speech bubble with a Q in it and a speech bubble with an A in it along with the number 2." title="Q and A icon">
            <a:extLst>
              <a:ext uri="{FF2B5EF4-FFF2-40B4-BE49-F238E27FC236}">
                <a16:creationId xmlns:a16="http://schemas.microsoft.com/office/drawing/2014/main" id="{E97EDEE3-62A4-634E-B892-AA3E7BC74DE2}"/>
              </a:ext>
            </a:extLst>
          </p:cNvPr>
          <p:cNvPicPr>
            <a:picLocks noChangeAspect="1"/>
          </p:cNvPicPr>
          <p:nvPr/>
        </p:nvPicPr>
        <p:blipFill>
          <a:blip r:embed="rId3"/>
          <a:stretch>
            <a:fillRect/>
          </a:stretch>
        </p:blipFill>
        <p:spPr>
          <a:xfrm>
            <a:off x="810000" y="2630842"/>
            <a:ext cx="2921000" cy="2921000"/>
          </a:xfrm>
          <a:prstGeom prst="rect">
            <a:avLst/>
          </a:prstGeom>
        </p:spPr>
      </p:pic>
      <p:sp>
        <p:nvSpPr>
          <p:cNvPr id="10" name="TextBox 9">
            <a:extLst>
              <a:ext uri="{FF2B5EF4-FFF2-40B4-BE49-F238E27FC236}">
                <a16:creationId xmlns:a16="http://schemas.microsoft.com/office/drawing/2014/main" id="{5A6AC2FE-C63B-B946-9D7D-75F33D1D6A5B}"/>
              </a:ext>
            </a:extLst>
          </p:cNvPr>
          <p:cNvSpPr txBox="1"/>
          <p:nvPr/>
        </p:nvSpPr>
        <p:spPr>
          <a:xfrm>
            <a:off x="2006600" y="4678856"/>
            <a:ext cx="914400" cy="707886"/>
          </a:xfrm>
          <a:prstGeom prst="rect">
            <a:avLst/>
          </a:prstGeom>
          <a:noFill/>
        </p:spPr>
        <p:txBody>
          <a:bodyPr wrap="square" rtlCol="0">
            <a:spAutoFit/>
          </a:bodyPr>
          <a:lstStyle/>
          <a:p>
            <a:r>
              <a:rPr lang="en-US" sz="4000" b="1" dirty="0">
                <a:solidFill>
                  <a:schemeClr val="bg1"/>
                </a:solidFill>
              </a:rPr>
              <a:t>2</a:t>
            </a:r>
          </a:p>
        </p:txBody>
      </p:sp>
    </p:spTree>
    <p:extLst>
      <p:ext uri="{BB962C8B-B14F-4D97-AF65-F5344CB8AC3E}">
        <p14:creationId xmlns:p14="http://schemas.microsoft.com/office/powerpoint/2010/main" val="261845987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567504"/>
            <a:ext cx="10571998" cy="970450"/>
          </a:xfrm>
        </p:spPr>
        <p:txBody>
          <a:bodyPr/>
          <a:lstStyle/>
          <a:p>
            <a:r>
              <a:rPr lang="en-US" dirty="0"/>
              <a:t>Beyond Accommodations: </a:t>
            </a:r>
            <a:br>
              <a:rPr lang="en-US" dirty="0"/>
            </a:br>
            <a:r>
              <a:rPr lang="en-US" dirty="0"/>
              <a:t>Student Ideas for Disability Resources</a:t>
            </a:r>
          </a:p>
        </p:txBody>
      </p:sp>
      <p:sp>
        <p:nvSpPr>
          <p:cNvPr id="3" name="Content Placeholder 2"/>
          <p:cNvSpPr>
            <a:spLocks noGrp="1"/>
          </p:cNvSpPr>
          <p:nvPr>
            <p:ph idx="1"/>
          </p:nvPr>
        </p:nvSpPr>
        <p:spPr>
          <a:xfrm>
            <a:off x="818712" y="2077908"/>
            <a:ext cx="10554574" cy="4226639"/>
          </a:xfrm>
        </p:spPr>
        <p:txBody>
          <a:bodyPr>
            <a:noAutofit/>
          </a:bodyPr>
          <a:lstStyle/>
          <a:p>
            <a:pPr>
              <a:buClr>
                <a:schemeClr val="tx1"/>
              </a:buClr>
              <a:buFont typeface="Wingdings" pitchFamily="2" charset="2"/>
              <a:buChar char="§"/>
            </a:pPr>
            <a:r>
              <a:rPr lang="en-US" sz="2200" dirty="0"/>
              <a:t>What could we add or change on this list based on today’s discussion?</a:t>
            </a:r>
          </a:p>
          <a:p>
            <a:pPr>
              <a:buClr>
                <a:schemeClr val="tx1"/>
              </a:buClr>
              <a:buFont typeface="Wingdings" pitchFamily="2" charset="2"/>
              <a:buChar char="§"/>
            </a:pPr>
            <a:r>
              <a:rPr lang="en-US" sz="2200" dirty="0"/>
              <a:t>Introduce students to the basics of disability studies as well as to self advocacy skills</a:t>
            </a:r>
          </a:p>
          <a:p>
            <a:pPr>
              <a:buClr>
                <a:schemeClr val="tx1"/>
              </a:buClr>
              <a:buFont typeface="Wingdings" pitchFamily="2" charset="2"/>
              <a:buChar char="§"/>
            </a:pPr>
            <a:r>
              <a:rPr lang="en-US" sz="2200" dirty="0"/>
              <a:t>Provide opportunities for students to develop a positive disability identity</a:t>
            </a:r>
          </a:p>
          <a:p>
            <a:pPr>
              <a:buClr>
                <a:schemeClr val="tx1"/>
              </a:buClr>
              <a:buFont typeface="Wingdings" pitchFamily="2" charset="2"/>
              <a:buChar char="§"/>
            </a:pPr>
            <a:r>
              <a:rPr lang="en-US" sz="2200" dirty="0"/>
              <a:t>Empower students to seek out disability community that embraces those with intersectional identities</a:t>
            </a:r>
          </a:p>
          <a:p>
            <a:pPr>
              <a:buClr>
                <a:schemeClr val="tx1"/>
              </a:buClr>
              <a:buFont typeface="Wingdings" pitchFamily="2" charset="2"/>
              <a:buChar char="§"/>
            </a:pPr>
            <a:r>
              <a:rPr lang="en-US" sz="2200" dirty="0"/>
              <a:t>Support collaboration between marginalized identity groups on campus</a:t>
            </a:r>
          </a:p>
          <a:p>
            <a:pPr>
              <a:buClr>
                <a:schemeClr val="tx1"/>
              </a:buClr>
              <a:buFont typeface="Wingdings" pitchFamily="2" charset="2"/>
              <a:buChar char="§"/>
            </a:pPr>
            <a:r>
              <a:rPr lang="en-US" sz="2200" dirty="0"/>
              <a:t>Network with offices and departments to promote the inclusion and acceptance of disability community in activities and decision-making</a:t>
            </a:r>
          </a:p>
        </p:txBody>
      </p:sp>
    </p:spTree>
    <p:extLst>
      <p:ext uri="{BB962C8B-B14F-4D97-AF65-F5344CB8AC3E}">
        <p14:creationId xmlns:p14="http://schemas.microsoft.com/office/powerpoint/2010/main" val="100023620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637688"/>
            <a:ext cx="10571998" cy="970450"/>
          </a:xfrm>
        </p:spPr>
        <p:txBody>
          <a:bodyPr/>
          <a:lstStyle/>
          <a:p>
            <a:r>
              <a:rPr lang="en-US" dirty="0"/>
              <a:t>Prompt 9: Advice for Disability Resources</a:t>
            </a:r>
          </a:p>
        </p:txBody>
      </p:sp>
      <p:sp>
        <p:nvSpPr>
          <p:cNvPr id="3" name="Content Placeholder 2"/>
          <p:cNvSpPr>
            <a:spLocks noGrp="1"/>
          </p:cNvSpPr>
          <p:nvPr>
            <p:ph idx="1"/>
          </p:nvPr>
        </p:nvSpPr>
        <p:spPr/>
        <p:txBody>
          <a:bodyPr>
            <a:normAutofit/>
          </a:bodyPr>
          <a:lstStyle/>
          <a:p>
            <a:pPr marL="0" indent="0">
              <a:buNone/>
            </a:pPr>
            <a:r>
              <a:rPr lang="en-US" sz="2800" dirty="0"/>
              <a:t>What advice would you give to disability resources professionals about how to help students with disabilities find success in college?</a:t>
            </a:r>
          </a:p>
        </p:txBody>
      </p:sp>
    </p:spTree>
    <p:extLst>
      <p:ext uri="{BB962C8B-B14F-4D97-AF65-F5344CB8AC3E}">
        <p14:creationId xmlns:p14="http://schemas.microsoft.com/office/powerpoint/2010/main" val="34798693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Cited</a:t>
            </a:r>
          </a:p>
        </p:txBody>
      </p:sp>
      <p:sp>
        <p:nvSpPr>
          <p:cNvPr id="3" name="Content Placeholder 2"/>
          <p:cNvSpPr>
            <a:spLocks noGrp="1"/>
          </p:cNvSpPr>
          <p:nvPr>
            <p:ph idx="1"/>
          </p:nvPr>
        </p:nvSpPr>
        <p:spPr>
          <a:xfrm>
            <a:off x="810000" y="2264110"/>
            <a:ext cx="10554574" cy="3958380"/>
          </a:xfrm>
        </p:spPr>
        <p:txBody>
          <a:bodyPr>
            <a:noAutofit/>
          </a:bodyPr>
          <a:lstStyle/>
          <a:p>
            <a:pPr>
              <a:buClr>
                <a:schemeClr val="tx1"/>
              </a:buClr>
              <a:buFont typeface="+mj-lt"/>
              <a:buAutoNum type="arabicPeriod"/>
            </a:pPr>
            <a:r>
              <a:rPr lang="en-US" sz="2000" dirty="0"/>
              <a:t>U.S. Department of Education, National Center for Education Statistics. (2016). </a:t>
            </a:r>
            <a:r>
              <a:rPr lang="en-US" sz="2000" i="1" dirty="0"/>
              <a:t>Digest of Education Statistics</a:t>
            </a:r>
            <a:r>
              <a:rPr lang="en-US" sz="2000" dirty="0"/>
              <a:t>, 2015 (NCES 2016-014), Table 311.10. Retrieved from </a:t>
            </a:r>
            <a:r>
              <a:rPr lang="en-US" sz="2000" dirty="0">
                <a:hlinkClick r:id="rId2"/>
              </a:rPr>
              <a:t>https://nces.ed.gov/fastfacts/display.asp?id=60</a:t>
            </a:r>
            <a:endParaRPr lang="en-US" sz="2000" dirty="0"/>
          </a:p>
          <a:p>
            <a:pPr>
              <a:buClr>
                <a:schemeClr val="tx1"/>
              </a:buClr>
              <a:buFont typeface="+mj-lt"/>
              <a:buAutoNum type="arabicPeriod"/>
            </a:pPr>
            <a:r>
              <a:rPr lang="en-US" sz="2000" dirty="0"/>
              <a:t>Bell, N. E. (2011, July). Data Sources: Graduate Students with Disabilities. Retrieved from the Council of Graduate Schools at </a:t>
            </a:r>
            <a:r>
              <a:rPr lang="en-US" sz="2000" dirty="0">
                <a:hlinkClick r:id="rId3"/>
              </a:rPr>
              <a:t>http://cgsnet.org/data-sources-graduate-students-disabilities</a:t>
            </a:r>
            <a:endParaRPr lang="en-US" sz="2000" dirty="0"/>
          </a:p>
          <a:p>
            <a:pPr>
              <a:buClr>
                <a:schemeClr val="tx1"/>
              </a:buClr>
              <a:buFont typeface="+mj-lt"/>
              <a:buAutoNum type="arabicPeriod"/>
            </a:pPr>
            <a:r>
              <a:rPr lang="en-US" sz="2000" dirty="0"/>
              <a:t>National Center for College Students with Disabilities. (2018, January 16). DREAM [Video file]. Retrieved from </a:t>
            </a:r>
            <a:r>
              <a:rPr lang="en-US" sz="2000" dirty="0">
                <a:hlinkClick r:id="rId4"/>
              </a:rPr>
              <a:t>https://youtu.be/R-mq-24A66A</a:t>
            </a:r>
            <a:endParaRPr lang="en-US" sz="2000" dirty="0"/>
          </a:p>
          <a:p>
            <a:pPr>
              <a:buClr>
                <a:schemeClr val="tx1"/>
              </a:buClr>
              <a:buFont typeface="+mj-lt"/>
              <a:buAutoNum type="arabicPeriod"/>
            </a:pPr>
            <a:r>
              <a:rPr lang="en-US" sz="2000" dirty="0"/>
              <a:t>Vader, J., &amp; Butrymowicz, S. (2017, November). The vast majority of students with disabilities don’t get a college degree. From the Hechinger Report, </a:t>
            </a:r>
            <a:r>
              <a:rPr lang="en-US" sz="2000" i="1" dirty="0"/>
              <a:t>Willing, able and forgotten: How high schools fail special ed students</a:t>
            </a:r>
            <a:r>
              <a:rPr lang="en-US" sz="2000" dirty="0"/>
              <a:t>. Retrieved from </a:t>
            </a:r>
            <a:r>
              <a:rPr lang="en-US" sz="2000" dirty="0">
                <a:hlinkClick r:id="rId5"/>
              </a:rPr>
              <a:t>http://hechingerreport.org/vast-majority-students-disabilities-dont-get-college-degree/</a:t>
            </a:r>
            <a:r>
              <a:rPr lang="en-US" sz="2000" dirty="0"/>
              <a:t> </a:t>
            </a:r>
          </a:p>
        </p:txBody>
      </p:sp>
    </p:spTree>
    <p:extLst>
      <p:ext uri="{BB962C8B-B14F-4D97-AF65-F5344CB8AC3E}">
        <p14:creationId xmlns:p14="http://schemas.microsoft.com/office/powerpoint/2010/main" val="4416381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14E6-6770-8D40-98F8-0CB155E9F501}"/>
              </a:ext>
            </a:extLst>
          </p:cNvPr>
          <p:cNvSpPr>
            <a:spLocks noGrp="1"/>
          </p:cNvSpPr>
          <p:nvPr>
            <p:ph type="title"/>
          </p:nvPr>
        </p:nvSpPr>
        <p:spPr/>
        <p:txBody>
          <a:bodyPr/>
          <a:lstStyle/>
          <a:p>
            <a:r>
              <a:rPr lang="en-US" dirty="0"/>
              <a:t>Questions for the Audience 1</a:t>
            </a:r>
          </a:p>
        </p:txBody>
      </p:sp>
      <p:sp>
        <p:nvSpPr>
          <p:cNvPr id="3" name="Content Placeholder 2">
            <a:extLst>
              <a:ext uri="{FF2B5EF4-FFF2-40B4-BE49-F238E27FC236}">
                <a16:creationId xmlns:a16="http://schemas.microsoft.com/office/drawing/2014/main" id="{D5181DDC-C64E-1E49-8BC5-DB2E8F96A440}"/>
              </a:ext>
            </a:extLst>
          </p:cNvPr>
          <p:cNvSpPr>
            <a:spLocks noGrp="1"/>
          </p:cNvSpPr>
          <p:nvPr>
            <p:ph idx="1"/>
          </p:nvPr>
        </p:nvSpPr>
        <p:spPr>
          <a:xfrm>
            <a:off x="4957011" y="2576056"/>
            <a:ext cx="6416274" cy="3282742"/>
          </a:xfrm>
        </p:spPr>
        <p:txBody>
          <a:bodyPr>
            <a:normAutofit/>
          </a:bodyPr>
          <a:lstStyle/>
          <a:p>
            <a:pPr marL="0" indent="0">
              <a:buNone/>
            </a:pPr>
            <a:r>
              <a:rPr lang="en-US" sz="2800" dirty="0"/>
              <a:t>During your years as a college student, did you identify as a student who was Deaf, disabled, or chronically ill?</a:t>
            </a:r>
          </a:p>
        </p:txBody>
      </p:sp>
      <p:pic>
        <p:nvPicPr>
          <p:cNvPr id="5" name="Picture 4" descr="Simplified drawing of a stick figure raising their hand in front of a large screen" title="Raise you hand icon">
            <a:extLst>
              <a:ext uri="{FF2B5EF4-FFF2-40B4-BE49-F238E27FC236}">
                <a16:creationId xmlns:a16="http://schemas.microsoft.com/office/drawing/2014/main" id="{4BC3988C-ADAD-C44D-82A0-50966221C819}"/>
              </a:ext>
            </a:extLst>
          </p:cNvPr>
          <p:cNvPicPr>
            <a:picLocks noChangeAspect="1"/>
          </p:cNvPicPr>
          <p:nvPr/>
        </p:nvPicPr>
        <p:blipFill>
          <a:blip r:embed="rId3"/>
          <a:stretch>
            <a:fillRect/>
          </a:stretch>
        </p:blipFill>
        <p:spPr>
          <a:xfrm>
            <a:off x="810000" y="2492837"/>
            <a:ext cx="3449179" cy="3449179"/>
          </a:xfrm>
          <a:prstGeom prst="rect">
            <a:avLst/>
          </a:prstGeom>
          <a:blipFill dpi="0" rotWithShape="1">
            <a:blip r:embed="rId4"/>
            <a:srcRect/>
            <a:tile tx="0" ty="0" sx="100000" sy="100000" flip="none" algn="tl"/>
          </a:blipFill>
          <a:scene3d>
            <a:camera prst="orthographicFront"/>
            <a:lightRig rig="threePt" dir="t"/>
          </a:scene3d>
          <a:sp3d extrusionH="76200" contourW="12700">
            <a:extrusionClr>
              <a:schemeClr val="tx1"/>
            </a:extrusionClr>
            <a:contourClr>
              <a:schemeClr val="bg1"/>
            </a:contourClr>
          </a:sp3d>
        </p:spPr>
      </p:pic>
      <p:sp>
        <p:nvSpPr>
          <p:cNvPr id="6" name="TextBox 5">
            <a:extLst>
              <a:ext uri="{FF2B5EF4-FFF2-40B4-BE49-F238E27FC236}">
                <a16:creationId xmlns:a16="http://schemas.microsoft.com/office/drawing/2014/main" id="{10D3DA77-6C57-8247-B39D-B8A3A0A36503}"/>
              </a:ext>
            </a:extLst>
          </p:cNvPr>
          <p:cNvSpPr txBox="1"/>
          <p:nvPr/>
        </p:nvSpPr>
        <p:spPr>
          <a:xfrm>
            <a:off x="2971800" y="3592759"/>
            <a:ext cx="914400" cy="707886"/>
          </a:xfrm>
          <a:prstGeom prst="rect">
            <a:avLst/>
          </a:prstGeom>
          <a:noFill/>
        </p:spPr>
        <p:txBody>
          <a:bodyPr wrap="square" rtlCol="0">
            <a:spAutoFit/>
          </a:bodyPr>
          <a:lstStyle/>
          <a:p>
            <a:r>
              <a:rPr lang="en-US" sz="4000" b="1" dirty="0">
                <a:solidFill>
                  <a:schemeClr val="bg1"/>
                </a:solidFill>
              </a:rPr>
              <a:t>1</a:t>
            </a:r>
          </a:p>
        </p:txBody>
      </p:sp>
    </p:spTree>
    <p:extLst>
      <p:ext uri="{BB962C8B-B14F-4D97-AF65-F5344CB8AC3E}">
        <p14:creationId xmlns:p14="http://schemas.microsoft.com/office/powerpoint/2010/main" val="316896952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a:t>
            </a:r>
          </a:p>
        </p:txBody>
      </p:sp>
      <p:sp>
        <p:nvSpPr>
          <p:cNvPr id="3" name="Content Placeholder 2"/>
          <p:cNvSpPr>
            <a:spLocks noGrp="1"/>
          </p:cNvSpPr>
          <p:nvPr>
            <p:ph idx="1"/>
          </p:nvPr>
        </p:nvSpPr>
        <p:spPr>
          <a:xfrm>
            <a:off x="827424" y="2895600"/>
            <a:ext cx="10554574" cy="3590260"/>
          </a:xfrm>
        </p:spPr>
        <p:txBody>
          <a:bodyPr>
            <a:normAutofit/>
          </a:bodyPr>
          <a:lstStyle/>
          <a:p>
            <a:pPr>
              <a:buClr>
                <a:schemeClr val="tx1"/>
              </a:buClr>
              <a:buFont typeface="Wingdings" pitchFamily="2" charset="2"/>
              <a:buChar char="§"/>
            </a:pPr>
            <a:r>
              <a:rPr lang="en-US" sz="2400" dirty="0"/>
              <a:t>Kim Elmore, DREAM Coordinator, </a:t>
            </a:r>
            <a:r>
              <a:rPr lang="en-US" sz="2400" dirty="0">
                <a:hlinkClick r:id="rId3"/>
              </a:rPr>
              <a:t>DREAM@ahead.org</a:t>
            </a:r>
            <a:endParaRPr lang="en-US" sz="2400" dirty="0"/>
          </a:p>
          <a:p>
            <a:pPr>
              <a:buClr>
                <a:schemeClr val="tx1"/>
              </a:buClr>
              <a:buFont typeface="Wingdings" pitchFamily="2" charset="2"/>
              <a:buChar char="§"/>
            </a:pPr>
            <a:r>
              <a:rPr lang="en-US" sz="2400" dirty="0"/>
              <a:t>DREAM website: </a:t>
            </a:r>
            <a:r>
              <a:rPr lang="en-US" sz="2400" dirty="0">
                <a:hlinkClick r:id="rId4"/>
              </a:rPr>
              <a:t>www.DREAMcollegedisability.org</a:t>
            </a:r>
            <a:endParaRPr lang="en-US" sz="2400" dirty="0"/>
          </a:p>
          <a:p>
            <a:pPr>
              <a:buClr>
                <a:schemeClr val="tx1"/>
              </a:buClr>
              <a:buFont typeface="Wingdings" pitchFamily="2" charset="2"/>
              <a:buChar char="§"/>
            </a:pPr>
            <a:r>
              <a:rPr lang="en-US" sz="2400" dirty="0"/>
              <a:t>DREAM Twitter: </a:t>
            </a:r>
            <a:r>
              <a:rPr lang="en-US" sz="2400" dirty="0">
                <a:hlinkClick r:id="rId5"/>
              </a:rPr>
              <a:t>www.twitter.com/DREAMdisability</a:t>
            </a:r>
            <a:endParaRPr lang="en-US" sz="2400" dirty="0"/>
          </a:p>
          <a:p>
            <a:pPr>
              <a:buClr>
                <a:schemeClr val="tx1"/>
              </a:buClr>
              <a:buFont typeface="Wingdings" pitchFamily="2" charset="2"/>
              <a:buChar char="§"/>
            </a:pPr>
            <a:r>
              <a:rPr lang="en-US" sz="2400" dirty="0"/>
              <a:t>DREAM Facebook: </a:t>
            </a:r>
            <a:r>
              <a:rPr lang="en-US" sz="2400" dirty="0">
                <a:hlinkClick r:id="rId6"/>
              </a:rPr>
              <a:t>www.facebook.com/DreamOnlineCommunity</a:t>
            </a:r>
            <a:endParaRPr lang="en-US" sz="2400" dirty="0"/>
          </a:p>
          <a:p>
            <a:pPr>
              <a:buClr>
                <a:schemeClr val="tx1"/>
              </a:buClr>
              <a:buFont typeface="Wingdings" pitchFamily="2" charset="2"/>
              <a:buChar char="§"/>
            </a:pPr>
            <a:r>
              <a:rPr lang="en-US" sz="2400" dirty="0"/>
              <a:t>You can also find DREAM on YouTube, Instagram, and LinkedIn</a:t>
            </a:r>
          </a:p>
        </p:txBody>
      </p:sp>
      <p:pic>
        <p:nvPicPr>
          <p:cNvPr id="4" name="Picture 3" descr="Kim Elmore, and her fellow Texas Tech University grad student, Jeannie Bennett, pose together at the 2014 Disabled and Proud student conference, holding up their index fingers and thumbs to imitate guns for the Texas Tech “guns up” salute." title="Two students at disabled students conference"/>
          <p:cNvPicPr>
            <a:picLocks noChangeAspect="1"/>
          </p:cNvPicPr>
          <p:nvPr/>
        </p:nvPicPr>
        <p:blipFill rotWithShape="1">
          <a:blip r:embed="rId7">
            <a:extLst>
              <a:ext uri="{28A0092B-C50C-407E-A947-70E740481C1C}">
                <a14:useLocalDpi xmlns:a14="http://schemas.microsoft.com/office/drawing/2010/main" val="0"/>
              </a:ext>
            </a:extLst>
          </a:blip>
          <a:srcRect t="23876"/>
          <a:stretch/>
        </p:blipFill>
        <p:spPr>
          <a:xfrm>
            <a:off x="8712200" y="459888"/>
            <a:ext cx="2669798" cy="2709810"/>
          </a:xfrm>
          <a:prstGeom prst="rect">
            <a:avLst/>
          </a:prstGeom>
          <a:ln w="44450">
            <a:solidFill>
              <a:schemeClr val="accent1"/>
            </a:solidFill>
          </a:ln>
        </p:spPr>
      </p:pic>
    </p:spTree>
    <p:extLst>
      <p:ext uri="{BB962C8B-B14F-4D97-AF65-F5344CB8AC3E}">
        <p14:creationId xmlns:p14="http://schemas.microsoft.com/office/powerpoint/2010/main" val="169037609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14E6-6770-8D40-98F8-0CB155E9F501}"/>
              </a:ext>
            </a:extLst>
          </p:cNvPr>
          <p:cNvSpPr>
            <a:spLocks noGrp="1"/>
          </p:cNvSpPr>
          <p:nvPr>
            <p:ph type="title"/>
          </p:nvPr>
        </p:nvSpPr>
        <p:spPr/>
        <p:txBody>
          <a:bodyPr/>
          <a:lstStyle/>
          <a:p>
            <a:r>
              <a:rPr lang="en-US" dirty="0"/>
              <a:t>Questions for the Audience 2</a:t>
            </a:r>
          </a:p>
        </p:txBody>
      </p:sp>
      <p:sp>
        <p:nvSpPr>
          <p:cNvPr id="3" name="Content Placeholder 2">
            <a:extLst>
              <a:ext uri="{FF2B5EF4-FFF2-40B4-BE49-F238E27FC236}">
                <a16:creationId xmlns:a16="http://schemas.microsoft.com/office/drawing/2014/main" id="{D5181DDC-C64E-1E49-8BC5-DB2E8F96A440}"/>
              </a:ext>
            </a:extLst>
          </p:cNvPr>
          <p:cNvSpPr>
            <a:spLocks noGrp="1"/>
          </p:cNvSpPr>
          <p:nvPr>
            <p:ph idx="1"/>
          </p:nvPr>
        </p:nvSpPr>
        <p:spPr>
          <a:xfrm>
            <a:off x="4908884" y="2601417"/>
            <a:ext cx="6705033" cy="3282742"/>
          </a:xfrm>
        </p:spPr>
        <p:txBody>
          <a:bodyPr>
            <a:normAutofit/>
          </a:bodyPr>
          <a:lstStyle/>
          <a:p>
            <a:pPr marL="0" indent="0">
              <a:buNone/>
            </a:pPr>
            <a:r>
              <a:rPr lang="en-US" sz="2800" dirty="0"/>
              <a:t>During your years as a college student, did you identify as an ally of people with disabilities?</a:t>
            </a:r>
          </a:p>
        </p:txBody>
      </p:sp>
      <p:pic>
        <p:nvPicPr>
          <p:cNvPr id="4" name="Picture 3" descr="Simplified drawing of a stick figure raising their hand in front of a large screen" title="Raise your hand icon">
            <a:extLst>
              <a:ext uri="{FF2B5EF4-FFF2-40B4-BE49-F238E27FC236}">
                <a16:creationId xmlns:a16="http://schemas.microsoft.com/office/drawing/2014/main" id="{04F98958-DA1B-D445-9577-0E423060A44D}"/>
              </a:ext>
            </a:extLst>
          </p:cNvPr>
          <p:cNvPicPr>
            <a:picLocks noChangeAspect="1"/>
          </p:cNvPicPr>
          <p:nvPr/>
        </p:nvPicPr>
        <p:blipFill>
          <a:blip r:embed="rId3"/>
          <a:stretch>
            <a:fillRect/>
          </a:stretch>
        </p:blipFill>
        <p:spPr>
          <a:xfrm>
            <a:off x="810000" y="2576056"/>
            <a:ext cx="3449179" cy="3449179"/>
          </a:xfrm>
          <a:prstGeom prst="rect">
            <a:avLst/>
          </a:prstGeom>
          <a:blipFill dpi="0" rotWithShape="1">
            <a:blip r:embed="rId4"/>
            <a:srcRect/>
            <a:tile tx="0" ty="0" sx="100000" sy="100000" flip="none" algn="tl"/>
          </a:blipFill>
          <a:scene3d>
            <a:camera prst="orthographicFront"/>
            <a:lightRig rig="threePt" dir="t"/>
          </a:scene3d>
          <a:sp3d extrusionH="76200" contourW="12700">
            <a:extrusionClr>
              <a:schemeClr val="tx1"/>
            </a:extrusionClr>
            <a:contourClr>
              <a:schemeClr val="bg1"/>
            </a:contourClr>
          </a:sp3d>
        </p:spPr>
      </p:pic>
      <p:sp>
        <p:nvSpPr>
          <p:cNvPr id="6" name="TextBox 5">
            <a:extLst>
              <a:ext uri="{FF2B5EF4-FFF2-40B4-BE49-F238E27FC236}">
                <a16:creationId xmlns:a16="http://schemas.microsoft.com/office/drawing/2014/main" id="{56AEBE49-E547-B748-A2F5-386C87E0929C}"/>
              </a:ext>
            </a:extLst>
          </p:cNvPr>
          <p:cNvSpPr txBox="1"/>
          <p:nvPr/>
        </p:nvSpPr>
        <p:spPr>
          <a:xfrm>
            <a:off x="2971800" y="3592759"/>
            <a:ext cx="914400" cy="707886"/>
          </a:xfrm>
          <a:prstGeom prst="rect">
            <a:avLst/>
          </a:prstGeom>
          <a:noFill/>
        </p:spPr>
        <p:txBody>
          <a:bodyPr wrap="square" rtlCol="0">
            <a:spAutoFit/>
          </a:bodyPr>
          <a:lstStyle/>
          <a:p>
            <a:r>
              <a:rPr lang="en-US" sz="4000" b="1" dirty="0">
                <a:solidFill>
                  <a:schemeClr val="bg1"/>
                </a:solidFill>
              </a:rPr>
              <a:t>2</a:t>
            </a:r>
          </a:p>
        </p:txBody>
      </p:sp>
    </p:spTree>
    <p:extLst>
      <p:ext uri="{BB962C8B-B14F-4D97-AF65-F5344CB8AC3E}">
        <p14:creationId xmlns:p14="http://schemas.microsoft.com/office/powerpoint/2010/main" val="294000622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3A70E-13D8-184A-9A1D-1D530BCCE988}"/>
              </a:ext>
            </a:extLst>
          </p:cNvPr>
          <p:cNvSpPr>
            <a:spLocks noGrp="1"/>
          </p:cNvSpPr>
          <p:nvPr>
            <p:ph type="title"/>
          </p:nvPr>
        </p:nvSpPr>
        <p:spPr/>
        <p:txBody>
          <a:bodyPr/>
          <a:lstStyle/>
          <a:p>
            <a:r>
              <a:rPr lang="en-US" dirty="0"/>
              <a:t>Panel Goals</a:t>
            </a:r>
          </a:p>
        </p:txBody>
      </p:sp>
      <p:sp>
        <p:nvSpPr>
          <p:cNvPr id="3" name="Content Placeholder 2">
            <a:extLst>
              <a:ext uri="{FF2B5EF4-FFF2-40B4-BE49-F238E27FC236}">
                <a16:creationId xmlns:a16="http://schemas.microsoft.com/office/drawing/2014/main" id="{B08EBB87-B2E4-9D42-B5E4-2067D03F49F4}"/>
              </a:ext>
            </a:extLst>
          </p:cNvPr>
          <p:cNvSpPr>
            <a:spLocks noGrp="1"/>
          </p:cNvSpPr>
          <p:nvPr>
            <p:ph idx="1"/>
          </p:nvPr>
        </p:nvSpPr>
        <p:spPr/>
        <p:txBody>
          <a:bodyPr>
            <a:normAutofit/>
          </a:bodyPr>
          <a:lstStyle/>
          <a:p>
            <a:pPr>
              <a:buClr>
                <a:schemeClr val="tx1"/>
              </a:buClr>
              <a:buFont typeface="Wingdings" pitchFamily="2" charset="2"/>
              <a:buChar char="§"/>
            </a:pPr>
            <a:r>
              <a:rPr lang="en-US" sz="2400" dirty="0"/>
              <a:t>to share our perspectives of living as college students with disabilities, including experiences of using disability resources for accommodations and access and developing disability identity and community</a:t>
            </a:r>
          </a:p>
          <a:p>
            <a:pPr>
              <a:buClr>
                <a:schemeClr val="tx1"/>
              </a:buClr>
              <a:buFont typeface="Wingdings" pitchFamily="2" charset="2"/>
              <a:buChar char="§"/>
            </a:pPr>
            <a:r>
              <a:rPr lang="en-US" sz="2400" dirty="0"/>
              <a:t>to suggest how DR professionals can better outreach to students, enhance services, and help create a more welcoming campus for students with disabilities </a:t>
            </a:r>
          </a:p>
        </p:txBody>
      </p:sp>
    </p:spTree>
    <p:extLst>
      <p:ext uri="{BB962C8B-B14F-4D97-AF65-F5344CB8AC3E}">
        <p14:creationId xmlns:p14="http://schemas.microsoft.com/office/powerpoint/2010/main" val="319817899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Kim Elmore, Moderator</a:t>
            </a:r>
          </a:p>
        </p:txBody>
      </p:sp>
      <p:sp>
        <p:nvSpPr>
          <p:cNvPr id="3" name="Content Placeholder 2"/>
          <p:cNvSpPr>
            <a:spLocks noGrp="1"/>
          </p:cNvSpPr>
          <p:nvPr>
            <p:ph idx="1"/>
          </p:nvPr>
        </p:nvSpPr>
        <p:spPr>
          <a:xfrm>
            <a:off x="646772" y="2483544"/>
            <a:ext cx="7606892" cy="3636511"/>
          </a:xfrm>
        </p:spPr>
        <p:txBody>
          <a:bodyPr>
            <a:noAutofit/>
          </a:bodyPr>
          <a:lstStyle/>
          <a:p>
            <a:pPr>
              <a:buClr>
                <a:schemeClr val="tx1"/>
              </a:buClr>
              <a:buFont typeface="Wingdings" pitchFamily="2" charset="2"/>
              <a:buChar char="§"/>
            </a:pPr>
            <a:r>
              <a:rPr lang="en-US" sz="2400" dirty="0"/>
              <a:t>Texas Tech University doctoral candidate in Technical Communication and Rhetoric studying inclusion and accessibility of science and tech</a:t>
            </a:r>
          </a:p>
          <a:p>
            <a:pPr>
              <a:buClr>
                <a:schemeClr val="tx1"/>
              </a:buClr>
              <a:buFont typeface="Wingdings" pitchFamily="2" charset="2"/>
              <a:buChar char="§"/>
            </a:pPr>
            <a:r>
              <a:rPr lang="en-US" sz="2400" dirty="0"/>
              <a:t>Coordinator of DREAM, a U.S. organization by and for college students with disabilities, who started as a board member in 2012</a:t>
            </a:r>
          </a:p>
          <a:p>
            <a:pPr>
              <a:buClr>
                <a:schemeClr val="tx1"/>
              </a:buClr>
              <a:buFont typeface="Wingdings" pitchFamily="2" charset="2"/>
              <a:buChar char="§"/>
            </a:pPr>
            <a:r>
              <a:rPr lang="en-US" sz="2400" dirty="0"/>
              <a:t>Did not publicly identify as disabled or know about disability community until taking a graduate course on Disability and Accessibility</a:t>
            </a:r>
          </a:p>
        </p:txBody>
      </p:sp>
      <p:pic>
        <p:nvPicPr>
          <p:cNvPr id="6" name="Picture 5" descr="Kim is a white woman with medium-length brown hair. She is wearing a blue t-shirt and smiling in this headshot." title="Kim Elmore headshot">
            <a:extLst>
              <a:ext uri="{FF2B5EF4-FFF2-40B4-BE49-F238E27FC236}">
                <a16:creationId xmlns:a16="http://schemas.microsoft.com/office/drawing/2014/main" id="{5098FAF6-3FD2-9E4F-A5D8-C07CABE1E530}"/>
              </a:ext>
            </a:extLst>
          </p:cNvPr>
          <p:cNvPicPr>
            <a:picLocks noChangeAspect="1"/>
          </p:cNvPicPr>
          <p:nvPr/>
        </p:nvPicPr>
        <p:blipFill>
          <a:blip r:embed="rId3"/>
          <a:stretch>
            <a:fillRect/>
          </a:stretch>
        </p:blipFill>
        <p:spPr>
          <a:xfrm>
            <a:off x="8694821" y="2560772"/>
            <a:ext cx="2518611" cy="3777916"/>
          </a:xfrm>
          <a:prstGeom prst="rect">
            <a:avLst/>
          </a:prstGeom>
        </p:spPr>
      </p:pic>
    </p:spTree>
    <p:extLst>
      <p:ext uri="{BB962C8B-B14F-4D97-AF65-F5344CB8AC3E}">
        <p14:creationId xmlns:p14="http://schemas.microsoft.com/office/powerpoint/2010/main" val="88185128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Isabella “Izzie” Bullock, Panelist</a:t>
            </a:r>
          </a:p>
        </p:txBody>
      </p:sp>
      <p:sp>
        <p:nvSpPr>
          <p:cNvPr id="3" name="Content Placeholder 2"/>
          <p:cNvSpPr>
            <a:spLocks noGrp="1"/>
          </p:cNvSpPr>
          <p:nvPr>
            <p:ph idx="1"/>
          </p:nvPr>
        </p:nvSpPr>
        <p:spPr>
          <a:xfrm>
            <a:off x="646772" y="2483544"/>
            <a:ext cx="7606892" cy="3636511"/>
          </a:xfrm>
        </p:spPr>
        <p:txBody>
          <a:bodyPr>
            <a:noAutofit/>
          </a:bodyPr>
          <a:lstStyle/>
          <a:p>
            <a:pPr>
              <a:buClr>
                <a:schemeClr val="tx1"/>
              </a:buClr>
              <a:buFont typeface="Wingdings" pitchFamily="2" charset="2"/>
              <a:buChar char="§"/>
            </a:pPr>
            <a:r>
              <a:rPr lang="en-US" sz="2400" dirty="0"/>
              <a:t>M.A. candidate in Educational Leadership/Higher Education and Student Affairs at Eastern Michigan University (EMU)</a:t>
            </a:r>
          </a:p>
          <a:p>
            <a:pPr>
              <a:buClr>
                <a:schemeClr val="tx1"/>
              </a:buClr>
              <a:buFont typeface="Wingdings" pitchFamily="2" charset="2"/>
              <a:buChar char="§"/>
            </a:pPr>
            <a:r>
              <a:rPr lang="en-US" sz="2400" dirty="0"/>
              <a:t>Graduate Assistant for EMU’s Disability Resource Center</a:t>
            </a:r>
          </a:p>
          <a:p>
            <a:pPr>
              <a:buClr>
                <a:schemeClr val="tx1"/>
              </a:buClr>
              <a:buFont typeface="Wingdings" pitchFamily="2" charset="2"/>
              <a:buChar char="§"/>
            </a:pPr>
            <a:r>
              <a:rPr lang="en-US" sz="2400" dirty="0"/>
              <a:t>Firmly believes that student involvement is a key to a student’s success</a:t>
            </a:r>
          </a:p>
        </p:txBody>
      </p:sp>
      <p:pic>
        <p:nvPicPr>
          <p:cNvPr id="6" name="Picture 5" descr="Izzie is a young white woman with shoulder-length blonde hair. She is wearing a green, grey, and black camo-style t-shirt and smiling in this picture." title="Izzie Bullock headshot">
            <a:extLst>
              <a:ext uri="{FF2B5EF4-FFF2-40B4-BE49-F238E27FC236}">
                <a16:creationId xmlns:a16="http://schemas.microsoft.com/office/drawing/2014/main" id="{2A9C158F-5314-7F4C-812D-20076AB9D94D}"/>
              </a:ext>
            </a:extLst>
          </p:cNvPr>
          <p:cNvPicPr>
            <a:picLocks noChangeAspect="1"/>
          </p:cNvPicPr>
          <p:nvPr/>
        </p:nvPicPr>
        <p:blipFill>
          <a:blip r:embed="rId3"/>
          <a:stretch>
            <a:fillRect/>
          </a:stretch>
        </p:blipFill>
        <p:spPr>
          <a:xfrm>
            <a:off x="8686803" y="2483544"/>
            <a:ext cx="2415728" cy="3636511"/>
          </a:xfrm>
          <a:prstGeom prst="rect">
            <a:avLst/>
          </a:prstGeom>
        </p:spPr>
      </p:pic>
    </p:spTree>
    <p:extLst>
      <p:ext uri="{BB962C8B-B14F-4D97-AF65-F5344CB8AC3E}">
        <p14:creationId xmlns:p14="http://schemas.microsoft.com/office/powerpoint/2010/main" val="215632311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BF188-2891-0640-B1AC-40BF9A368BD2}"/>
              </a:ext>
            </a:extLst>
          </p:cNvPr>
          <p:cNvSpPr>
            <a:spLocks noGrp="1"/>
          </p:cNvSpPr>
          <p:nvPr>
            <p:ph type="title"/>
          </p:nvPr>
        </p:nvSpPr>
        <p:spPr/>
        <p:txBody>
          <a:bodyPr/>
          <a:lstStyle/>
          <a:p>
            <a:r>
              <a:rPr lang="en-US" dirty="0"/>
              <a:t>Jimmy Cong, Panelist</a:t>
            </a:r>
          </a:p>
        </p:txBody>
      </p:sp>
      <p:sp>
        <p:nvSpPr>
          <p:cNvPr id="3" name="Content Placeholder 2">
            <a:extLst>
              <a:ext uri="{FF2B5EF4-FFF2-40B4-BE49-F238E27FC236}">
                <a16:creationId xmlns:a16="http://schemas.microsoft.com/office/drawing/2014/main" id="{FB1AF30C-8BE5-DD4E-80BF-5E3E85E67752}"/>
              </a:ext>
            </a:extLst>
          </p:cNvPr>
          <p:cNvSpPr>
            <a:spLocks noGrp="1"/>
          </p:cNvSpPr>
          <p:nvPr>
            <p:ph idx="1"/>
          </p:nvPr>
        </p:nvSpPr>
        <p:spPr>
          <a:xfrm>
            <a:off x="810000" y="2488987"/>
            <a:ext cx="7334688" cy="3636511"/>
          </a:xfrm>
        </p:spPr>
        <p:txBody>
          <a:bodyPr>
            <a:normAutofit/>
          </a:bodyPr>
          <a:lstStyle/>
          <a:p>
            <a:pPr>
              <a:buClr>
                <a:schemeClr val="tx1"/>
              </a:buClr>
              <a:buFont typeface="Wingdings" pitchFamily="2" charset="2"/>
              <a:buChar char="§"/>
            </a:pPr>
            <a:r>
              <a:rPr lang="en-US" sz="2400" dirty="0"/>
              <a:t>University of California San Diego senior who will receive a B.A. in Visual Arts, Digital Media and Music Composition in December</a:t>
            </a:r>
          </a:p>
          <a:p>
            <a:pPr>
              <a:buClr>
                <a:schemeClr val="tx1"/>
              </a:buClr>
              <a:buFont typeface="Wingdings" pitchFamily="2" charset="2"/>
              <a:buChar char="§"/>
            </a:pPr>
            <a:r>
              <a:rPr lang="en-US" sz="2400" dirty="0"/>
              <a:t>Plans to attend graduate school to study film scoring</a:t>
            </a:r>
          </a:p>
          <a:p>
            <a:pPr>
              <a:buClr>
                <a:schemeClr val="tx1"/>
              </a:buClr>
              <a:buFont typeface="Wingdings" pitchFamily="2" charset="2"/>
              <a:buChar char="§"/>
            </a:pPr>
            <a:r>
              <a:rPr lang="en-US" sz="2400" dirty="0"/>
              <a:t>Enjoys DJing for all sorts of events from house parties to weddings</a:t>
            </a:r>
          </a:p>
        </p:txBody>
      </p:sp>
      <p:pic>
        <p:nvPicPr>
          <p:cNvPr id="4" name="Content Placeholder 5" descr="Jimmy is a young brown man with short black hair. He is wearing a black button-up shirt and smiling in this headshot." title="Jimmy Cong headshot">
            <a:extLst>
              <a:ext uri="{FF2B5EF4-FFF2-40B4-BE49-F238E27FC236}">
                <a16:creationId xmlns:a16="http://schemas.microsoft.com/office/drawing/2014/main" id="{84A76964-108C-054E-9E23-A8D4F5752745}"/>
              </a:ext>
            </a:extLst>
          </p:cNvPr>
          <p:cNvPicPr>
            <a:picLocks noChangeAspect="1"/>
          </p:cNvPicPr>
          <p:nvPr/>
        </p:nvPicPr>
        <p:blipFill>
          <a:blip r:embed="rId3"/>
          <a:stretch>
            <a:fillRect/>
          </a:stretch>
        </p:blipFill>
        <p:spPr>
          <a:xfrm>
            <a:off x="8691905" y="2467899"/>
            <a:ext cx="2439160" cy="3657599"/>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179468984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Andrew Gomez, Panelist</a:t>
            </a:r>
          </a:p>
        </p:txBody>
      </p:sp>
      <p:sp>
        <p:nvSpPr>
          <p:cNvPr id="3" name="Content Placeholder 2"/>
          <p:cNvSpPr>
            <a:spLocks noGrp="1"/>
          </p:cNvSpPr>
          <p:nvPr>
            <p:ph idx="1"/>
          </p:nvPr>
        </p:nvSpPr>
        <p:spPr>
          <a:xfrm>
            <a:off x="627722" y="2750244"/>
            <a:ext cx="7606892" cy="3636511"/>
          </a:xfrm>
        </p:spPr>
        <p:txBody>
          <a:bodyPr>
            <a:noAutofit/>
          </a:bodyPr>
          <a:lstStyle/>
          <a:p>
            <a:pPr>
              <a:buClr>
                <a:schemeClr val="tx1"/>
              </a:buClr>
              <a:buFont typeface="Wingdings" pitchFamily="2" charset="2"/>
              <a:buChar char="§"/>
            </a:pPr>
            <a:r>
              <a:rPr lang="en-US" sz="2200" dirty="0"/>
              <a:t>Senior at the University of New Mexico (UNM) double majoring in English and Psychology who is preparing for a career in occupational therapy</a:t>
            </a:r>
          </a:p>
          <a:p>
            <a:pPr>
              <a:buClr>
                <a:schemeClr val="tx1"/>
              </a:buClr>
              <a:buFont typeface="Wingdings" pitchFamily="2" charset="2"/>
              <a:buChar char="§"/>
            </a:pPr>
            <a:r>
              <a:rPr lang="en-US" sz="2200" dirty="0"/>
              <a:t>Works at the UNM LGBTQ Resource Center to provide support, education, advocacy, &amp; safety to students, faculty, and staff of all gender identities &amp; sexual orientations</a:t>
            </a:r>
          </a:p>
          <a:p>
            <a:pPr>
              <a:buClr>
                <a:schemeClr val="tx1"/>
              </a:buClr>
              <a:buFont typeface="Wingdings" pitchFamily="2" charset="2"/>
              <a:buChar char="§"/>
            </a:pPr>
            <a:r>
              <a:rPr lang="en-US" sz="2200" dirty="0"/>
              <a:t>Andrew travels around the world, surrounds himself with a diverse friend group, and always actively tries to learn about the world</a:t>
            </a:r>
          </a:p>
          <a:p>
            <a:endParaRPr lang="en-US" sz="2100" dirty="0"/>
          </a:p>
        </p:txBody>
      </p:sp>
      <p:pic>
        <p:nvPicPr>
          <p:cNvPr id="6" name="Picture 5" descr="Andrew is a young, light brown man with dark-rimmed eyeglasses and short dark hair. He is wearing a black-and-white patterned button-down shirt in this headshot." title="Andrew Gomez headshot">
            <a:extLst>
              <a:ext uri="{FF2B5EF4-FFF2-40B4-BE49-F238E27FC236}">
                <a16:creationId xmlns:a16="http://schemas.microsoft.com/office/drawing/2014/main" id="{89F33834-1CBD-B341-9D2F-87FD2E9C726E}"/>
              </a:ext>
            </a:extLst>
          </p:cNvPr>
          <p:cNvPicPr>
            <a:picLocks noChangeAspect="1"/>
          </p:cNvPicPr>
          <p:nvPr/>
        </p:nvPicPr>
        <p:blipFill>
          <a:blip r:embed="rId3"/>
          <a:stretch>
            <a:fillRect/>
          </a:stretch>
        </p:blipFill>
        <p:spPr>
          <a:xfrm>
            <a:off x="8636668" y="2488583"/>
            <a:ext cx="2432385" cy="3648578"/>
          </a:xfrm>
          <a:prstGeom prst="rect">
            <a:avLst/>
          </a:prstGeom>
        </p:spPr>
      </p:pic>
    </p:spTree>
    <p:extLst>
      <p:ext uri="{BB962C8B-B14F-4D97-AF65-F5344CB8AC3E}">
        <p14:creationId xmlns:p14="http://schemas.microsoft.com/office/powerpoint/2010/main" val="4116900306"/>
      </p:ext>
    </p:extLst>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Custom 10">
      <a:dk1>
        <a:srgbClr val="000000"/>
      </a:dk1>
      <a:lt1>
        <a:srgbClr val="F8F8F8"/>
      </a:lt1>
      <a:dk2>
        <a:srgbClr val="212121"/>
      </a:dk2>
      <a:lt2>
        <a:srgbClr val="8A2164"/>
      </a:lt2>
      <a:accent1>
        <a:srgbClr val="8A2164"/>
      </a:accent1>
      <a:accent2>
        <a:srgbClr val="6FEBA0"/>
      </a:accent2>
      <a:accent3>
        <a:srgbClr val="B6DF5E"/>
      </a:accent3>
      <a:accent4>
        <a:srgbClr val="EFB251"/>
      </a:accent4>
      <a:accent5>
        <a:srgbClr val="EF755F"/>
      </a:accent5>
      <a:accent6>
        <a:srgbClr val="ED515C"/>
      </a:accent6>
      <a:hlink>
        <a:srgbClr val="FFD478"/>
      </a:hlink>
      <a:folHlink>
        <a:srgbClr val="FFD478"/>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4734</TotalTime>
  <Words>2115</Words>
  <Application>Microsoft Macintosh PowerPoint</Application>
  <PresentationFormat>Widescreen</PresentationFormat>
  <Paragraphs>149</Paragraphs>
  <Slides>30</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Century Gothic</vt:lpstr>
      <vt:lpstr>Wingdings</vt:lpstr>
      <vt:lpstr>Wingdings 2</vt:lpstr>
      <vt:lpstr>Quotable</vt:lpstr>
      <vt:lpstr>PowerPoint Presentation</vt:lpstr>
      <vt:lpstr>Session Outline</vt:lpstr>
      <vt:lpstr>Questions for the Audience 1</vt:lpstr>
      <vt:lpstr>Questions for the Audience 2</vt:lpstr>
      <vt:lpstr>Panel Goals</vt:lpstr>
      <vt:lpstr>Kim Elmore, Moderator</vt:lpstr>
      <vt:lpstr>Isabella “Izzie” Bullock, Panelist</vt:lpstr>
      <vt:lpstr>Jimmy Cong, Panelist</vt:lpstr>
      <vt:lpstr>Andrew Gomez, Panelist</vt:lpstr>
      <vt:lpstr>Toni Saia, Panelist</vt:lpstr>
      <vt:lpstr>Kevin Thomas, Panelist</vt:lpstr>
      <vt:lpstr>Prompt 1: College Transition</vt:lpstr>
      <vt:lpstr>Prompt 2: Accommodations</vt:lpstr>
      <vt:lpstr>Prompt 3: Beyond Accommodations</vt:lpstr>
      <vt:lpstr>Audience Q and A</vt:lpstr>
      <vt:lpstr>The National Center for College Students with Disabilities (NCCSD)</vt:lpstr>
      <vt:lpstr>DREAM Video (https://youtu.be/PUmopJ8Y-9w)</vt:lpstr>
      <vt:lpstr>Experience of Campus Isolation</vt:lpstr>
      <vt:lpstr>Early History of DREAM</vt:lpstr>
      <vt:lpstr>Current DREAM Activities</vt:lpstr>
      <vt:lpstr>Prompt 4: College Community</vt:lpstr>
      <vt:lpstr>Prompt 5: Disability Identity</vt:lpstr>
      <vt:lpstr>Prompt 6: Identity, Intersectionality &amp; Community</vt:lpstr>
      <vt:lpstr>Prompt 7: College and Career Decisions</vt:lpstr>
      <vt:lpstr>Prompt 8: Mentoring</vt:lpstr>
      <vt:lpstr>Audience Q and A</vt:lpstr>
      <vt:lpstr>Beyond Accommodations:  Student Ideas for Disability Resources</vt:lpstr>
      <vt:lpstr>Prompt 9: Advice for Disability Resources</vt:lpstr>
      <vt:lpstr>Sources Cited</vt:lpstr>
      <vt:lpstr>Contact</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Elmore, Kimberly</dc:creator>
  <cp:lastModifiedBy>Microsoft Office User</cp:lastModifiedBy>
  <cp:revision>161</cp:revision>
  <dcterms:created xsi:type="dcterms:W3CDTF">2017-04-28T02:44:02Z</dcterms:created>
  <dcterms:modified xsi:type="dcterms:W3CDTF">2018-07-19T04:40:46Z</dcterms:modified>
</cp:coreProperties>
</file>