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98" r:id="rId2"/>
    <p:sldId id="297" r:id="rId3"/>
    <p:sldId id="288" r:id="rId4"/>
    <p:sldId id="287" r:id="rId5"/>
    <p:sldId id="308" r:id="rId6"/>
    <p:sldId id="273" r:id="rId7"/>
    <p:sldId id="300" r:id="rId8"/>
    <p:sldId id="312" r:id="rId9"/>
    <p:sldId id="314" r:id="rId10"/>
    <p:sldId id="315" r:id="rId11"/>
    <p:sldId id="313" r:id="rId12"/>
    <p:sldId id="294" r:id="rId13"/>
    <p:sldId id="296" r:id="rId14"/>
    <p:sldId id="306" r:id="rId15"/>
    <p:sldId id="307" r:id="rId16"/>
    <p:sldId id="276" r:id="rId17"/>
    <p:sldId id="316" r:id="rId18"/>
    <p:sldId id="280" r:id="rId19"/>
    <p:sldId id="317" r:id="rId20"/>
    <p:sldId id="318" r:id="rId21"/>
    <p:sldId id="282" r:id="rId22"/>
    <p:sldId id="319" r:id="rId23"/>
    <p:sldId id="265" r:id="rId24"/>
    <p:sldId id="257" r:id="rId25"/>
    <p:sldId id="29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2059" autoAdjust="0"/>
  </p:normalViewPr>
  <p:slideViewPr>
    <p:cSldViewPr snapToGrid="0">
      <p:cViewPr varScale="1">
        <p:scale>
          <a:sx n="56" d="100"/>
          <a:sy n="56" d="100"/>
        </p:scale>
        <p:origin x="18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200"/>
            </a:lvl1pPr>
          </a:lstStyle>
          <a:p>
            <a:fld id="{FFEC9218-0F3A-485F-BF71-38869E9F5F3C}" type="datetimeFigureOut">
              <a:rPr lang="en-US" smtClean="0"/>
              <a:t>7/13/2018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200"/>
            </a:lvl1pPr>
          </a:lstStyle>
          <a:p>
            <a:fld id="{1628A7B8-EC3A-47C0-8C44-6B8EF3893A5C}" type="slidenum">
              <a:rPr lang="en-US" smtClean="0"/>
              <a:t>‹#›</a:t>
            </a:fld>
            <a:endParaRPr lang="en-US"/>
          </a:p>
        </p:txBody>
      </p:sp>
    </p:spTree>
    <p:extLst>
      <p:ext uri="{BB962C8B-B14F-4D97-AF65-F5344CB8AC3E}">
        <p14:creationId xmlns:p14="http://schemas.microsoft.com/office/powerpoint/2010/main" val="41948833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72" cy="465774"/>
          </a:xfrm>
          <a:prstGeom prst="rect">
            <a:avLst/>
          </a:prstGeom>
        </p:spPr>
        <p:txBody>
          <a:bodyPr vert="horz" lIns="91650" tIns="45825" rIns="91650" bIns="45825" rtlCol="0"/>
          <a:lstStyle>
            <a:lvl1pPr algn="l">
              <a:defRPr sz="1200"/>
            </a:lvl1pPr>
          </a:lstStyle>
          <a:p>
            <a:endParaRPr lang="en-US"/>
          </a:p>
        </p:txBody>
      </p:sp>
      <p:sp>
        <p:nvSpPr>
          <p:cNvPr id="3" name="Date Placeholder 2"/>
          <p:cNvSpPr>
            <a:spLocks noGrp="1"/>
          </p:cNvSpPr>
          <p:nvPr>
            <p:ph type="dt" idx="1"/>
          </p:nvPr>
        </p:nvSpPr>
        <p:spPr>
          <a:xfrm>
            <a:off x="3970436" y="0"/>
            <a:ext cx="3038372" cy="465774"/>
          </a:xfrm>
          <a:prstGeom prst="rect">
            <a:avLst/>
          </a:prstGeom>
        </p:spPr>
        <p:txBody>
          <a:bodyPr vert="horz" lIns="91650" tIns="45825" rIns="91650" bIns="45825" rtlCol="0"/>
          <a:lstStyle>
            <a:lvl1pPr algn="r">
              <a:defRPr sz="1200"/>
            </a:lvl1pPr>
          </a:lstStyle>
          <a:p>
            <a:fld id="{A091F7A0-D8EF-4B30-B49B-1FA934DFA1B2}" type="datetimeFigureOut">
              <a:rPr lang="en-US" smtClean="0"/>
              <a:t>7/13/2018</a:t>
            </a:fld>
            <a:endParaRPr lang="en-US"/>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1650" tIns="45825" rIns="91650" bIns="45825" rtlCol="0" anchor="ctr"/>
          <a:lstStyle/>
          <a:p>
            <a:endParaRPr lang="en-US"/>
          </a:p>
        </p:txBody>
      </p:sp>
      <p:sp>
        <p:nvSpPr>
          <p:cNvPr id="5" name="Notes Placeholder 4"/>
          <p:cNvSpPr>
            <a:spLocks noGrp="1"/>
          </p:cNvSpPr>
          <p:nvPr>
            <p:ph type="body" sz="quarter" idx="3"/>
          </p:nvPr>
        </p:nvSpPr>
        <p:spPr>
          <a:xfrm>
            <a:off x="701040" y="4473337"/>
            <a:ext cx="5608320" cy="3661014"/>
          </a:xfrm>
          <a:prstGeom prst="rect">
            <a:avLst/>
          </a:prstGeom>
        </p:spPr>
        <p:txBody>
          <a:bodyPr vert="horz" lIns="91650" tIns="45825" rIns="91650" bIns="45825"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627"/>
            <a:ext cx="3038372" cy="465773"/>
          </a:xfrm>
          <a:prstGeom prst="rect">
            <a:avLst/>
          </a:prstGeom>
        </p:spPr>
        <p:txBody>
          <a:bodyPr vert="horz" lIns="91650" tIns="45825" rIns="91650" bIns="45825" rtlCol="0" anchor="b"/>
          <a:lstStyle>
            <a:lvl1pPr algn="l">
              <a:defRPr sz="1200"/>
            </a:lvl1pPr>
          </a:lstStyle>
          <a:p>
            <a:endParaRPr lang="en-US"/>
          </a:p>
        </p:txBody>
      </p:sp>
      <p:sp>
        <p:nvSpPr>
          <p:cNvPr id="7" name="Slide Number Placeholder 6"/>
          <p:cNvSpPr>
            <a:spLocks noGrp="1"/>
          </p:cNvSpPr>
          <p:nvPr>
            <p:ph type="sldNum" sz="quarter" idx="5"/>
          </p:nvPr>
        </p:nvSpPr>
        <p:spPr>
          <a:xfrm>
            <a:off x="3970436" y="8830627"/>
            <a:ext cx="3038372" cy="465773"/>
          </a:xfrm>
          <a:prstGeom prst="rect">
            <a:avLst/>
          </a:prstGeom>
        </p:spPr>
        <p:txBody>
          <a:bodyPr vert="horz" lIns="91650" tIns="45825" rIns="91650" bIns="45825" rtlCol="0" anchor="b"/>
          <a:lstStyle>
            <a:lvl1pPr algn="r">
              <a:defRPr sz="1200"/>
            </a:lvl1pPr>
          </a:lstStyle>
          <a:p>
            <a:fld id="{5EA487AB-082B-4A8C-907F-32AA1BABC143}" type="slidenum">
              <a:rPr lang="en-US" smtClean="0"/>
              <a:t>‹#›</a:t>
            </a:fld>
            <a:endParaRPr lang="en-US"/>
          </a:p>
        </p:txBody>
      </p:sp>
    </p:spTree>
    <p:extLst>
      <p:ext uri="{BB962C8B-B14F-4D97-AF65-F5344CB8AC3E}">
        <p14:creationId xmlns:p14="http://schemas.microsoft.com/office/powerpoint/2010/main" val="4213529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a:t>
            </a:fld>
            <a:endParaRPr lang="en-US"/>
          </a:p>
        </p:txBody>
      </p:sp>
    </p:spTree>
    <p:extLst>
      <p:ext uri="{BB962C8B-B14F-4D97-AF65-F5344CB8AC3E}">
        <p14:creationId xmlns:p14="http://schemas.microsoft.com/office/powerpoint/2010/main" val="26191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12</a:t>
            </a:fld>
            <a:endParaRPr lang="en-US"/>
          </a:p>
        </p:txBody>
      </p:sp>
    </p:spTree>
    <p:extLst>
      <p:ext uri="{BB962C8B-B14F-4D97-AF65-F5344CB8AC3E}">
        <p14:creationId xmlns:p14="http://schemas.microsoft.com/office/powerpoint/2010/main" val="3500059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13</a:t>
            </a:fld>
            <a:endParaRPr lang="en-US"/>
          </a:p>
        </p:txBody>
      </p:sp>
    </p:spTree>
    <p:extLst>
      <p:ext uri="{BB962C8B-B14F-4D97-AF65-F5344CB8AC3E}">
        <p14:creationId xmlns:p14="http://schemas.microsoft.com/office/powerpoint/2010/main" val="247284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14</a:t>
            </a:fld>
            <a:endParaRPr lang="en-US"/>
          </a:p>
        </p:txBody>
      </p:sp>
    </p:spTree>
    <p:extLst>
      <p:ext uri="{BB962C8B-B14F-4D97-AF65-F5344CB8AC3E}">
        <p14:creationId xmlns:p14="http://schemas.microsoft.com/office/powerpoint/2010/main" val="510559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15</a:t>
            </a:fld>
            <a:endParaRPr lang="en-US"/>
          </a:p>
        </p:txBody>
      </p:sp>
    </p:spTree>
    <p:extLst>
      <p:ext uri="{BB962C8B-B14F-4D97-AF65-F5344CB8AC3E}">
        <p14:creationId xmlns:p14="http://schemas.microsoft.com/office/powerpoint/2010/main" val="3375194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EA487AB-082B-4A8C-907F-32AA1BABC143}" type="slidenum">
              <a:rPr lang="en-US" smtClean="0"/>
              <a:t>16</a:t>
            </a:fld>
            <a:endParaRPr lang="en-US"/>
          </a:p>
        </p:txBody>
      </p:sp>
    </p:spTree>
    <p:extLst>
      <p:ext uri="{BB962C8B-B14F-4D97-AF65-F5344CB8AC3E}">
        <p14:creationId xmlns:p14="http://schemas.microsoft.com/office/powerpoint/2010/main" val="2338592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17</a:t>
            </a:fld>
            <a:endParaRPr lang="en-US"/>
          </a:p>
        </p:txBody>
      </p:sp>
    </p:spTree>
    <p:extLst>
      <p:ext uri="{BB962C8B-B14F-4D97-AF65-F5344CB8AC3E}">
        <p14:creationId xmlns:p14="http://schemas.microsoft.com/office/powerpoint/2010/main" val="1425440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18</a:t>
            </a:fld>
            <a:endParaRPr lang="en-US"/>
          </a:p>
        </p:txBody>
      </p:sp>
    </p:spTree>
    <p:extLst>
      <p:ext uri="{BB962C8B-B14F-4D97-AF65-F5344CB8AC3E}">
        <p14:creationId xmlns:p14="http://schemas.microsoft.com/office/powerpoint/2010/main" val="1648194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19</a:t>
            </a:fld>
            <a:endParaRPr lang="en-US"/>
          </a:p>
        </p:txBody>
      </p:sp>
    </p:spTree>
    <p:extLst>
      <p:ext uri="{BB962C8B-B14F-4D97-AF65-F5344CB8AC3E}">
        <p14:creationId xmlns:p14="http://schemas.microsoft.com/office/powerpoint/2010/main" val="3329555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20</a:t>
            </a:fld>
            <a:endParaRPr lang="en-US"/>
          </a:p>
        </p:txBody>
      </p:sp>
    </p:spTree>
    <p:extLst>
      <p:ext uri="{BB962C8B-B14F-4D97-AF65-F5344CB8AC3E}">
        <p14:creationId xmlns:p14="http://schemas.microsoft.com/office/powerpoint/2010/main" val="1488014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21</a:t>
            </a:fld>
            <a:endParaRPr lang="en-US"/>
          </a:p>
        </p:txBody>
      </p:sp>
    </p:spTree>
    <p:extLst>
      <p:ext uri="{BB962C8B-B14F-4D97-AF65-F5344CB8AC3E}">
        <p14:creationId xmlns:p14="http://schemas.microsoft.com/office/powerpoint/2010/main" val="1168472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2</a:t>
            </a:fld>
            <a:endParaRPr lang="en-US"/>
          </a:p>
        </p:txBody>
      </p:sp>
    </p:spTree>
    <p:extLst>
      <p:ext uri="{BB962C8B-B14F-4D97-AF65-F5344CB8AC3E}">
        <p14:creationId xmlns:p14="http://schemas.microsoft.com/office/powerpoint/2010/main" val="3513247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22</a:t>
            </a:fld>
            <a:endParaRPr lang="en-US"/>
          </a:p>
        </p:txBody>
      </p:sp>
    </p:spTree>
    <p:extLst>
      <p:ext uri="{BB962C8B-B14F-4D97-AF65-F5344CB8AC3E}">
        <p14:creationId xmlns:p14="http://schemas.microsoft.com/office/powerpoint/2010/main" val="4039282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24</a:t>
            </a:fld>
            <a:endParaRPr lang="en-US"/>
          </a:p>
        </p:txBody>
      </p:sp>
    </p:spTree>
    <p:extLst>
      <p:ext uri="{BB962C8B-B14F-4D97-AF65-F5344CB8AC3E}">
        <p14:creationId xmlns:p14="http://schemas.microsoft.com/office/powerpoint/2010/main" val="2419808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3</a:t>
            </a:fld>
            <a:endParaRPr lang="en-US"/>
          </a:p>
        </p:txBody>
      </p:sp>
    </p:spTree>
    <p:extLst>
      <p:ext uri="{BB962C8B-B14F-4D97-AF65-F5344CB8AC3E}">
        <p14:creationId xmlns:p14="http://schemas.microsoft.com/office/powerpoint/2010/main" val="3402417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4</a:t>
            </a:fld>
            <a:endParaRPr lang="en-US"/>
          </a:p>
        </p:txBody>
      </p:sp>
    </p:spTree>
    <p:extLst>
      <p:ext uri="{BB962C8B-B14F-4D97-AF65-F5344CB8AC3E}">
        <p14:creationId xmlns:p14="http://schemas.microsoft.com/office/powerpoint/2010/main" val="3283041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5</a:t>
            </a:fld>
            <a:endParaRPr lang="en-US"/>
          </a:p>
        </p:txBody>
      </p:sp>
    </p:spTree>
    <p:extLst>
      <p:ext uri="{BB962C8B-B14F-4D97-AF65-F5344CB8AC3E}">
        <p14:creationId xmlns:p14="http://schemas.microsoft.com/office/powerpoint/2010/main" val="1907785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6</a:t>
            </a:fld>
            <a:endParaRPr lang="en-US"/>
          </a:p>
        </p:txBody>
      </p:sp>
    </p:spTree>
    <p:extLst>
      <p:ext uri="{BB962C8B-B14F-4D97-AF65-F5344CB8AC3E}">
        <p14:creationId xmlns:p14="http://schemas.microsoft.com/office/powerpoint/2010/main" val="303092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7</a:t>
            </a:fld>
            <a:endParaRPr lang="en-US"/>
          </a:p>
        </p:txBody>
      </p:sp>
    </p:spTree>
    <p:extLst>
      <p:ext uri="{BB962C8B-B14F-4D97-AF65-F5344CB8AC3E}">
        <p14:creationId xmlns:p14="http://schemas.microsoft.com/office/powerpoint/2010/main" val="3425666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8</a:t>
            </a:fld>
            <a:endParaRPr lang="en-US"/>
          </a:p>
        </p:txBody>
      </p:sp>
    </p:spTree>
    <p:extLst>
      <p:ext uri="{BB962C8B-B14F-4D97-AF65-F5344CB8AC3E}">
        <p14:creationId xmlns:p14="http://schemas.microsoft.com/office/powerpoint/2010/main" val="1171342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487AB-082B-4A8C-907F-32AA1BABC143}" type="slidenum">
              <a:rPr lang="en-US" smtClean="0"/>
              <a:t>10</a:t>
            </a:fld>
            <a:endParaRPr lang="en-US"/>
          </a:p>
        </p:txBody>
      </p:sp>
    </p:spTree>
    <p:extLst>
      <p:ext uri="{BB962C8B-B14F-4D97-AF65-F5344CB8AC3E}">
        <p14:creationId xmlns:p14="http://schemas.microsoft.com/office/powerpoint/2010/main" val="3741582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6646ED-0671-466B-8B42-4F8AED730E3B}" type="datetimeFigureOut">
              <a:rPr lang="en-US" smtClean="0"/>
              <a:t>7/13/2018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37353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6646ED-0671-466B-8B42-4F8AED730E3B}" type="datetimeFigureOut">
              <a:rPr lang="en-US" smtClean="0"/>
              <a:t>7/13/2018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1877986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6646ED-0671-466B-8B42-4F8AED730E3B}" type="datetimeFigureOut">
              <a:rPr lang="en-US" smtClean="0"/>
              <a:t>7/13/2018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397244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6646ED-0671-466B-8B42-4F8AED730E3B}" type="datetimeFigureOut">
              <a:rPr lang="en-US" smtClean="0"/>
              <a:t>7/13/2018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3669564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6646ED-0671-466B-8B42-4F8AED730E3B}" type="datetimeFigureOut">
              <a:rPr lang="en-US" smtClean="0"/>
              <a:t>7/13/2018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32510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6646ED-0671-466B-8B42-4F8AED730E3B}" type="datetimeFigureOut">
              <a:rPr lang="en-US" smtClean="0"/>
              <a:t>7/13/2018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3393650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6646ED-0671-466B-8B42-4F8AED730E3B}" type="datetimeFigureOut">
              <a:rPr lang="en-US" smtClean="0"/>
              <a:t>7/13/2018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1983639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6646ED-0671-466B-8B42-4F8AED730E3B}" type="datetimeFigureOut">
              <a:rPr lang="en-US" smtClean="0"/>
              <a:t>7/13/2018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2794496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6646ED-0671-466B-8B42-4F8AED730E3B}" type="datetimeFigureOut">
              <a:rPr lang="en-US" smtClean="0"/>
              <a:t>7/13/2018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402476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6646ED-0671-466B-8B42-4F8AED730E3B}" type="datetimeFigureOut">
              <a:rPr lang="en-US" smtClean="0"/>
              <a:t>7/13/2018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2826261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6646ED-0671-466B-8B42-4F8AED730E3B}" type="datetimeFigureOut">
              <a:rPr lang="en-US" smtClean="0"/>
              <a:t>7/13/2018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949B1-2A7E-48A2-9764-0BA964824FB1}" type="slidenum">
              <a:rPr lang="en-US" smtClean="0"/>
              <a:t>‹#›</a:t>
            </a:fld>
            <a:endParaRPr lang="en-US"/>
          </a:p>
        </p:txBody>
      </p:sp>
    </p:spTree>
    <p:extLst>
      <p:ext uri="{BB962C8B-B14F-4D97-AF65-F5344CB8AC3E}">
        <p14:creationId xmlns:p14="http://schemas.microsoft.com/office/powerpoint/2010/main" val="3858797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646ED-0671-466B-8B42-4F8AED730E3B}" type="datetimeFigureOut">
              <a:rPr lang="en-US" smtClean="0"/>
              <a:t>7/13/2018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8949B1-2A7E-48A2-9764-0BA964824FB1}" type="slidenum">
              <a:rPr lang="en-US" smtClean="0"/>
              <a:t>‹#›</a:t>
            </a:fld>
            <a:endParaRPr lang="en-US"/>
          </a:p>
        </p:txBody>
      </p:sp>
    </p:spTree>
    <p:extLst>
      <p:ext uri="{BB962C8B-B14F-4D97-AF65-F5344CB8AC3E}">
        <p14:creationId xmlns:p14="http://schemas.microsoft.com/office/powerpoint/2010/main" val="1432823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ada.gov/" TargetMode="External"/><Relationship Id="rId7" Type="http://schemas.openxmlformats.org/officeDocument/2006/relationships/hyperlink" Target="https://www.nccsdclearinghouse.org/ds-professionals.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ahead.org/home" TargetMode="External"/><Relationship Id="rId5" Type="http://schemas.openxmlformats.org/officeDocument/2006/relationships/hyperlink" Target="https://www2.ed.gov/" TargetMode="External"/><Relationship Id="rId4" Type="http://schemas.openxmlformats.org/officeDocument/2006/relationships/hyperlink" Target="https://adata.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2" Type="http://schemas.openxmlformats.org/officeDocument/2006/relationships/hyperlink" Target="https://www.surveygizmo.com/s3/4374072/2018-AHEAD-Conference-Session-Evalu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03377" y="1508166"/>
            <a:ext cx="2759033" cy="2001797"/>
          </a:xfrm>
        </p:spPr>
        <p:txBody>
          <a:bodyPr>
            <a:normAutofit/>
          </a:bodyPr>
          <a:lstStyle/>
          <a:p>
            <a:r>
              <a:rPr lang="en-US" dirty="0" smtClean="0"/>
              <a:t>HIKER’S GUIDE</a:t>
            </a:r>
            <a:endParaRPr lang="en-US" dirty="0"/>
          </a:p>
        </p:txBody>
      </p:sp>
      <p:sp>
        <p:nvSpPr>
          <p:cNvPr id="3" name="Subtitle 2"/>
          <p:cNvSpPr>
            <a:spLocks noGrp="1"/>
          </p:cNvSpPr>
          <p:nvPr>
            <p:ph type="subTitle" idx="1"/>
          </p:nvPr>
        </p:nvSpPr>
        <p:spPr>
          <a:xfrm>
            <a:off x="166255" y="5176386"/>
            <a:ext cx="9144000" cy="887680"/>
          </a:xfrm>
        </p:spPr>
        <p:txBody>
          <a:bodyPr/>
          <a:lstStyle/>
          <a:p>
            <a:r>
              <a:rPr lang="en-US" dirty="0" smtClean="0"/>
              <a:t>Engaging Administrators, Faculty and Staff </a:t>
            </a:r>
          </a:p>
          <a:p>
            <a:r>
              <a:rPr lang="en-US" dirty="0" smtClean="0"/>
              <a:t>with ADA Policy, Procedures and Practices</a:t>
            </a:r>
            <a:endParaRPr lang="en-US" dirty="0"/>
          </a:p>
        </p:txBody>
      </p:sp>
      <p:pic>
        <p:nvPicPr>
          <p:cNvPr id="6" name="Picture 5" descr="Nine people are hiking up a steep terrain toward a snow capped mountain summit. They are following each other on a thin trail with steep edges on both sides." title="Mountain Climbers"/>
          <p:cNvPicPr/>
          <p:nvPr/>
        </p:nvPicPr>
        <p:blipFill>
          <a:blip r:embed="rId3">
            <a:extLst>
              <a:ext uri="{28A0092B-C50C-407E-A947-70E740481C1C}">
                <a14:useLocalDpi xmlns:a14="http://schemas.microsoft.com/office/drawing/2010/main" val="0"/>
              </a:ext>
            </a:extLst>
          </a:blip>
          <a:srcRect/>
          <a:stretch>
            <a:fillRect/>
          </a:stretch>
        </p:blipFill>
        <p:spPr bwMode="auto">
          <a:xfrm>
            <a:off x="166255" y="193165"/>
            <a:ext cx="8901545" cy="4774301"/>
          </a:xfrm>
          <a:prstGeom prst="rect">
            <a:avLst/>
          </a:prstGeom>
          <a:noFill/>
          <a:ln>
            <a:noFill/>
          </a:ln>
        </p:spPr>
      </p:pic>
    </p:spTree>
    <p:extLst>
      <p:ext uri="{BB962C8B-B14F-4D97-AF65-F5344CB8AC3E}">
        <p14:creationId xmlns:p14="http://schemas.microsoft.com/office/powerpoint/2010/main" val="2464874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Schoolbook" panose="02040604050505020304" pitchFamily="18" charset="0"/>
              </a:rPr>
              <a:t>Goal: Change the referral process for disability services at CMC</a:t>
            </a:r>
            <a:endParaRPr lang="en-US" dirty="0">
              <a:latin typeface="Century Schoolbook" panose="020406040505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8927883"/>
              </p:ext>
            </p:extLst>
          </p:nvPr>
        </p:nvGraphicFramePr>
        <p:xfrm>
          <a:off x="838200" y="1825624"/>
          <a:ext cx="10515600" cy="4616739"/>
        </p:xfrm>
        <a:graphic>
          <a:graphicData uri="http://schemas.openxmlformats.org/drawingml/2006/table">
            <a:tbl>
              <a:tblPr firstRow="1" bandRow="1">
                <a:tableStyleId>{74C1A8A3-306A-4EB7-A6B1-4F7E0EB9C5D6}</a:tableStyleId>
              </a:tblPr>
              <a:tblGrid>
                <a:gridCol w="6851073">
                  <a:extLst>
                    <a:ext uri="{9D8B030D-6E8A-4147-A177-3AD203B41FA5}">
                      <a16:colId xmlns:a16="http://schemas.microsoft.com/office/drawing/2014/main" val="1505175292"/>
                    </a:ext>
                  </a:extLst>
                </a:gridCol>
                <a:gridCol w="1787236">
                  <a:extLst>
                    <a:ext uri="{9D8B030D-6E8A-4147-A177-3AD203B41FA5}">
                      <a16:colId xmlns:a16="http://schemas.microsoft.com/office/drawing/2014/main" val="3036824317"/>
                    </a:ext>
                  </a:extLst>
                </a:gridCol>
                <a:gridCol w="1877291">
                  <a:extLst>
                    <a:ext uri="{9D8B030D-6E8A-4147-A177-3AD203B41FA5}">
                      <a16:colId xmlns:a16="http://schemas.microsoft.com/office/drawing/2014/main" val="2434793173"/>
                    </a:ext>
                  </a:extLst>
                </a:gridCol>
              </a:tblGrid>
              <a:tr h="434307">
                <a:tc>
                  <a:txBody>
                    <a:bodyPr/>
                    <a:lstStyle/>
                    <a:p>
                      <a:r>
                        <a:rPr lang="en-US" dirty="0" smtClean="0">
                          <a:latin typeface="Century Schoolbook" panose="02040604050505020304" pitchFamily="18" charset="0"/>
                        </a:rPr>
                        <a:t>Question</a:t>
                      </a:r>
                      <a:endParaRPr lang="en-US" dirty="0">
                        <a:latin typeface="Century Schoolbook" panose="02040604050505020304" pitchFamily="18" charset="0"/>
                      </a:endParaRPr>
                    </a:p>
                  </a:txBody>
                  <a:tcPr/>
                </a:tc>
                <a:tc>
                  <a:txBody>
                    <a:bodyPr/>
                    <a:lstStyle/>
                    <a:p>
                      <a:r>
                        <a:rPr lang="en-US" dirty="0" smtClean="0">
                          <a:latin typeface="Century Schoolbook" panose="02040604050505020304" pitchFamily="18" charset="0"/>
                        </a:rPr>
                        <a:t>Increase</a:t>
                      </a:r>
                      <a:endParaRPr lang="en-US" dirty="0">
                        <a:latin typeface="Century Schoolbook" panose="02040604050505020304" pitchFamily="18" charset="0"/>
                      </a:endParaRPr>
                    </a:p>
                  </a:txBody>
                  <a:tcPr/>
                </a:tc>
                <a:tc>
                  <a:txBody>
                    <a:bodyPr/>
                    <a:lstStyle/>
                    <a:p>
                      <a:r>
                        <a:rPr lang="en-US" dirty="0" smtClean="0">
                          <a:latin typeface="Century Schoolbook" panose="02040604050505020304" pitchFamily="18" charset="0"/>
                        </a:rPr>
                        <a:t>Decrease</a:t>
                      </a:r>
                      <a:endParaRPr lang="en-US" dirty="0">
                        <a:latin typeface="Century Schoolbook" panose="02040604050505020304" pitchFamily="18" charset="0"/>
                      </a:endParaRPr>
                    </a:p>
                  </a:txBody>
                  <a:tcPr/>
                </a:tc>
                <a:extLst>
                  <a:ext uri="{0D108BD9-81ED-4DB2-BD59-A6C34878D82A}">
                    <a16:rowId xmlns:a16="http://schemas.microsoft.com/office/drawing/2014/main" val="3373405751"/>
                  </a:ext>
                </a:extLst>
              </a:tr>
              <a:tr h="749625">
                <a:tc>
                  <a:txBody>
                    <a:bodyPr/>
                    <a:lstStyle/>
                    <a:p>
                      <a:r>
                        <a:rPr lang="en-US" dirty="0" smtClean="0"/>
                        <a:t>Consequences: very minor to improve referral process; major if they are not</a:t>
                      </a:r>
                      <a:r>
                        <a:rPr lang="en-US" baseline="0" dirty="0" smtClean="0"/>
                        <a:t> changed</a:t>
                      </a:r>
                      <a:endParaRPr lang="en-US" dirty="0"/>
                    </a:p>
                  </a:txBody>
                  <a:tcPr/>
                </a:tc>
                <a:tc>
                  <a:txBody>
                    <a:bodyPr/>
                    <a:lstStyle/>
                    <a:p>
                      <a:r>
                        <a:rPr lang="en-US" dirty="0" smtClean="0"/>
                        <a:t>X</a:t>
                      </a:r>
                      <a:endParaRPr lang="en-US" dirty="0"/>
                    </a:p>
                  </a:txBody>
                  <a:tcPr/>
                </a:tc>
                <a:tc>
                  <a:txBody>
                    <a:bodyPr/>
                    <a:lstStyle/>
                    <a:p>
                      <a:endParaRPr lang="en-US" dirty="0"/>
                    </a:p>
                  </a:txBody>
                  <a:tcPr/>
                </a:tc>
                <a:extLst>
                  <a:ext uri="{0D108BD9-81ED-4DB2-BD59-A6C34878D82A}">
                    <a16:rowId xmlns:a16="http://schemas.microsoft.com/office/drawing/2014/main" val="3677641986"/>
                  </a:ext>
                </a:extLst>
              </a:tr>
              <a:tr h="749625">
                <a:tc>
                  <a:txBody>
                    <a:bodyPr/>
                    <a:lstStyle/>
                    <a:p>
                      <a:r>
                        <a:rPr lang="en-US" dirty="0" smtClean="0"/>
                        <a:t>Dangers: if not changed significant dangers of law suits but the improvement poses few dangers; might ruffle a few feathers</a:t>
                      </a:r>
                      <a:endParaRPr lang="en-US" dirty="0"/>
                    </a:p>
                  </a:txBody>
                  <a:tcPr/>
                </a:tc>
                <a:tc>
                  <a:txBody>
                    <a:bodyPr/>
                    <a:lstStyle/>
                    <a:p>
                      <a:r>
                        <a:rPr lang="en-US" dirty="0" smtClean="0"/>
                        <a:t>X</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2057187269"/>
                  </a:ext>
                </a:extLst>
              </a:tr>
              <a:tr h="749625">
                <a:tc>
                  <a:txBody>
                    <a:bodyPr/>
                    <a:lstStyle/>
                    <a:p>
                      <a:r>
                        <a:rPr lang="en-US" dirty="0" smtClean="0"/>
                        <a:t>Individuals want</a:t>
                      </a:r>
                      <a:r>
                        <a:rPr lang="en-US" baseline="0" dirty="0" smtClean="0"/>
                        <a:t> to know how to recognize and refer appropriately but have never been trained</a:t>
                      </a:r>
                      <a:endParaRPr lang="en-US" dirty="0"/>
                    </a:p>
                  </a:txBody>
                  <a:tcPr/>
                </a:tc>
                <a:tc>
                  <a:txBody>
                    <a:bodyPr/>
                    <a:lstStyle/>
                    <a:p>
                      <a:r>
                        <a:rPr lang="en-US" dirty="0" smtClean="0"/>
                        <a:t>+</a:t>
                      </a:r>
                      <a:endParaRPr lang="en-US" dirty="0"/>
                    </a:p>
                  </a:txBody>
                  <a:tcPr/>
                </a:tc>
                <a:tc>
                  <a:txBody>
                    <a:bodyPr/>
                    <a:lstStyle/>
                    <a:p>
                      <a:r>
                        <a:rPr lang="en-US" dirty="0" smtClean="0"/>
                        <a:t>X </a:t>
                      </a:r>
                      <a:endParaRPr lang="en-US" dirty="0"/>
                    </a:p>
                  </a:txBody>
                  <a:tcPr/>
                </a:tc>
                <a:extLst>
                  <a:ext uri="{0D108BD9-81ED-4DB2-BD59-A6C34878D82A}">
                    <a16:rowId xmlns:a16="http://schemas.microsoft.com/office/drawing/2014/main" val="706517374"/>
                  </a:ext>
                </a:extLst>
              </a:tr>
              <a:tr h="749625">
                <a:tc>
                  <a:txBody>
                    <a:bodyPr/>
                    <a:lstStyle/>
                    <a:p>
                      <a:r>
                        <a:rPr lang="en-US" dirty="0" smtClean="0"/>
                        <a:t>Leadership at campus level and central level supportive of improvements, need to be trained</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extLst>
                  <a:ext uri="{0D108BD9-81ED-4DB2-BD59-A6C34878D82A}">
                    <a16:rowId xmlns:a16="http://schemas.microsoft.com/office/drawing/2014/main" val="4172929552"/>
                  </a:ext>
                </a:extLst>
              </a:tr>
              <a:tr h="749625">
                <a:tc>
                  <a:txBody>
                    <a:bodyPr/>
                    <a:lstStyle/>
                    <a:p>
                      <a:r>
                        <a:rPr lang="en-US" dirty="0" smtClean="0"/>
                        <a:t>Group cohesion – have no idea how well they play together at other campuses by SV is unified in staff, divided in faculty</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4262263502"/>
                  </a:ext>
                </a:extLst>
              </a:tr>
              <a:tr h="434307">
                <a:tc>
                  <a:txBody>
                    <a:bodyPr/>
                    <a:lstStyle/>
                    <a:p>
                      <a:r>
                        <a:rPr lang="en-US" dirty="0" smtClean="0"/>
                        <a:t>Cost – not a lot of cost generally except</a:t>
                      </a:r>
                      <a:r>
                        <a:rPr lang="en-US" baseline="0" dirty="0" smtClean="0"/>
                        <a:t> training time </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extLst>
                  <a:ext uri="{0D108BD9-81ED-4DB2-BD59-A6C34878D82A}">
                    <a16:rowId xmlns:a16="http://schemas.microsoft.com/office/drawing/2014/main" val="2398277634"/>
                  </a:ext>
                </a:extLst>
              </a:tr>
            </a:tbl>
          </a:graphicData>
        </a:graphic>
      </p:graphicFrame>
    </p:spTree>
    <p:extLst>
      <p:ext uri="{BB962C8B-B14F-4D97-AF65-F5344CB8AC3E}">
        <p14:creationId xmlns:p14="http://schemas.microsoft.com/office/powerpoint/2010/main" val="26511039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2</a:t>
            </a:r>
            <a:endParaRPr lang="en-US" dirty="0"/>
          </a:p>
        </p:txBody>
      </p:sp>
      <p:sp>
        <p:nvSpPr>
          <p:cNvPr id="3" name="Content Placeholder 2"/>
          <p:cNvSpPr>
            <a:spLocks noGrp="1"/>
          </p:cNvSpPr>
          <p:nvPr>
            <p:ph idx="1"/>
          </p:nvPr>
        </p:nvSpPr>
        <p:spPr/>
        <p:txBody>
          <a:bodyPr/>
          <a:lstStyle/>
          <a:p>
            <a:pPr marL="0" indent="0">
              <a:buNone/>
            </a:pPr>
            <a:r>
              <a:rPr lang="en-US" dirty="0" smtClean="0"/>
              <a:t>Where do you want to go?  Choose 1 goal from Activity 1</a:t>
            </a:r>
          </a:p>
          <a:p>
            <a:pPr marL="0" indent="0">
              <a:buNone/>
            </a:pPr>
            <a:endParaRPr lang="en-US" dirty="0"/>
          </a:p>
          <a:p>
            <a:pPr marL="0" indent="0">
              <a:buNone/>
            </a:pPr>
            <a:r>
              <a:rPr lang="en-US" dirty="0" smtClean="0"/>
              <a:t>Use the CALM Chart to answer critical questions about the conditions for change.</a:t>
            </a:r>
          </a:p>
          <a:p>
            <a:pPr marL="0" indent="0">
              <a:buNone/>
            </a:pPr>
            <a:endParaRPr lang="en-US" dirty="0"/>
          </a:p>
          <a:p>
            <a:pPr marL="0" indent="0">
              <a:buNone/>
            </a:pPr>
            <a:endParaRPr lang="en-US" dirty="0" smtClean="0"/>
          </a:p>
          <a:p>
            <a:pPr marL="0" indent="0">
              <a:buNone/>
            </a:pPr>
            <a:r>
              <a:rPr lang="en-US" dirty="0" smtClean="0"/>
              <a:t>What can we learn from each other?</a:t>
            </a:r>
            <a:endParaRPr lang="en-US" dirty="0"/>
          </a:p>
        </p:txBody>
      </p:sp>
    </p:spTree>
    <p:extLst>
      <p:ext uri="{BB962C8B-B14F-4D97-AF65-F5344CB8AC3E}">
        <p14:creationId xmlns:p14="http://schemas.microsoft.com/office/powerpoint/2010/main" val="17717151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13057"/>
          </a:xfrm>
        </p:spPr>
        <p:txBody>
          <a:bodyPr>
            <a:normAutofit fontScale="90000"/>
          </a:bodyPr>
          <a:lstStyle/>
          <a:p>
            <a:pPr algn="ctr"/>
            <a:r>
              <a:rPr lang="en-US" dirty="0" smtClean="0"/>
              <a:t>Activity 3</a:t>
            </a:r>
            <a:br>
              <a:rPr lang="en-US" dirty="0" smtClean="0"/>
            </a:br>
            <a:r>
              <a:rPr lang="en-US" dirty="0"/>
              <a:t/>
            </a:r>
            <a:br>
              <a:rPr lang="en-US" dirty="0"/>
            </a:br>
            <a:r>
              <a:rPr lang="en-US" dirty="0" smtClean="0"/>
              <a:t>B. Who are the best hikers?</a:t>
            </a:r>
            <a:endParaRPr lang="en-US" dirty="0"/>
          </a:p>
        </p:txBody>
      </p:sp>
      <p:sp>
        <p:nvSpPr>
          <p:cNvPr id="3" name="Content Placeholder 2"/>
          <p:cNvSpPr>
            <a:spLocks noGrp="1"/>
          </p:cNvSpPr>
          <p:nvPr>
            <p:ph idx="1"/>
          </p:nvPr>
        </p:nvSpPr>
        <p:spPr>
          <a:xfrm>
            <a:off x="838200" y="2265217"/>
            <a:ext cx="6961912" cy="4197927"/>
          </a:xfrm>
        </p:spPr>
        <p:txBody>
          <a:bodyPr>
            <a:noAutofit/>
          </a:bodyPr>
          <a:lstStyle/>
          <a:p>
            <a:r>
              <a:rPr lang="en-US" dirty="0" smtClean="0">
                <a:latin typeface="Century Schoolbook" panose="02040604050505020304" pitchFamily="18" charset="0"/>
              </a:rPr>
              <a:t>Who has the most experience or can be most influential with the goal?</a:t>
            </a:r>
          </a:p>
          <a:p>
            <a:pPr marL="0" indent="0">
              <a:buNone/>
            </a:pPr>
            <a:endParaRPr lang="en-US" dirty="0" smtClean="0">
              <a:latin typeface="Century Schoolbook" panose="02040604050505020304" pitchFamily="18" charset="0"/>
            </a:endParaRPr>
          </a:p>
          <a:p>
            <a:r>
              <a:rPr lang="en-US" dirty="0" smtClean="0">
                <a:latin typeface="Century Schoolbook" panose="02040604050505020304" pitchFamily="18" charset="0"/>
              </a:rPr>
              <a:t>Should I start with an individual, small group or large group?</a:t>
            </a:r>
          </a:p>
          <a:p>
            <a:endParaRPr lang="en-US" dirty="0">
              <a:latin typeface="Century Schoolbook" panose="02040604050505020304" pitchFamily="18" charset="0"/>
            </a:endParaRPr>
          </a:p>
          <a:p>
            <a:r>
              <a:rPr lang="en-US" dirty="0" smtClean="0">
                <a:latin typeface="Century Schoolbook" panose="02040604050505020304" pitchFamily="18" charset="0"/>
              </a:rPr>
              <a:t>Should I recruit an individual or a group for the goal?</a:t>
            </a:r>
            <a:endParaRPr lang="en-US" dirty="0">
              <a:latin typeface="Century Schoolbook" panose="02040604050505020304" pitchFamily="18" charset="0"/>
            </a:endParaRPr>
          </a:p>
        </p:txBody>
      </p:sp>
      <p:pic>
        <p:nvPicPr>
          <p:cNvPr id="2050" name="Picture 2" descr="A child is in a back pack ona woman's back. The childis crying and looks very unhappy." title="Unhappy hiker"/>
          <p:cNvPicPr>
            <a:picLocks noChangeAspect="1" noChangeArrowheads="1"/>
          </p:cNvPicPr>
          <p:nvPr/>
        </p:nvPicPr>
        <p:blipFill rotWithShape="1">
          <a:blip r:embed="rId3">
            <a:extLst>
              <a:ext uri="{28A0092B-C50C-407E-A947-70E740481C1C}">
                <a14:useLocalDpi xmlns:a14="http://schemas.microsoft.com/office/drawing/2010/main" val="0"/>
              </a:ext>
            </a:extLst>
          </a:blip>
          <a:srcRect t="7692" r="46089"/>
          <a:stretch/>
        </p:blipFill>
        <p:spPr bwMode="auto">
          <a:xfrm>
            <a:off x="8246628" y="2473036"/>
            <a:ext cx="3107172" cy="39901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 man in a red shirt and black pants, wearing a backpack is jumping in the air next to a woman in a blue shirt, brown shorts and an orange backpack. They are jumping in the air with the grand canyon in the background." title="Happy Hikers"/>
          <p:cNvPicPr>
            <a:picLocks noChangeAspect="1" noChangeArrowheads="1"/>
          </p:cNvPicPr>
          <p:nvPr/>
        </p:nvPicPr>
        <p:blipFill rotWithShape="1">
          <a:blip r:embed="rId4">
            <a:extLst>
              <a:ext uri="{28A0092B-C50C-407E-A947-70E740481C1C}">
                <a14:useLocalDpi xmlns:a14="http://schemas.microsoft.com/office/drawing/2010/main" val="0"/>
              </a:ext>
            </a:extLst>
          </a:blip>
          <a:srcRect l="-2070" t="-439" r="54464" b="196"/>
          <a:stretch/>
        </p:blipFill>
        <p:spPr bwMode="auto">
          <a:xfrm>
            <a:off x="7800113" y="2930281"/>
            <a:ext cx="4128652" cy="3138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92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054"/>
                                        </p:tgtEl>
                                        <p:attrNameLst>
                                          <p:attrName>style.visibility</p:attrName>
                                        </p:attrNameLst>
                                      </p:cBhvr>
                                      <p:to>
                                        <p:strVal val="visible"/>
                                      </p:to>
                                    </p:set>
                                    <p:anim calcmode="lin" valueType="num">
                                      <p:cBhvr additive="base">
                                        <p:cTn id="33" dur="500" fill="hold"/>
                                        <p:tgtEl>
                                          <p:spTgt spid="2054"/>
                                        </p:tgtEl>
                                        <p:attrNameLst>
                                          <p:attrName>ppt_x</p:attrName>
                                        </p:attrNameLst>
                                      </p:cBhvr>
                                      <p:tavLst>
                                        <p:tav tm="0">
                                          <p:val>
                                            <p:strVal val="#ppt_x"/>
                                          </p:val>
                                        </p:tav>
                                        <p:tav tm="100000">
                                          <p:val>
                                            <p:strVal val="#ppt_x"/>
                                          </p:val>
                                        </p:tav>
                                      </p:tavLst>
                                    </p:anim>
                                    <p:anim calcmode="lin" valueType="num">
                                      <p:cBhvr additive="base">
                                        <p:cTn id="34"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2050" name="Picture 2" descr="Picture has a map of a mountian range with multiple red pathways highlights to the same summit and several yellow lines highlighted. All paths lead to the same summit." title="Geographic Map"/>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32662" y="1428808"/>
            <a:ext cx="9704562" cy="47481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8200" y="728420"/>
            <a:ext cx="10515600" cy="646331"/>
          </a:xfrm>
          <a:prstGeom prst="rect">
            <a:avLst/>
          </a:prstGeom>
          <a:noFill/>
        </p:spPr>
        <p:txBody>
          <a:bodyPr wrap="square" rtlCol="0">
            <a:spAutoFit/>
          </a:bodyPr>
          <a:lstStyle/>
          <a:p>
            <a:r>
              <a:rPr lang="en-US" sz="3600" dirty="0" smtClean="0"/>
              <a:t>There are many paths to the summit. </a:t>
            </a:r>
            <a:endParaRPr lang="en-US" sz="3600" dirty="0"/>
          </a:p>
        </p:txBody>
      </p:sp>
    </p:spTree>
    <p:extLst>
      <p:ext uri="{BB962C8B-B14F-4D97-AF65-F5344CB8AC3E}">
        <p14:creationId xmlns:p14="http://schemas.microsoft.com/office/powerpoint/2010/main" val="37733755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10515600" cy="776288"/>
          </a:xfrm>
        </p:spPr>
        <p:txBody>
          <a:bodyPr>
            <a:normAutofit fontScale="90000"/>
          </a:bodyPr>
          <a:lstStyle/>
          <a:p>
            <a:r>
              <a:rPr lang="en-US" dirty="0" smtClean="0"/>
              <a:t>3. How do I choose the best route?</a:t>
            </a:r>
            <a:br>
              <a:rPr lang="en-US" dirty="0" smtClean="0"/>
            </a:br>
            <a:r>
              <a:rPr lang="en-US" dirty="0" smtClean="0"/>
              <a:t>		</a:t>
            </a:r>
            <a:endParaRPr lang="en-US" dirty="0"/>
          </a:p>
        </p:txBody>
      </p:sp>
      <p:sp>
        <p:nvSpPr>
          <p:cNvPr id="3" name="Content Placeholder 2"/>
          <p:cNvSpPr>
            <a:spLocks noGrp="1"/>
          </p:cNvSpPr>
          <p:nvPr>
            <p:ph idx="1"/>
          </p:nvPr>
        </p:nvSpPr>
        <p:spPr/>
        <p:txBody>
          <a:bodyPr/>
          <a:lstStyle/>
          <a:p>
            <a:r>
              <a:rPr lang="en-US" dirty="0" smtClean="0"/>
              <a:t>What contemporary guide books, agencies and regulations can give me the information?</a:t>
            </a:r>
          </a:p>
          <a:p>
            <a:pPr marL="457200" lvl="1" indent="0">
              <a:buNone/>
            </a:pPr>
            <a:r>
              <a:rPr lang="en-US" dirty="0" smtClean="0">
                <a:hlinkClick r:id="rId3"/>
              </a:rPr>
              <a:t>www.ada.gov</a:t>
            </a:r>
            <a:r>
              <a:rPr lang="en-US" dirty="0" smtClean="0"/>
              <a:t>; </a:t>
            </a:r>
            <a:r>
              <a:rPr lang="en-US" dirty="0">
                <a:hlinkClick r:id="rId4"/>
              </a:rPr>
              <a:t>https://adata.org</a:t>
            </a:r>
            <a:r>
              <a:rPr lang="en-US" dirty="0"/>
              <a:t>; </a:t>
            </a:r>
            <a:r>
              <a:rPr lang="en-US" dirty="0">
                <a:hlinkClick r:id="rId5"/>
              </a:rPr>
              <a:t>https://www2.ed.gov</a:t>
            </a:r>
            <a:r>
              <a:rPr lang="en-US" dirty="0"/>
              <a:t> </a:t>
            </a:r>
            <a:endParaRPr lang="en-US" dirty="0" smtClean="0"/>
          </a:p>
          <a:p>
            <a:pPr marL="457200" lvl="1" indent="0">
              <a:buNone/>
            </a:pPr>
            <a:endParaRPr lang="en-US" dirty="0"/>
          </a:p>
          <a:p>
            <a:r>
              <a:rPr lang="en-US" sz="3200" dirty="0" smtClean="0"/>
              <a:t>Who has been on this journey and lived to tell about it?</a:t>
            </a:r>
          </a:p>
          <a:p>
            <a:pPr lvl="1"/>
            <a:r>
              <a:rPr lang="en-US" sz="2800" dirty="0">
                <a:hlinkClick r:id="rId6"/>
              </a:rPr>
              <a:t>https://</a:t>
            </a:r>
            <a:r>
              <a:rPr lang="en-US" sz="2800" dirty="0" smtClean="0">
                <a:hlinkClick r:id="rId6"/>
              </a:rPr>
              <a:t>www.ahead.org/home</a:t>
            </a:r>
            <a:endParaRPr lang="en-US" sz="2800" dirty="0" smtClean="0"/>
          </a:p>
          <a:p>
            <a:pPr lvl="1"/>
            <a:r>
              <a:rPr lang="en-US" sz="2800" dirty="0">
                <a:hlinkClick r:id="rId7"/>
              </a:rPr>
              <a:t>https://</a:t>
            </a:r>
            <a:r>
              <a:rPr lang="en-US" sz="2800" dirty="0" smtClean="0">
                <a:hlinkClick r:id="rId7"/>
              </a:rPr>
              <a:t>www.nccsdclearinghouse.org/ds-professionals.html</a:t>
            </a:r>
            <a:endParaRPr lang="en-US" sz="2800" dirty="0" smtClean="0"/>
          </a:p>
          <a:p>
            <a:pPr lvl="1"/>
            <a:endParaRPr lang="en-US" sz="2800" dirty="0" smtClean="0"/>
          </a:p>
          <a:p>
            <a:r>
              <a:rPr lang="en-US" sz="3200" dirty="0" smtClean="0"/>
              <a:t>Where can I see this successfully in action?</a:t>
            </a:r>
            <a:endParaRPr lang="en-US" sz="3200" dirty="0"/>
          </a:p>
          <a:p>
            <a:endParaRPr lang="en-US" sz="3200" dirty="0" smtClean="0"/>
          </a:p>
          <a:p>
            <a:endParaRPr lang="en-US" sz="3200" dirty="0"/>
          </a:p>
        </p:txBody>
      </p:sp>
    </p:spTree>
    <p:extLst>
      <p:ext uri="{BB962C8B-B14F-4D97-AF65-F5344CB8AC3E}">
        <p14:creationId xmlns:p14="http://schemas.microsoft.com/office/powerpoint/2010/main" val="2767688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Activity 4</a:t>
            </a:r>
            <a:br>
              <a:rPr lang="en-US" dirty="0" smtClean="0"/>
            </a:br>
            <a:r>
              <a:rPr lang="en-US" dirty="0" smtClean="0"/>
              <a:t>D. When is the best time for change?</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How is the climate at the institution?</a:t>
            </a:r>
          </a:p>
          <a:p>
            <a:pPr marL="0" indent="0">
              <a:buNone/>
            </a:pPr>
            <a:endParaRPr lang="en-US" dirty="0"/>
          </a:p>
          <a:p>
            <a:pPr marL="0" indent="0">
              <a:buNone/>
            </a:pPr>
            <a:r>
              <a:rPr lang="en-US" dirty="0" smtClean="0"/>
              <a:t>What is the window of opportunity?</a:t>
            </a:r>
          </a:p>
          <a:p>
            <a:pPr marL="0" indent="0">
              <a:buNone/>
            </a:pPr>
            <a:endParaRPr lang="en-US" dirty="0"/>
          </a:p>
          <a:p>
            <a:pPr marL="0" indent="0">
              <a:buNone/>
            </a:pPr>
            <a:r>
              <a:rPr lang="en-US" dirty="0" smtClean="0"/>
              <a:t>Is there a seasonal opportunity?</a:t>
            </a:r>
          </a:p>
          <a:p>
            <a:pPr marL="0" indent="0">
              <a:buNone/>
            </a:pPr>
            <a:endParaRPr lang="en-US" dirty="0"/>
          </a:p>
          <a:p>
            <a:pPr marL="0" indent="0">
              <a:buNone/>
            </a:pPr>
            <a:endParaRPr lang="en-US" dirty="0"/>
          </a:p>
        </p:txBody>
      </p:sp>
      <p:pic>
        <p:nvPicPr>
          <p:cNvPr id="3074" name="Picture 2" descr="The sun is setting on purple mountains in the background. Blue and red flowers are inthe foreground." title="Sun setting on mounti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4587" y="3101787"/>
            <a:ext cx="5737413" cy="35858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 satellite image of a large hurricane over Florida and the southern coast." title="Hurricane over Flori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9417" y="2080379"/>
            <a:ext cx="5802583" cy="435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38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3074"/>
                                        </p:tgtEl>
                                      </p:cBhvr>
                                    </p:animEffect>
                                    <p:anim calcmode="lin" valueType="num">
                                      <p:cBhvr>
                                        <p:cTn id="7" dur="1000"/>
                                        <p:tgtEl>
                                          <p:spTgt spid="3074"/>
                                        </p:tgtEl>
                                        <p:attrNameLst>
                                          <p:attrName>ppt_x</p:attrName>
                                        </p:attrNameLst>
                                      </p:cBhvr>
                                      <p:tavLst>
                                        <p:tav tm="0">
                                          <p:val>
                                            <p:strVal val="ppt_x"/>
                                          </p:val>
                                        </p:tav>
                                        <p:tav tm="100000">
                                          <p:val>
                                            <p:strVal val="ppt_x"/>
                                          </p:val>
                                        </p:tav>
                                      </p:tavLst>
                                    </p:anim>
                                    <p:anim calcmode="lin" valueType="num">
                                      <p:cBhvr>
                                        <p:cTn id="8" dur="1000"/>
                                        <p:tgtEl>
                                          <p:spTgt spid="3074"/>
                                        </p:tgtEl>
                                        <p:attrNameLst>
                                          <p:attrName>ppt_y</p:attrName>
                                        </p:attrNameLst>
                                      </p:cBhvr>
                                      <p:tavLst>
                                        <p:tav tm="0">
                                          <p:val>
                                            <p:strVal val="ppt_y"/>
                                          </p:val>
                                        </p:tav>
                                        <p:tav tm="100000">
                                          <p:val>
                                            <p:strVal val="ppt_y+.1"/>
                                          </p:val>
                                        </p:tav>
                                      </p:tavLst>
                                    </p:anim>
                                    <p:set>
                                      <p:cBhvr>
                                        <p:cTn id="9" dur="1" fill="hold">
                                          <p:stCondLst>
                                            <p:cond delay="999"/>
                                          </p:stCondLst>
                                        </p:cTn>
                                        <p:tgtEl>
                                          <p:spTgt spid="307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 calcmode="lin" valueType="num">
                                      <p:cBhvr>
                                        <p:cTn id="14" dur="1000" fill="hold"/>
                                        <p:tgtEl>
                                          <p:spTgt spid="3076"/>
                                        </p:tgtEl>
                                        <p:attrNameLst>
                                          <p:attrName>ppt_w</p:attrName>
                                        </p:attrNameLst>
                                      </p:cBhvr>
                                      <p:tavLst>
                                        <p:tav tm="0">
                                          <p:val>
                                            <p:fltVal val="0"/>
                                          </p:val>
                                        </p:tav>
                                        <p:tav tm="100000">
                                          <p:val>
                                            <p:strVal val="#ppt_w"/>
                                          </p:val>
                                        </p:tav>
                                      </p:tavLst>
                                    </p:anim>
                                    <p:anim calcmode="lin" valueType="num">
                                      <p:cBhvr>
                                        <p:cTn id="15" dur="1000" fill="hold"/>
                                        <p:tgtEl>
                                          <p:spTgt spid="3076"/>
                                        </p:tgtEl>
                                        <p:attrNameLst>
                                          <p:attrName>ppt_h</p:attrName>
                                        </p:attrNameLst>
                                      </p:cBhvr>
                                      <p:tavLst>
                                        <p:tav tm="0">
                                          <p:val>
                                            <p:fltVal val="0"/>
                                          </p:val>
                                        </p:tav>
                                        <p:tav tm="100000">
                                          <p:val>
                                            <p:strVal val="#ppt_h"/>
                                          </p:val>
                                        </p:tav>
                                      </p:tavLst>
                                    </p:anim>
                                    <p:anim calcmode="lin" valueType="num">
                                      <p:cBhvr>
                                        <p:cTn id="16" dur="1000" fill="hold"/>
                                        <p:tgtEl>
                                          <p:spTgt spid="3076"/>
                                        </p:tgtEl>
                                        <p:attrNameLst>
                                          <p:attrName>style.rotation</p:attrName>
                                        </p:attrNameLst>
                                      </p:cBhvr>
                                      <p:tavLst>
                                        <p:tav tm="0">
                                          <p:val>
                                            <p:fltVal val="90"/>
                                          </p:val>
                                        </p:tav>
                                        <p:tav tm="100000">
                                          <p:val>
                                            <p:fltVal val="0"/>
                                          </p:val>
                                        </p:tav>
                                      </p:tavLst>
                                    </p:anim>
                                    <p:animEffect transition="in" filter="fade">
                                      <p:cBhvr>
                                        <p:cTn id="17"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057" y="365125"/>
            <a:ext cx="11421373" cy="1325563"/>
          </a:xfrm>
        </p:spPr>
        <p:txBody>
          <a:bodyPr>
            <a:normAutofit/>
          </a:bodyPr>
          <a:lstStyle/>
          <a:p>
            <a:pPr algn="ctr"/>
            <a:r>
              <a:rPr lang="en-US" sz="3600" dirty="0" smtClean="0">
                <a:latin typeface="Goudy Stout" panose="0202090407030B020401" pitchFamily="18" charset="0"/>
              </a:rPr>
              <a:t>Gear up for Survival</a:t>
            </a:r>
            <a:endParaRPr lang="en-US" sz="3600" dirty="0">
              <a:latin typeface="Goudy Stout" panose="0202090407030B020401"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t>Navigation					Sun protection</a:t>
            </a:r>
          </a:p>
          <a:p>
            <a:pPr marL="0" indent="0">
              <a:buNone/>
            </a:pPr>
            <a:r>
              <a:rPr lang="en-US" dirty="0" smtClean="0"/>
              <a:t>Insulation					Illumination</a:t>
            </a:r>
          </a:p>
          <a:p>
            <a:pPr marL="0" indent="0">
              <a:buNone/>
            </a:pPr>
            <a:r>
              <a:rPr lang="en-US" dirty="0" smtClean="0"/>
              <a:t>First aid supplies				The Shovel</a:t>
            </a:r>
          </a:p>
          <a:p>
            <a:pPr marL="0" indent="0">
              <a:buNone/>
            </a:pPr>
            <a:r>
              <a:rPr lang="en-US" dirty="0" smtClean="0"/>
              <a:t>Waterproof fire				Rescue Beacon</a:t>
            </a:r>
            <a:endParaRPr lang="en-US" dirty="0"/>
          </a:p>
          <a:p>
            <a:pPr marL="0" indent="0">
              <a:buNone/>
            </a:pPr>
            <a:r>
              <a:rPr lang="en-US" dirty="0" smtClean="0"/>
              <a:t>Repair kit and tools</a:t>
            </a:r>
          </a:p>
          <a:p>
            <a:pPr marL="0" indent="0">
              <a:buNone/>
            </a:pPr>
            <a:r>
              <a:rPr lang="en-US" dirty="0" smtClean="0"/>
              <a:t>Nutrition &amp; Hydration</a:t>
            </a:r>
          </a:p>
          <a:p>
            <a:pPr marL="0" indent="0">
              <a:buNone/>
            </a:pPr>
            <a:r>
              <a:rPr lang="en-US" dirty="0" smtClean="0"/>
              <a:t>Emergency shelter</a:t>
            </a:r>
          </a:p>
          <a:p>
            <a:pPr marL="0" indent="0">
              <a:buNone/>
            </a:pPr>
            <a:r>
              <a:rPr lang="en-US" dirty="0" smtClean="0"/>
              <a:t>Stabilizers</a:t>
            </a:r>
          </a:p>
          <a:p>
            <a:endParaRPr lang="en-US" dirty="0"/>
          </a:p>
        </p:txBody>
      </p:sp>
    </p:spTree>
    <p:extLst>
      <p:ext uri="{BB962C8B-B14F-4D97-AF65-F5344CB8AC3E}">
        <p14:creationId xmlns:p14="http://schemas.microsoft.com/office/powerpoint/2010/main" val="3201498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7366" y="810883"/>
            <a:ext cx="10646434" cy="5366080"/>
          </a:xfrm>
        </p:spPr>
        <p:txBody>
          <a:bodyPr/>
          <a:lstStyle/>
          <a:p>
            <a:pPr marL="0" indent="0">
              <a:buNone/>
            </a:pPr>
            <a:r>
              <a:rPr lang="en-US" dirty="0"/>
              <a:t>Navigation					</a:t>
            </a:r>
          </a:p>
          <a:p>
            <a:pPr marL="0" indent="0">
              <a:buNone/>
            </a:pPr>
            <a:r>
              <a:rPr lang="en-US" dirty="0"/>
              <a:t>Insulation					</a:t>
            </a:r>
            <a:endParaRPr lang="en-US" dirty="0" smtClean="0"/>
          </a:p>
          <a:p>
            <a:pPr marL="0" indent="0">
              <a:buNone/>
            </a:pPr>
            <a:r>
              <a:rPr lang="en-US" dirty="0" smtClean="0"/>
              <a:t>First </a:t>
            </a:r>
            <a:r>
              <a:rPr lang="en-US" dirty="0"/>
              <a:t>aid supplies	</a:t>
            </a:r>
          </a:p>
          <a:p>
            <a:pPr marL="0" indent="0">
              <a:buNone/>
            </a:pPr>
            <a:r>
              <a:rPr lang="en-US" dirty="0" smtClean="0"/>
              <a:t>Waterproof </a:t>
            </a:r>
            <a:r>
              <a:rPr lang="en-US" dirty="0"/>
              <a:t>fire				</a:t>
            </a:r>
            <a:endParaRPr lang="en-US" dirty="0" smtClean="0"/>
          </a:p>
          <a:p>
            <a:pPr marL="0" indent="0">
              <a:buNone/>
            </a:pPr>
            <a:r>
              <a:rPr lang="en-US" dirty="0" smtClean="0"/>
              <a:t>Repair </a:t>
            </a:r>
            <a:r>
              <a:rPr lang="en-US" dirty="0"/>
              <a:t>kit and tools</a:t>
            </a:r>
          </a:p>
          <a:p>
            <a:pPr marL="0" indent="0">
              <a:buNone/>
            </a:pPr>
            <a:r>
              <a:rPr lang="en-US" dirty="0"/>
              <a:t>Nutrition &amp; Hydration</a:t>
            </a:r>
          </a:p>
          <a:p>
            <a:pPr marL="0" indent="0">
              <a:buNone/>
            </a:pPr>
            <a:r>
              <a:rPr lang="en-US" dirty="0"/>
              <a:t>Emergency shelter</a:t>
            </a:r>
          </a:p>
          <a:p>
            <a:pPr marL="0" indent="0">
              <a:buNone/>
            </a:pPr>
            <a:r>
              <a:rPr lang="en-US" dirty="0"/>
              <a:t>Stabilizers</a:t>
            </a:r>
          </a:p>
          <a:p>
            <a:endParaRPr lang="en-US" dirty="0"/>
          </a:p>
        </p:txBody>
      </p:sp>
      <p:pic>
        <p:nvPicPr>
          <p:cNvPr id="4100" name="Picture 4" descr="Image of a survival kit with allof its content nealty stacked around the red bag.&#10;" title="First Aid Survival K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6730" y="272870"/>
            <a:ext cx="6037394" cy="402336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 gift wrapped flower pot that has bottles of single seving alcohol on pop sticks." title="New Job Survival Ki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13010" y="2401951"/>
            <a:ext cx="2651185" cy="4313025"/>
          </a:xfrm>
          <a:prstGeom prst="rect">
            <a:avLst/>
          </a:prstGeom>
          <a:solidFill>
            <a:schemeClr val="tx1"/>
          </a:solidFill>
          <a:ln w="69850">
            <a:solidFill>
              <a:schemeClr val="tx1"/>
            </a:solidFill>
          </a:ln>
        </p:spPr>
      </p:pic>
      <p:pic>
        <p:nvPicPr>
          <p:cNvPr id="4104" name="Picture 8" descr="A picture of a cardboard box with &quot;hangry kit: emergency snaking use only&quot;. Around the box are bags of chips, candy bars and cookies." title="Hangry Ki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7346" y="3574511"/>
            <a:ext cx="3495988" cy="3140465"/>
          </a:xfrm>
          <a:prstGeom prst="rect">
            <a:avLst/>
          </a:prstGeom>
          <a:noFill/>
          <a:ln w="165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69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1000"/>
                                        <p:tgtEl>
                                          <p:spTgt spid="4102"/>
                                        </p:tgtEl>
                                      </p:cBhvr>
                                    </p:animEffect>
                                    <p:anim calcmode="lin" valueType="num">
                                      <p:cBhvr>
                                        <p:cTn id="8" dur="1000" fill="hold"/>
                                        <p:tgtEl>
                                          <p:spTgt spid="4102"/>
                                        </p:tgtEl>
                                        <p:attrNameLst>
                                          <p:attrName>ppt_x</p:attrName>
                                        </p:attrNameLst>
                                      </p:cBhvr>
                                      <p:tavLst>
                                        <p:tav tm="0">
                                          <p:val>
                                            <p:strVal val="#ppt_x"/>
                                          </p:val>
                                        </p:tav>
                                        <p:tav tm="100000">
                                          <p:val>
                                            <p:strVal val="#ppt_x"/>
                                          </p:val>
                                        </p:tav>
                                      </p:tavLst>
                                    </p:anim>
                                    <p:anim calcmode="lin" valueType="num">
                                      <p:cBhvr>
                                        <p:cTn id="9"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104"/>
                                        </p:tgtEl>
                                        <p:attrNameLst>
                                          <p:attrName>style.visibility</p:attrName>
                                        </p:attrNameLst>
                                      </p:cBhvr>
                                      <p:to>
                                        <p:strVal val="visible"/>
                                      </p:to>
                                    </p:set>
                                    <p:animEffect transition="in" filter="fade">
                                      <p:cBhvr>
                                        <p:cTn id="14" dur="1000"/>
                                        <p:tgtEl>
                                          <p:spTgt spid="4104"/>
                                        </p:tgtEl>
                                      </p:cBhvr>
                                    </p:animEffect>
                                    <p:anim calcmode="lin" valueType="num">
                                      <p:cBhvr>
                                        <p:cTn id="15" dur="1000" fill="hold"/>
                                        <p:tgtEl>
                                          <p:spTgt spid="4104"/>
                                        </p:tgtEl>
                                        <p:attrNameLst>
                                          <p:attrName>ppt_x</p:attrName>
                                        </p:attrNameLst>
                                      </p:cBhvr>
                                      <p:tavLst>
                                        <p:tav tm="0">
                                          <p:val>
                                            <p:strVal val="#ppt_x"/>
                                          </p:val>
                                        </p:tav>
                                        <p:tav tm="100000">
                                          <p:val>
                                            <p:strVal val="#ppt_x"/>
                                          </p:val>
                                        </p:tav>
                                      </p:tavLst>
                                    </p:anim>
                                    <p:anim calcmode="lin" valueType="num">
                                      <p:cBhvr>
                                        <p:cTn id="16" dur="1000" fill="hold"/>
                                        <p:tgtEl>
                                          <p:spTgt spid="41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83411"/>
            <a:ext cx="10515600" cy="707277"/>
          </a:xfrm>
        </p:spPr>
        <p:txBody>
          <a:bodyPr>
            <a:normAutofit fontScale="90000"/>
          </a:bodyPr>
          <a:lstStyle/>
          <a:p>
            <a:r>
              <a:rPr lang="en-US" dirty="0" smtClean="0">
                <a:latin typeface="Century Schoolbook" panose="02040604050505020304" pitchFamily="18" charset="0"/>
              </a:rPr>
              <a:t>Illumination</a:t>
            </a:r>
            <a:br>
              <a:rPr lang="en-US" dirty="0" smtClean="0">
                <a:latin typeface="Century Schoolbook" panose="02040604050505020304" pitchFamily="18" charset="0"/>
              </a:rPr>
            </a:br>
            <a:endParaRPr lang="en-US" dirty="0">
              <a:latin typeface="Century Schoolbook" panose="02040604050505020304" pitchFamily="18" charset="0"/>
            </a:endParaRPr>
          </a:p>
        </p:txBody>
      </p:sp>
      <p:sp>
        <p:nvSpPr>
          <p:cNvPr id="3" name="Content Placeholder 2"/>
          <p:cNvSpPr>
            <a:spLocks noGrp="1"/>
          </p:cNvSpPr>
          <p:nvPr>
            <p:ph idx="1"/>
          </p:nvPr>
        </p:nvSpPr>
        <p:spPr>
          <a:xfrm>
            <a:off x="389628" y="1535502"/>
            <a:ext cx="4699958" cy="4443673"/>
          </a:xfrm>
        </p:spPr>
        <p:txBody>
          <a:bodyPr>
            <a:normAutofit/>
          </a:bodyPr>
          <a:lstStyle/>
          <a:p>
            <a:pPr marL="0" indent="0">
              <a:buNone/>
            </a:pPr>
            <a:r>
              <a:rPr lang="en-US" dirty="0" smtClean="0"/>
              <a:t>Be the one to shine light on the pathway</a:t>
            </a:r>
          </a:p>
          <a:p>
            <a:pPr marL="0" indent="0">
              <a:buNone/>
            </a:pPr>
            <a:endParaRPr lang="en-US" dirty="0" smtClean="0"/>
          </a:p>
          <a:p>
            <a:pPr marL="0" indent="0">
              <a:buNone/>
            </a:pPr>
            <a:r>
              <a:rPr lang="en-US" dirty="0" smtClean="0"/>
              <a:t>Be HIGHLY visible – in every aspect of the college – safety teams, building committees, mental health issues, student activities, faculty meetings,</a:t>
            </a:r>
          </a:p>
          <a:p>
            <a:pPr marL="0" indent="0">
              <a:buNone/>
            </a:pPr>
            <a:endParaRPr lang="en-US" dirty="0"/>
          </a:p>
        </p:txBody>
      </p:sp>
      <p:pic>
        <p:nvPicPr>
          <p:cNvPr id="4" name="Picture 3" descr="Two students are hugging each other after a football game between the students and CMc employees. In the background, Anne Moll is jumping over thier heads - essentially photo bombing their happy picture." title="Photo Bomb at CM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2549" y="1359713"/>
            <a:ext cx="7249615" cy="4834587"/>
          </a:xfrm>
          <a:prstGeom prst="rect">
            <a:avLst/>
          </a:prstGeom>
        </p:spPr>
      </p:pic>
    </p:spTree>
    <p:extLst>
      <p:ext uri="{BB962C8B-B14F-4D97-AF65-F5344CB8AC3E}">
        <p14:creationId xmlns:p14="http://schemas.microsoft.com/office/powerpoint/2010/main" val="27106400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717" y="296114"/>
            <a:ext cx="10515600" cy="1325563"/>
          </a:xfrm>
        </p:spPr>
        <p:txBody>
          <a:bodyPr/>
          <a:lstStyle/>
          <a:p>
            <a:r>
              <a:rPr lang="en-US" dirty="0" smtClean="0"/>
              <a:t>Sun Protection</a:t>
            </a:r>
            <a:endParaRPr lang="en-US" dirty="0"/>
          </a:p>
        </p:txBody>
      </p:sp>
      <p:pic>
        <p:nvPicPr>
          <p:cNvPr id="5122" name="Picture 2" descr="The person is covered in a grey hat with a grey mask, sunglasses and a black shirt." title="Person covered in hat and mak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98281" y="296114"/>
            <a:ext cx="3257969" cy="32579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7366" y="1984075"/>
            <a:ext cx="5492151" cy="2062103"/>
          </a:xfrm>
          <a:prstGeom prst="rect">
            <a:avLst/>
          </a:prstGeom>
          <a:noFill/>
        </p:spPr>
        <p:txBody>
          <a:bodyPr wrap="square" rtlCol="0">
            <a:spAutoFit/>
          </a:bodyPr>
          <a:lstStyle/>
          <a:p>
            <a:r>
              <a:rPr lang="en-US" sz="3200" dirty="0" smtClean="0"/>
              <a:t>Keep records</a:t>
            </a:r>
          </a:p>
          <a:p>
            <a:endParaRPr lang="en-US" sz="3200" dirty="0"/>
          </a:p>
          <a:p>
            <a:r>
              <a:rPr lang="en-US" sz="3200" dirty="0" smtClean="0"/>
              <a:t>Know the law but don’t’ hide behind it</a:t>
            </a:r>
            <a:endParaRPr lang="en-US" sz="3200" dirty="0"/>
          </a:p>
        </p:txBody>
      </p:sp>
      <p:pic>
        <p:nvPicPr>
          <p:cNvPr id="5126" name="Picture 6" descr="Sky Umbrella  Collapsible in color " title="Umbrel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1795" y="2607364"/>
            <a:ext cx="3890123" cy="3890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227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8768" y="534572"/>
            <a:ext cx="5375031" cy="5036234"/>
          </a:xfrm>
        </p:spPr>
        <p:txBody>
          <a:bodyPr>
            <a:normAutofit/>
          </a:bodyPr>
          <a:lstStyle/>
          <a:p>
            <a:r>
              <a:rPr lang="en-US" dirty="0"/>
              <a:t>"The journey of a thousand miles begins beneath one's feet." </a:t>
            </a:r>
            <a:r>
              <a:rPr lang="en-US" dirty="0" smtClean="0"/>
              <a:t> Lao-tzu </a:t>
            </a:r>
            <a:endParaRPr lang="en-US" dirty="0"/>
          </a:p>
        </p:txBody>
      </p:sp>
      <p:pic>
        <p:nvPicPr>
          <p:cNvPr id="6" name="Content Placeholder 5" descr="Anne is walking along a wooden path over swampy land. She is carrying a full backpack and hiking poles. The sun rise is shining on her from the top left corner of the picture. In the distance, 8 miles away is Mt. Bierstadt, at 14063 ft. above sea level." title="The First Step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373002" y="1134489"/>
            <a:ext cx="6154907" cy="4616179"/>
          </a:xfrm>
          <a:ln w="19050">
            <a:solidFill>
              <a:schemeClr val="tx1"/>
            </a:solidFill>
          </a:ln>
          <a:effectLst>
            <a:softEdge rad="0"/>
          </a:effectLst>
        </p:spPr>
      </p:pic>
    </p:spTree>
    <p:extLst>
      <p:ext uri="{BB962C8B-B14F-4D97-AF65-F5344CB8AC3E}">
        <p14:creationId xmlns:p14="http://schemas.microsoft.com/office/powerpoint/2010/main" val="32828277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Shovel</a:t>
            </a:r>
            <a:endParaRPr lang="en-US" dirty="0"/>
          </a:p>
        </p:txBody>
      </p:sp>
      <p:pic>
        <p:nvPicPr>
          <p:cNvPr id="6146" name="Picture 2" descr="Related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080007" y="3467818"/>
            <a:ext cx="4623641" cy="307934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emergency folding shov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333778">
            <a:off x="2432836" y="2259222"/>
            <a:ext cx="2681787" cy="38093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00664" y="1690688"/>
            <a:ext cx="10353136" cy="1077218"/>
          </a:xfrm>
          <a:prstGeom prst="rect">
            <a:avLst/>
          </a:prstGeom>
          <a:noFill/>
        </p:spPr>
        <p:txBody>
          <a:bodyPr wrap="square" rtlCol="0">
            <a:spAutoFit/>
          </a:bodyPr>
          <a:lstStyle/>
          <a:p>
            <a:r>
              <a:rPr lang="en-US" sz="3200" dirty="0" smtClean="0"/>
              <a:t>We all make mistakes!</a:t>
            </a:r>
          </a:p>
          <a:p>
            <a:endParaRPr lang="en-US" sz="3200" dirty="0" smtClean="0"/>
          </a:p>
        </p:txBody>
      </p:sp>
    </p:spTree>
    <p:extLst>
      <p:ext uri="{BB962C8B-B14F-4D97-AF65-F5344CB8AC3E}">
        <p14:creationId xmlns:p14="http://schemas.microsoft.com/office/powerpoint/2010/main" val="11611939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Rescue Beacon</a:t>
            </a:r>
            <a:endParaRPr lang="en-US" dirty="0"/>
          </a:p>
        </p:txBody>
      </p:sp>
      <p:sp>
        <p:nvSpPr>
          <p:cNvPr id="3" name="Content Placeholder 2"/>
          <p:cNvSpPr>
            <a:spLocks noGrp="1"/>
          </p:cNvSpPr>
          <p:nvPr>
            <p:ph idx="1"/>
          </p:nvPr>
        </p:nvSpPr>
        <p:spPr/>
        <p:txBody>
          <a:bodyPr/>
          <a:lstStyle/>
          <a:p>
            <a:pPr marL="0" indent="0">
              <a:buNone/>
            </a:pPr>
            <a:r>
              <a:rPr lang="en-US" dirty="0" smtClean="0"/>
              <a:t>Have someone who knows</a:t>
            </a:r>
          </a:p>
          <a:p>
            <a:pPr marL="0" indent="0">
              <a:buNone/>
            </a:pPr>
            <a:r>
              <a:rPr lang="en-US" dirty="0" smtClean="0"/>
              <a:t>To come looking for you </a:t>
            </a:r>
          </a:p>
          <a:p>
            <a:pPr marL="0" indent="0">
              <a:buNone/>
            </a:pPr>
            <a:r>
              <a:rPr lang="en-US" dirty="0" smtClean="0"/>
              <a:t>If you get lost in the </a:t>
            </a:r>
          </a:p>
          <a:p>
            <a:pPr marL="0" indent="0">
              <a:buNone/>
            </a:pPr>
            <a:r>
              <a:rPr lang="en-US" dirty="0" smtClean="0"/>
              <a:t>Wilderness</a:t>
            </a:r>
            <a:endParaRPr lang="en-US" dirty="0"/>
          </a:p>
        </p:txBody>
      </p:sp>
      <p:pic>
        <p:nvPicPr>
          <p:cNvPr id="4" name="Picture 3" descr="https://pics.onsizzle.com/when-you-accidentally-get-buried-in-snow-but-your-dog-2975452.png"/>
          <p:cNvPicPr>
            <a:picLocks noChangeAspect="1"/>
          </p:cNvPicPr>
          <p:nvPr/>
        </p:nvPicPr>
        <p:blipFill rotWithShape="1">
          <a:blip r:embed="rId3">
            <a:extLst>
              <a:ext uri="{28A0092B-C50C-407E-A947-70E740481C1C}">
                <a14:useLocalDpi xmlns:a14="http://schemas.microsoft.com/office/drawing/2010/main" val="0"/>
              </a:ext>
            </a:extLst>
          </a:blip>
          <a:srcRect l="8400" t="34040" r="12933" b="14210"/>
          <a:stretch/>
        </p:blipFill>
        <p:spPr bwMode="auto">
          <a:xfrm>
            <a:off x="5198853" y="1690688"/>
            <a:ext cx="5486400" cy="4537909"/>
          </a:xfrm>
          <a:prstGeom prst="rect">
            <a:avLst/>
          </a:prstGeom>
          <a:noFill/>
          <a:ln w="23495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7165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Practice </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557057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Make the journey</a:t>
            </a:r>
            <a:endParaRPr lang="en-US" dirty="0"/>
          </a:p>
        </p:txBody>
      </p:sp>
      <p:sp>
        <p:nvSpPr>
          <p:cNvPr id="3" name="Content Placeholder 2"/>
          <p:cNvSpPr>
            <a:spLocks noGrp="1"/>
          </p:cNvSpPr>
          <p:nvPr>
            <p:ph idx="1"/>
          </p:nvPr>
        </p:nvSpPr>
        <p:spPr/>
        <p:txBody>
          <a:bodyPr>
            <a:normAutofit/>
          </a:bodyPr>
          <a:lstStyle/>
          <a:p>
            <a:r>
              <a:rPr lang="en-US" dirty="0" smtClean="0"/>
              <a:t>Mark and celebrate/document junctions, milestones and </a:t>
            </a:r>
            <a:r>
              <a:rPr lang="en-US" dirty="0" smtClean="0"/>
              <a:t>data </a:t>
            </a:r>
          </a:p>
          <a:p>
            <a:endParaRPr lang="en-US" dirty="0" smtClean="0"/>
          </a:p>
          <a:p>
            <a:r>
              <a:rPr lang="en-US" dirty="0" smtClean="0"/>
              <a:t> Keep </a:t>
            </a:r>
            <a:r>
              <a:rPr lang="en-US" dirty="0" smtClean="0"/>
              <a:t>the group together </a:t>
            </a:r>
            <a:r>
              <a:rPr lang="en-US" dirty="0" smtClean="0"/>
              <a:t>If </a:t>
            </a:r>
            <a:r>
              <a:rPr lang="en-US" dirty="0" smtClean="0"/>
              <a:t>you get knee deep in snow mud or fog, think like the trail… the easiest terrain </a:t>
            </a:r>
            <a:endParaRPr lang="en-US" dirty="0" smtClean="0"/>
          </a:p>
          <a:p>
            <a:endParaRPr lang="en-US" dirty="0" smtClean="0"/>
          </a:p>
          <a:p>
            <a:r>
              <a:rPr lang="en-US" dirty="0" smtClean="0"/>
              <a:t>If </a:t>
            </a:r>
            <a:r>
              <a:rPr lang="en-US" dirty="0" smtClean="0"/>
              <a:t>you need to, go back and find the path you started on and begin again.</a:t>
            </a:r>
            <a:endParaRPr lang="en-US" dirty="0"/>
          </a:p>
        </p:txBody>
      </p:sp>
    </p:spTree>
    <p:extLst>
      <p:ext uri="{BB962C8B-B14F-4D97-AF65-F5344CB8AC3E}">
        <p14:creationId xmlns:p14="http://schemas.microsoft.com/office/powerpoint/2010/main" val="10067887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Tell the Story</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a:t>The Story of Brent and Alex</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4325" y="1412707"/>
            <a:ext cx="2738747" cy="365166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7360" y="2337488"/>
            <a:ext cx="4968015" cy="3974412"/>
          </a:xfrm>
          <a:prstGeom prst="rect">
            <a:avLst/>
          </a:prstGeom>
        </p:spPr>
      </p:pic>
    </p:spTree>
    <p:extLst>
      <p:ext uri="{BB962C8B-B14F-4D97-AF65-F5344CB8AC3E}">
        <p14:creationId xmlns:p14="http://schemas.microsoft.com/office/powerpoint/2010/main" val="28551242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Evaluate this presentation go to:</a:t>
            </a:r>
            <a:endParaRPr lang="en-US" dirty="0"/>
          </a:p>
        </p:txBody>
      </p:sp>
      <p:sp>
        <p:nvSpPr>
          <p:cNvPr id="3" name="Content Placeholder 2"/>
          <p:cNvSpPr>
            <a:spLocks noGrp="1"/>
          </p:cNvSpPr>
          <p:nvPr>
            <p:ph idx="1"/>
          </p:nvPr>
        </p:nvSpPr>
        <p:spPr/>
        <p:txBody>
          <a:bodyPr/>
          <a:lstStyle/>
          <a:p>
            <a:r>
              <a:rPr lang="en-US" u="sng" dirty="0">
                <a:hlinkClick r:id="rId2"/>
              </a:rPr>
              <a:t>https://</a:t>
            </a:r>
            <a:r>
              <a:rPr lang="en-US" u="sng" dirty="0" smtClean="0">
                <a:hlinkClick r:id="rId2"/>
              </a:rPr>
              <a:t>www.surveygizmo.com/s3/4374072/2018-AHEAD-Conference-Session-Evaluation</a:t>
            </a:r>
            <a:endParaRPr lang="en-US" u="sng" dirty="0" smtClean="0"/>
          </a:p>
          <a:p>
            <a:endParaRPr lang="en-US" dirty="0"/>
          </a:p>
        </p:txBody>
      </p:sp>
    </p:spTree>
    <p:extLst>
      <p:ext uri="{BB962C8B-B14F-4D97-AF65-F5344CB8AC3E}">
        <p14:creationId xmlns:p14="http://schemas.microsoft.com/office/powerpoint/2010/main" val="1462658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mountain goat stuck precariously across rock formations where there does not appear to be anywhere to put his feet. It looks like he is stuck and does not know what to do." title="Oh god"/>
          <p:cNvPicPr>
            <a:picLocks noChangeAspect="1"/>
          </p:cNvPicPr>
          <p:nvPr/>
        </p:nvPicPr>
        <p:blipFill>
          <a:blip r:embed="rId3"/>
          <a:stretch>
            <a:fillRect/>
          </a:stretch>
        </p:blipFill>
        <p:spPr>
          <a:xfrm>
            <a:off x="3935556" y="201123"/>
            <a:ext cx="4070856" cy="6490627"/>
          </a:xfrm>
          <a:prstGeom prst="rect">
            <a:avLst/>
          </a:prstGeom>
          <a:ln w="171450">
            <a:solidFill>
              <a:schemeClr val="tx1"/>
            </a:solidFill>
          </a:ln>
        </p:spPr>
      </p:pic>
    </p:spTree>
    <p:extLst>
      <p:ext uri="{BB962C8B-B14F-4D97-AF65-F5344CB8AC3E}">
        <p14:creationId xmlns:p14="http://schemas.microsoft.com/office/powerpoint/2010/main" val="153211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is the Collegiate ADA Wilderness?</a:t>
            </a:r>
            <a:endParaRPr lang="en-US" dirty="0"/>
          </a:p>
        </p:txBody>
      </p:sp>
      <p:sp>
        <p:nvSpPr>
          <p:cNvPr id="3" name="Content Placeholder 2"/>
          <p:cNvSpPr>
            <a:spLocks noGrp="1"/>
          </p:cNvSpPr>
          <p:nvPr>
            <p:ph idx="1"/>
          </p:nvPr>
        </p:nvSpPr>
        <p:spPr/>
        <p:txBody>
          <a:bodyPr/>
          <a:lstStyle/>
          <a:p>
            <a:r>
              <a:rPr lang="en-US" dirty="0" smtClean="0"/>
              <a:t>Put series of pictures here</a:t>
            </a:r>
            <a:endParaRPr lang="en-US" dirty="0"/>
          </a:p>
        </p:txBody>
      </p:sp>
      <p:pic>
        <p:nvPicPr>
          <p:cNvPr id="6" name="img" descr="http://salidachamber.org/wp/wp-content/uploads/2016/07/collegiate-peaks-scenic-byway-map.jpg&#10;&#10;A map of the peaks above 14 thousand feet in Colorado named after major universities including Yale, Harvard, Princeton and Oxford." title="Colorado's Collegiate Wilderness"/>
          <p:cNvPicPr/>
          <p:nvPr/>
        </p:nvPicPr>
        <p:blipFill>
          <a:blip r:embed="rId3" cstate="print">
            <a:extLst>
              <a:ext uri="{BEBA8EAE-BF5A-486C-A8C5-ECC9F3942E4B}">
                <a14:imgProps xmlns:a14="http://schemas.microsoft.com/office/drawing/2010/main">
                  <a14:imgLayer r:embed="rId4">
                    <a14:imgEffect>
                      <a14:colorTemperature colorTemp="10579"/>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40960" y="1386324"/>
            <a:ext cx="11449760" cy="5277948"/>
          </a:xfrm>
          <a:prstGeom prst="rect">
            <a:avLst/>
          </a:prstGeom>
          <a:noFill/>
          <a:ln w="19050">
            <a:solidFill>
              <a:schemeClr val="tx1"/>
            </a:solidFill>
          </a:ln>
        </p:spPr>
      </p:pic>
    </p:spTree>
    <p:extLst>
      <p:ext uri="{BB962C8B-B14F-4D97-AF65-F5344CB8AC3E}">
        <p14:creationId xmlns:p14="http://schemas.microsoft.com/office/powerpoint/2010/main" val="3320412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the Journey</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Activity 1: Where do you want to go?</a:t>
            </a:r>
          </a:p>
          <a:p>
            <a:pPr marL="0" indent="0">
              <a:buNone/>
            </a:pPr>
            <a:endParaRPr lang="en-US" dirty="0" smtClean="0"/>
          </a:p>
          <a:p>
            <a:pPr>
              <a:buFont typeface="Wingdings" panose="05000000000000000000" pitchFamily="2" charset="2"/>
              <a:buChar char="Ø"/>
            </a:pPr>
            <a:r>
              <a:rPr lang="en-US" dirty="0" smtClean="0"/>
              <a:t>Identify major goals for your institution related to access and ADA.  </a:t>
            </a:r>
          </a:p>
          <a:p>
            <a:pPr marL="0" indent="0">
              <a:buNone/>
            </a:pPr>
            <a:endParaRPr lang="en-US" dirty="0" smtClean="0"/>
          </a:p>
          <a:p>
            <a:pPr>
              <a:buFont typeface="Wingdings" panose="05000000000000000000" pitchFamily="2" charset="2"/>
              <a:buChar char="Ø"/>
            </a:pPr>
            <a:r>
              <a:rPr lang="en-US" dirty="0" smtClean="0"/>
              <a:t>Name the biggest challenges.</a:t>
            </a:r>
          </a:p>
          <a:p>
            <a:pPr lvl="1">
              <a:buFont typeface="Wingdings" panose="05000000000000000000" pitchFamily="2" charset="2"/>
              <a:buChar char="Ø"/>
            </a:pPr>
            <a:r>
              <a:rPr lang="en-US" dirty="0" smtClean="0"/>
              <a:t>(not the people! – be nice </a:t>
            </a:r>
            <a:r>
              <a:rPr lang="en-US" dirty="0" smtClean="0">
                <a:sym typeface="Wingdings" panose="05000000000000000000" pitchFamily="2" charset="2"/>
              </a:rPr>
              <a:t>)</a:t>
            </a:r>
            <a:endParaRPr lang="en-US" dirty="0"/>
          </a:p>
        </p:txBody>
      </p:sp>
    </p:spTree>
    <p:extLst>
      <p:ext uri="{BB962C8B-B14F-4D97-AF65-F5344CB8AC3E}">
        <p14:creationId xmlns:p14="http://schemas.microsoft.com/office/powerpoint/2010/main" val="2705586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Basic Principles of Hiking</a:t>
            </a:r>
            <a:endParaRPr lang="en-US" dirty="0"/>
          </a:p>
        </p:txBody>
      </p:sp>
      <p:sp>
        <p:nvSpPr>
          <p:cNvPr id="3" name="Content Placeholder 2"/>
          <p:cNvSpPr>
            <a:spLocks noGrp="1"/>
          </p:cNvSpPr>
          <p:nvPr>
            <p:ph idx="1"/>
          </p:nvPr>
        </p:nvSpPr>
        <p:spPr>
          <a:xfrm>
            <a:off x="838200" y="2137557"/>
            <a:ext cx="10515600" cy="4085113"/>
          </a:xfrm>
        </p:spPr>
        <p:txBody>
          <a:bodyPr>
            <a:noAutofit/>
          </a:bodyPr>
          <a:lstStyle/>
          <a:p>
            <a:pPr marL="914400" lvl="2" indent="0">
              <a:buNone/>
            </a:pPr>
            <a:r>
              <a:rPr lang="en-US" sz="2800" dirty="0" smtClean="0"/>
              <a:t>Plan the journey.</a:t>
            </a:r>
          </a:p>
          <a:p>
            <a:pPr marL="914400" lvl="2" indent="0">
              <a:buNone/>
            </a:pPr>
            <a:endParaRPr lang="en-US" sz="2800" dirty="0"/>
          </a:p>
          <a:p>
            <a:pPr marL="914400" lvl="2" indent="0">
              <a:buNone/>
            </a:pPr>
            <a:r>
              <a:rPr lang="en-US" sz="2800" dirty="0" smtClean="0"/>
              <a:t>Gear up for survival.</a:t>
            </a:r>
          </a:p>
          <a:p>
            <a:pPr marL="914400" lvl="2" indent="0">
              <a:buNone/>
            </a:pPr>
            <a:endParaRPr lang="en-US" sz="2800" dirty="0"/>
          </a:p>
          <a:p>
            <a:pPr marL="914400" lvl="2" indent="0">
              <a:buNone/>
            </a:pPr>
            <a:r>
              <a:rPr lang="en-US" sz="2800" dirty="0" smtClean="0"/>
              <a:t>Practice.</a:t>
            </a:r>
          </a:p>
          <a:p>
            <a:pPr marL="914400" lvl="2" indent="0">
              <a:buNone/>
            </a:pPr>
            <a:endParaRPr lang="en-US" sz="2800" dirty="0"/>
          </a:p>
          <a:p>
            <a:pPr marL="914400" lvl="2" indent="0">
              <a:buNone/>
            </a:pPr>
            <a:r>
              <a:rPr lang="en-US" sz="2800" dirty="0" smtClean="0"/>
              <a:t>Enjoy the trip.</a:t>
            </a:r>
          </a:p>
          <a:p>
            <a:pPr marL="914400" lvl="2" indent="0">
              <a:buNone/>
            </a:pPr>
            <a:endParaRPr lang="en-US" sz="2800" dirty="0"/>
          </a:p>
          <a:p>
            <a:pPr marL="914400" lvl="2" indent="0">
              <a:buNone/>
            </a:pPr>
            <a:r>
              <a:rPr lang="en-US" sz="2800" dirty="0" smtClean="0"/>
              <a:t>Tell Tales of survival.</a:t>
            </a:r>
            <a:endParaRPr lang="en-US" sz="2800" dirty="0"/>
          </a:p>
        </p:txBody>
      </p:sp>
      <p:pic>
        <p:nvPicPr>
          <p:cNvPr id="4" name="Picture 2" descr="A compass, maps, books, ipad, magazines, pen and field note guide all on a table. " title="Planning a tr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71360">
            <a:off x="6667028" y="1921316"/>
            <a:ext cx="4966890" cy="21854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quirrel is riging on a minature blue motor scooter with a green basket on the back. A red strawberry is int he basket." title="Motorcyle Squirrel"/>
          <p:cNvPicPr>
            <a:picLocks noChangeAspect="1"/>
          </p:cNvPicPr>
          <p:nvPr/>
        </p:nvPicPr>
        <p:blipFill rotWithShape="1">
          <a:blip r:embed="rId4">
            <a:extLst>
              <a:ext uri="{28A0092B-C50C-407E-A947-70E740481C1C}">
                <a14:useLocalDpi xmlns:a14="http://schemas.microsoft.com/office/drawing/2010/main" val="0"/>
              </a:ext>
            </a:extLst>
          </a:blip>
          <a:srcRect l="20815" t="8971" r="1472" b="3690"/>
          <a:stretch/>
        </p:blipFill>
        <p:spPr>
          <a:xfrm>
            <a:off x="4925289" y="3887099"/>
            <a:ext cx="4759037" cy="2951019"/>
          </a:xfrm>
          <a:prstGeom prst="rect">
            <a:avLst/>
          </a:prstGeom>
        </p:spPr>
      </p:pic>
    </p:spTree>
    <p:extLst>
      <p:ext uri="{BB962C8B-B14F-4D97-AF65-F5344CB8AC3E}">
        <p14:creationId xmlns:p14="http://schemas.microsoft.com/office/powerpoint/2010/main" val="23844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1000" fill="hold"/>
                                        <p:tgtEl>
                                          <p:spTgt spid="5"/>
                                        </p:tgtEl>
                                        <p:attrNameLst>
                                          <p:attrName>ppt_w</p:attrName>
                                        </p:attrNameLst>
                                      </p:cBhvr>
                                      <p:tavLst>
                                        <p:tav tm="0">
                                          <p:val>
                                            <p:fltVal val="0"/>
                                          </p:val>
                                        </p:tav>
                                        <p:tav tm="100000">
                                          <p:val>
                                            <p:strVal val="#ppt_w"/>
                                          </p:val>
                                        </p:tav>
                                      </p:tavLst>
                                    </p:anim>
                                    <p:anim calcmode="lin" valueType="num">
                                      <p:cBhvr>
                                        <p:cTn id="40" dur="1000" fill="hold"/>
                                        <p:tgtEl>
                                          <p:spTgt spid="5"/>
                                        </p:tgtEl>
                                        <p:attrNameLst>
                                          <p:attrName>ppt_h</p:attrName>
                                        </p:attrNameLst>
                                      </p:cBhvr>
                                      <p:tavLst>
                                        <p:tav tm="0">
                                          <p:val>
                                            <p:fltVal val="0"/>
                                          </p:val>
                                        </p:tav>
                                        <p:tav tm="100000">
                                          <p:val>
                                            <p:strVal val="#ppt_h"/>
                                          </p:val>
                                        </p:tav>
                                      </p:tavLst>
                                    </p:anim>
                                    <p:anim calcmode="lin" valueType="num">
                                      <p:cBhvr>
                                        <p:cTn id="41" dur="1000" fill="hold"/>
                                        <p:tgtEl>
                                          <p:spTgt spid="5"/>
                                        </p:tgtEl>
                                        <p:attrNameLst>
                                          <p:attrName>style.rotation</p:attrName>
                                        </p:attrNameLst>
                                      </p:cBhvr>
                                      <p:tavLst>
                                        <p:tav tm="0">
                                          <p:val>
                                            <p:fltVal val="90"/>
                                          </p:val>
                                        </p:tav>
                                        <p:tav tm="100000">
                                          <p:val>
                                            <p:fltVal val="0"/>
                                          </p:val>
                                        </p:tav>
                                      </p:tavLst>
                                    </p:anim>
                                    <p:animEffect transition="in" filter="fade">
                                      <p:cBhvr>
                                        <p:cTn id="42" dur="10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17522"/>
            <a:ext cx="10515600" cy="1246909"/>
          </a:xfrm>
        </p:spPr>
        <p:txBody>
          <a:bodyPr>
            <a:normAutofit/>
          </a:bodyPr>
          <a:lstStyle/>
          <a:p>
            <a:r>
              <a:rPr lang="en-US" dirty="0" smtClean="0"/>
              <a:t>Challenges to implementing ADA…..</a:t>
            </a:r>
            <a:endParaRPr lang="en-US" dirty="0"/>
          </a:p>
        </p:txBody>
      </p:sp>
      <p:sp>
        <p:nvSpPr>
          <p:cNvPr id="3" name="Content Placeholder 2"/>
          <p:cNvSpPr>
            <a:spLocks noGrp="1"/>
          </p:cNvSpPr>
          <p:nvPr>
            <p:ph idx="1"/>
          </p:nvPr>
        </p:nvSpPr>
        <p:spPr>
          <a:xfrm>
            <a:off x="922899" y="1864431"/>
            <a:ext cx="10515600" cy="4351338"/>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2050" name="Picture 2"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968" y="1855762"/>
            <a:ext cx="3981610" cy="29862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denali alask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1729" y="2743530"/>
            <a:ext cx="4277576" cy="306991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k2 mounta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1427" y="3363152"/>
            <a:ext cx="5495513" cy="3091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45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24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p:cTn id="11" dur="1000" fill="hold"/>
                                        <p:tgtEl>
                                          <p:spTgt spid="2050"/>
                                        </p:tgtEl>
                                        <p:attrNameLst>
                                          <p:attrName>ppt_w</p:attrName>
                                        </p:attrNameLst>
                                      </p:cBhvr>
                                      <p:tavLst>
                                        <p:tav tm="0">
                                          <p:val>
                                            <p:fltVal val="0"/>
                                          </p:val>
                                        </p:tav>
                                        <p:tav tm="100000">
                                          <p:val>
                                            <p:strVal val="#ppt_w"/>
                                          </p:val>
                                        </p:tav>
                                      </p:tavLst>
                                    </p:anim>
                                    <p:anim calcmode="lin" valueType="num">
                                      <p:cBhvr>
                                        <p:cTn id="12" dur="1000" fill="hold"/>
                                        <p:tgtEl>
                                          <p:spTgt spid="2050"/>
                                        </p:tgtEl>
                                        <p:attrNameLst>
                                          <p:attrName>ppt_h</p:attrName>
                                        </p:attrNameLst>
                                      </p:cBhvr>
                                      <p:tavLst>
                                        <p:tav tm="0">
                                          <p:val>
                                            <p:fltVal val="0"/>
                                          </p:val>
                                        </p:tav>
                                        <p:tav tm="100000">
                                          <p:val>
                                            <p:strVal val="#ppt_h"/>
                                          </p:val>
                                        </p:tav>
                                      </p:tavLst>
                                    </p:anim>
                                    <p:anim calcmode="lin" valueType="num">
                                      <p:cBhvr>
                                        <p:cTn id="13" dur="1000" fill="hold"/>
                                        <p:tgtEl>
                                          <p:spTgt spid="2050"/>
                                        </p:tgtEl>
                                        <p:attrNameLst>
                                          <p:attrName>style.rotation</p:attrName>
                                        </p:attrNameLst>
                                      </p:cBhvr>
                                      <p:tavLst>
                                        <p:tav tm="0">
                                          <p:val>
                                            <p:fltVal val="90"/>
                                          </p:val>
                                        </p:tav>
                                        <p:tav tm="100000">
                                          <p:val>
                                            <p:fltVal val="0"/>
                                          </p:val>
                                        </p:tav>
                                      </p:tavLst>
                                    </p:anim>
                                    <p:animEffect transition="in" filter="fade">
                                      <p:cBhvr>
                                        <p:cTn id="14" dur="1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p:cTn id="19" dur="500" fill="hold"/>
                                        <p:tgtEl>
                                          <p:spTgt spid="2052"/>
                                        </p:tgtEl>
                                        <p:attrNameLst>
                                          <p:attrName>ppt_w</p:attrName>
                                        </p:attrNameLst>
                                      </p:cBhvr>
                                      <p:tavLst>
                                        <p:tav tm="0">
                                          <p:val>
                                            <p:fltVal val="0"/>
                                          </p:val>
                                        </p:tav>
                                        <p:tav tm="100000">
                                          <p:val>
                                            <p:strVal val="#ppt_w"/>
                                          </p:val>
                                        </p:tav>
                                      </p:tavLst>
                                    </p:anim>
                                    <p:anim calcmode="lin" valueType="num">
                                      <p:cBhvr>
                                        <p:cTn id="20" dur="500" fill="hold"/>
                                        <p:tgtEl>
                                          <p:spTgt spid="2052"/>
                                        </p:tgtEl>
                                        <p:attrNameLst>
                                          <p:attrName>ppt_h</p:attrName>
                                        </p:attrNameLst>
                                      </p:cBhvr>
                                      <p:tavLst>
                                        <p:tav tm="0">
                                          <p:val>
                                            <p:fltVal val="0"/>
                                          </p:val>
                                        </p:tav>
                                        <p:tav tm="100000">
                                          <p:val>
                                            <p:strVal val="#ppt_h"/>
                                          </p:val>
                                        </p:tav>
                                      </p:tavLst>
                                    </p:anim>
                                    <p:animEffect transition="in" filter="fade">
                                      <p:cBhvr>
                                        <p:cTn id="21" dur="500"/>
                                        <p:tgtEl>
                                          <p:spTgt spid="2052"/>
                                        </p:tgtEl>
                                      </p:cBhvr>
                                    </p:animEffect>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2054"/>
                                        </p:tgtEl>
                                        <p:attrNameLst>
                                          <p:attrName>style.visibility</p:attrName>
                                        </p:attrNameLst>
                                      </p:cBhvr>
                                      <p:to>
                                        <p:strVal val="visible"/>
                                      </p:to>
                                    </p:set>
                                    <p:animEffect transition="in" filter="fade">
                                      <p:cBhvr>
                                        <p:cTn id="26" dur="2000"/>
                                        <p:tgtEl>
                                          <p:spTgt spid="2054"/>
                                        </p:tgtEl>
                                      </p:cBhvr>
                                    </p:animEffect>
                                    <p:anim calcmode="lin" valueType="num">
                                      <p:cBhvr>
                                        <p:cTn id="27" dur="2000" fill="hold"/>
                                        <p:tgtEl>
                                          <p:spTgt spid="2054"/>
                                        </p:tgtEl>
                                        <p:attrNameLst>
                                          <p:attrName>ppt_w</p:attrName>
                                        </p:attrNameLst>
                                      </p:cBhvr>
                                      <p:tavLst>
                                        <p:tav tm="0" fmla="#ppt_w*sin(2.5*pi*$)">
                                          <p:val>
                                            <p:fltVal val="0"/>
                                          </p:val>
                                        </p:tav>
                                        <p:tav tm="100000">
                                          <p:val>
                                            <p:fltVal val="1"/>
                                          </p:val>
                                        </p:tav>
                                      </p:tavLst>
                                    </p:anim>
                                    <p:anim calcmode="lin" valueType="num">
                                      <p:cBhvr>
                                        <p:cTn id="28" dur="2000" fill="hold"/>
                                        <p:tgtEl>
                                          <p:spTgt spid="20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14893"/>
          </a:xfrm>
        </p:spPr>
        <p:txBody>
          <a:bodyPr/>
          <a:lstStyle/>
          <a:p>
            <a:pPr algn="ctr"/>
            <a:r>
              <a:rPr lang="en-US" dirty="0" smtClean="0">
                <a:latin typeface="Algerian" panose="04020705040A02060702" pitchFamily="82" charset="0"/>
              </a:rPr>
              <a:t>The Scruff of the Neck Incident</a:t>
            </a:r>
            <a:br>
              <a:rPr lang="en-US" dirty="0" smtClean="0">
                <a:latin typeface="Algerian" panose="04020705040A02060702" pitchFamily="82" charset="0"/>
              </a:rPr>
            </a:br>
            <a:r>
              <a:rPr lang="en-US" sz="3200" dirty="0">
                <a:latin typeface="Century Schoolbook" panose="02040604050505020304" pitchFamily="18" charset="0"/>
              </a:rPr>
              <a:t/>
            </a:r>
            <a:br>
              <a:rPr lang="en-US" sz="3200" dirty="0">
                <a:latin typeface="Century Schoolbook" panose="02040604050505020304" pitchFamily="18" charset="0"/>
              </a:rPr>
            </a:br>
            <a:r>
              <a:rPr lang="en-US" sz="3200" dirty="0" smtClean="0">
                <a:latin typeface="Century Schoolbook" panose="02040604050505020304" pitchFamily="18" charset="0"/>
              </a:rPr>
              <a:t>and the</a:t>
            </a:r>
            <a:br>
              <a:rPr lang="en-US" sz="3200" dirty="0" smtClean="0">
                <a:latin typeface="Century Schoolbook" panose="02040604050505020304" pitchFamily="18" charset="0"/>
              </a:rPr>
            </a:br>
            <a:r>
              <a:rPr lang="en-US" sz="3200" dirty="0" smtClean="0">
                <a:latin typeface="Century Schoolbook" panose="02040604050505020304" pitchFamily="18" charset="0"/>
              </a:rPr>
              <a:t/>
            </a:r>
            <a:br>
              <a:rPr lang="en-US" sz="3200" dirty="0" smtClean="0">
                <a:latin typeface="Century Schoolbook" panose="02040604050505020304" pitchFamily="18" charset="0"/>
              </a:rPr>
            </a:br>
            <a:r>
              <a:rPr lang="en-US" sz="3200" dirty="0" smtClean="0">
                <a:latin typeface="Century Schoolbook" panose="02040604050505020304" pitchFamily="18" charset="0"/>
              </a:rPr>
              <a:t>Conditional ADA Leadership Map</a:t>
            </a:r>
            <a:endParaRPr lang="en-US" sz="3200" dirty="0">
              <a:latin typeface="Algerian" panose="04020705040A02060702" pitchFamily="82" charset="0"/>
            </a:endParaRPr>
          </a:p>
        </p:txBody>
      </p:sp>
    </p:spTree>
    <p:extLst>
      <p:ext uri="{BB962C8B-B14F-4D97-AF65-F5344CB8AC3E}">
        <p14:creationId xmlns:p14="http://schemas.microsoft.com/office/powerpoint/2010/main" val="3478535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758872557"/>
              </p:ext>
            </p:extLst>
          </p:nvPr>
        </p:nvGraphicFramePr>
        <p:xfrm>
          <a:off x="311727" y="831562"/>
          <a:ext cx="11471563" cy="5605797"/>
        </p:xfrm>
        <a:graphic>
          <a:graphicData uri="http://schemas.openxmlformats.org/drawingml/2006/table">
            <a:tbl>
              <a:tblPr firstRow="1" bandRow="1">
                <a:tableStyleId>{5C22544A-7EE6-4342-B048-85BDC9FD1C3A}</a:tableStyleId>
              </a:tblPr>
              <a:tblGrid>
                <a:gridCol w="6774873">
                  <a:extLst>
                    <a:ext uri="{9D8B030D-6E8A-4147-A177-3AD203B41FA5}">
                      <a16:colId xmlns:a16="http://schemas.microsoft.com/office/drawing/2014/main" val="2445321714"/>
                    </a:ext>
                  </a:extLst>
                </a:gridCol>
                <a:gridCol w="2449027">
                  <a:extLst>
                    <a:ext uri="{9D8B030D-6E8A-4147-A177-3AD203B41FA5}">
                      <a16:colId xmlns:a16="http://schemas.microsoft.com/office/drawing/2014/main" val="4102045296"/>
                    </a:ext>
                  </a:extLst>
                </a:gridCol>
                <a:gridCol w="2247663">
                  <a:extLst>
                    <a:ext uri="{9D8B030D-6E8A-4147-A177-3AD203B41FA5}">
                      <a16:colId xmlns:a16="http://schemas.microsoft.com/office/drawing/2014/main" val="1470375459"/>
                    </a:ext>
                  </a:extLst>
                </a:gridCol>
              </a:tblGrid>
              <a:tr h="1080365">
                <a:tc>
                  <a:txBody>
                    <a:bodyPr/>
                    <a:lstStyle/>
                    <a:p>
                      <a:r>
                        <a:rPr lang="en-US" sz="2400" dirty="0" smtClean="0">
                          <a:latin typeface="Century Schoolbook" panose="02040604050505020304" pitchFamily="18" charset="0"/>
                        </a:rPr>
                        <a:t>Questions</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Increasing Favorability</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Decreasing Favorability</a:t>
                      </a:r>
                      <a:endParaRPr lang="en-US" sz="2400" dirty="0">
                        <a:latin typeface="Century Schoolbook" panose="02040604050505020304" pitchFamily="18" charset="0"/>
                      </a:endParaRPr>
                    </a:p>
                  </a:txBody>
                  <a:tcPr/>
                </a:tc>
                <a:extLst>
                  <a:ext uri="{0D108BD9-81ED-4DB2-BD59-A6C34878D82A}">
                    <a16:rowId xmlns:a16="http://schemas.microsoft.com/office/drawing/2014/main" val="868716976"/>
                  </a:ext>
                </a:extLst>
              </a:tr>
              <a:tr h="1079142">
                <a:tc>
                  <a:txBody>
                    <a:bodyPr/>
                    <a:lstStyle/>
                    <a:p>
                      <a:r>
                        <a:rPr lang="en-US" sz="2400" dirty="0" smtClean="0">
                          <a:latin typeface="Century Schoolbook" panose="02040604050505020304" pitchFamily="18" charset="0"/>
                        </a:rPr>
                        <a:t>What are the consequences….. For whom?</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Minor</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Major</a:t>
                      </a:r>
                      <a:endParaRPr lang="en-US" sz="2400" dirty="0">
                        <a:latin typeface="Century Schoolbook" panose="02040604050505020304" pitchFamily="18" charset="0"/>
                      </a:endParaRPr>
                    </a:p>
                  </a:txBody>
                  <a:tcPr/>
                </a:tc>
                <a:extLst>
                  <a:ext uri="{0D108BD9-81ED-4DB2-BD59-A6C34878D82A}">
                    <a16:rowId xmlns:a16="http://schemas.microsoft.com/office/drawing/2014/main" val="249787857"/>
                  </a:ext>
                </a:extLst>
              </a:tr>
              <a:tr h="591787">
                <a:tc>
                  <a:txBody>
                    <a:bodyPr/>
                    <a:lstStyle/>
                    <a:p>
                      <a:r>
                        <a:rPr lang="en-US" sz="2400" dirty="0" smtClean="0">
                          <a:latin typeface="Century Schoolbook" panose="02040604050505020304" pitchFamily="18" charset="0"/>
                        </a:rPr>
                        <a:t>Number and</a:t>
                      </a:r>
                      <a:r>
                        <a:rPr lang="en-US" sz="2400" baseline="0" dirty="0" smtClean="0">
                          <a:latin typeface="Century Schoolbook" panose="02040604050505020304" pitchFamily="18" charset="0"/>
                        </a:rPr>
                        <a:t> types of “dangers”….</a:t>
                      </a:r>
                    </a:p>
                  </a:txBody>
                  <a:tcPr/>
                </a:tc>
                <a:tc>
                  <a:txBody>
                    <a:bodyPr/>
                    <a:lstStyle/>
                    <a:p>
                      <a:r>
                        <a:rPr lang="en-US" sz="2400" dirty="0" smtClean="0">
                          <a:latin typeface="Century Schoolbook" panose="02040604050505020304" pitchFamily="18" charset="0"/>
                        </a:rPr>
                        <a:t>Few</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Many</a:t>
                      </a:r>
                      <a:endParaRPr lang="en-US" sz="2400" dirty="0">
                        <a:latin typeface="Century Schoolbook" panose="02040604050505020304" pitchFamily="18" charset="0"/>
                      </a:endParaRPr>
                    </a:p>
                  </a:txBody>
                  <a:tcPr/>
                </a:tc>
                <a:extLst>
                  <a:ext uri="{0D108BD9-81ED-4DB2-BD59-A6C34878D82A}">
                    <a16:rowId xmlns:a16="http://schemas.microsoft.com/office/drawing/2014/main" val="4282996989"/>
                  </a:ext>
                </a:extLst>
              </a:tr>
              <a:tr h="1079142">
                <a:tc>
                  <a:txBody>
                    <a:bodyPr/>
                    <a:lstStyle/>
                    <a:p>
                      <a:r>
                        <a:rPr lang="en-US" sz="2400" dirty="0" smtClean="0">
                          <a:latin typeface="Century Schoolbook" panose="02040604050505020304" pitchFamily="18" charset="0"/>
                        </a:rPr>
                        <a:t>Individuals who need to adopt the change…</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Knowledgeable</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Untrained</a:t>
                      </a:r>
                      <a:endParaRPr lang="en-US" sz="2400" dirty="0">
                        <a:latin typeface="Century Schoolbook" panose="02040604050505020304" pitchFamily="18" charset="0"/>
                      </a:endParaRPr>
                    </a:p>
                  </a:txBody>
                  <a:tcPr/>
                </a:tc>
                <a:extLst>
                  <a:ext uri="{0D108BD9-81ED-4DB2-BD59-A6C34878D82A}">
                    <a16:rowId xmlns:a16="http://schemas.microsoft.com/office/drawing/2014/main" val="1170455206"/>
                  </a:ext>
                </a:extLst>
              </a:tr>
              <a:tr h="591787">
                <a:tc>
                  <a:txBody>
                    <a:bodyPr/>
                    <a:lstStyle/>
                    <a:p>
                      <a:r>
                        <a:rPr lang="en-US" sz="2400" dirty="0" smtClean="0">
                          <a:latin typeface="Century Schoolbook" panose="02040604050505020304" pitchFamily="18" charset="0"/>
                        </a:rPr>
                        <a:t>Leadership…</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Supportive</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Uninformed</a:t>
                      </a:r>
                      <a:endParaRPr lang="en-US" sz="2400" dirty="0">
                        <a:latin typeface="Century Schoolbook" panose="02040604050505020304" pitchFamily="18" charset="0"/>
                      </a:endParaRPr>
                    </a:p>
                  </a:txBody>
                  <a:tcPr/>
                </a:tc>
                <a:extLst>
                  <a:ext uri="{0D108BD9-81ED-4DB2-BD59-A6C34878D82A}">
                    <a16:rowId xmlns:a16="http://schemas.microsoft.com/office/drawing/2014/main" val="1232119760"/>
                  </a:ext>
                </a:extLst>
              </a:tr>
              <a:tr h="591787">
                <a:tc>
                  <a:txBody>
                    <a:bodyPr/>
                    <a:lstStyle/>
                    <a:p>
                      <a:r>
                        <a:rPr lang="en-US" sz="2400" dirty="0" smtClean="0">
                          <a:latin typeface="Century Schoolbook" panose="02040604050505020304" pitchFamily="18" charset="0"/>
                        </a:rPr>
                        <a:t>Group….</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Unified</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Divided</a:t>
                      </a:r>
                      <a:endParaRPr lang="en-US" sz="2400" dirty="0">
                        <a:latin typeface="Century Schoolbook" panose="02040604050505020304" pitchFamily="18" charset="0"/>
                      </a:endParaRPr>
                    </a:p>
                  </a:txBody>
                  <a:tcPr/>
                </a:tc>
                <a:extLst>
                  <a:ext uri="{0D108BD9-81ED-4DB2-BD59-A6C34878D82A}">
                    <a16:rowId xmlns:a16="http://schemas.microsoft.com/office/drawing/2014/main" val="1199536747"/>
                  </a:ext>
                </a:extLst>
              </a:tr>
              <a:tr h="591787">
                <a:tc>
                  <a:txBody>
                    <a:bodyPr/>
                    <a:lstStyle/>
                    <a:p>
                      <a:r>
                        <a:rPr lang="en-US" sz="2400" dirty="0" smtClean="0">
                          <a:latin typeface="Century Schoolbook" panose="02040604050505020304" pitchFamily="18" charset="0"/>
                        </a:rPr>
                        <a:t>Cost…</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No/Low</a:t>
                      </a:r>
                      <a:endParaRPr lang="en-US" sz="2400" dirty="0">
                        <a:latin typeface="Century Schoolbook" panose="02040604050505020304" pitchFamily="18" charset="0"/>
                      </a:endParaRPr>
                    </a:p>
                  </a:txBody>
                  <a:tcPr/>
                </a:tc>
                <a:tc>
                  <a:txBody>
                    <a:bodyPr/>
                    <a:lstStyle/>
                    <a:p>
                      <a:r>
                        <a:rPr lang="en-US" sz="2400" dirty="0" smtClean="0">
                          <a:latin typeface="Century Schoolbook" panose="02040604050505020304" pitchFamily="18" charset="0"/>
                        </a:rPr>
                        <a:t>High</a:t>
                      </a:r>
                      <a:endParaRPr lang="en-US" sz="2400" dirty="0">
                        <a:latin typeface="Century Schoolbook" panose="02040604050505020304" pitchFamily="18" charset="0"/>
                      </a:endParaRPr>
                    </a:p>
                  </a:txBody>
                  <a:tcPr/>
                </a:tc>
                <a:extLst>
                  <a:ext uri="{0D108BD9-81ED-4DB2-BD59-A6C34878D82A}">
                    <a16:rowId xmlns:a16="http://schemas.microsoft.com/office/drawing/2014/main" val="2977984407"/>
                  </a:ext>
                </a:extLst>
              </a:tr>
            </a:tbl>
          </a:graphicData>
        </a:graphic>
      </p:graphicFrame>
    </p:spTree>
    <p:extLst>
      <p:ext uri="{BB962C8B-B14F-4D97-AF65-F5344CB8AC3E}">
        <p14:creationId xmlns:p14="http://schemas.microsoft.com/office/powerpoint/2010/main" val="2713535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4717</TotalTime>
  <Words>642</Words>
  <Application>Microsoft Office PowerPoint</Application>
  <PresentationFormat>Widescreen</PresentationFormat>
  <Paragraphs>165</Paragraphs>
  <Slides>25</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Algerian</vt:lpstr>
      <vt:lpstr>Arial</vt:lpstr>
      <vt:lpstr>Calibri</vt:lpstr>
      <vt:lpstr>Calibri Light</vt:lpstr>
      <vt:lpstr>Century Schoolbook</vt:lpstr>
      <vt:lpstr>Goudy Stout</vt:lpstr>
      <vt:lpstr>Wingdings</vt:lpstr>
      <vt:lpstr>Office Theme</vt:lpstr>
      <vt:lpstr>HIKER’S GUIDE</vt:lpstr>
      <vt:lpstr>"The journey of a thousand miles begins beneath one's feet."  Lao-tzu </vt:lpstr>
      <vt:lpstr>PowerPoint Presentation</vt:lpstr>
      <vt:lpstr>What is the Collegiate ADA Wilderness?</vt:lpstr>
      <vt:lpstr>Plan the Journey</vt:lpstr>
      <vt:lpstr>The Basic Principles of Hiking</vt:lpstr>
      <vt:lpstr>Challenges to implementing ADA…..</vt:lpstr>
      <vt:lpstr>The Scruff of the Neck Incident  and the  Conditional ADA Leadership Map</vt:lpstr>
      <vt:lpstr>PowerPoint Presentation</vt:lpstr>
      <vt:lpstr>Goal: Change the referral process for disability services at CMC</vt:lpstr>
      <vt:lpstr>Activity 2</vt:lpstr>
      <vt:lpstr>Activity 3  B. Who are the best hikers?</vt:lpstr>
      <vt:lpstr> </vt:lpstr>
      <vt:lpstr>3. How do I choose the best route?   </vt:lpstr>
      <vt:lpstr>Activity 4 D. When is the best time for change?</vt:lpstr>
      <vt:lpstr>Gear up for Survival</vt:lpstr>
      <vt:lpstr>PowerPoint Presentation</vt:lpstr>
      <vt:lpstr>Illumination </vt:lpstr>
      <vt:lpstr>Sun Protection</vt:lpstr>
      <vt:lpstr>The Shovel</vt:lpstr>
      <vt:lpstr>Rescue Beacon</vt:lpstr>
      <vt:lpstr>3. Practice </vt:lpstr>
      <vt:lpstr>4. Make the journey</vt:lpstr>
      <vt:lpstr>5. Tell the Story </vt:lpstr>
      <vt:lpstr>To Evaluate this presentation go to:</vt:lpstr>
    </vt:vector>
  </TitlesOfParts>
  <Company>Colorado Mountain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HIKER’S GUIDE</dc:title>
  <dc:creator>Moll, Anne</dc:creator>
  <cp:lastModifiedBy>Moll, Anne</cp:lastModifiedBy>
  <cp:revision>127</cp:revision>
  <cp:lastPrinted>2018-07-10T16:59:40Z</cp:lastPrinted>
  <dcterms:created xsi:type="dcterms:W3CDTF">2018-05-23T17:04:27Z</dcterms:created>
  <dcterms:modified xsi:type="dcterms:W3CDTF">2018-07-13T23:59:28Z</dcterms:modified>
</cp:coreProperties>
</file>