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4"/>
  </p:notesMasterIdLst>
  <p:sldIdLst>
    <p:sldId id="256" r:id="rId5"/>
    <p:sldId id="261" r:id="rId6"/>
    <p:sldId id="259" r:id="rId7"/>
    <p:sldId id="258" r:id="rId8"/>
    <p:sldId id="298" r:id="rId9"/>
    <p:sldId id="270" r:id="rId10"/>
    <p:sldId id="277" r:id="rId11"/>
    <p:sldId id="291" r:id="rId12"/>
    <p:sldId id="295" r:id="rId13"/>
    <p:sldId id="288" r:id="rId14"/>
    <p:sldId id="290" r:id="rId15"/>
    <p:sldId id="289" r:id="rId16"/>
    <p:sldId id="297" r:id="rId17"/>
    <p:sldId id="293" r:id="rId18"/>
    <p:sldId id="303" r:id="rId19"/>
    <p:sldId id="265" r:id="rId20"/>
    <p:sldId id="308" r:id="rId21"/>
    <p:sldId id="299" r:id="rId22"/>
    <p:sldId id="300" r:id="rId23"/>
    <p:sldId id="304" r:id="rId24"/>
    <p:sldId id="278" r:id="rId25"/>
    <p:sldId id="282" r:id="rId26"/>
    <p:sldId id="276" r:id="rId27"/>
    <p:sldId id="285" r:id="rId28"/>
    <p:sldId id="292" r:id="rId29"/>
    <p:sldId id="305" r:id="rId30"/>
    <p:sldId id="286" r:id="rId31"/>
    <p:sldId id="287" r:id="rId32"/>
    <p:sldId id="272" r:id="rId33"/>
    <p:sldId id="273" r:id="rId34"/>
    <p:sldId id="271" r:id="rId35"/>
    <p:sldId id="274" r:id="rId36"/>
    <p:sldId id="306" r:id="rId37"/>
    <p:sldId id="279" r:id="rId38"/>
    <p:sldId id="296" r:id="rId39"/>
    <p:sldId id="301" r:id="rId40"/>
    <p:sldId id="307" r:id="rId41"/>
    <p:sldId id="294" r:id="rId42"/>
    <p:sldId id="302" r:id="rId43"/>
  </p:sldIdLst>
  <p:sldSz cx="9144000" cy="5143500" type="screen16x9"/>
  <p:notesSz cx="6858000" cy="1219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bose, Valerie" initials="DV" lastIdx="4" clrIdx="0">
    <p:extLst>
      <p:ext uri="{19B8F6BF-5375-455C-9EA6-DF929625EA0E}">
        <p15:presenceInfo xmlns:p15="http://schemas.microsoft.com/office/powerpoint/2012/main" userId="S-1-5-21-484763869-1637723038-1801674531-1737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6B52"/>
    <a:srgbClr val="5C7E95"/>
    <a:srgbClr val="EB6851"/>
    <a:srgbClr val="5A5377"/>
    <a:srgbClr val="51352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A2953B-FE89-41D2-B9FA-DED5E8412ECA}" v="55" dt="2018-05-22T20:27:00.0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71" autoAdjust="0"/>
    <p:restoredTop sz="86047" autoAdjust="0"/>
  </p:normalViewPr>
  <p:slideViewPr>
    <p:cSldViewPr snapToGrid="0">
      <p:cViewPr varScale="1">
        <p:scale>
          <a:sx n="131" d="100"/>
          <a:sy n="131" d="100"/>
        </p:scale>
        <p:origin x="270"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ubose, Valerie" userId="S::vdubose@uab.edu::8a725add-03cf-4a30-84e7-6c253c81dd33" providerId="AD" clId="Web-{58A2953B-FE89-41D2-B9FA-DED5E8412ECA}"/>
    <pc:docChg chg="addSld delSld modSld">
      <pc:chgData name="Dubose, Valerie" userId="S::vdubose@uab.edu::8a725add-03cf-4a30-84e7-6c253c81dd33" providerId="AD" clId="Web-{58A2953B-FE89-41D2-B9FA-DED5E8412ECA}" dt="2018-05-22T20:55:26.499" v="299" actId="1076"/>
      <pc:docMkLst>
        <pc:docMk/>
      </pc:docMkLst>
      <pc:sldChg chg="modSp del">
        <pc:chgData name="Dubose, Valerie" userId="S::vdubose@uab.edu::8a725add-03cf-4a30-84e7-6c253c81dd33" providerId="AD" clId="Web-{58A2953B-FE89-41D2-B9FA-DED5E8412ECA}" dt="2018-05-22T20:23:57.544" v="32" actId="1076"/>
        <pc:sldMkLst>
          <pc:docMk/>
          <pc:sldMk cId="1898045293" sldId="263"/>
        </pc:sldMkLst>
        <pc:spChg chg="mod">
          <ac:chgData name="Dubose, Valerie" userId="S::vdubose@uab.edu::8a725add-03cf-4a30-84e7-6c253c81dd33" providerId="AD" clId="Web-{58A2953B-FE89-41D2-B9FA-DED5E8412ECA}" dt="2018-05-22T20:23:01.792" v="22" actId="20577"/>
          <ac:spMkLst>
            <pc:docMk/>
            <pc:sldMk cId="1898045293" sldId="263"/>
            <ac:spMk id="3" creationId="{00000000-0000-0000-0000-000000000000}"/>
          </ac:spMkLst>
        </pc:spChg>
      </pc:sldChg>
      <pc:sldChg chg="del">
        <pc:chgData name="Dubose, Valerie" userId="S::vdubose@uab.edu::8a725add-03cf-4a30-84e7-6c253c81dd33" providerId="AD" clId="Web-{58A2953B-FE89-41D2-B9FA-DED5E8412ECA}" dt="2018-05-22T20:47:53.656" v="265" actId="1076"/>
        <pc:sldMkLst>
          <pc:docMk/>
          <pc:sldMk cId="710988081" sldId="267"/>
        </pc:sldMkLst>
      </pc:sldChg>
      <pc:sldChg chg="modSp">
        <pc:chgData name="Dubose, Valerie" userId="S::vdubose@uab.edu::8a725add-03cf-4a30-84e7-6c253c81dd33" providerId="AD" clId="Web-{58A2953B-FE89-41D2-B9FA-DED5E8412ECA}" dt="2018-05-22T20:25:58.172" v="42" actId="20577"/>
        <pc:sldMkLst>
          <pc:docMk/>
          <pc:sldMk cId="1539315761" sldId="269"/>
        </pc:sldMkLst>
        <pc:spChg chg="mod">
          <ac:chgData name="Dubose, Valerie" userId="S::vdubose@uab.edu::8a725add-03cf-4a30-84e7-6c253c81dd33" providerId="AD" clId="Web-{58A2953B-FE89-41D2-B9FA-DED5E8412ECA}" dt="2018-05-22T20:23:14.292" v="29" actId="20577"/>
          <ac:spMkLst>
            <pc:docMk/>
            <pc:sldMk cId="1539315761" sldId="269"/>
            <ac:spMk id="2" creationId="{00000000-0000-0000-0000-000000000000}"/>
          </ac:spMkLst>
        </pc:spChg>
        <pc:spChg chg="mod">
          <ac:chgData name="Dubose, Valerie" userId="S::vdubose@uab.edu::8a725add-03cf-4a30-84e7-6c253c81dd33" providerId="AD" clId="Web-{58A2953B-FE89-41D2-B9FA-DED5E8412ECA}" dt="2018-05-22T20:25:58.172" v="42" actId="20577"/>
          <ac:spMkLst>
            <pc:docMk/>
            <pc:sldMk cId="1539315761" sldId="269"/>
            <ac:spMk id="3" creationId="{00000000-0000-0000-0000-000000000000}"/>
          </ac:spMkLst>
        </pc:spChg>
      </pc:sldChg>
      <pc:sldChg chg="addSp delSp modSp new">
        <pc:chgData name="Dubose, Valerie" userId="S::vdubose@uab.edu::8a725add-03cf-4a30-84e7-6c253c81dd33" providerId="AD" clId="Web-{58A2953B-FE89-41D2-B9FA-DED5E8412ECA}" dt="2018-05-22T20:33:37.223" v="102" actId="20577"/>
        <pc:sldMkLst>
          <pc:docMk/>
          <pc:sldMk cId="3345707094" sldId="271"/>
        </pc:sldMkLst>
        <pc:spChg chg="mod">
          <ac:chgData name="Dubose, Valerie" userId="S::vdubose@uab.edu::8a725add-03cf-4a30-84e7-6c253c81dd33" providerId="AD" clId="Web-{58A2953B-FE89-41D2-B9FA-DED5E8412ECA}" dt="2018-05-22T20:33:37.223" v="102" actId="20577"/>
          <ac:spMkLst>
            <pc:docMk/>
            <pc:sldMk cId="3345707094" sldId="271"/>
            <ac:spMk id="2" creationId="{0960B263-10B5-4F89-80F2-E8E6F39E5105}"/>
          </ac:spMkLst>
        </pc:spChg>
        <pc:spChg chg="del">
          <ac:chgData name="Dubose, Valerie" userId="S::vdubose@uab.edu::8a725add-03cf-4a30-84e7-6c253c81dd33" providerId="AD" clId="Web-{58A2953B-FE89-41D2-B9FA-DED5E8412ECA}" dt="2018-05-22T20:26:21.829" v="44" actId="20577"/>
          <ac:spMkLst>
            <pc:docMk/>
            <pc:sldMk cId="3345707094" sldId="271"/>
            <ac:spMk id="3" creationId="{B86E4501-CFCE-47D7-9750-F11C46668C02}"/>
          </ac:spMkLst>
        </pc:spChg>
        <pc:picChg chg="add mod ord">
          <ac:chgData name="Dubose, Valerie" userId="S::vdubose@uab.edu::8a725add-03cf-4a30-84e7-6c253c81dd33" providerId="AD" clId="Web-{58A2953B-FE89-41D2-B9FA-DED5E8412ECA}" dt="2018-05-22T20:32:54.987" v="91" actId="1076"/>
          <ac:picMkLst>
            <pc:docMk/>
            <pc:sldMk cId="3345707094" sldId="271"/>
            <ac:picMk id="4" creationId="{E1196186-AA7E-48C3-9C9C-A358E9B2D6A6}"/>
          </ac:picMkLst>
        </pc:picChg>
      </pc:sldChg>
      <pc:sldChg chg="modSp new">
        <pc:chgData name="Dubose, Valerie" userId="S::vdubose@uab.edu::8a725add-03cf-4a30-84e7-6c253c81dd33" providerId="AD" clId="Web-{58A2953B-FE89-41D2-B9FA-DED5E8412ECA}" dt="2018-05-22T20:32:27.326" v="84" actId="20577"/>
        <pc:sldMkLst>
          <pc:docMk/>
          <pc:sldMk cId="3366207024" sldId="272"/>
        </pc:sldMkLst>
        <pc:spChg chg="mod">
          <ac:chgData name="Dubose, Valerie" userId="S::vdubose@uab.edu::8a725add-03cf-4a30-84e7-6c253c81dd33" providerId="AD" clId="Web-{58A2953B-FE89-41D2-B9FA-DED5E8412ECA}" dt="2018-05-22T20:29:28.039" v="61" actId="20577"/>
          <ac:spMkLst>
            <pc:docMk/>
            <pc:sldMk cId="3366207024" sldId="272"/>
            <ac:spMk id="2" creationId="{97CF50D1-BA95-4446-870D-FFB7B3E76EC4}"/>
          </ac:spMkLst>
        </pc:spChg>
        <pc:spChg chg="mod">
          <ac:chgData name="Dubose, Valerie" userId="S::vdubose@uab.edu::8a725add-03cf-4a30-84e7-6c253c81dd33" providerId="AD" clId="Web-{58A2953B-FE89-41D2-B9FA-DED5E8412ECA}" dt="2018-05-22T20:32:27.326" v="84" actId="20577"/>
          <ac:spMkLst>
            <pc:docMk/>
            <pc:sldMk cId="3366207024" sldId="272"/>
            <ac:spMk id="3" creationId="{E6C39B3A-FEC9-43D9-95C0-F8904CD95EE6}"/>
          </ac:spMkLst>
        </pc:spChg>
      </pc:sldChg>
      <pc:sldChg chg="addSp delSp modSp new">
        <pc:chgData name="Dubose, Valerie" userId="S::vdubose@uab.edu::8a725add-03cf-4a30-84e7-6c253c81dd33" providerId="AD" clId="Web-{58A2953B-FE89-41D2-B9FA-DED5E8412ECA}" dt="2018-05-22T20:47:11.108" v="263" actId="20577"/>
        <pc:sldMkLst>
          <pc:docMk/>
          <pc:sldMk cId="3413203455" sldId="273"/>
        </pc:sldMkLst>
        <pc:spChg chg="mod">
          <ac:chgData name="Dubose, Valerie" userId="S::vdubose@uab.edu::8a725add-03cf-4a30-84e7-6c253c81dd33" providerId="AD" clId="Web-{58A2953B-FE89-41D2-B9FA-DED5E8412ECA}" dt="2018-05-22T20:35:53.211" v="108" actId="20577"/>
          <ac:spMkLst>
            <pc:docMk/>
            <pc:sldMk cId="3413203455" sldId="273"/>
            <ac:spMk id="2" creationId="{A355B3EF-28DA-44DF-900C-B772F796212F}"/>
          </ac:spMkLst>
        </pc:spChg>
        <pc:spChg chg="del mod">
          <ac:chgData name="Dubose, Valerie" userId="S::vdubose@uab.edu::8a725add-03cf-4a30-84e7-6c253c81dd33" providerId="AD" clId="Web-{58A2953B-FE89-41D2-B9FA-DED5E8412ECA}" dt="2018-05-22T20:36:18.260" v="110" actId="20577"/>
          <ac:spMkLst>
            <pc:docMk/>
            <pc:sldMk cId="3413203455" sldId="273"/>
            <ac:spMk id="3" creationId="{6C8FFE93-F956-4863-890A-E4776FFA75F9}"/>
          </ac:spMkLst>
        </pc:spChg>
        <pc:spChg chg="add mod">
          <ac:chgData name="Dubose, Valerie" userId="S::vdubose@uab.edu::8a725add-03cf-4a30-84e7-6c253c81dd33" providerId="AD" clId="Web-{58A2953B-FE89-41D2-B9FA-DED5E8412ECA}" dt="2018-05-22T20:46:43.076" v="252" actId="1076"/>
          <ac:spMkLst>
            <pc:docMk/>
            <pc:sldMk cId="3413203455" sldId="273"/>
            <ac:spMk id="6" creationId="{173E23CA-65B6-4015-AA51-1D0D42B3058E}"/>
          </ac:spMkLst>
        </pc:spChg>
        <pc:spChg chg="add mod">
          <ac:chgData name="Dubose, Valerie" userId="S::vdubose@uab.edu::8a725add-03cf-4a30-84e7-6c253c81dd33" providerId="AD" clId="Web-{58A2953B-FE89-41D2-B9FA-DED5E8412ECA}" dt="2018-05-22T20:47:11.108" v="263" actId="20577"/>
          <ac:spMkLst>
            <pc:docMk/>
            <pc:sldMk cId="3413203455" sldId="273"/>
            <ac:spMk id="7" creationId="{87497B54-E044-4CC9-9A00-67DC9222126D}"/>
          </ac:spMkLst>
        </pc:spChg>
        <pc:graphicFrameChg chg="add mod ord modGraphic">
          <ac:chgData name="Dubose, Valerie" userId="S::vdubose@uab.edu::8a725add-03cf-4a30-84e7-6c253c81dd33" providerId="AD" clId="Web-{58A2953B-FE89-41D2-B9FA-DED5E8412ECA}" dt="2018-05-22T20:43:25.460" v="115" actId="20577"/>
          <ac:graphicFrameMkLst>
            <pc:docMk/>
            <pc:sldMk cId="3413203455" sldId="273"/>
            <ac:graphicFrameMk id="4" creationId="{A8F68ADC-C890-4E42-8434-CE1AF711D7AF}"/>
          </ac:graphicFrameMkLst>
        </pc:graphicFrameChg>
      </pc:sldChg>
      <pc:sldChg chg="modSp new del">
        <pc:chgData name="Dubose, Valerie" userId="S::vdubose@uab.edu::8a725add-03cf-4a30-84e7-6c253c81dd33" providerId="AD" clId="Web-{58A2953B-FE89-41D2-B9FA-DED5E8412ECA}" dt="2018-05-22T20:31:45.105" v="73" actId="1076"/>
        <pc:sldMkLst>
          <pc:docMk/>
          <pc:sldMk cId="3895478083" sldId="273"/>
        </pc:sldMkLst>
        <pc:spChg chg="mod">
          <ac:chgData name="Dubose, Valerie" userId="S::vdubose@uab.edu::8a725add-03cf-4a30-84e7-6c253c81dd33" providerId="AD" clId="Web-{58A2953B-FE89-41D2-B9FA-DED5E8412ECA}" dt="2018-05-22T20:31:40.949" v="72" actId="20577"/>
          <ac:spMkLst>
            <pc:docMk/>
            <pc:sldMk cId="3895478083" sldId="273"/>
            <ac:spMk id="3" creationId="{C38FFD7F-6B90-4D95-9F1E-169ADD78F5A4}"/>
          </ac:spMkLst>
        </pc:spChg>
      </pc:sldChg>
      <pc:sldChg chg="addSp delSp modSp new">
        <pc:chgData name="Dubose, Valerie" userId="S::vdubose@uab.edu::8a725add-03cf-4a30-84e7-6c253c81dd33" providerId="AD" clId="Web-{58A2953B-FE89-41D2-B9FA-DED5E8412ECA}" dt="2018-05-22T20:55:26.499" v="299" actId="1076"/>
        <pc:sldMkLst>
          <pc:docMk/>
          <pc:sldMk cId="2700709015" sldId="274"/>
        </pc:sldMkLst>
        <pc:spChg chg="mod">
          <ac:chgData name="Dubose, Valerie" userId="S::vdubose@uab.edu::8a725add-03cf-4a30-84e7-6c253c81dd33" providerId="AD" clId="Web-{58A2953B-FE89-41D2-B9FA-DED5E8412ECA}" dt="2018-05-22T20:49:07.580" v="268" actId="20577"/>
          <ac:spMkLst>
            <pc:docMk/>
            <pc:sldMk cId="2700709015" sldId="274"/>
            <ac:spMk id="2" creationId="{CC664B4C-CC83-4CD5-8991-44ACB5DE1233}"/>
          </ac:spMkLst>
        </pc:spChg>
        <pc:spChg chg="del mod">
          <ac:chgData name="Dubose, Valerie" userId="S::vdubose@uab.edu::8a725add-03cf-4a30-84e7-6c253c81dd33" providerId="AD" clId="Web-{58A2953B-FE89-41D2-B9FA-DED5E8412ECA}" dt="2018-05-22T20:52:19.540" v="292" actId="1076"/>
          <ac:spMkLst>
            <pc:docMk/>
            <pc:sldMk cId="2700709015" sldId="274"/>
            <ac:spMk id="3" creationId="{651708C4-FA16-4176-B9FC-D30B2220DEA2}"/>
          </ac:spMkLst>
        </pc:spChg>
        <pc:spChg chg="add del mod">
          <ac:chgData name="Dubose, Valerie" userId="S::vdubose@uab.edu::8a725add-03cf-4a30-84e7-6c253c81dd33" providerId="AD" clId="Web-{58A2953B-FE89-41D2-B9FA-DED5E8412ECA}" dt="2018-05-22T20:52:34.134" v="294" actId="1076"/>
          <ac:spMkLst>
            <pc:docMk/>
            <pc:sldMk cId="2700709015" sldId="274"/>
            <ac:spMk id="4" creationId="{9B2CAB73-6DE4-47D0-BC28-BC315F6C4BAD}"/>
          </ac:spMkLst>
        </pc:spChg>
        <pc:spChg chg="add del mod">
          <ac:chgData name="Dubose, Valerie" userId="S::vdubose@uab.edu::8a725add-03cf-4a30-84e7-6c253c81dd33" providerId="AD" clId="Web-{58A2953B-FE89-41D2-B9FA-DED5E8412ECA}" dt="2018-05-22T20:52:54.416" v="295" actId="1076"/>
          <ac:spMkLst>
            <pc:docMk/>
            <pc:sldMk cId="2700709015" sldId="274"/>
            <ac:spMk id="5" creationId="{90938DB0-049B-4CA1-A83E-D5064AE3CE3A}"/>
          </ac:spMkLst>
        </pc:spChg>
        <pc:spChg chg="add del mod">
          <ac:chgData name="Dubose, Valerie" userId="S::vdubose@uab.edu::8a725add-03cf-4a30-84e7-6c253c81dd33" providerId="AD" clId="Web-{58A2953B-FE89-41D2-B9FA-DED5E8412ECA}" dt="2018-05-22T20:53:10.557" v="298" actId="1076"/>
          <ac:spMkLst>
            <pc:docMk/>
            <pc:sldMk cId="2700709015" sldId="274"/>
            <ac:spMk id="6" creationId="{F5CF8472-1864-4BF0-9D22-B7CD06D89D25}"/>
          </ac:spMkLst>
        </pc:spChg>
        <pc:graphicFrameChg chg="add mod ord modGraphic">
          <ac:chgData name="Dubose, Valerie" userId="S::vdubose@uab.edu::8a725add-03cf-4a30-84e7-6c253c81dd33" providerId="AD" clId="Web-{58A2953B-FE89-41D2-B9FA-DED5E8412ECA}" dt="2018-05-22T20:55:26.499" v="299" actId="1076"/>
          <ac:graphicFrameMkLst>
            <pc:docMk/>
            <pc:sldMk cId="2700709015" sldId="274"/>
            <ac:graphicFrameMk id="7" creationId="{7BDF6DC4-6B07-4BC4-9388-D4DE91F4158D}"/>
          </ac:graphicFrameMkLst>
        </pc:graphicFrameChg>
      </pc:sldChg>
    </pc:docChg>
  </pc:docChgLst>
  <pc:docChgLst>
    <pc:chgData name="Dubose, Valerie" userId="S::vdubose@uab.edu::8a725add-03cf-4a30-84e7-6c253c81dd33" providerId="AD" clId="Web-{A77C5F1A-8E33-4F9E-BEE7-38376DEC9A1C}"/>
    <pc:docChg chg="modSld">
      <pc:chgData name="Dubose, Valerie" userId="S::vdubose@uab.edu::8a725add-03cf-4a30-84e7-6c253c81dd33" providerId="AD" clId="Web-{A77C5F1A-8E33-4F9E-BEE7-38376DEC9A1C}" dt="2018-07-02T20:17:28.618" v="16"/>
      <pc:docMkLst>
        <pc:docMk/>
      </pc:docMkLst>
      <pc:sldChg chg="modNotes">
        <pc:chgData name="Dubose, Valerie" userId="S::vdubose@uab.edu::8a725add-03cf-4a30-84e7-6c253c81dd33" providerId="AD" clId="Web-{A77C5F1A-8E33-4F9E-BEE7-38376DEC9A1C}" dt="2018-07-02T20:15:57.818" v="1"/>
        <pc:sldMkLst>
          <pc:docMk/>
          <pc:sldMk cId="3894166244" sldId="258"/>
        </pc:sldMkLst>
      </pc:sldChg>
      <pc:sldChg chg="modNotes">
        <pc:chgData name="Dubose, Valerie" userId="S::vdubose@uab.edu::8a725add-03cf-4a30-84e7-6c253c81dd33" providerId="AD" clId="Web-{A77C5F1A-8E33-4F9E-BEE7-38376DEC9A1C}" dt="2018-07-02T20:15:53.068" v="0"/>
        <pc:sldMkLst>
          <pc:docMk/>
          <pc:sldMk cId="3867258722" sldId="259"/>
        </pc:sldMkLst>
      </pc:sldChg>
      <pc:sldChg chg="modNotes">
        <pc:chgData name="Dubose, Valerie" userId="S::vdubose@uab.edu::8a725add-03cf-4a30-84e7-6c253c81dd33" providerId="AD" clId="Web-{A77C5F1A-8E33-4F9E-BEE7-38376DEC9A1C}" dt="2018-07-02T20:16:33.803" v="7"/>
        <pc:sldMkLst>
          <pc:docMk/>
          <pc:sldMk cId="3122701786" sldId="265"/>
        </pc:sldMkLst>
      </pc:sldChg>
      <pc:sldChg chg="modNotes">
        <pc:chgData name="Dubose, Valerie" userId="S::vdubose@uab.edu::8a725add-03cf-4a30-84e7-6c253c81dd33" providerId="AD" clId="Web-{A77C5F1A-8E33-4F9E-BEE7-38376DEC9A1C}" dt="2018-07-02T20:16:08.319" v="3"/>
        <pc:sldMkLst>
          <pc:docMk/>
          <pc:sldMk cId="51740567" sldId="270"/>
        </pc:sldMkLst>
      </pc:sldChg>
      <pc:sldChg chg="modNotes">
        <pc:chgData name="Dubose, Valerie" userId="S::vdubose@uab.edu::8a725add-03cf-4a30-84e7-6c253c81dd33" providerId="AD" clId="Web-{A77C5F1A-8E33-4F9E-BEE7-38376DEC9A1C}" dt="2018-07-02T20:17:12.945" v="13"/>
        <pc:sldMkLst>
          <pc:docMk/>
          <pc:sldMk cId="2700709015" sldId="274"/>
        </pc:sldMkLst>
      </pc:sldChg>
      <pc:sldChg chg="modNotes">
        <pc:chgData name="Dubose, Valerie" userId="S::vdubose@uab.edu::8a725add-03cf-4a30-84e7-6c253c81dd33" providerId="AD" clId="Web-{A77C5F1A-8E33-4F9E-BEE7-38376DEC9A1C}" dt="2018-07-02T20:17:17.555" v="14"/>
        <pc:sldMkLst>
          <pc:docMk/>
          <pc:sldMk cId="2486752981" sldId="279"/>
        </pc:sldMkLst>
      </pc:sldChg>
      <pc:sldChg chg="modNotes">
        <pc:chgData name="Dubose, Valerie" userId="S::vdubose@uab.edu::8a725add-03cf-4a30-84e7-6c253c81dd33" providerId="AD" clId="Web-{A77C5F1A-8E33-4F9E-BEE7-38376DEC9A1C}" dt="2018-07-02T20:17:06.820" v="12"/>
        <pc:sldMkLst>
          <pc:docMk/>
          <pc:sldMk cId="4178187996" sldId="286"/>
        </pc:sldMkLst>
      </pc:sldChg>
      <pc:sldChg chg="modNotes">
        <pc:chgData name="Dubose, Valerie" userId="S::vdubose@uab.edu::8a725add-03cf-4a30-84e7-6c253c81dd33" providerId="AD" clId="Web-{A77C5F1A-8E33-4F9E-BEE7-38376DEC9A1C}" dt="2018-07-02T20:16:16.615" v="4"/>
        <pc:sldMkLst>
          <pc:docMk/>
          <pc:sldMk cId="651498034" sldId="288"/>
        </pc:sldMkLst>
      </pc:sldChg>
      <pc:sldChg chg="modNotes">
        <pc:chgData name="Dubose, Valerie" userId="S::vdubose@uab.edu::8a725add-03cf-4a30-84e7-6c253c81dd33" providerId="AD" clId="Web-{A77C5F1A-8E33-4F9E-BEE7-38376DEC9A1C}" dt="2018-07-02T20:16:20.193" v="5"/>
        <pc:sldMkLst>
          <pc:docMk/>
          <pc:sldMk cId="2938295852" sldId="290"/>
        </pc:sldMkLst>
      </pc:sldChg>
      <pc:sldChg chg="modNotes">
        <pc:chgData name="Dubose, Valerie" userId="S::vdubose@uab.edu::8a725add-03cf-4a30-84e7-6c253c81dd33" providerId="AD" clId="Web-{A77C5F1A-8E33-4F9E-BEE7-38376DEC9A1C}" dt="2018-07-02T20:16:56.460" v="10"/>
        <pc:sldMkLst>
          <pc:docMk/>
          <pc:sldMk cId="3597647499" sldId="292"/>
        </pc:sldMkLst>
      </pc:sldChg>
      <pc:sldChg chg="modNotes">
        <pc:chgData name="Dubose, Valerie" userId="S::vdubose@uab.edu::8a725add-03cf-4a30-84e7-6c253c81dd33" providerId="AD" clId="Web-{A77C5F1A-8E33-4F9E-BEE7-38376DEC9A1C}" dt="2018-07-02T20:16:26.850" v="6"/>
        <pc:sldMkLst>
          <pc:docMk/>
          <pc:sldMk cId="3940944868" sldId="293"/>
        </pc:sldMkLst>
      </pc:sldChg>
      <pc:sldChg chg="modNotes">
        <pc:chgData name="Dubose, Valerie" userId="S::vdubose@uab.edu::8a725add-03cf-4a30-84e7-6c253c81dd33" providerId="AD" clId="Web-{A77C5F1A-8E33-4F9E-BEE7-38376DEC9A1C}" dt="2018-07-02T20:17:23.024" v="15"/>
        <pc:sldMkLst>
          <pc:docMk/>
          <pc:sldMk cId="3027442953" sldId="296"/>
        </pc:sldMkLst>
      </pc:sldChg>
      <pc:sldChg chg="modNotes">
        <pc:chgData name="Dubose, Valerie" userId="S::vdubose@uab.edu::8a725add-03cf-4a30-84e7-6c253c81dd33" providerId="AD" clId="Web-{A77C5F1A-8E33-4F9E-BEE7-38376DEC9A1C}" dt="2018-07-02T20:16:03.428" v="2"/>
        <pc:sldMkLst>
          <pc:docMk/>
          <pc:sldMk cId="1722119870" sldId="298"/>
        </pc:sldMkLst>
      </pc:sldChg>
      <pc:sldChg chg="modNotes">
        <pc:chgData name="Dubose, Valerie" userId="S::vdubose@uab.edu::8a725add-03cf-4a30-84e7-6c253c81dd33" providerId="AD" clId="Web-{A77C5F1A-8E33-4F9E-BEE7-38376DEC9A1C}" dt="2018-07-02T20:16:44.819" v="9"/>
        <pc:sldMkLst>
          <pc:docMk/>
          <pc:sldMk cId="1597292961" sldId="299"/>
        </pc:sldMkLst>
      </pc:sldChg>
      <pc:sldChg chg="modNotes">
        <pc:chgData name="Dubose, Valerie" userId="S::vdubose@uab.edu::8a725add-03cf-4a30-84e7-6c253c81dd33" providerId="AD" clId="Web-{A77C5F1A-8E33-4F9E-BEE7-38376DEC9A1C}" dt="2018-07-02T20:17:28.618" v="16"/>
        <pc:sldMkLst>
          <pc:docMk/>
          <pc:sldMk cId="3255575546" sldId="301"/>
        </pc:sldMkLst>
      </pc:sldChg>
    </pc:docChg>
  </pc:docChgLst>
  <pc:docChgLst>
    <pc:chgData name="Dubose, Valerie" userId="S::vdubose@uab.edu::8a725add-03cf-4a30-84e7-6c253c81dd33" providerId="AD" clId="Web-{714784B0-354B-4C6D-A1AA-80564FE91ECD}"/>
    <pc:docChg chg="modSld">
      <pc:chgData name="Dubose, Valerie" userId="S::vdubose@uab.edu::8a725add-03cf-4a30-84e7-6c253c81dd33" providerId="AD" clId="Web-{714784B0-354B-4C6D-A1AA-80564FE91ECD}" dt="2018-05-22T17:59:20.500" v="71" actId="20577"/>
      <pc:docMkLst>
        <pc:docMk/>
      </pc:docMkLst>
      <pc:sldChg chg="modSp">
        <pc:chgData name="Dubose, Valerie" userId="S::vdubose@uab.edu::8a725add-03cf-4a30-84e7-6c253c81dd33" providerId="AD" clId="Web-{714784B0-354B-4C6D-A1AA-80564FE91ECD}" dt="2018-05-22T17:42:35.515" v="17" actId="20577"/>
        <pc:sldMkLst>
          <pc:docMk/>
          <pc:sldMk cId="2355009871" sldId="262"/>
        </pc:sldMkLst>
        <pc:spChg chg="mod">
          <ac:chgData name="Dubose, Valerie" userId="S::vdubose@uab.edu::8a725add-03cf-4a30-84e7-6c253c81dd33" providerId="AD" clId="Web-{714784B0-354B-4C6D-A1AA-80564FE91ECD}" dt="2018-05-22T17:42:35.515" v="17" actId="20577"/>
          <ac:spMkLst>
            <pc:docMk/>
            <pc:sldMk cId="2355009871" sldId="262"/>
            <ac:spMk id="7" creationId="{00000000-0000-0000-0000-000000000000}"/>
          </ac:spMkLst>
        </pc:spChg>
      </pc:sldChg>
      <pc:sldChg chg="modSp">
        <pc:chgData name="Dubose, Valerie" userId="S::vdubose@uab.edu::8a725add-03cf-4a30-84e7-6c253c81dd33" providerId="AD" clId="Web-{714784B0-354B-4C6D-A1AA-80564FE91ECD}" dt="2018-05-22T17:59:20.500" v="71" actId="20577"/>
        <pc:sldMkLst>
          <pc:docMk/>
          <pc:sldMk cId="3534514813" sldId="268"/>
        </pc:sldMkLst>
        <pc:spChg chg="mod">
          <ac:chgData name="Dubose, Valerie" userId="S::vdubose@uab.edu::8a725add-03cf-4a30-84e7-6c253c81dd33" providerId="AD" clId="Web-{714784B0-354B-4C6D-A1AA-80564FE91ECD}" dt="2018-05-22T17:43:15.641" v="40" actId="20577"/>
          <ac:spMkLst>
            <pc:docMk/>
            <pc:sldMk cId="3534514813" sldId="268"/>
            <ac:spMk id="2" creationId="{00000000-0000-0000-0000-000000000000}"/>
          </ac:spMkLst>
        </pc:spChg>
        <pc:spChg chg="mod">
          <ac:chgData name="Dubose, Valerie" userId="S::vdubose@uab.edu::8a725add-03cf-4a30-84e7-6c253c81dd33" providerId="AD" clId="Web-{714784B0-354B-4C6D-A1AA-80564FE91ECD}" dt="2018-05-22T17:59:20.500" v="71" actId="20577"/>
          <ac:spMkLst>
            <pc:docMk/>
            <pc:sldMk cId="3534514813" sldId="268"/>
            <ac:spMk id="3" creationId="{00000000-0000-0000-0000-000000000000}"/>
          </ac:spMkLst>
        </pc:spChg>
      </pc:sldChg>
    </pc:docChg>
  </pc:docChgLst>
  <pc:docChgLst>
    <pc:chgData name="Dubose, Valerie" userId="S::vdubose@uab.edu::8a725add-03cf-4a30-84e7-6c253c81dd33" providerId="AD" clId="Web-{2830062E-680A-4EBE-BF2C-E22E262470EA}"/>
    <pc:docChg chg="modSld">
      <pc:chgData name="Dubose, Valerie" userId="S::vdubose@uab.edu::8a725add-03cf-4a30-84e7-6c253c81dd33" providerId="AD" clId="Web-{2830062E-680A-4EBE-BF2C-E22E262470EA}" dt="2018-06-26T17:53:55.137" v="66" actId="20577"/>
      <pc:docMkLst>
        <pc:docMk/>
      </pc:docMkLst>
      <pc:sldChg chg="modSp">
        <pc:chgData name="Dubose, Valerie" userId="S::vdubose@uab.edu::8a725add-03cf-4a30-84e7-6c253c81dd33" providerId="AD" clId="Web-{2830062E-680A-4EBE-BF2C-E22E262470EA}" dt="2018-06-26T17:49:03.516" v="7" actId="1076"/>
        <pc:sldMkLst>
          <pc:docMk/>
          <pc:sldMk cId="51740567" sldId="270"/>
        </pc:sldMkLst>
        <pc:spChg chg="mod">
          <ac:chgData name="Dubose, Valerie" userId="S::vdubose@uab.edu::8a725add-03cf-4a30-84e7-6c253c81dd33" providerId="AD" clId="Web-{2830062E-680A-4EBE-BF2C-E22E262470EA}" dt="2018-06-26T17:48:37.031" v="3" actId="20577"/>
          <ac:spMkLst>
            <pc:docMk/>
            <pc:sldMk cId="51740567" sldId="270"/>
            <ac:spMk id="2" creationId="{00000000-0000-0000-0000-000000000000}"/>
          </ac:spMkLst>
        </pc:spChg>
        <pc:spChg chg="mod">
          <ac:chgData name="Dubose, Valerie" userId="S::vdubose@uab.edu::8a725add-03cf-4a30-84e7-6c253c81dd33" providerId="AD" clId="Web-{2830062E-680A-4EBE-BF2C-E22E262470EA}" dt="2018-06-26T17:49:03.516" v="7" actId="1076"/>
          <ac:spMkLst>
            <pc:docMk/>
            <pc:sldMk cId="51740567" sldId="270"/>
            <ac:spMk id="3" creationId="{00000000-0000-0000-0000-000000000000}"/>
          </ac:spMkLst>
        </pc:spChg>
      </pc:sldChg>
      <pc:sldChg chg="modSp">
        <pc:chgData name="Dubose, Valerie" userId="S::vdubose@uab.edu::8a725add-03cf-4a30-84e7-6c253c81dd33" providerId="AD" clId="Web-{2830062E-680A-4EBE-BF2C-E22E262470EA}" dt="2018-06-26T17:52:15.508" v="53" actId="1076"/>
        <pc:sldMkLst>
          <pc:docMk/>
          <pc:sldMk cId="651498034" sldId="288"/>
        </pc:sldMkLst>
        <pc:spChg chg="mod">
          <ac:chgData name="Dubose, Valerie" userId="S::vdubose@uab.edu::8a725add-03cf-4a30-84e7-6c253c81dd33" providerId="AD" clId="Web-{2830062E-680A-4EBE-BF2C-E22E262470EA}" dt="2018-06-26T17:50:48.973" v="27" actId="1076"/>
          <ac:spMkLst>
            <pc:docMk/>
            <pc:sldMk cId="651498034" sldId="288"/>
            <ac:spMk id="2" creationId="{00000000-0000-0000-0000-000000000000}"/>
          </ac:spMkLst>
        </pc:spChg>
        <pc:spChg chg="mod">
          <ac:chgData name="Dubose, Valerie" userId="S::vdubose@uab.edu::8a725add-03cf-4a30-84e7-6c253c81dd33" providerId="AD" clId="Web-{2830062E-680A-4EBE-BF2C-E22E262470EA}" dt="2018-06-26T17:52:15.508" v="53" actId="1076"/>
          <ac:spMkLst>
            <pc:docMk/>
            <pc:sldMk cId="651498034" sldId="288"/>
            <ac:spMk id="3" creationId="{00000000-0000-0000-0000-000000000000}"/>
          </ac:spMkLst>
        </pc:spChg>
      </pc:sldChg>
      <pc:sldChg chg="modSp">
        <pc:chgData name="Dubose, Valerie" userId="S::vdubose@uab.edu::8a725add-03cf-4a30-84e7-6c253c81dd33" providerId="AD" clId="Web-{2830062E-680A-4EBE-BF2C-E22E262470EA}" dt="2018-06-26T17:52:59.713" v="65" actId="1076"/>
        <pc:sldMkLst>
          <pc:docMk/>
          <pc:sldMk cId="2938483524" sldId="289"/>
        </pc:sldMkLst>
        <pc:spChg chg="mod">
          <ac:chgData name="Dubose, Valerie" userId="S::vdubose@uab.edu::8a725add-03cf-4a30-84e7-6c253c81dd33" providerId="AD" clId="Web-{2830062E-680A-4EBE-BF2C-E22E262470EA}" dt="2018-06-26T17:52:55.978" v="64" actId="1076"/>
          <ac:spMkLst>
            <pc:docMk/>
            <pc:sldMk cId="2938483524" sldId="289"/>
            <ac:spMk id="2" creationId="{00000000-0000-0000-0000-000000000000}"/>
          </ac:spMkLst>
        </pc:spChg>
        <pc:spChg chg="mod">
          <ac:chgData name="Dubose, Valerie" userId="S::vdubose@uab.edu::8a725add-03cf-4a30-84e7-6c253c81dd33" providerId="AD" clId="Web-{2830062E-680A-4EBE-BF2C-E22E262470EA}" dt="2018-06-26T17:52:59.713" v="65" actId="1076"/>
          <ac:spMkLst>
            <pc:docMk/>
            <pc:sldMk cId="2938483524" sldId="289"/>
            <ac:spMk id="3" creationId="{00000000-0000-0000-0000-000000000000}"/>
          </ac:spMkLst>
        </pc:spChg>
      </pc:sldChg>
      <pc:sldChg chg="modSp">
        <pc:chgData name="Dubose, Valerie" userId="S::vdubose@uab.edu::8a725add-03cf-4a30-84e7-6c253c81dd33" providerId="AD" clId="Web-{2830062E-680A-4EBE-BF2C-E22E262470EA}" dt="2018-06-26T17:53:55.137" v="66" actId="20577"/>
        <pc:sldMkLst>
          <pc:docMk/>
          <pc:sldMk cId="2938295852" sldId="290"/>
        </pc:sldMkLst>
        <pc:spChg chg="mod">
          <ac:chgData name="Dubose, Valerie" userId="S::vdubose@uab.edu::8a725add-03cf-4a30-84e7-6c253c81dd33" providerId="AD" clId="Web-{2830062E-680A-4EBE-BF2C-E22E262470EA}" dt="2018-06-26T17:53:55.137" v="66" actId="20577"/>
          <ac:spMkLst>
            <pc:docMk/>
            <pc:sldMk cId="2938295852" sldId="290"/>
            <ac:spMk id="2" creationId="{00000000-0000-0000-0000-000000000000}"/>
          </ac:spMkLst>
        </pc:spChg>
      </pc:sldChg>
      <pc:sldChg chg="modSp">
        <pc:chgData name="Dubose, Valerie" userId="S::vdubose@uab.edu::8a725add-03cf-4a30-84e7-6c253c81dd33" providerId="AD" clId="Web-{2830062E-680A-4EBE-BF2C-E22E262470EA}" dt="2018-06-26T17:50:29.238" v="23" actId="20577"/>
        <pc:sldMkLst>
          <pc:docMk/>
          <pc:sldMk cId="2414961118" sldId="295"/>
        </pc:sldMkLst>
        <pc:spChg chg="mod">
          <ac:chgData name="Dubose, Valerie" userId="S::vdubose@uab.edu::8a725add-03cf-4a30-84e7-6c253c81dd33" providerId="AD" clId="Web-{2830062E-680A-4EBE-BF2C-E22E262470EA}" dt="2018-06-26T17:50:29.238" v="23" actId="20577"/>
          <ac:spMkLst>
            <pc:docMk/>
            <pc:sldMk cId="2414961118" sldId="295"/>
            <ac:spMk id="3" creationId="{00000000-0000-0000-0000-000000000000}"/>
          </ac:spMkLst>
        </pc:spChg>
      </pc:sldChg>
    </pc:docChg>
  </pc:docChgLst>
  <pc:docChgLst>
    <pc:chgData name="Dubose, Valerie" userId="S::vdubose@uab.edu::8a725add-03cf-4a30-84e7-6c253c81dd33" providerId="AD" clId="Web-{B7D6B11A-10E0-41C8-8220-B18C878BABDA}"/>
    <pc:docChg chg="modSld">
      <pc:chgData name="Dubose, Valerie" userId="S::vdubose@uab.edu::8a725add-03cf-4a30-84e7-6c253c81dd33" providerId="AD" clId="Web-{B7D6B11A-10E0-41C8-8220-B18C878BABDA}" dt="2018-06-06T13:50:02.166" v="247" actId="20577"/>
      <pc:docMkLst>
        <pc:docMk/>
      </pc:docMkLst>
      <pc:sldChg chg="addSp delSp modSp">
        <pc:chgData name="Dubose, Valerie" userId="S::vdubose@uab.edu::8a725add-03cf-4a30-84e7-6c253c81dd33" providerId="AD" clId="Web-{B7D6B11A-10E0-41C8-8220-B18C878BABDA}" dt="2018-06-06T13:50:01.744" v="245" actId="20577"/>
        <pc:sldMkLst>
          <pc:docMk/>
          <pc:sldMk cId="2700709015" sldId="274"/>
        </pc:sldMkLst>
        <pc:spChg chg="mod">
          <ac:chgData name="Dubose, Valerie" userId="S::vdubose@uab.edu::8a725add-03cf-4a30-84e7-6c253c81dd33" providerId="AD" clId="Web-{B7D6B11A-10E0-41C8-8220-B18C878BABDA}" dt="2018-06-06T13:48:28.146" v="225" actId="20577"/>
          <ac:spMkLst>
            <pc:docMk/>
            <pc:sldMk cId="2700709015" sldId="274"/>
            <ac:spMk id="2" creationId="{CC664B4C-CC83-4CD5-8991-44ACB5DE1233}"/>
          </ac:spMkLst>
        </pc:spChg>
        <pc:spChg chg="add del mod">
          <ac:chgData name="Dubose, Valerie" userId="S::vdubose@uab.edu::8a725add-03cf-4a30-84e7-6c253c81dd33" providerId="AD" clId="Web-{B7D6B11A-10E0-41C8-8220-B18C878BABDA}" dt="2018-06-06T13:46:11.594" v="165"/>
          <ac:spMkLst>
            <pc:docMk/>
            <pc:sldMk cId="2700709015" sldId="274"/>
            <ac:spMk id="4" creationId="{DA658C63-C2B0-44A7-B780-D8CE0D9F0D99}"/>
          </ac:spMkLst>
        </pc:spChg>
        <pc:spChg chg="add mod">
          <ac:chgData name="Dubose, Valerie" userId="S::vdubose@uab.edu::8a725add-03cf-4a30-84e7-6c253c81dd33" providerId="AD" clId="Web-{B7D6B11A-10E0-41C8-8220-B18C878BABDA}" dt="2018-06-06T13:48:51.116" v="232" actId="20577"/>
          <ac:spMkLst>
            <pc:docMk/>
            <pc:sldMk cId="2700709015" sldId="274"/>
            <ac:spMk id="5" creationId="{CB4744B6-86E4-4E1D-9461-496450EEAB71}"/>
          </ac:spMkLst>
        </pc:spChg>
        <pc:spChg chg="add mod">
          <ac:chgData name="Dubose, Valerie" userId="S::vdubose@uab.edu::8a725add-03cf-4a30-84e7-6c253c81dd33" providerId="AD" clId="Web-{B7D6B11A-10E0-41C8-8220-B18C878BABDA}" dt="2018-06-06T13:50:01.744" v="245" actId="20577"/>
          <ac:spMkLst>
            <pc:docMk/>
            <pc:sldMk cId="2700709015" sldId="274"/>
            <ac:spMk id="6" creationId="{24182E2E-C97C-4BA0-8E91-654A4E424EE5}"/>
          </ac:spMkLst>
        </pc:spChg>
        <pc:spChg chg="add mod">
          <ac:chgData name="Dubose, Valerie" userId="S::vdubose@uab.edu::8a725add-03cf-4a30-84e7-6c253c81dd33" providerId="AD" clId="Web-{B7D6B11A-10E0-41C8-8220-B18C878BABDA}" dt="2018-06-06T13:49:48.415" v="243" actId="20577"/>
          <ac:spMkLst>
            <pc:docMk/>
            <pc:sldMk cId="2700709015" sldId="274"/>
            <ac:spMk id="8" creationId="{CF826646-CF4B-44A7-8FAC-2BC99D96BF32}"/>
          </ac:spMkLst>
        </pc:spChg>
        <pc:spChg chg="add mod">
          <ac:chgData name="Dubose, Valerie" userId="S::vdubose@uab.edu::8a725add-03cf-4a30-84e7-6c253c81dd33" providerId="AD" clId="Web-{B7D6B11A-10E0-41C8-8220-B18C878BABDA}" dt="2018-06-06T13:49:37.086" v="238" actId="20577"/>
          <ac:spMkLst>
            <pc:docMk/>
            <pc:sldMk cId="2700709015" sldId="274"/>
            <ac:spMk id="9" creationId="{3865464F-26CF-4F4E-BE23-5B8817E9696D}"/>
          </ac:spMkLst>
        </pc:spChg>
        <pc:spChg chg="add mod">
          <ac:chgData name="Dubose, Valerie" userId="S::vdubose@uab.edu::8a725add-03cf-4a30-84e7-6c253c81dd33" providerId="AD" clId="Web-{B7D6B11A-10E0-41C8-8220-B18C878BABDA}" dt="2018-06-06T13:48:05.067" v="218" actId="1076"/>
          <ac:spMkLst>
            <pc:docMk/>
            <pc:sldMk cId="2700709015" sldId="274"/>
            <ac:spMk id="10" creationId="{D03746D5-69E4-4D3F-BEA4-A60398618DB0}"/>
          </ac:spMkLst>
        </pc:spChg>
        <pc:spChg chg="add mod">
          <ac:chgData name="Dubose, Valerie" userId="S::vdubose@uab.edu::8a725add-03cf-4a30-84e7-6c253c81dd33" providerId="AD" clId="Web-{B7D6B11A-10E0-41C8-8220-B18C878BABDA}" dt="2018-06-06T13:48:44.272" v="229" actId="20577"/>
          <ac:spMkLst>
            <pc:docMk/>
            <pc:sldMk cId="2700709015" sldId="274"/>
            <ac:spMk id="11" creationId="{3CED04CE-61EB-448A-9D95-562F2F5A7C8A}"/>
          </ac:spMkLst>
        </pc:spChg>
        <pc:graphicFrameChg chg="del mod">
          <ac:chgData name="Dubose, Valerie" userId="S::vdubose@uab.edu::8a725add-03cf-4a30-84e7-6c253c81dd33" providerId="AD" clId="Web-{B7D6B11A-10E0-41C8-8220-B18C878BABDA}" dt="2018-06-06T13:43:00.287" v="16"/>
          <ac:graphicFrameMkLst>
            <pc:docMk/>
            <pc:sldMk cId="2700709015" sldId="274"/>
            <ac:graphicFrameMk id="7" creationId="{7BDF6DC4-6B07-4BC4-9388-D4DE91F4158D}"/>
          </ac:graphicFrameMkLst>
        </pc:graphicFrameChg>
      </pc:sldChg>
    </pc:docChg>
  </pc:docChgLst>
  <pc:docChgLst>
    <pc:chgData name="Dubose, Valerie" userId="S::vdubose@uab.edu::8a725add-03cf-4a30-84e7-6c253c81dd33" providerId="AD" clId="Web-{33A403E5-2685-487A-B9FC-3D9A10CD2C7E}"/>
    <pc:docChg chg="modSld">
      <pc:chgData name="Dubose, Valerie" userId="S::vdubose@uab.edu::8a725add-03cf-4a30-84e7-6c253c81dd33" providerId="AD" clId="Web-{33A403E5-2685-487A-B9FC-3D9A10CD2C7E}" dt="2018-06-29T19:52:39.394" v="19"/>
      <pc:docMkLst>
        <pc:docMk/>
      </pc:docMkLst>
      <pc:sldChg chg="modNotes">
        <pc:chgData name="Dubose, Valerie" userId="S::vdubose@uab.edu::8a725add-03cf-4a30-84e7-6c253c81dd33" providerId="AD" clId="Web-{33A403E5-2685-487A-B9FC-3D9A10CD2C7E}" dt="2018-06-29T19:52:39.394" v="19"/>
        <pc:sldMkLst>
          <pc:docMk/>
          <pc:sldMk cId="1722119870" sldId="298"/>
        </pc:sldMkLst>
      </pc:sldChg>
    </pc:docChg>
  </pc:docChgLst>
  <pc:docChgLst>
    <pc:chgData name="Dubose, Valerie" userId="S::vdubose@uab.edu::8a725add-03cf-4a30-84e7-6c253c81dd33" providerId="AD" clId="Web-{1D475CC4-696C-49B6-9711-94CF945D5EBE}"/>
    <pc:docChg chg="modSld">
      <pc:chgData name="Dubose, Valerie" userId="S::vdubose@uab.edu::8a725add-03cf-4a30-84e7-6c253c81dd33" providerId="AD" clId="Web-{1D475CC4-696C-49B6-9711-94CF945D5EBE}" dt="2018-05-22T13:55:40.763" v="3" actId="20577"/>
      <pc:docMkLst>
        <pc:docMk/>
      </pc:docMkLst>
      <pc:sldChg chg="modSp">
        <pc:chgData name="Dubose, Valerie" userId="S::vdubose@uab.edu::8a725add-03cf-4a30-84e7-6c253c81dd33" providerId="AD" clId="Web-{1D475CC4-696C-49B6-9711-94CF945D5EBE}" dt="2018-05-22T13:55:40.763" v="3" actId="20577"/>
        <pc:sldMkLst>
          <pc:docMk/>
          <pc:sldMk cId="1532089928" sldId="261"/>
        </pc:sldMkLst>
        <pc:spChg chg="mod">
          <ac:chgData name="Dubose, Valerie" userId="S::vdubose@uab.edu::8a725add-03cf-4a30-84e7-6c253c81dd33" providerId="AD" clId="Web-{1D475CC4-696C-49B6-9711-94CF945D5EBE}" dt="2018-05-22T13:55:40.763" v="3" actId="20577"/>
          <ac:spMkLst>
            <pc:docMk/>
            <pc:sldMk cId="1532089928" sldId="261"/>
            <ac:spMk id="2"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2E53C6-C988-473B-812E-FE6585441C5B}" type="doc">
      <dgm:prSet loTypeId="urn:microsoft.com/office/officeart/2005/8/layout/chevron2" loCatId="process" qsTypeId="urn:microsoft.com/office/officeart/2005/8/quickstyle/simple1" qsCatId="simple" csTypeId="urn:microsoft.com/office/officeart/2005/8/colors/accent2_2" csCatId="accent2" phldr="1"/>
      <dgm:spPr/>
      <dgm:t>
        <a:bodyPr/>
        <a:lstStyle/>
        <a:p>
          <a:endParaRPr lang="en-US"/>
        </a:p>
      </dgm:t>
    </dgm:pt>
    <dgm:pt modelId="{819340FC-A077-4F5B-A3A0-3CDA565555FB}">
      <dgm:prSet phldrT="[Text]"/>
      <dgm:spPr/>
      <dgm:t>
        <a:bodyPr/>
        <a:lstStyle/>
        <a:p>
          <a:r>
            <a:rPr lang="en-US" b="1" dirty="0">
              <a:cs typeface="Calibri"/>
            </a:rPr>
            <a:t>93%</a:t>
          </a:r>
        </a:p>
      </dgm:t>
    </dgm:pt>
    <dgm:pt modelId="{3FE34B96-C811-4880-B08B-60B36BDE6649}" type="parTrans" cxnId="{01AAE33C-2D44-4593-A524-C3EE5AACEE19}">
      <dgm:prSet/>
      <dgm:spPr/>
      <dgm:t>
        <a:bodyPr/>
        <a:lstStyle/>
        <a:p>
          <a:endParaRPr lang="en-US"/>
        </a:p>
      </dgm:t>
    </dgm:pt>
    <dgm:pt modelId="{970BD0BA-86FC-4FA9-B1B7-18F083AEE911}" type="sibTrans" cxnId="{01AAE33C-2D44-4593-A524-C3EE5AACEE19}">
      <dgm:prSet/>
      <dgm:spPr/>
      <dgm:t>
        <a:bodyPr/>
        <a:lstStyle/>
        <a:p>
          <a:endParaRPr lang="en-US"/>
        </a:p>
      </dgm:t>
    </dgm:pt>
    <dgm:pt modelId="{6553EFAC-B761-441A-B7FE-D8BA4EFB8008}">
      <dgm:prSet phldrT="[Text]"/>
      <dgm:spPr/>
      <dgm:t>
        <a:bodyPr/>
        <a:lstStyle/>
        <a:p>
          <a:r>
            <a:rPr lang="en-US" sz="2000" dirty="0">
              <a:cs typeface="Calibri"/>
            </a:rPr>
            <a:t>Felt that this program changed the way they think about accessibility</a:t>
          </a:r>
        </a:p>
      </dgm:t>
    </dgm:pt>
    <dgm:pt modelId="{F5CA58E4-AC84-4666-A3F5-06A72161FF16}" type="parTrans" cxnId="{C57637D6-FCDE-404C-83ED-B664C62A4839}">
      <dgm:prSet/>
      <dgm:spPr/>
      <dgm:t>
        <a:bodyPr/>
        <a:lstStyle/>
        <a:p>
          <a:endParaRPr lang="en-US"/>
        </a:p>
      </dgm:t>
    </dgm:pt>
    <dgm:pt modelId="{70E8C59A-0624-4CB1-A894-C26C2822C278}" type="sibTrans" cxnId="{C57637D6-FCDE-404C-83ED-B664C62A4839}">
      <dgm:prSet/>
      <dgm:spPr/>
      <dgm:t>
        <a:bodyPr/>
        <a:lstStyle/>
        <a:p>
          <a:endParaRPr lang="en-US"/>
        </a:p>
      </dgm:t>
    </dgm:pt>
    <dgm:pt modelId="{BE2DE9A7-764F-45B1-BD64-36B35F8A18E8}">
      <dgm:prSet phldrT="[Text]"/>
      <dgm:spPr/>
      <dgm:t>
        <a:bodyPr/>
        <a:lstStyle/>
        <a:p>
          <a:r>
            <a:rPr lang="en-US" sz="3400" b="1" dirty="0">
              <a:cs typeface="Calibri"/>
            </a:rPr>
            <a:t>84% </a:t>
          </a:r>
        </a:p>
      </dgm:t>
    </dgm:pt>
    <dgm:pt modelId="{0E9CB28C-1A4F-4CF6-87DA-94E35C1E74B9}" type="parTrans" cxnId="{0E998089-EFFB-4274-A5DE-788E1C4A7D80}">
      <dgm:prSet/>
      <dgm:spPr/>
      <dgm:t>
        <a:bodyPr/>
        <a:lstStyle/>
        <a:p>
          <a:endParaRPr lang="en-US"/>
        </a:p>
      </dgm:t>
    </dgm:pt>
    <dgm:pt modelId="{CD610CB5-85C5-4507-A32B-5A2438CD8D86}" type="sibTrans" cxnId="{0E998089-EFFB-4274-A5DE-788E1C4A7D80}">
      <dgm:prSet/>
      <dgm:spPr/>
      <dgm:t>
        <a:bodyPr/>
        <a:lstStyle/>
        <a:p>
          <a:endParaRPr lang="en-US"/>
        </a:p>
      </dgm:t>
    </dgm:pt>
    <dgm:pt modelId="{51D5BB1D-CA21-4E9B-9386-AF6FA61A1079}">
      <dgm:prSet phldrT="[Text]"/>
      <dgm:spPr/>
      <dgm:t>
        <a:bodyPr/>
        <a:lstStyle/>
        <a:p>
          <a:r>
            <a:rPr lang="en-US" sz="2000" dirty="0">
              <a:cs typeface="Calibri"/>
            </a:rPr>
            <a:t>Felt that this program enhanced their knowledge of what it means to be accessible</a:t>
          </a:r>
        </a:p>
      </dgm:t>
    </dgm:pt>
    <dgm:pt modelId="{DEE882B6-42C2-4874-9B29-16303C3643E0}" type="parTrans" cxnId="{55DC3D1A-2927-4A4D-BE29-BEE7F8637647}">
      <dgm:prSet/>
      <dgm:spPr/>
      <dgm:t>
        <a:bodyPr/>
        <a:lstStyle/>
        <a:p>
          <a:endParaRPr lang="en-US"/>
        </a:p>
      </dgm:t>
    </dgm:pt>
    <dgm:pt modelId="{3D782461-8890-4FEF-B2FF-78A3F2928314}" type="sibTrans" cxnId="{55DC3D1A-2927-4A4D-BE29-BEE7F8637647}">
      <dgm:prSet/>
      <dgm:spPr/>
      <dgm:t>
        <a:bodyPr/>
        <a:lstStyle/>
        <a:p>
          <a:endParaRPr lang="en-US"/>
        </a:p>
      </dgm:t>
    </dgm:pt>
    <dgm:pt modelId="{99A90377-8FD9-4691-92B4-D90D28FE4DA1}">
      <dgm:prSet phldrT="[Text]"/>
      <dgm:spPr/>
      <dgm:t>
        <a:bodyPr/>
        <a:lstStyle/>
        <a:p>
          <a:r>
            <a:rPr lang="en-US" sz="2600" b="1">
              <a:cs typeface="Calibri"/>
            </a:rPr>
            <a:t>100%</a:t>
          </a:r>
        </a:p>
      </dgm:t>
    </dgm:pt>
    <dgm:pt modelId="{AFACE852-29ED-457B-84D4-2DF3B506F5EB}" type="parTrans" cxnId="{D4742DF3-4C4B-4224-B460-5D66519D94A4}">
      <dgm:prSet/>
      <dgm:spPr/>
      <dgm:t>
        <a:bodyPr/>
        <a:lstStyle/>
        <a:p>
          <a:endParaRPr lang="en-US"/>
        </a:p>
      </dgm:t>
    </dgm:pt>
    <dgm:pt modelId="{4A6CE10D-F790-4B97-81B8-CAE9959FAF7C}" type="sibTrans" cxnId="{D4742DF3-4C4B-4224-B460-5D66519D94A4}">
      <dgm:prSet/>
      <dgm:spPr/>
      <dgm:t>
        <a:bodyPr/>
        <a:lstStyle/>
        <a:p>
          <a:endParaRPr lang="en-US"/>
        </a:p>
      </dgm:t>
    </dgm:pt>
    <dgm:pt modelId="{F62DFD70-F8F2-419D-9A66-822740C5E9D5}">
      <dgm:prSet phldrT="[Text]"/>
      <dgm:spPr/>
      <dgm:t>
        <a:bodyPr/>
        <a:lstStyle/>
        <a:p>
          <a:r>
            <a:rPr lang="en-US" sz="2600" dirty="0">
              <a:cs typeface="Calibri"/>
            </a:rPr>
            <a:t>Indicated that they would re-evaluate accessibility within their positions in the coming months</a:t>
          </a:r>
        </a:p>
      </dgm:t>
      <dgm:extLst>
        <a:ext uri="{E40237B7-FDA0-4F09-8148-C483321AD2D9}">
          <dgm14:cNvPr xmlns:dgm14="http://schemas.microsoft.com/office/drawing/2010/diagram" id="0" name="" descr="&#10;"/>
        </a:ext>
      </dgm:extLst>
    </dgm:pt>
    <dgm:pt modelId="{ECC7D827-3917-4C17-9914-D7B9BFF39D64}" type="parTrans" cxnId="{D51FF84F-79DC-439F-BBB6-90796784A41E}">
      <dgm:prSet/>
      <dgm:spPr/>
      <dgm:t>
        <a:bodyPr/>
        <a:lstStyle/>
        <a:p>
          <a:endParaRPr lang="en-US"/>
        </a:p>
      </dgm:t>
    </dgm:pt>
    <dgm:pt modelId="{1D751DAA-EABF-4836-A45A-97B31EC0C5BB}" type="sibTrans" cxnId="{D51FF84F-79DC-439F-BBB6-90796784A41E}">
      <dgm:prSet/>
      <dgm:spPr/>
      <dgm:t>
        <a:bodyPr/>
        <a:lstStyle/>
        <a:p>
          <a:endParaRPr lang="en-US"/>
        </a:p>
      </dgm:t>
    </dgm:pt>
    <dgm:pt modelId="{5F0ABD4B-3784-43B5-8037-C8CF5DB5EFA2}" type="pres">
      <dgm:prSet presAssocID="{3C2E53C6-C988-473B-812E-FE6585441C5B}" presName="linearFlow" presStyleCnt="0">
        <dgm:presLayoutVars>
          <dgm:dir/>
          <dgm:animLvl val="lvl"/>
          <dgm:resizeHandles val="exact"/>
        </dgm:presLayoutVars>
      </dgm:prSet>
      <dgm:spPr/>
    </dgm:pt>
    <dgm:pt modelId="{5697AF4E-B89C-46E8-9B1A-5113B19F8F06}" type="pres">
      <dgm:prSet presAssocID="{819340FC-A077-4F5B-A3A0-3CDA565555FB}" presName="composite" presStyleCnt="0"/>
      <dgm:spPr/>
    </dgm:pt>
    <dgm:pt modelId="{29F4314E-B5E3-4487-965E-95EEC8192E43}" type="pres">
      <dgm:prSet presAssocID="{819340FC-A077-4F5B-A3A0-3CDA565555FB}" presName="parentText" presStyleLbl="alignNode1" presStyleIdx="0" presStyleCnt="3">
        <dgm:presLayoutVars>
          <dgm:chMax val="1"/>
          <dgm:bulletEnabled val="1"/>
        </dgm:presLayoutVars>
      </dgm:prSet>
      <dgm:spPr/>
    </dgm:pt>
    <dgm:pt modelId="{A4337A05-E19A-40AB-8BD5-9038F064E3A0}" type="pres">
      <dgm:prSet presAssocID="{819340FC-A077-4F5B-A3A0-3CDA565555FB}" presName="descendantText" presStyleLbl="alignAcc1" presStyleIdx="0" presStyleCnt="3">
        <dgm:presLayoutVars>
          <dgm:bulletEnabled val="1"/>
        </dgm:presLayoutVars>
      </dgm:prSet>
      <dgm:spPr/>
    </dgm:pt>
    <dgm:pt modelId="{B325A267-CD5C-4295-A971-7375F704C6E7}" type="pres">
      <dgm:prSet presAssocID="{970BD0BA-86FC-4FA9-B1B7-18F083AEE911}" presName="sp" presStyleCnt="0"/>
      <dgm:spPr/>
    </dgm:pt>
    <dgm:pt modelId="{1A22AB45-5D6B-490A-BCAF-FEBE63F1FEE7}" type="pres">
      <dgm:prSet presAssocID="{BE2DE9A7-764F-45B1-BD64-36B35F8A18E8}" presName="composite" presStyleCnt="0"/>
      <dgm:spPr/>
    </dgm:pt>
    <dgm:pt modelId="{4C5DC27F-0516-4CCA-9A68-D263EEDF36B5}" type="pres">
      <dgm:prSet presAssocID="{BE2DE9A7-764F-45B1-BD64-36B35F8A18E8}" presName="parentText" presStyleLbl="alignNode1" presStyleIdx="1" presStyleCnt="3">
        <dgm:presLayoutVars>
          <dgm:chMax val="1"/>
          <dgm:bulletEnabled val="1"/>
        </dgm:presLayoutVars>
      </dgm:prSet>
      <dgm:spPr/>
    </dgm:pt>
    <dgm:pt modelId="{5A40B296-F1CB-46D4-89D0-A76BED743211}" type="pres">
      <dgm:prSet presAssocID="{BE2DE9A7-764F-45B1-BD64-36B35F8A18E8}" presName="descendantText" presStyleLbl="alignAcc1" presStyleIdx="1" presStyleCnt="3" custLinFactNeighborY="0">
        <dgm:presLayoutVars>
          <dgm:bulletEnabled val="1"/>
        </dgm:presLayoutVars>
      </dgm:prSet>
      <dgm:spPr/>
    </dgm:pt>
    <dgm:pt modelId="{43FCA177-88EB-4008-9422-55508104F237}" type="pres">
      <dgm:prSet presAssocID="{CD610CB5-85C5-4507-A32B-5A2438CD8D86}" presName="sp" presStyleCnt="0"/>
      <dgm:spPr/>
    </dgm:pt>
    <dgm:pt modelId="{5B1C78F3-9B2F-4F54-A40D-E6F5EE94A582}" type="pres">
      <dgm:prSet presAssocID="{99A90377-8FD9-4691-92B4-D90D28FE4DA1}" presName="composite" presStyleCnt="0"/>
      <dgm:spPr/>
    </dgm:pt>
    <dgm:pt modelId="{446BF986-8FBA-441B-BDD3-F012887E816A}" type="pres">
      <dgm:prSet presAssocID="{99A90377-8FD9-4691-92B4-D90D28FE4DA1}" presName="parentText" presStyleLbl="alignNode1" presStyleIdx="2" presStyleCnt="3">
        <dgm:presLayoutVars>
          <dgm:chMax val="1"/>
          <dgm:bulletEnabled val="1"/>
        </dgm:presLayoutVars>
      </dgm:prSet>
      <dgm:spPr/>
    </dgm:pt>
    <dgm:pt modelId="{EC61AFE8-7A0E-417F-9571-F76F6CBC05F0}" type="pres">
      <dgm:prSet presAssocID="{99A90377-8FD9-4691-92B4-D90D28FE4DA1}" presName="descendantText" presStyleLbl="alignAcc1" presStyleIdx="2" presStyleCnt="3">
        <dgm:presLayoutVars>
          <dgm:bulletEnabled val="1"/>
        </dgm:presLayoutVars>
      </dgm:prSet>
      <dgm:spPr/>
    </dgm:pt>
  </dgm:ptLst>
  <dgm:cxnLst>
    <dgm:cxn modelId="{55DC3D1A-2927-4A4D-BE29-BEE7F8637647}" srcId="{BE2DE9A7-764F-45B1-BD64-36B35F8A18E8}" destId="{51D5BB1D-CA21-4E9B-9386-AF6FA61A1079}" srcOrd="0" destOrd="0" parTransId="{DEE882B6-42C2-4874-9B29-16303C3643E0}" sibTransId="{3D782461-8890-4FEF-B2FF-78A3F2928314}"/>
    <dgm:cxn modelId="{5B765434-FAA9-4816-B409-D22A6E717660}" type="presOf" srcId="{819340FC-A077-4F5B-A3A0-3CDA565555FB}" destId="{29F4314E-B5E3-4487-965E-95EEC8192E43}" srcOrd="0" destOrd="0" presId="urn:microsoft.com/office/officeart/2005/8/layout/chevron2"/>
    <dgm:cxn modelId="{01AAE33C-2D44-4593-A524-C3EE5AACEE19}" srcId="{3C2E53C6-C988-473B-812E-FE6585441C5B}" destId="{819340FC-A077-4F5B-A3A0-3CDA565555FB}" srcOrd="0" destOrd="0" parTransId="{3FE34B96-C811-4880-B08B-60B36BDE6649}" sibTransId="{970BD0BA-86FC-4FA9-B1B7-18F083AEE911}"/>
    <dgm:cxn modelId="{6ACAC05E-0B92-4993-9E8C-46A377D8B978}" type="presOf" srcId="{99A90377-8FD9-4691-92B4-D90D28FE4DA1}" destId="{446BF986-8FBA-441B-BDD3-F012887E816A}" srcOrd="0" destOrd="0" presId="urn:microsoft.com/office/officeart/2005/8/layout/chevron2"/>
    <dgm:cxn modelId="{B0CE4346-FFA9-4008-A86F-395EA5953522}" type="presOf" srcId="{6553EFAC-B761-441A-B7FE-D8BA4EFB8008}" destId="{A4337A05-E19A-40AB-8BD5-9038F064E3A0}" srcOrd="0" destOrd="0" presId="urn:microsoft.com/office/officeart/2005/8/layout/chevron2"/>
    <dgm:cxn modelId="{3446A64F-F02F-49D0-B406-62AB3BB36EA3}" type="presOf" srcId="{BE2DE9A7-764F-45B1-BD64-36B35F8A18E8}" destId="{4C5DC27F-0516-4CCA-9A68-D263EEDF36B5}" srcOrd="0" destOrd="0" presId="urn:microsoft.com/office/officeart/2005/8/layout/chevron2"/>
    <dgm:cxn modelId="{D51FF84F-79DC-439F-BBB6-90796784A41E}" srcId="{99A90377-8FD9-4691-92B4-D90D28FE4DA1}" destId="{F62DFD70-F8F2-419D-9A66-822740C5E9D5}" srcOrd="0" destOrd="0" parTransId="{ECC7D827-3917-4C17-9914-D7B9BFF39D64}" sibTransId="{1D751DAA-EABF-4836-A45A-97B31EC0C5BB}"/>
    <dgm:cxn modelId="{0E998089-EFFB-4274-A5DE-788E1C4A7D80}" srcId="{3C2E53C6-C988-473B-812E-FE6585441C5B}" destId="{BE2DE9A7-764F-45B1-BD64-36B35F8A18E8}" srcOrd="1" destOrd="0" parTransId="{0E9CB28C-1A4F-4CF6-87DA-94E35C1E74B9}" sibTransId="{CD610CB5-85C5-4507-A32B-5A2438CD8D86}"/>
    <dgm:cxn modelId="{C752738E-1A19-46E1-8B5F-B88590E91B85}" type="presOf" srcId="{3C2E53C6-C988-473B-812E-FE6585441C5B}" destId="{5F0ABD4B-3784-43B5-8037-C8CF5DB5EFA2}" srcOrd="0" destOrd="0" presId="urn:microsoft.com/office/officeart/2005/8/layout/chevron2"/>
    <dgm:cxn modelId="{678B2998-DAFD-4429-A543-04EFDF8BBE3E}" type="presOf" srcId="{F62DFD70-F8F2-419D-9A66-822740C5E9D5}" destId="{EC61AFE8-7A0E-417F-9571-F76F6CBC05F0}" srcOrd="0" destOrd="0" presId="urn:microsoft.com/office/officeart/2005/8/layout/chevron2"/>
    <dgm:cxn modelId="{9647F09D-D7C6-4100-83B2-7FCFB0D1F4B7}" type="presOf" srcId="{51D5BB1D-CA21-4E9B-9386-AF6FA61A1079}" destId="{5A40B296-F1CB-46D4-89D0-A76BED743211}" srcOrd="0" destOrd="0" presId="urn:microsoft.com/office/officeart/2005/8/layout/chevron2"/>
    <dgm:cxn modelId="{C57637D6-FCDE-404C-83ED-B664C62A4839}" srcId="{819340FC-A077-4F5B-A3A0-3CDA565555FB}" destId="{6553EFAC-B761-441A-B7FE-D8BA4EFB8008}" srcOrd="0" destOrd="0" parTransId="{F5CA58E4-AC84-4666-A3F5-06A72161FF16}" sibTransId="{70E8C59A-0624-4CB1-A894-C26C2822C278}"/>
    <dgm:cxn modelId="{D4742DF3-4C4B-4224-B460-5D66519D94A4}" srcId="{3C2E53C6-C988-473B-812E-FE6585441C5B}" destId="{99A90377-8FD9-4691-92B4-D90D28FE4DA1}" srcOrd="2" destOrd="0" parTransId="{AFACE852-29ED-457B-84D4-2DF3B506F5EB}" sibTransId="{4A6CE10D-F790-4B97-81B8-CAE9959FAF7C}"/>
    <dgm:cxn modelId="{434B6B94-F4A6-42CD-93E6-B480C80DFBFD}" type="presParOf" srcId="{5F0ABD4B-3784-43B5-8037-C8CF5DB5EFA2}" destId="{5697AF4E-B89C-46E8-9B1A-5113B19F8F06}" srcOrd="0" destOrd="0" presId="urn:microsoft.com/office/officeart/2005/8/layout/chevron2"/>
    <dgm:cxn modelId="{B27B9E27-9015-4D01-B88B-DB3D79E699C3}" type="presParOf" srcId="{5697AF4E-B89C-46E8-9B1A-5113B19F8F06}" destId="{29F4314E-B5E3-4487-965E-95EEC8192E43}" srcOrd="0" destOrd="0" presId="urn:microsoft.com/office/officeart/2005/8/layout/chevron2"/>
    <dgm:cxn modelId="{DBED4D24-3D55-47AB-9FDB-E179F3961039}" type="presParOf" srcId="{5697AF4E-B89C-46E8-9B1A-5113B19F8F06}" destId="{A4337A05-E19A-40AB-8BD5-9038F064E3A0}" srcOrd="1" destOrd="0" presId="urn:microsoft.com/office/officeart/2005/8/layout/chevron2"/>
    <dgm:cxn modelId="{014E391D-E1C1-469C-BE32-06BAC5067838}" type="presParOf" srcId="{5F0ABD4B-3784-43B5-8037-C8CF5DB5EFA2}" destId="{B325A267-CD5C-4295-A971-7375F704C6E7}" srcOrd="1" destOrd="0" presId="urn:microsoft.com/office/officeart/2005/8/layout/chevron2"/>
    <dgm:cxn modelId="{20EE28D9-8E51-4252-97AB-FE0D94EC9D8A}" type="presParOf" srcId="{5F0ABD4B-3784-43B5-8037-C8CF5DB5EFA2}" destId="{1A22AB45-5D6B-490A-BCAF-FEBE63F1FEE7}" srcOrd="2" destOrd="0" presId="urn:microsoft.com/office/officeart/2005/8/layout/chevron2"/>
    <dgm:cxn modelId="{F742BD9C-AA38-457D-96F8-B07FCA74E0EE}" type="presParOf" srcId="{1A22AB45-5D6B-490A-BCAF-FEBE63F1FEE7}" destId="{4C5DC27F-0516-4CCA-9A68-D263EEDF36B5}" srcOrd="0" destOrd="0" presId="urn:microsoft.com/office/officeart/2005/8/layout/chevron2"/>
    <dgm:cxn modelId="{19232734-8FB9-45DC-B39C-A7018AB15894}" type="presParOf" srcId="{1A22AB45-5D6B-490A-BCAF-FEBE63F1FEE7}" destId="{5A40B296-F1CB-46D4-89D0-A76BED743211}" srcOrd="1" destOrd="0" presId="urn:microsoft.com/office/officeart/2005/8/layout/chevron2"/>
    <dgm:cxn modelId="{C6892312-52A2-4B35-BF82-E07BD613C228}" type="presParOf" srcId="{5F0ABD4B-3784-43B5-8037-C8CF5DB5EFA2}" destId="{43FCA177-88EB-4008-9422-55508104F237}" srcOrd="3" destOrd="0" presId="urn:microsoft.com/office/officeart/2005/8/layout/chevron2"/>
    <dgm:cxn modelId="{C98531ED-4EC1-49F7-8619-882B27337EC2}" type="presParOf" srcId="{5F0ABD4B-3784-43B5-8037-C8CF5DB5EFA2}" destId="{5B1C78F3-9B2F-4F54-A40D-E6F5EE94A582}" srcOrd="4" destOrd="0" presId="urn:microsoft.com/office/officeart/2005/8/layout/chevron2"/>
    <dgm:cxn modelId="{22C29D78-54C8-4582-AA79-0F7E8CBF2404}" type="presParOf" srcId="{5B1C78F3-9B2F-4F54-A40D-E6F5EE94A582}" destId="{446BF986-8FBA-441B-BDD3-F012887E816A}" srcOrd="0" destOrd="0" presId="urn:microsoft.com/office/officeart/2005/8/layout/chevron2"/>
    <dgm:cxn modelId="{E2E95923-733D-4801-8370-9E35BEE8652D}" type="presParOf" srcId="{5B1C78F3-9B2F-4F54-A40D-E6F5EE94A582}" destId="{EC61AFE8-7A0E-417F-9571-F76F6CBC05F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F4314E-B5E3-4487-965E-95EEC8192E43}">
      <dsp:nvSpPr>
        <dsp:cNvPr id="0" name=""/>
        <dsp:cNvSpPr/>
      </dsp:nvSpPr>
      <dsp:spPr>
        <a:xfrm rot="5400000">
          <a:off x="-181839" y="182521"/>
          <a:ext cx="1212261" cy="84858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cs typeface="Calibri"/>
            </a:rPr>
            <a:t>93%</a:t>
          </a:r>
        </a:p>
      </dsp:txBody>
      <dsp:txXfrm rot="-5400000">
        <a:off x="1" y="424974"/>
        <a:ext cx="848583" cy="363678"/>
      </dsp:txXfrm>
    </dsp:sp>
    <dsp:sp modelId="{A4337A05-E19A-40AB-8BD5-9038F064E3A0}">
      <dsp:nvSpPr>
        <dsp:cNvPr id="0" name=""/>
        <dsp:cNvSpPr/>
      </dsp:nvSpPr>
      <dsp:spPr>
        <a:xfrm rot="5400000">
          <a:off x="2479699" y="-1630434"/>
          <a:ext cx="787969" cy="405020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cs typeface="Calibri"/>
            </a:rPr>
            <a:t>Felt that this program changed the way they think about accessibility</a:t>
          </a:r>
        </a:p>
      </dsp:txBody>
      <dsp:txXfrm rot="-5400000">
        <a:off x="848583" y="39147"/>
        <a:ext cx="4011737" cy="711039"/>
      </dsp:txXfrm>
    </dsp:sp>
    <dsp:sp modelId="{4C5DC27F-0516-4CCA-9A68-D263EEDF36B5}">
      <dsp:nvSpPr>
        <dsp:cNvPr id="0" name=""/>
        <dsp:cNvSpPr/>
      </dsp:nvSpPr>
      <dsp:spPr>
        <a:xfrm rot="5400000">
          <a:off x="-181839" y="1194164"/>
          <a:ext cx="1212261" cy="84858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cs typeface="Calibri"/>
            </a:rPr>
            <a:t>84% </a:t>
          </a:r>
        </a:p>
      </dsp:txBody>
      <dsp:txXfrm rot="-5400000">
        <a:off x="1" y="1436617"/>
        <a:ext cx="848583" cy="363678"/>
      </dsp:txXfrm>
    </dsp:sp>
    <dsp:sp modelId="{5A40B296-F1CB-46D4-89D0-A76BED743211}">
      <dsp:nvSpPr>
        <dsp:cNvPr id="0" name=""/>
        <dsp:cNvSpPr/>
      </dsp:nvSpPr>
      <dsp:spPr>
        <a:xfrm rot="5400000">
          <a:off x="2479699" y="-618791"/>
          <a:ext cx="787969" cy="405020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cs typeface="Calibri"/>
            </a:rPr>
            <a:t>Felt that this program enhanced their knowledge of what it means to be accessible</a:t>
          </a:r>
        </a:p>
      </dsp:txBody>
      <dsp:txXfrm rot="-5400000">
        <a:off x="848583" y="1050790"/>
        <a:ext cx="4011737" cy="711039"/>
      </dsp:txXfrm>
    </dsp:sp>
    <dsp:sp modelId="{446BF986-8FBA-441B-BDD3-F012887E816A}">
      <dsp:nvSpPr>
        <dsp:cNvPr id="0" name=""/>
        <dsp:cNvSpPr/>
      </dsp:nvSpPr>
      <dsp:spPr>
        <a:xfrm rot="5400000">
          <a:off x="-181839" y="2205807"/>
          <a:ext cx="1212261" cy="84858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a:cs typeface="Calibri"/>
            </a:rPr>
            <a:t>100%</a:t>
          </a:r>
        </a:p>
      </dsp:txBody>
      <dsp:txXfrm rot="-5400000">
        <a:off x="1" y="2448260"/>
        <a:ext cx="848583" cy="363678"/>
      </dsp:txXfrm>
    </dsp:sp>
    <dsp:sp modelId="{EC61AFE8-7A0E-417F-9571-F76F6CBC05F0}">
      <dsp:nvSpPr>
        <dsp:cNvPr id="0" name=""/>
        <dsp:cNvSpPr/>
      </dsp:nvSpPr>
      <dsp:spPr>
        <a:xfrm rot="5400000">
          <a:off x="2479699" y="392851"/>
          <a:ext cx="787969" cy="405020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cs typeface="Calibri"/>
            </a:rPr>
            <a:t>Indicated that they would re-evaluate accessibility within their positions in the coming months</a:t>
          </a:r>
        </a:p>
      </dsp:txBody>
      <dsp:txXfrm rot="-5400000">
        <a:off x="848583" y="2062433"/>
        <a:ext cx="4011737" cy="71103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C04EC726-EB65-49B1-802B-BF7CA80C5D0D}" type="datetimeFigureOut">
              <a:rPr lang="en-US" smtClean="0"/>
              <a:t>7/2/2018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1967896C-D325-4E24-B03B-C3EDE6B1ABB8}" type="slidenum">
              <a:rPr lang="en-US" smtClean="0"/>
              <a:t>‹#›</a:t>
            </a:fld>
            <a:endParaRPr lang="en-US"/>
          </a:p>
        </p:txBody>
      </p:sp>
    </p:spTree>
    <p:extLst>
      <p:ext uri="{BB962C8B-B14F-4D97-AF65-F5344CB8AC3E}">
        <p14:creationId xmlns:p14="http://schemas.microsoft.com/office/powerpoint/2010/main" val="481766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cs typeface="Calibri"/>
            </a:endParaRPr>
          </a:p>
          <a:p>
            <a:endParaRPr lang="en-US" dirty="0"/>
          </a:p>
        </p:txBody>
      </p:sp>
      <p:sp>
        <p:nvSpPr>
          <p:cNvPr id="4" name="Slide Number Placeholder 3"/>
          <p:cNvSpPr>
            <a:spLocks noGrp="1"/>
          </p:cNvSpPr>
          <p:nvPr>
            <p:ph type="sldNum" sz="quarter" idx="10"/>
          </p:nvPr>
        </p:nvSpPr>
        <p:spPr/>
        <p:txBody>
          <a:bodyPr/>
          <a:lstStyle/>
          <a:p>
            <a:fld id="{1967896C-D325-4E24-B03B-C3EDE6B1ABB8}" type="slidenum">
              <a:rPr lang="en-US" smtClean="0"/>
              <a:t>3</a:t>
            </a:fld>
            <a:endParaRPr lang="en-US"/>
          </a:p>
        </p:txBody>
      </p:sp>
    </p:spTree>
    <p:extLst>
      <p:ext uri="{BB962C8B-B14F-4D97-AF65-F5344CB8AC3E}">
        <p14:creationId xmlns:p14="http://schemas.microsoft.com/office/powerpoint/2010/main" val="2329108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67896C-D325-4E24-B03B-C3EDE6B1ABB8}" type="slidenum">
              <a:rPr lang="en-US" smtClean="0"/>
              <a:t>15</a:t>
            </a:fld>
            <a:endParaRPr lang="en-US"/>
          </a:p>
        </p:txBody>
      </p:sp>
    </p:spTree>
    <p:extLst>
      <p:ext uri="{BB962C8B-B14F-4D97-AF65-F5344CB8AC3E}">
        <p14:creationId xmlns:p14="http://schemas.microsoft.com/office/powerpoint/2010/main" val="1827505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1967896C-D325-4E24-B03B-C3EDE6B1ABB8}" type="slidenum">
              <a:rPr lang="en-US" smtClean="0"/>
              <a:t>16</a:t>
            </a:fld>
            <a:endParaRPr lang="en-US"/>
          </a:p>
        </p:txBody>
      </p:sp>
    </p:spTree>
    <p:extLst>
      <p:ext uri="{BB962C8B-B14F-4D97-AF65-F5344CB8AC3E}">
        <p14:creationId xmlns:p14="http://schemas.microsoft.com/office/powerpoint/2010/main" val="2890309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kern="1200" dirty="0">
              <a:latin typeface="+mn-lt"/>
              <a:cs typeface="Calibri"/>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967896C-D325-4E24-B03B-C3EDE6B1ABB8}" type="slidenum">
              <a:rPr lang="en-US" smtClean="0"/>
              <a:t>18</a:t>
            </a:fld>
            <a:endParaRPr lang="en-US"/>
          </a:p>
        </p:txBody>
      </p:sp>
    </p:spTree>
    <p:extLst>
      <p:ext uri="{BB962C8B-B14F-4D97-AF65-F5344CB8AC3E}">
        <p14:creationId xmlns:p14="http://schemas.microsoft.com/office/powerpoint/2010/main" val="23005671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kern="1200" dirty="0">
              <a:latin typeface="+mn-lt"/>
              <a:cs typeface="Calibri"/>
            </a:endParaRPr>
          </a:p>
          <a:p>
            <a:endParaRPr lang="en-US" dirty="0"/>
          </a:p>
        </p:txBody>
      </p:sp>
      <p:sp>
        <p:nvSpPr>
          <p:cNvPr id="4" name="Slide Number Placeholder 3"/>
          <p:cNvSpPr>
            <a:spLocks noGrp="1"/>
          </p:cNvSpPr>
          <p:nvPr>
            <p:ph type="sldNum" sz="quarter" idx="10"/>
          </p:nvPr>
        </p:nvSpPr>
        <p:spPr/>
        <p:txBody>
          <a:bodyPr/>
          <a:lstStyle/>
          <a:p>
            <a:fld id="{1967896C-D325-4E24-B03B-C3EDE6B1ABB8}" type="slidenum">
              <a:rPr lang="en-US" smtClean="0"/>
              <a:t>25</a:t>
            </a:fld>
            <a:endParaRPr lang="en-US"/>
          </a:p>
        </p:txBody>
      </p:sp>
    </p:spTree>
    <p:extLst>
      <p:ext uri="{BB962C8B-B14F-4D97-AF65-F5344CB8AC3E}">
        <p14:creationId xmlns:p14="http://schemas.microsoft.com/office/powerpoint/2010/main" val="3827690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t>
            </a:r>
            <a:endParaRPr lang="en-US" dirty="0"/>
          </a:p>
          <a:p>
            <a:endParaRPr lang="en-US" dirty="0"/>
          </a:p>
        </p:txBody>
      </p:sp>
      <p:sp>
        <p:nvSpPr>
          <p:cNvPr id="4" name="Slide Number Placeholder 3"/>
          <p:cNvSpPr>
            <a:spLocks noGrp="1"/>
          </p:cNvSpPr>
          <p:nvPr>
            <p:ph type="sldNum" sz="quarter" idx="10"/>
          </p:nvPr>
        </p:nvSpPr>
        <p:spPr/>
        <p:txBody>
          <a:bodyPr/>
          <a:lstStyle/>
          <a:p>
            <a:fld id="{1967896C-D325-4E24-B03B-C3EDE6B1ABB8}" type="slidenum">
              <a:rPr lang="en-US" smtClean="0"/>
              <a:t>27</a:t>
            </a:fld>
            <a:endParaRPr lang="en-US"/>
          </a:p>
        </p:txBody>
      </p:sp>
    </p:spTree>
    <p:extLst>
      <p:ext uri="{BB962C8B-B14F-4D97-AF65-F5344CB8AC3E}">
        <p14:creationId xmlns:p14="http://schemas.microsoft.com/office/powerpoint/2010/main" val="999142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67896C-D325-4E24-B03B-C3EDE6B1ABB8}" type="slidenum">
              <a:rPr lang="en-US" smtClean="0"/>
              <a:t>28</a:t>
            </a:fld>
            <a:endParaRPr lang="en-US"/>
          </a:p>
        </p:txBody>
      </p:sp>
    </p:spTree>
    <p:extLst>
      <p:ext uri="{BB962C8B-B14F-4D97-AF65-F5344CB8AC3E}">
        <p14:creationId xmlns:p14="http://schemas.microsoft.com/office/powerpoint/2010/main" val="17902809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67896C-D325-4E24-B03B-C3EDE6B1ABB8}" type="slidenum">
              <a:rPr lang="en-US" smtClean="0"/>
              <a:t>29</a:t>
            </a:fld>
            <a:endParaRPr lang="en-US"/>
          </a:p>
        </p:txBody>
      </p:sp>
    </p:spTree>
    <p:extLst>
      <p:ext uri="{BB962C8B-B14F-4D97-AF65-F5344CB8AC3E}">
        <p14:creationId xmlns:p14="http://schemas.microsoft.com/office/powerpoint/2010/main" val="3614849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1967896C-D325-4E24-B03B-C3EDE6B1ABB8}" type="slidenum">
              <a:rPr lang="en-US" smtClean="0"/>
              <a:t>32</a:t>
            </a:fld>
            <a:endParaRPr lang="en-US"/>
          </a:p>
        </p:txBody>
      </p:sp>
    </p:spTree>
    <p:extLst>
      <p:ext uri="{BB962C8B-B14F-4D97-AF65-F5344CB8AC3E}">
        <p14:creationId xmlns:p14="http://schemas.microsoft.com/office/powerpoint/2010/main" val="22615862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1967896C-D325-4E24-B03B-C3EDE6B1ABB8}" type="slidenum">
              <a:rPr lang="en-US" smtClean="0"/>
              <a:t>34</a:t>
            </a:fld>
            <a:endParaRPr lang="en-US"/>
          </a:p>
        </p:txBody>
      </p:sp>
    </p:spTree>
    <p:extLst>
      <p:ext uri="{BB962C8B-B14F-4D97-AF65-F5344CB8AC3E}">
        <p14:creationId xmlns:p14="http://schemas.microsoft.com/office/powerpoint/2010/main" val="15410526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30000" dirty="0">
              <a:cs typeface="Calibri"/>
            </a:endParaRPr>
          </a:p>
        </p:txBody>
      </p:sp>
      <p:sp>
        <p:nvSpPr>
          <p:cNvPr id="4" name="Slide Number Placeholder 3"/>
          <p:cNvSpPr>
            <a:spLocks noGrp="1"/>
          </p:cNvSpPr>
          <p:nvPr>
            <p:ph type="sldNum" sz="quarter" idx="10"/>
          </p:nvPr>
        </p:nvSpPr>
        <p:spPr/>
        <p:txBody>
          <a:bodyPr/>
          <a:lstStyle/>
          <a:p>
            <a:fld id="{1967896C-D325-4E24-B03B-C3EDE6B1ABB8}" type="slidenum">
              <a:rPr lang="en-US" smtClean="0"/>
              <a:t>35</a:t>
            </a:fld>
            <a:endParaRPr lang="en-US"/>
          </a:p>
        </p:txBody>
      </p:sp>
    </p:spTree>
    <p:extLst>
      <p:ext uri="{BB962C8B-B14F-4D97-AF65-F5344CB8AC3E}">
        <p14:creationId xmlns:p14="http://schemas.microsoft.com/office/powerpoint/2010/main" val="982673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1967896C-D325-4E24-B03B-C3EDE6B1ABB8}" type="slidenum">
              <a:rPr lang="en-US" smtClean="0"/>
              <a:t>4</a:t>
            </a:fld>
            <a:endParaRPr lang="en-US"/>
          </a:p>
        </p:txBody>
      </p:sp>
    </p:spTree>
    <p:extLst>
      <p:ext uri="{BB962C8B-B14F-4D97-AF65-F5344CB8AC3E}">
        <p14:creationId xmlns:p14="http://schemas.microsoft.com/office/powerpoint/2010/main" val="3500578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endParaRPr lang="en-US"/>
          </a:p>
        </p:txBody>
      </p:sp>
      <p:sp>
        <p:nvSpPr>
          <p:cNvPr id="4" name="Slide Number Placeholder 3"/>
          <p:cNvSpPr>
            <a:spLocks noGrp="1"/>
          </p:cNvSpPr>
          <p:nvPr>
            <p:ph type="sldNum" sz="quarter" idx="10"/>
          </p:nvPr>
        </p:nvSpPr>
        <p:spPr/>
        <p:txBody>
          <a:bodyPr/>
          <a:lstStyle/>
          <a:p>
            <a:fld id="{1967896C-D325-4E24-B03B-C3EDE6B1ABB8}" type="slidenum">
              <a:rPr lang="en-US" smtClean="0"/>
              <a:t>36</a:t>
            </a:fld>
            <a:endParaRPr lang="en-US"/>
          </a:p>
        </p:txBody>
      </p:sp>
    </p:spTree>
    <p:extLst>
      <p:ext uri="{BB962C8B-B14F-4D97-AF65-F5344CB8AC3E}">
        <p14:creationId xmlns:p14="http://schemas.microsoft.com/office/powerpoint/2010/main" val="28102843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67896C-D325-4E24-B03B-C3EDE6B1ABB8}" type="slidenum">
              <a:rPr lang="en-US" smtClean="0"/>
              <a:t>39</a:t>
            </a:fld>
            <a:endParaRPr lang="en-US"/>
          </a:p>
        </p:txBody>
      </p:sp>
    </p:spTree>
    <p:extLst>
      <p:ext uri="{BB962C8B-B14F-4D97-AF65-F5344CB8AC3E}">
        <p14:creationId xmlns:p14="http://schemas.microsoft.com/office/powerpoint/2010/main" val="1398291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1967896C-D325-4E24-B03B-C3EDE6B1ABB8}" type="slidenum">
              <a:rPr lang="en-US" smtClean="0"/>
              <a:t>5</a:t>
            </a:fld>
            <a:endParaRPr lang="en-US"/>
          </a:p>
        </p:txBody>
      </p:sp>
    </p:spTree>
    <p:extLst>
      <p:ext uri="{BB962C8B-B14F-4D97-AF65-F5344CB8AC3E}">
        <p14:creationId xmlns:p14="http://schemas.microsoft.com/office/powerpoint/2010/main" val="2202370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1967896C-D325-4E24-B03B-C3EDE6B1ABB8}" type="slidenum">
              <a:rPr lang="en-US" smtClean="0"/>
              <a:t>6</a:t>
            </a:fld>
            <a:endParaRPr lang="en-US"/>
          </a:p>
        </p:txBody>
      </p:sp>
    </p:spTree>
    <p:extLst>
      <p:ext uri="{BB962C8B-B14F-4D97-AF65-F5344CB8AC3E}">
        <p14:creationId xmlns:p14="http://schemas.microsoft.com/office/powerpoint/2010/main" val="2800442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attempt at a campaign (beyond</a:t>
            </a:r>
            <a:r>
              <a:rPr lang="en-US" baseline="0" dirty="0"/>
              <a:t> a program, single event).  Became the foundation of other initiatives, events, etc. </a:t>
            </a:r>
            <a:endParaRPr lang="en-US" dirty="0"/>
          </a:p>
          <a:p>
            <a:r>
              <a:rPr lang="en-US" dirty="0"/>
              <a:t>Started this push</a:t>
            </a:r>
            <a:r>
              <a:rPr lang="en-US" baseline="0" dirty="0"/>
              <a:t>/campaign in 2016 </a:t>
            </a:r>
          </a:p>
          <a:p>
            <a:r>
              <a:rPr lang="en-US" baseline="0" dirty="0"/>
              <a:t>Will Hopper – access for all button at Highlands CDC (off campus)</a:t>
            </a:r>
            <a:endParaRPr lang="en-US" dirty="0"/>
          </a:p>
        </p:txBody>
      </p:sp>
      <p:sp>
        <p:nvSpPr>
          <p:cNvPr id="4" name="Slide Number Placeholder 3"/>
          <p:cNvSpPr>
            <a:spLocks noGrp="1"/>
          </p:cNvSpPr>
          <p:nvPr>
            <p:ph type="sldNum" sz="quarter" idx="10"/>
          </p:nvPr>
        </p:nvSpPr>
        <p:spPr/>
        <p:txBody>
          <a:bodyPr/>
          <a:lstStyle/>
          <a:p>
            <a:fld id="{1967896C-D325-4E24-B03B-C3EDE6B1ABB8}" type="slidenum">
              <a:rPr lang="en-US" smtClean="0"/>
              <a:t>7</a:t>
            </a:fld>
            <a:endParaRPr lang="en-US"/>
          </a:p>
        </p:txBody>
      </p:sp>
    </p:spTree>
    <p:extLst>
      <p:ext uri="{BB962C8B-B14F-4D97-AF65-F5344CB8AC3E}">
        <p14:creationId xmlns:p14="http://schemas.microsoft.com/office/powerpoint/2010/main" val="570923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67896C-D325-4E24-B03B-C3EDE6B1ABB8}" type="slidenum">
              <a:rPr lang="en-US" smtClean="0"/>
              <a:t>9</a:t>
            </a:fld>
            <a:endParaRPr lang="en-US"/>
          </a:p>
        </p:txBody>
      </p:sp>
    </p:spTree>
    <p:extLst>
      <p:ext uri="{BB962C8B-B14F-4D97-AF65-F5344CB8AC3E}">
        <p14:creationId xmlns:p14="http://schemas.microsoft.com/office/powerpoint/2010/main" val="3898349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 </a:t>
            </a:r>
            <a:endParaRPr lang="en-US"/>
          </a:p>
          <a:p>
            <a:endParaRPr lang="en-US" dirty="0"/>
          </a:p>
        </p:txBody>
      </p:sp>
      <p:sp>
        <p:nvSpPr>
          <p:cNvPr id="4" name="Slide Number Placeholder 3"/>
          <p:cNvSpPr>
            <a:spLocks noGrp="1"/>
          </p:cNvSpPr>
          <p:nvPr>
            <p:ph type="sldNum" sz="quarter" idx="10"/>
          </p:nvPr>
        </p:nvSpPr>
        <p:spPr/>
        <p:txBody>
          <a:bodyPr/>
          <a:lstStyle/>
          <a:p>
            <a:fld id="{1967896C-D325-4E24-B03B-C3EDE6B1ABB8}" type="slidenum">
              <a:rPr lang="en-US" smtClean="0"/>
              <a:t>10</a:t>
            </a:fld>
            <a:endParaRPr lang="en-US"/>
          </a:p>
        </p:txBody>
      </p:sp>
    </p:spTree>
    <p:extLst>
      <p:ext uri="{BB962C8B-B14F-4D97-AF65-F5344CB8AC3E}">
        <p14:creationId xmlns:p14="http://schemas.microsoft.com/office/powerpoint/2010/main" val="2807594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p>
        </p:txBody>
      </p:sp>
      <p:sp>
        <p:nvSpPr>
          <p:cNvPr id="4" name="Slide Number Placeholder 3"/>
          <p:cNvSpPr>
            <a:spLocks noGrp="1"/>
          </p:cNvSpPr>
          <p:nvPr>
            <p:ph type="sldNum" sz="quarter" idx="10"/>
          </p:nvPr>
        </p:nvSpPr>
        <p:spPr/>
        <p:txBody>
          <a:bodyPr/>
          <a:lstStyle/>
          <a:p>
            <a:fld id="{1967896C-D325-4E24-B03B-C3EDE6B1ABB8}" type="slidenum">
              <a:rPr lang="en-US" smtClean="0"/>
              <a:t>11</a:t>
            </a:fld>
            <a:endParaRPr lang="en-US"/>
          </a:p>
        </p:txBody>
      </p:sp>
    </p:spTree>
    <p:extLst>
      <p:ext uri="{BB962C8B-B14F-4D97-AF65-F5344CB8AC3E}">
        <p14:creationId xmlns:p14="http://schemas.microsoft.com/office/powerpoint/2010/main" val="1304452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a:p>
            <a:endParaRPr lang="en-US" dirty="0"/>
          </a:p>
        </p:txBody>
      </p:sp>
      <p:sp>
        <p:nvSpPr>
          <p:cNvPr id="4" name="Slide Number Placeholder 3"/>
          <p:cNvSpPr>
            <a:spLocks noGrp="1"/>
          </p:cNvSpPr>
          <p:nvPr>
            <p:ph type="sldNum" sz="quarter" idx="10"/>
          </p:nvPr>
        </p:nvSpPr>
        <p:spPr/>
        <p:txBody>
          <a:bodyPr/>
          <a:lstStyle/>
          <a:p>
            <a:fld id="{1967896C-D325-4E24-B03B-C3EDE6B1ABB8}" type="slidenum">
              <a:rPr lang="en-US" smtClean="0"/>
              <a:t>14</a:t>
            </a:fld>
            <a:endParaRPr lang="en-US"/>
          </a:p>
        </p:txBody>
      </p:sp>
    </p:spTree>
    <p:extLst>
      <p:ext uri="{BB962C8B-B14F-4D97-AF65-F5344CB8AC3E}">
        <p14:creationId xmlns:p14="http://schemas.microsoft.com/office/powerpoint/2010/main" val="37116286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169978" y="2775337"/>
            <a:ext cx="4504193" cy="1044851"/>
          </a:xfrm>
          <a:prstGeom prst="rect">
            <a:avLst/>
          </a:prstGeom>
        </p:spPr>
        <p:txBody>
          <a:bodyPr>
            <a:normAutofit/>
          </a:bodyPr>
          <a:lstStyle>
            <a:lvl1pPr>
              <a:defRPr sz="3000">
                <a:solidFill>
                  <a:srgbClr val="77933C"/>
                </a:solidFill>
                <a:latin typeface="Calibri"/>
                <a:cs typeface="Calibri"/>
              </a:defRPr>
            </a:lvl1pPr>
          </a:lstStyle>
          <a:p>
            <a:r>
              <a:rPr lang="en-US"/>
              <a:t>Click to edit title</a:t>
            </a:r>
          </a:p>
        </p:txBody>
      </p:sp>
      <p:sp>
        <p:nvSpPr>
          <p:cNvPr id="3" name="Subtitle 2"/>
          <p:cNvSpPr>
            <a:spLocks noGrp="1"/>
          </p:cNvSpPr>
          <p:nvPr>
            <p:ph type="subTitle" idx="1" hasCustomPrompt="1"/>
          </p:nvPr>
        </p:nvSpPr>
        <p:spPr>
          <a:xfrm>
            <a:off x="4169978" y="3820188"/>
            <a:ext cx="4504193" cy="878812"/>
          </a:xfrm>
          <a:prstGeom prst="rect">
            <a:avLst/>
          </a:prstGeom>
        </p:spPr>
        <p:txBody>
          <a:bodyPr>
            <a:normAutofit/>
          </a:bodyPr>
          <a:lstStyle>
            <a:lvl1pPr marL="0" indent="0" algn="ctr">
              <a:buNone/>
              <a:defRPr sz="2400">
                <a:solidFill>
                  <a:schemeClr val="tx1">
                    <a:tint val="75000"/>
                  </a:schemeClr>
                </a:solidFill>
                <a:latin typeface="Calibri"/>
                <a:cs typeface="Calibri"/>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a:t>
            </a:r>
          </a:p>
        </p:txBody>
      </p:sp>
      <p:pic>
        <p:nvPicPr>
          <p:cNvPr id="4" name="Picture 3" descr="UAB_WORDMARK_white_taglin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94649" y="297915"/>
            <a:ext cx="3827577" cy="872186"/>
          </a:xfrm>
          <a:prstGeom prst="rect">
            <a:avLst/>
          </a:prstGeom>
        </p:spPr>
      </p:pic>
    </p:spTree>
    <p:extLst>
      <p:ext uri="{BB962C8B-B14F-4D97-AF65-F5344CB8AC3E}">
        <p14:creationId xmlns:p14="http://schemas.microsoft.com/office/powerpoint/2010/main" val="4193974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169978" y="2775337"/>
            <a:ext cx="4504193" cy="1044851"/>
          </a:xfrm>
          <a:prstGeom prst="rect">
            <a:avLst/>
          </a:prstGeom>
        </p:spPr>
        <p:txBody>
          <a:bodyPr>
            <a:normAutofit/>
          </a:bodyPr>
          <a:lstStyle>
            <a:lvl1pPr>
              <a:defRPr sz="3000">
                <a:solidFill>
                  <a:srgbClr val="77933C"/>
                </a:solidFill>
                <a:latin typeface="Calibri"/>
                <a:cs typeface="Calibri"/>
              </a:defRPr>
            </a:lvl1pPr>
          </a:lstStyle>
          <a:p>
            <a:r>
              <a:rPr lang="en-US"/>
              <a:t>Click to edit title</a:t>
            </a:r>
          </a:p>
        </p:txBody>
      </p:sp>
      <p:sp>
        <p:nvSpPr>
          <p:cNvPr id="3" name="Subtitle 2"/>
          <p:cNvSpPr>
            <a:spLocks noGrp="1"/>
          </p:cNvSpPr>
          <p:nvPr>
            <p:ph type="subTitle" idx="1" hasCustomPrompt="1"/>
          </p:nvPr>
        </p:nvSpPr>
        <p:spPr>
          <a:xfrm>
            <a:off x="4169978" y="3820188"/>
            <a:ext cx="4504193" cy="990871"/>
          </a:xfrm>
          <a:prstGeom prst="rect">
            <a:avLst/>
          </a:prstGeom>
        </p:spPr>
        <p:txBody>
          <a:bodyPr>
            <a:normAutofit/>
          </a:bodyPr>
          <a:lstStyle>
            <a:lvl1pPr marL="0" indent="0" algn="ctr">
              <a:buNone/>
              <a:defRPr sz="2400">
                <a:solidFill>
                  <a:schemeClr val="tx1">
                    <a:tint val="75000"/>
                  </a:schemeClr>
                </a:solidFill>
                <a:latin typeface="Calibri"/>
                <a:cs typeface="Calibri"/>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a:t>
            </a:r>
          </a:p>
        </p:txBody>
      </p:sp>
      <p:pic>
        <p:nvPicPr>
          <p:cNvPr id="4" name="Picture 3" descr="UAB_WORDMARK_white_taglin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94649" y="297915"/>
            <a:ext cx="3827577" cy="872186"/>
          </a:xfrm>
          <a:prstGeom prst="rect">
            <a:avLst/>
          </a:prstGeom>
        </p:spPr>
      </p:pic>
    </p:spTree>
    <p:extLst>
      <p:ext uri="{BB962C8B-B14F-4D97-AF65-F5344CB8AC3E}">
        <p14:creationId xmlns:p14="http://schemas.microsoft.com/office/powerpoint/2010/main" val="2382158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91353"/>
            <a:ext cx="8229600" cy="900425"/>
          </a:xfrm>
          <a:prstGeom prst="rect">
            <a:avLst/>
          </a:prstGeom>
        </p:spPr>
        <p:txBody>
          <a:bodyPr>
            <a:noAutofit/>
          </a:bodyPr>
          <a:lstStyle>
            <a:lvl1pPr algn="l">
              <a:defRPr sz="2800">
                <a:solidFill>
                  <a:schemeClr val="accent3">
                    <a:lumMod val="75000"/>
                  </a:schemeClr>
                </a:solidFill>
                <a:latin typeface="Calibri"/>
                <a:cs typeface="Calibri"/>
              </a:defRPr>
            </a:lvl1pPr>
          </a:lstStyle>
          <a:p>
            <a:r>
              <a:rPr lang="en-US"/>
              <a:t>Click to edit Master title style</a:t>
            </a:r>
          </a:p>
        </p:txBody>
      </p:sp>
      <p:sp>
        <p:nvSpPr>
          <p:cNvPr id="3" name="Content Placeholder 2"/>
          <p:cNvSpPr>
            <a:spLocks noGrp="1"/>
          </p:cNvSpPr>
          <p:nvPr>
            <p:ph idx="1"/>
          </p:nvPr>
        </p:nvSpPr>
        <p:spPr>
          <a:xfrm>
            <a:off x="457200" y="1357375"/>
            <a:ext cx="8229600" cy="3237247"/>
          </a:xfrm>
          <a:prstGeom prst="rect">
            <a:avLst/>
          </a:prstGeom>
        </p:spPr>
        <p:txBody>
          <a:bodyPr/>
          <a:lstStyle>
            <a:lvl1pPr marL="342900" indent="-342900">
              <a:spcBef>
                <a:spcPts val="800"/>
              </a:spcBef>
              <a:spcAft>
                <a:spcPts val="0"/>
              </a:spcAft>
              <a:buFont typeface="Arial"/>
              <a:buChar char="•"/>
              <a:defRPr sz="2800" b="0" i="0">
                <a:latin typeface="Calibri"/>
                <a:cs typeface="Calibri"/>
              </a:defRPr>
            </a:lvl1pPr>
            <a:lvl2pPr marL="684213" indent="-339725">
              <a:spcBef>
                <a:spcPts val="800"/>
              </a:spcBef>
              <a:spcAft>
                <a:spcPts val="0"/>
              </a:spcAft>
              <a:buFont typeface="Arial"/>
              <a:buChar char="•"/>
              <a:tabLst>
                <a:tab pos="627063" algn="l"/>
              </a:tabLst>
              <a:defRPr sz="2400" b="0" i="0">
                <a:latin typeface="Calibri"/>
                <a:cs typeface="Calibri"/>
              </a:defRPr>
            </a:lvl2pPr>
            <a:lvl3pPr marL="971550" indent="-231775">
              <a:spcBef>
                <a:spcPts val="800"/>
              </a:spcBef>
              <a:spcAft>
                <a:spcPts val="0"/>
              </a:spcAft>
              <a:buFont typeface="Arial"/>
              <a:buChar char="•"/>
              <a:defRPr sz="2000" b="0" i="0">
                <a:latin typeface="Calibri"/>
                <a:cs typeface="Calibri"/>
              </a:defRPr>
            </a:lvl3pPr>
            <a:lvl4pPr marL="1316038" indent="-287338">
              <a:spcBef>
                <a:spcPts val="800"/>
              </a:spcBef>
              <a:spcAft>
                <a:spcPts val="0"/>
              </a:spcAft>
              <a:buFont typeface="Arial"/>
              <a:buChar char="•"/>
              <a:defRPr sz="1600" b="0" i="0">
                <a:latin typeface="Calibri"/>
                <a:cs typeface="Calibri"/>
              </a:defRPr>
            </a:lvl4pPr>
            <a:lvl5pPr marL="1598613" indent="-282575">
              <a:defRPr b="0" i="0">
                <a:latin typeface="Avenir Roman"/>
                <a:cs typeface="Avenir Roman"/>
              </a:defRPr>
            </a:lvl5pPr>
          </a:lstStyle>
          <a:p>
            <a:pPr lvl="0"/>
            <a:r>
              <a:rPr lang="en-US"/>
              <a:t>Edit Master text styles</a:t>
            </a:r>
          </a:p>
          <a:p>
            <a:pPr lvl="1"/>
            <a:r>
              <a:rPr lang="en-US"/>
              <a:t>Second level</a:t>
            </a:r>
          </a:p>
          <a:p>
            <a:pPr lvl="2"/>
            <a:r>
              <a:rPr lang="en-US"/>
              <a:t>Third level</a:t>
            </a:r>
          </a:p>
          <a:p>
            <a:pPr lvl="3"/>
            <a:r>
              <a:rPr lang="en-US"/>
              <a:t>Fourth level</a:t>
            </a:r>
          </a:p>
        </p:txBody>
      </p:sp>
      <p:pic>
        <p:nvPicPr>
          <p:cNvPr id="4" name="Picture 3" descr="sitelog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56822" y="4684004"/>
            <a:ext cx="2106706" cy="369844"/>
          </a:xfrm>
          <a:prstGeom prst="rect">
            <a:avLst/>
          </a:prstGeom>
        </p:spPr>
      </p:pic>
    </p:spTree>
    <p:extLst>
      <p:ext uri="{BB962C8B-B14F-4D97-AF65-F5344CB8AC3E}">
        <p14:creationId xmlns:p14="http://schemas.microsoft.com/office/powerpoint/2010/main" val="31454968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7309811"/>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Lst>
  <p:txStyles>
    <p:titleStyle>
      <a:lvl1pPr algn="ctr" defTabSz="457200" rtl="0" eaLnBrk="1" latinLnBrk="0" hangingPunct="1">
        <a:spcBef>
          <a:spcPct val="0"/>
        </a:spcBef>
        <a:buNone/>
        <a:defRPr sz="4400" kern="1200">
          <a:solidFill>
            <a:schemeClr val="tx1"/>
          </a:solidFill>
          <a:latin typeface="Avenir Heavy"/>
          <a:ea typeface="+mj-ea"/>
          <a:cs typeface="Avenir Heavy"/>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5Yr5uLDMStY" TargetMode="External"/><Relationship Id="rId2" Type="http://schemas.openxmlformats.org/officeDocument/2006/relationships/hyperlink" Target="https://www.youtube.com/watch?time_continue=1&amp;v=1_sN7p_bwIw" TargetMode="Externa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1_sN7p_bwIw"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mailto:asolomon@uab.edu"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hyperlink" Target="mailto:dss@uab.edu" TargetMode="External"/><Relationship Id="rId4" Type="http://schemas.openxmlformats.org/officeDocument/2006/relationships/hyperlink" Target="mailto:vdubose@uab.edu"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9978" y="2693097"/>
            <a:ext cx="4811184" cy="1264878"/>
          </a:xfrm>
        </p:spPr>
        <p:txBody>
          <a:bodyPr>
            <a:normAutofit fontScale="90000"/>
          </a:bodyPr>
          <a:lstStyle/>
          <a:p>
            <a:r>
              <a:rPr lang="en-US" dirty="0">
                <a:solidFill>
                  <a:srgbClr val="1E6B52"/>
                </a:solidFill>
              </a:rPr>
              <a:t>Access for All: Creating a campus culture of disability inclusion</a:t>
            </a:r>
          </a:p>
        </p:txBody>
      </p:sp>
      <p:sp>
        <p:nvSpPr>
          <p:cNvPr id="3" name="Subtitle 2"/>
          <p:cNvSpPr>
            <a:spLocks noGrp="1"/>
          </p:cNvSpPr>
          <p:nvPr>
            <p:ph type="subTitle" idx="1"/>
          </p:nvPr>
        </p:nvSpPr>
        <p:spPr>
          <a:xfrm>
            <a:off x="4089153" y="3951462"/>
            <a:ext cx="4972833" cy="1208762"/>
          </a:xfrm>
        </p:spPr>
        <p:txBody>
          <a:bodyPr>
            <a:normAutofit fontScale="85000" lnSpcReduction="10000"/>
          </a:bodyPr>
          <a:lstStyle/>
          <a:p>
            <a:r>
              <a:rPr lang="en-US" dirty="0">
                <a:solidFill>
                  <a:schemeClr val="tx1"/>
                </a:solidFill>
              </a:rPr>
              <a:t>Presented by UAB Disability Support Services:</a:t>
            </a:r>
          </a:p>
          <a:p>
            <a:r>
              <a:rPr lang="en-US" dirty="0">
                <a:solidFill>
                  <a:schemeClr val="tx1"/>
                </a:solidFill>
              </a:rPr>
              <a:t>Valerie DuBose, M.Ed., CRC</a:t>
            </a:r>
          </a:p>
          <a:p>
            <a:r>
              <a:rPr lang="en-US" dirty="0">
                <a:solidFill>
                  <a:schemeClr val="tx1"/>
                </a:solidFill>
              </a:rPr>
              <a:t>Allison Solomon, M.S., CRC</a:t>
            </a:r>
          </a:p>
        </p:txBody>
      </p:sp>
    </p:spTree>
    <p:extLst>
      <p:ext uri="{BB962C8B-B14F-4D97-AF65-F5344CB8AC3E}">
        <p14:creationId xmlns:p14="http://schemas.microsoft.com/office/powerpoint/2010/main" val="2733875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031" y="291353"/>
            <a:ext cx="8229600" cy="900425"/>
          </a:xfrm>
        </p:spPr>
        <p:txBody>
          <a:bodyPr anchor="t">
            <a:noAutofit/>
          </a:bodyPr>
          <a:lstStyle/>
          <a:p>
            <a:r>
              <a:rPr lang="en-US" dirty="0">
                <a:solidFill>
                  <a:srgbClr val="1E6B52"/>
                </a:solidFill>
              </a:rPr>
              <a:t>Developing Strategic Partnerships: Faculty/ Staff</a:t>
            </a:r>
          </a:p>
        </p:txBody>
      </p:sp>
      <p:sp>
        <p:nvSpPr>
          <p:cNvPr id="3" name="Content Placeholder 2"/>
          <p:cNvSpPr>
            <a:spLocks noGrp="1"/>
          </p:cNvSpPr>
          <p:nvPr>
            <p:ph idx="1"/>
          </p:nvPr>
        </p:nvSpPr>
        <p:spPr>
          <a:xfrm>
            <a:off x="428625" y="1043051"/>
            <a:ext cx="8229600" cy="3301540"/>
          </a:xfrm>
        </p:spPr>
        <p:txBody>
          <a:bodyPr anchor="t"/>
          <a:lstStyle/>
          <a:p>
            <a:pPr marL="683895" lvl="1"/>
            <a:r>
              <a:rPr lang="en-US" dirty="0"/>
              <a:t>Visit departmental meetings</a:t>
            </a:r>
          </a:p>
          <a:p>
            <a:pPr marL="683895" lvl="1"/>
            <a:r>
              <a:rPr lang="en-US" dirty="0"/>
              <a:t>Center for Teaching &amp; Learning</a:t>
            </a:r>
          </a:p>
          <a:p>
            <a:pPr marL="683895" lvl="1"/>
            <a:r>
              <a:rPr lang="en-US" dirty="0"/>
              <a:t>Human Resources (AWARE Program)</a:t>
            </a:r>
          </a:p>
          <a:p>
            <a:pPr marL="683895" lvl="1"/>
            <a:r>
              <a:rPr lang="en-US" dirty="0"/>
              <a:t>Faculty resource page</a:t>
            </a:r>
          </a:p>
          <a:p>
            <a:pPr marL="683895" lvl="1"/>
            <a:r>
              <a:rPr lang="en-US" dirty="0"/>
              <a:t>Recognition/Awards</a:t>
            </a:r>
          </a:p>
          <a:p>
            <a:pPr lvl="2"/>
            <a:r>
              <a:rPr lang="en-US" dirty="0"/>
              <a:t>DSS Outstanding Faculty Award (nominated by students)</a:t>
            </a:r>
          </a:p>
          <a:p>
            <a:pPr lvl="2"/>
            <a:r>
              <a:rPr lang="en-US" dirty="0"/>
              <a:t>DSS Staff Outstanding Recognition Award (nominated by DSS staff)</a:t>
            </a:r>
          </a:p>
          <a:p>
            <a:pPr marL="683895" lvl="1"/>
            <a:endParaRPr lang="en-US" dirty="0"/>
          </a:p>
        </p:txBody>
      </p:sp>
    </p:spTree>
    <p:extLst>
      <p:ext uri="{BB962C8B-B14F-4D97-AF65-F5344CB8AC3E}">
        <p14:creationId xmlns:p14="http://schemas.microsoft.com/office/powerpoint/2010/main" val="651498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8668"/>
            <a:ext cx="8229600" cy="900425"/>
          </a:xfrm>
        </p:spPr>
        <p:txBody>
          <a:bodyPr anchor="t">
            <a:noAutofit/>
          </a:bodyPr>
          <a:lstStyle/>
          <a:p>
            <a:r>
              <a:rPr lang="en-US" dirty="0">
                <a:solidFill>
                  <a:srgbClr val="1E6B52"/>
                </a:solidFill>
              </a:rPr>
              <a:t>Developing Strategic Partnerships and Increasing Engagement	: Students</a:t>
            </a:r>
            <a:br>
              <a:rPr lang="en-US" dirty="0">
                <a:solidFill>
                  <a:srgbClr val="1E6B52"/>
                </a:solidFill>
              </a:rPr>
            </a:br>
            <a:br>
              <a:rPr lang="en-US" dirty="0">
                <a:solidFill>
                  <a:srgbClr val="1C4A26"/>
                </a:solidFill>
              </a:rPr>
            </a:br>
            <a:br>
              <a:rPr lang="en-US" dirty="0">
                <a:solidFill>
                  <a:srgbClr val="1C4A26"/>
                </a:solidFill>
              </a:rPr>
            </a:br>
            <a:endParaRPr lang="en-US" dirty="0">
              <a:solidFill>
                <a:srgbClr val="1C4A26"/>
              </a:solidFill>
            </a:endParaRPr>
          </a:p>
        </p:txBody>
      </p:sp>
      <p:sp>
        <p:nvSpPr>
          <p:cNvPr id="3" name="Content Placeholder 2"/>
          <p:cNvSpPr>
            <a:spLocks noGrp="1"/>
          </p:cNvSpPr>
          <p:nvPr>
            <p:ph idx="1"/>
          </p:nvPr>
        </p:nvSpPr>
        <p:spPr>
          <a:xfrm>
            <a:off x="457200" y="1199093"/>
            <a:ext cx="8229600" cy="3475396"/>
          </a:xfrm>
        </p:spPr>
        <p:txBody>
          <a:bodyPr/>
          <a:lstStyle/>
          <a:p>
            <a:r>
              <a:rPr lang="en-US" sz="2200" dirty="0"/>
              <a:t>Survey and assess to identify specific interests</a:t>
            </a:r>
          </a:p>
          <a:p>
            <a:r>
              <a:rPr lang="en-US" sz="2200" dirty="0"/>
              <a:t>Partner with student groups</a:t>
            </a:r>
          </a:p>
          <a:p>
            <a:pPr lvl="1"/>
            <a:r>
              <a:rPr lang="en-US" sz="2200" dirty="0"/>
              <a:t>Greek Organizations </a:t>
            </a:r>
          </a:p>
          <a:p>
            <a:pPr lvl="1"/>
            <a:r>
              <a:rPr lang="en-US" sz="2200" dirty="0"/>
              <a:t> Registered Student Organizations </a:t>
            </a:r>
          </a:p>
          <a:p>
            <a:r>
              <a:rPr lang="en-US" sz="2200" dirty="0"/>
              <a:t>Utilize Student Assistants for help with programming</a:t>
            </a:r>
          </a:p>
          <a:p>
            <a:r>
              <a:rPr lang="en-US" sz="2200" dirty="0"/>
              <a:t>To increase participation, provide giveaways</a:t>
            </a:r>
          </a:p>
          <a:p>
            <a:pPr lvl="1"/>
            <a:r>
              <a:rPr lang="en-US" sz="2200" dirty="0"/>
              <a:t>Donations from Community Businesses (No Cost to You!)</a:t>
            </a:r>
          </a:p>
          <a:p>
            <a:endParaRPr lang="en-US" dirty="0"/>
          </a:p>
        </p:txBody>
      </p:sp>
    </p:spTree>
    <p:extLst>
      <p:ext uri="{BB962C8B-B14F-4D97-AF65-F5344CB8AC3E}">
        <p14:creationId xmlns:p14="http://schemas.microsoft.com/office/powerpoint/2010/main" val="2938295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385" y="77898"/>
            <a:ext cx="8229600" cy="900425"/>
          </a:xfrm>
        </p:spPr>
        <p:txBody>
          <a:bodyPr/>
          <a:lstStyle/>
          <a:p>
            <a:r>
              <a:rPr lang="en-US" dirty="0">
                <a:solidFill>
                  <a:srgbClr val="1E6B52"/>
                </a:solidFill>
              </a:rPr>
              <a:t>Additional Strategic Partnerships &amp; Outreach</a:t>
            </a:r>
          </a:p>
        </p:txBody>
      </p:sp>
      <p:sp>
        <p:nvSpPr>
          <p:cNvPr id="3" name="Content Placeholder 2"/>
          <p:cNvSpPr>
            <a:spLocks noGrp="1"/>
          </p:cNvSpPr>
          <p:nvPr>
            <p:ph idx="1"/>
          </p:nvPr>
        </p:nvSpPr>
        <p:spPr>
          <a:xfrm>
            <a:off x="457200" y="592685"/>
            <a:ext cx="8229600" cy="3759050"/>
          </a:xfrm>
        </p:spPr>
        <p:txBody>
          <a:bodyPr anchor="t"/>
          <a:lstStyle/>
          <a:p>
            <a:r>
              <a:rPr lang="en-US" sz="1800" dirty="0"/>
              <a:t>Collaboration with campus departments </a:t>
            </a:r>
          </a:p>
          <a:p>
            <a:pPr marL="683895" lvl="1"/>
            <a:r>
              <a:rPr lang="en-US" sz="1800" dirty="0"/>
              <a:t>Office of Diversity, Equity and Inclusion</a:t>
            </a:r>
          </a:p>
          <a:p>
            <a:pPr marL="683895" lvl="1"/>
            <a:r>
              <a:rPr lang="en-US" sz="1800" dirty="0"/>
              <a:t>Marketing (for promoting events)</a:t>
            </a:r>
          </a:p>
          <a:p>
            <a:pPr marL="683895" lvl="1"/>
            <a:r>
              <a:rPr lang="en-US" sz="1800" dirty="0"/>
              <a:t>Academic Success Center</a:t>
            </a:r>
          </a:p>
          <a:p>
            <a:pPr marL="683895" lvl="1"/>
            <a:r>
              <a:rPr lang="en-US" sz="1800" dirty="0"/>
              <a:t>Trio</a:t>
            </a:r>
          </a:p>
          <a:p>
            <a:pPr marL="683895" lvl="1"/>
            <a:r>
              <a:rPr lang="en-US" sz="1800" dirty="0"/>
              <a:t>Athletics </a:t>
            </a:r>
          </a:p>
          <a:p>
            <a:pPr marL="683895" lvl="1"/>
            <a:r>
              <a:rPr lang="en-US" sz="1800" dirty="0"/>
              <a:t>Campus Recreation</a:t>
            </a:r>
          </a:p>
          <a:p>
            <a:r>
              <a:rPr lang="en-US" sz="1800" dirty="0"/>
              <a:t>Local organizations/agencies</a:t>
            </a:r>
          </a:p>
          <a:p>
            <a:r>
              <a:rPr lang="en-US" sz="1800" dirty="0"/>
              <a:t>Committee Involvement </a:t>
            </a:r>
          </a:p>
          <a:p>
            <a:r>
              <a:rPr lang="en-US" sz="1800" dirty="0"/>
              <a:t>Seek out Campus/Division-wide Involvement </a:t>
            </a:r>
          </a:p>
          <a:p>
            <a:pPr marL="683895" lvl="1"/>
            <a:r>
              <a:rPr lang="en-US" sz="1800" dirty="0"/>
              <a:t>Ex: Student Affairs Innovation Grant </a:t>
            </a:r>
          </a:p>
        </p:txBody>
      </p:sp>
    </p:spTree>
    <p:extLst>
      <p:ext uri="{BB962C8B-B14F-4D97-AF65-F5344CB8AC3E}">
        <p14:creationId xmlns:p14="http://schemas.microsoft.com/office/powerpoint/2010/main" val="2938483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2375" y="1350060"/>
            <a:ext cx="8229600" cy="3237247"/>
          </a:xfrm>
        </p:spPr>
        <p:txBody>
          <a:bodyPr/>
          <a:lstStyle/>
          <a:p>
            <a:pPr marL="0" indent="0" algn="ctr">
              <a:buNone/>
            </a:pPr>
            <a:r>
              <a:rPr lang="en-US" sz="5400" dirty="0">
                <a:solidFill>
                  <a:srgbClr val="1E6B52"/>
                </a:solidFill>
              </a:rPr>
              <a:t>PROMOTING A CULTURE OF INCLUSION </a:t>
            </a:r>
          </a:p>
        </p:txBody>
      </p:sp>
    </p:spTree>
    <p:extLst>
      <p:ext uri="{BB962C8B-B14F-4D97-AF65-F5344CB8AC3E}">
        <p14:creationId xmlns:p14="http://schemas.microsoft.com/office/powerpoint/2010/main" val="894457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799" y="510809"/>
            <a:ext cx="8229600" cy="900425"/>
          </a:xfrm>
        </p:spPr>
        <p:txBody>
          <a:bodyPr/>
          <a:lstStyle/>
          <a:p>
            <a:r>
              <a:rPr lang="en-US" dirty="0">
                <a:solidFill>
                  <a:srgbClr val="1E6B52"/>
                </a:solidFill>
              </a:rPr>
              <a:t>Establish </a:t>
            </a:r>
            <a:r>
              <a:rPr lang="en-US" u="sng" dirty="0">
                <a:solidFill>
                  <a:srgbClr val="1E6B52"/>
                </a:solidFill>
              </a:rPr>
              <a:t>clear</a:t>
            </a:r>
            <a:r>
              <a:rPr lang="en-US" dirty="0">
                <a:solidFill>
                  <a:srgbClr val="1E6B52"/>
                </a:solidFill>
              </a:rPr>
              <a:t> expectations for campus community</a:t>
            </a:r>
          </a:p>
        </p:txBody>
      </p:sp>
      <p:sp>
        <p:nvSpPr>
          <p:cNvPr id="3" name="Content Placeholder 2"/>
          <p:cNvSpPr>
            <a:spLocks noGrp="1"/>
          </p:cNvSpPr>
          <p:nvPr>
            <p:ph idx="1"/>
          </p:nvPr>
        </p:nvSpPr>
        <p:spPr>
          <a:xfrm>
            <a:off x="62179" y="1101343"/>
            <a:ext cx="8229600" cy="3237247"/>
          </a:xfrm>
        </p:spPr>
        <p:txBody>
          <a:bodyPr/>
          <a:lstStyle/>
          <a:p>
            <a:pPr lvl="1"/>
            <a:r>
              <a:rPr lang="en-US" dirty="0"/>
              <a:t>Campus Messaging of Shared Responsibility: EVERYONE is responsible for accessibility </a:t>
            </a:r>
          </a:p>
          <a:p>
            <a:pPr lvl="1"/>
            <a:r>
              <a:rPr lang="en-US" dirty="0"/>
              <a:t>Leadership support and involvement</a:t>
            </a:r>
          </a:p>
          <a:p>
            <a:pPr lvl="2"/>
            <a:r>
              <a:rPr lang="en-US" dirty="0"/>
              <a:t>Gather supportive quotes from areas such as: </a:t>
            </a:r>
            <a:r>
              <a:rPr lang="en-US" sz="1500" dirty="0"/>
              <a:t>Provost, Legal Counsel, University Compliance, Risk Management, Human Resources, Vice President of Office of Diversity, Equity, and Inclusion</a:t>
            </a:r>
          </a:p>
          <a:p>
            <a:pPr lvl="2"/>
            <a:r>
              <a:rPr lang="en-US" dirty="0"/>
              <a:t>Opportunities to set expectations</a:t>
            </a:r>
          </a:p>
          <a:p>
            <a:pPr lvl="3"/>
            <a:r>
              <a:rPr lang="en-US" dirty="0"/>
              <a:t>Provost support for mandated DSS syllabus statement </a:t>
            </a:r>
          </a:p>
          <a:p>
            <a:pPr lvl="3"/>
            <a:r>
              <a:rPr lang="en-US" dirty="0"/>
              <a:t>VP of Student Affairs mandated DSS online training for all Student Affairs employees</a:t>
            </a:r>
          </a:p>
          <a:p>
            <a:pPr marL="1028700" lvl="3" indent="0">
              <a:buNone/>
            </a:pPr>
            <a:endParaRPr lang="en-US" dirty="0"/>
          </a:p>
        </p:txBody>
      </p:sp>
    </p:spTree>
    <p:extLst>
      <p:ext uri="{BB962C8B-B14F-4D97-AF65-F5344CB8AC3E}">
        <p14:creationId xmlns:p14="http://schemas.microsoft.com/office/powerpoint/2010/main" val="3940944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7744" y="709574"/>
            <a:ext cx="8229600" cy="3760689"/>
          </a:xfrm>
        </p:spPr>
        <p:txBody>
          <a:bodyPr/>
          <a:lstStyle/>
          <a:p>
            <a:pPr marL="0" indent="0" fontAlgn="base">
              <a:buNone/>
            </a:pPr>
            <a:r>
              <a:rPr lang="en-US" sz="2000" dirty="0"/>
              <a:t>“What sets UAB apart is its charge to all community members not only to comply with laws and regulations, but always to conduct our actions in the spirit of our core values of respect and equal access to education.  Students with disabilities are an essential part of our diverse campus community, and we are committed to working closely with Disability Support Services to support all UAB students and the faculty and staff serving them.  UAB’s continued excellence depends upon going above and beyond compliance with minimum legal standards to sustain a campus culture of equity and inclusiveness.”</a:t>
            </a:r>
            <a:r>
              <a:rPr lang="en-US" dirty="0"/>
              <a:t> </a:t>
            </a:r>
          </a:p>
          <a:p>
            <a:pPr marL="0" indent="0" fontAlgn="base">
              <a:buNone/>
            </a:pPr>
            <a:r>
              <a:rPr lang="en-US" b="1" dirty="0"/>
              <a:t>Teresa Bragg, University Compliance Officer  </a:t>
            </a:r>
            <a:r>
              <a:rPr lang="en-US" dirty="0"/>
              <a:t>​</a:t>
            </a:r>
          </a:p>
          <a:p>
            <a:pPr marL="0" indent="0" fontAlgn="base">
              <a:buNone/>
            </a:pPr>
            <a:endParaRPr lang="en-US" dirty="0"/>
          </a:p>
          <a:p>
            <a:endParaRPr lang="en-US" dirty="0"/>
          </a:p>
        </p:txBody>
      </p:sp>
    </p:spTree>
    <p:extLst>
      <p:ext uri="{BB962C8B-B14F-4D97-AF65-F5344CB8AC3E}">
        <p14:creationId xmlns:p14="http://schemas.microsoft.com/office/powerpoint/2010/main" val="112036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 y="540070"/>
            <a:ext cx="8229600" cy="900425"/>
          </a:xfrm>
        </p:spPr>
        <p:txBody>
          <a:bodyPr/>
          <a:lstStyle/>
          <a:p>
            <a:r>
              <a:rPr lang="en-US" sz="2400" dirty="0">
                <a:solidFill>
                  <a:srgbClr val="1E6B52"/>
                </a:solidFill>
              </a:rPr>
              <a:t>Additional Opportunities for promoting a culture of inclusion:</a:t>
            </a:r>
          </a:p>
        </p:txBody>
      </p:sp>
      <p:sp>
        <p:nvSpPr>
          <p:cNvPr id="3" name="Content Placeholder 2"/>
          <p:cNvSpPr>
            <a:spLocks noGrp="1"/>
          </p:cNvSpPr>
          <p:nvPr>
            <p:ph idx="1"/>
          </p:nvPr>
        </p:nvSpPr>
        <p:spPr>
          <a:xfrm>
            <a:off x="310896" y="1184463"/>
            <a:ext cx="8229600" cy="3387537"/>
          </a:xfrm>
        </p:spPr>
        <p:txBody>
          <a:bodyPr/>
          <a:lstStyle/>
          <a:p>
            <a:r>
              <a:rPr lang="en-US" sz="1600" dirty="0"/>
              <a:t>Orientation involvement and presentations</a:t>
            </a:r>
          </a:p>
          <a:p>
            <a:r>
              <a:rPr lang="en-US" sz="1600" dirty="0"/>
              <a:t>Monthly Disability Posters</a:t>
            </a:r>
          </a:p>
          <a:p>
            <a:r>
              <a:rPr lang="en-US" sz="1600" dirty="0"/>
              <a:t>“Commitment to Captioning”</a:t>
            </a:r>
          </a:p>
          <a:p>
            <a:r>
              <a:rPr lang="en-US" sz="1600" dirty="0"/>
              <a:t>Involvement with on-campus committees/working groups</a:t>
            </a:r>
          </a:p>
          <a:p>
            <a:pPr lvl="1"/>
            <a:r>
              <a:rPr lang="en-US" sz="1400" dirty="0"/>
              <a:t>Staff Council, Campus Master Planning, Commencement, Campus Climate, Digital Strategy and Communication, Equity Leadership Council</a:t>
            </a:r>
          </a:p>
          <a:p>
            <a:r>
              <a:rPr lang="en-US" sz="1600" dirty="0"/>
              <a:t>Utilization of various methods for outward communication </a:t>
            </a:r>
          </a:p>
          <a:p>
            <a:pPr lvl="1"/>
            <a:r>
              <a:rPr lang="en-US" sz="1600" dirty="0"/>
              <a:t>Campus newsletters (student, faculty, staff)</a:t>
            </a:r>
          </a:p>
          <a:p>
            <a:pPr lvl="1"/>
            <a:r>
              <a:rPr lang="en-US" sz="1600" dirty="0"/>
              <a:t> Student media (newspapers, magazines, TV stations, radio)</a:t>
            </a:r>
          </a:p>
          <a:p>
            <a:pPr lvl="1"/>
            <a:r>
              <a:rPr lang="en-US" sz="1600" dirty="0"/>
              <a:t>Social media </a:t>
            </a:r>
          </a:p>
          <a:p>
            <a:pPr marL="0" indent="0">
              <a:buNone/>
            </a:pPr>
            <a:endParaRPr lang="en-US" dirty="0"/>
          </a:p>
        </p:txBody>
      </p:sp>
    </p:spTree>
    <p:extLst>
      <p:ext uri="{BB962C8B-B14F-4D97-AF65-F5344CB8AC3E}">
        <p14:creationId xmlns:p14="http://schemas.microsoft.com/office/powerpoint/2010/main" val="3122701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oster title Disability Support Services Celebrates Women's History Month. Simone Biles Most Decorated American Gymnast ADHD. It states that she holds the American record for most Gold Medals won in Women's Gymnastics in a single game. Poster includes an image of Simone Biles jumping in the air. " title="Image of DSS Monthy Poste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3496" y="741565"/>
            <a:ext cx="2480680" cy="350729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oster title Disability Support Services Celebrates Black History Month. Seal Singer, Songwriter Lupus. It states that Seal has sold more than 20 million records worldwide. Poster includes an image of Seal singing into a microphone with his band behind him. " title="Image of Monthy Disability Pos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3020" y="741564"/>
            <a:ext cx="2480680" cy="350729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of an article published in The Kaleidoscope titled &quot;Accommodating All Differences.&quot;  Included in the article is a large picture of Valerie DuBose and Allison Solomon standing side-by-side." title="Kaleidoscope Article"/>
          <p:cNvPicPr/>
          <p:nvPr/>
        </p:nvPicPr>
        <p:blipFill rotWithShape="1">
          <a:blip r:embed="rId4"/>
          <a:srcRect l="11666" t="11785" r="67002" b="3670"/>
          <a:stretch/>
        </p:blipFill>
        <p:spPr bwMode="auto">
          <a:xfrm>
            <a:off x="2614579" y="851613"/>
            <a:ext cx="3178038" cy="32871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74586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E6B52"/>
                </a:solidFill>
              </a:rPr>
              <a:t>DATA MATTERS!</a:t>
            </a:r>
          </a:p>
        </p:txBody>
      </p:sp>
      <p:sp>
        <p:nvSpPr>
          <p:cNvPr id="3" name="Content Placeholder 2"/>
          <p:cNvSpPr>
            <a:spLocks noGrp="1"/>
          </p:cNvSpPr>
          <p:nvPr>
            <p:ph idx="1"/>
          </p:nvPr>
        </p:nvSpPr>
        <p:spPr>
          <a:xfrm>
            <a:off x="457200" y="775411"/>
            <a:ext cx="8229600" cy="3819212"/>
          </a:xfrm>
        </p:spPr>
        <p:txBody>
          <a:bodyPr/>
          <a:lstStyle/>
          <a:p>
            <a:r>
              <a:rPr lang="en-US" sz="2000" dirty="0"/>
              <a:t>Increase in students served (</a:t>
            </a:r>
            <a:r>
              <a:rPr lang="en-US" sz="2000" b="1" dirty="0"/>
              <a:t>12% increase from AY17)</a:t>
            </a:r>
          </a:p>
          <a:p>
            <a:r>
              <a:rPr lang="en-US" sz="2000" dirty="0"/>
              <a:t>DSS 2017 </a:t>
            </a:r>
            <a:r>
              <a:rPr lang="en-US" sz="2000" u="sng" dirty="0"/>
              <a:t>retention rate </a:t>
            </a:r>
            <a:r>
              <a:rPr lang="en-US" sz="2000" b="1" dirty="0"/>
              <a:t>97.1% </a:t>
            </a:r>
            <a:r>
              <a:rPr lang="en-US" sz="2000" dirty="0"/>
              <a:t>(UAB 93.9%)</a:t>
            </a:r>
          </a:p>
          <a:p>
            <a:pPr lvl="1"/>
            <a:r>
              <a:rPr lang="en-US" sz="1600" dirty="0"/>
              <a:t>DSS Fall 2013 cohort 4 year graduate rate </a:t>
            </a:r>
            <a:r>
              <a:rPr lang="en-US" sz="1600" b="1" dirty="0"/>
              <a:t>37.5% </a:t>
            </a:r>
            <a:r>
              <a:rPr lang="en-US" sz="1600" dirty="0"/>
              <a:t>(UAB 39.9%)</a:t>
            </a:r>
          </a:p>
          <a:p>
            <a:pPr lvl="1"/>
            <a:r>
              <a:rPr lang="en-US" sz="1600" dirty="0"/>
              <a:t>DSS Fall 2011 cohort 6 year graduate rate </a:t>
            </a:r>
            <a:r>
              <a:rPr lang="en-US" sz="1600" b="1" dirty="0"/>
              <a:t>42.9% </a:t>
            </a:r>
            <a:r>
              <a:rPr lang="en-US" sz="1600" dirty="0"/>
              <a:t>(UAB 52.7%)</a:t>
            </a:r>
          </a:p>
          <a:p>
            <a:pPr lvl="1"/>
            <a:r>
              <a:rPr lang="en-US" sz="1600" dirty="0"/>
              <a:t>DSS 4 year graduation rate increases (year to year- past 4 years) </a:t>
            </a:r>
          </a:p>
          <a:p>
            <a:pPr lvl="2"/>
            <a:r>
              <a:rPr lang="en-US" sz="1600" dirty="0"/>
              <a:t>2.2%</a:t>
            </a:r>
            <a:r>
              <a:rPr lang="en-US" sz="1600" dirty="0">
                <a:sym typeface="Wingdings" panose="05000000000000000000" pitchFamily="2" charset="2"/>
              </a:rPr>
              <a:t>14.3%25%37.5% </a:t>
            </a:r>
            <a:r>
              <a:rPr lang="en-US" sz="1600" b="1" u="sng" dirty="0">
                <a:sym typeface="Wingdings" panose="05000000000000000000" pitchFamily="2" charset="2"/>
              </a:rPr>
              <a:t>(35.3% increase in graduation rate)</a:t>
            </a:r>
          </a:p>
          <a:p>
            <a:pPr lvl="0"/>
            <a:r>
              <a:rPr lang="en-US" sz="2000" dirty="0">
                <a:solidFill>
                  <a:prstClr val="black"/>
                </a:solidFill>
              </a:rPr>
              <a:t>GPA of students that sent accommodation letters vs. did not send</a:t>
            </a:r>
          </a:p>
          <a:p>
            <a:pPr lvl="1"/>
            <a:r>
              <a:rPr lang="en-US" sz="1600" b="1" u="sng" dirty="0">
                <a:solidFill>
                  <a:prstClr val="black"/>
                </a:solidFill>
              </a:rPr>
              <a:t>Sent</a:t>
            </a:r>
            <a:r>
              <a:rPr lang="en-US" sz="1600" dirty="0">
                <a:solidFill>
                  <a:prstClr val="black"/>
                </a:solidFill>
              </a:rPr>
              <a:t> (SP 2018): 			UG=3.03	GR: 3.49</a:t>
            </a:r>
          </a:p>
          <a:p>
            <a:pPr lvl="1"/>
            <a:r>
              <a:rPr lang="en-US" sz="1600" dirty="0">
                <a:solidFill>
                  <a:prstClr val="black"/>
                </a:solidFill>
              </a:rPr>
              <a:t>Did </a:t>
            </a:r>
            <a:r>
              <a:rPr lang="en-US" sz="1600" b="1" u="sng" dirty="0">
                <a:solidFill>
                  <a:prstClr val="black"/>
                </a:solidFill>
              </a:rPr>
              <a:t>not</a:t>
            </a:r>
            <a:r>
              <a:rPr lang="en-US" sz="1600" dirty="0">
                <a:solidFill>
                  <a:prstClr val="black"/>
                </a:solidFill>
              </a:rPr>
              <a:t> send (SP 2018): 		UG=2.87	GR= 2.72</a:t>
            </a:r>
            <a:endParaRPr lang="en-US" sz="1600" b="1" u="sng" dirty="0"/>
          </a:p>
          <a:p>
            <a:r>
              <a:rPr lang="en-US" sz="2000" dirty="0"/>
              <a:t>Increase in more complex cases (tracking through minutes spent working with students)</a:t>
            </a:r>
          </a:p>
        </p:txBody>
      </p:sp>
    </p:spTree>
    <p:extLst>
      <p:ext uri="{BB962C8B-B14F-4D97-AF65-F5344CB8AC3E}">
        <p14:creationId xmlns:p14="http://schemas.microsoft.com/office/powerpoint/2010/main" val="1597292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472" y="298668"/>
            <a:ext cx="8229600" cy="900425"/>
          </a:xfrm>
        </p:spPr>
        <p:txBody>
          <a:bodyPr/>
          <a:lstStyle/>
          <a:p>
            <a:r>
              <a:rPr lang="en-US" dirty="0">
                <a:solidFill>
                  <a:srgbClr val="1E6B52"/>
                </a:solidFill>
              </a:rPr>
              <a:t>Student Affairs Departmental Goals</a:t>
            </a:r>
          </a:p>
        </p:txBody>
      </p:sp>
      <p:sp>
        <p:nvSpPr>
          <p:cNvPr id="3" name="Content Placeholder 2"/>
          <p:cNvSpPr>
            <a:spLocks noGrp="1"/>
          </p:cNvSpPr>
          <p:nvPr>
            <p:ph idx="1"/>
          </p:nvPr>
        </p:nvSpPr>
        <p:spPr>
          <a:xfrm>
            <a:off x="347472" y="819301"/>
            <a:ext cx="8229600" cy="3906317"/>
          </a:xfrm>
        </p:spPr>
        <p:txBody>
          <a:bodyPr/>
          <a:lstStyle/>
          <a:p>
            <a:pPr marL="0" indent="0">
              <a:buNone/>
            </a:pPr>
            <a:r>
              <a:rPr lang="en-US" sz="1800" b="1" dirty="0"/>
              <a:t>Accessibility and Universal Design addressed in other departments’ goals!</a:t>
            </a:r>
          </a:p>
          <a:p>
            <a:pPr marL="0" indent="0">
              <a:buNone/>
            </a:pPr>
            <a:r>
              <a:rPr lang="en-US" sz="1800" u="sng" dirty="0"/>
              <a:t>Three examples from 2016-2020 Student Affairs Strategic Plan :</a:t>
            </a:r>
          </a:p>
          <a:p>
            <a:pPr marL="0" indent="0">
              <a:buNone/>
            </a:pPr>
            <a:r>
              <a:rPr lang="en-US" sz="1500" dirty="0"/>
              <a:t>By fall 2016, implement and enforce a Division-wide policy regarding creating and distributing marketing and communications materials that are accessible for our students with disabilities and demonstrate inclusive images that mirror the diversity of our student body (Student Marketing &amp; Communications Goal 2) </a:t>
            </a:r>
          </a:p>
          <a:p>
            <a:pPr marL="0" indent="0">
              <a:buNone/>
            </a:pPr>
            <a:endParaRPr lang="en-US" sz="1500" dirty="0"/>
          </a:p>
          <a:p>
            <a:pPr marL="0" indent="0">
              <a:buNone/>
            </a:pPr>
            <a:r>
              <a:rPr lang="en-US" sz="1500" dirty="0"/>
              <a:t>Ensure Hill Student Center facilities and series are accessible and inclusive in regards to Universal Design standards (Hill Student Center Goal 3)</a:t>
            </a:r>
          </a:p>
          <a:p>
            <a:pPr marL="0" indent="0">
              <a:buNone/>
            </a:pPr>
            <a:endParaRPr lang="en-US" sz="1500" dirty="0"/>
          </a:p>
          <a:p>
            <a:pPr marL="0" indent="0">
              <a:buNone/>
            </a:pPr>
            <a:r>
              <a:rPr lang="en-US" sz="1500" dirty="0"/>
              <a:t>By December 2018, schedule and conduct consultations with recommendations by Disability Support Services and Student Multicultural and Diversity Programs in order to create welcoming, inclusive and accessible physical spaces for Wellness Promotion areas. (Wellness Promotion Goal 2)</a:t>
            </a:r>
          </a:p>
          <a:p>
            <a:endParaRPr lang="en-US" dirty="0"/>
          </a:p>
        </p:txBody>
      </p:sp>
    </p:spTree>
    <p:extLst>
      <p:ext uri="{BB962C8B-B14F-4D97-AF65-F5344CB8AC3E}">
        <p14:creationId xmlns:p14="http://schemas.microsoft.com/office/powerpoint/2010/main" val="708464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Autofit/>
          </a:bodyPr>
          <a:lstStyle/>
          <a:p>
            <a:r>
              <a:rPr lang="en-US" dirty="0">
                <a:solidFill>
                  <a:srgbClr val="1E6B52"/>
                </a:solidFill>
              </a:rPr>
              <a:t>Learning Outcomes</a:t>
            </a:r>
          </a:p>
        </p:txBody>
      </p:sp>
      <p:sp>
        <p:nvSpPr>
          <p:cNvPr id="3" name="Content Placeholder 2"/>
          <p:cNvSpPr>
            <a:spLocks noGrp="1"/>
          </p:cNvSpPr>
          <p:nvPr>
            <p:ph idx="1"/>
          </p:nvPr>
        </p:nvSpPr>
        <p:spPr>
          <a:xfrm>
            <a:off x="325677" y="1056750"/>
            <a:ext cx="8229600" cy="3237247"/>
          </a:xfrm>
        </p:spPr>
        <p:txBody>
          <a:bodyPr/>
          <a:lstStyle/>
          <a:p>
            <a:r>
              <a:rPr lang="en-US" sz="2300" dirty="0"/>
              <a:t>Identify effective campus partnerships in order to garner support for disability inclusion initiatives	</a:t>
            </a:r>
          </a:p>
          <a:p>
            <a:pPr marL="0" indent="0">
              <a:buNone/>
            </a:pPr>
            <a:endParaRPr lang="en-US" sz="2300" dirty="0"/>
          </a:p>
          <a:p>
            <a:r>
              <a:rPr lang="en-US" sz="2300" dirty="0"/>
              <a:t>Describe the impact that DS offices can have on creating a campus culture of inclusion	</a:t>
            </a:r>
          </a:p>
          <a:p>
            <a:pPr marL="0" indent="0">
              <a:buNone/>
            </a:pPr>
            <a:endParaRPr lang="en-US" sz="2300" dirty="0"/>
          </a:p>
          <a:p>
            <a:r>
              <a:rPr lang="en-US" sz="2300" dirty="0"/>
              <a:t>Recognize several programming initiatives that can be implemented with a very low to no budget</a:t>
            </a:r>
          </a:p>
          <a:p>
            <a:pPr marL="0" indent="0">
              <a:buNone/>
            </a:pPr>
            <a:endParaRPr lang="en-US" dirty="0"/>
          </a:p>
        </p:txBody>
      </p:sp>
    </p:spTree>
    <p:extLst>
      <p:ext uri="{BB962C8B-B14F-4D97-AF65-F5344CB8AC3E}">
        <p14:creationId xmlns:p14="http://schemas.microsoft.com/office/powerpoint/2010/main" val="15320899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278" y="797356"/>
            <a:ext cx="8229600" cy="4002091"/>
          </a:xfrm>
        </p:spPr>
        <p:txBody>
          <a:bodyPr/>
          <a:lstStyle/>
          <a:p>
            <a:pPr marL="0" indent="0">
              <a:buNone/>
            </a:pPr>
            <a:r>
              <a:rPr lang="en-US" sz="2000" dirty="0"/>
              <a:t>“The Office of the Vice President for Diversity, Equity and Inclusion is an advocate and proud partner with Disability Support Services at UAB. Our goal is to work collaboratively with DSS to ensure that the focus of our education and training will increase the level of awareness among all members of the UAB community so that our students with disabilities reach their educational potential. I encourage all faculty and staff to participate in the education and training opportunities offered by DSS to further support our efforts to make UAB an accessible, inclusive and welcoming community for people with disabilities.” </a:t>
            </a:r>
          </a:p>
          <a:p>
            <a:endParaRPr lang="en-US" sz="2000" dirty="0"/>
          </a:p>
          <a:p>
            <a:pPr marL="0" indent="0">
              <a:buNone/>
            </a:pPr>
            <a:r>
              <a:rPr lang="en-US" sz="2000" b="1" dirty="0"/>
              <a:t>Dr. Paulette Dilworth, Vice President for Diversity Equity and Inclusion</a:t>
            </a:r>
            <a:endParaRPr lang="en-US" sz="2000" dirty="0"/>
          </a:p>
          <a:p>
            <a:pPr marL="0" indent="0">
              <a:buNone/>
            </a:pPr>
            <a:endParaRPr lang="en-US" dirty="0"/>
          </a:p>
        </p:txBody>
      </p:sp>
    </p:spTree>
    <p:extLst>
      <p:ext uri="{BB962C8B-B14F-4D97-AF65-F5344CB8AC3E}">
        <p14:creationId xmlns:p14="http://schemas.microsoft.com/office/powerpoint/2010/main" val="437427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8539" y="880297"/>
            <a:ext cx="8229600" cy="3237247"/>
          </a:xfrm>
        </p:spPr>
        <p:txBody>
          <a:bodyPr/>
          <a:lstStyle/>
          <a:p>
            <a:pPr marL="0" indent="0">
              <a:buNone/>
            </a:pPr>
            <a:endParaRPr lang="en-US" dirty="0"/>
          </a:p>
          <a:p>
            <a:pPr marL="0" indent="0" algn="ctr">
              <a:buNone/>
            </a:pPr>
            <a:r>
              <a:rPr lang="en-US" sz="5400" b="1" dirty="0">
                <a:solidFill>
                  <a:srgbClr val="1E6B52"/>
                </a:solidFill>
              </a:rPr>
              <a:t>SIGNATURE PROGRAMMING </a:t>
            </a:r>
          </a:p>
        </p:txBody>
      </p:sp>
    </p:spTree>
    <p:extLst>
      <p:ext uri="{BB962C8B-B14F-4D97-AF65-F5344CB8AC3E}">
        <p14:creationId xmlns:p14="http://schemas.microsoft.com/office/powerpoint/2010/main" val="3496800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80" y="86139"/>
            <a:ext cx="8514521" cy="900425"/>
          </a:xfrm>
        </p:spPr>
        <p:txBody>
          <a:bodyPr/>
          <a:lstStyle/>
          <a:p>
            <a:r>
              <a:rPr lang="en-US" dirty="0">
                <a:solidFill>
                  <a:srgbClr val="1E6B52"/>
                </a:solidFill>
              </a:rPr>
              <a:t>Challenge the Stigma: Details </a:t>
            </a:r>
            <a:br>
              <a:rPr lang="en-US" dirty="0"/>
            </a:br>
            <a:r>
              <a:rPr lang="en-US" sz="1100" dirty="0"/>
              <a:t>(adopted from Stella Young’s TED Talk: “I’m not your inspiration, thank you very much”) </a:t>
            </a:r>
          </a:p>
        </p:txBody>
      </p:sp>
      <p:sp>
        <p:nvSpPr>
          <p:cNvPr id="3" name="Content Placeholder 2"/>
          <p:cNvSpPr>
            <a:spLocks noGrp="1"/>
          </p:cNvSpPr>
          <p:nvPr>
            <p:ph idx="1"/>
          </p:nvPr>
        </p:nvSpPr>
        <p:spPr>
          <a:xfrm>
            <a:off x="172279" y="794158"/>
            <a:ext cx="8229600" cy="3446538"/>
          </a:xfrm>
        </p:spPr>
        <p:txBody>
          <a:bodyPr/>
          <a:lstStyle/>
          <a:p>
            <a:r>
              <a:rPr lang="en-US" sz="1600" b="1" u="sng" dirty="0"/>
              <a:t>Overview</a:t>
            </a:r>
            <a:r>
              <a:rPr lang="en-US" sz="1600" dirty="0"/>
              <a:t>:</a:t>
            </a:r>
            <a:r>
              <a:rPr lang="en-US" sz="2000" dirty="0"/>
              <a:t> </a:t>
            </a:r>
            <a:r>
              <a:rPr lang="en-US" sz="1400" dirty="0"/>
              <a:t>Campus community was invited to participate in a month long event to gain an understanding of the unique additional identities of individuals with disabilities. </a:t>
            </a:r>
          </a:p>
          <a:p>
            <a:r>
              <a:rPr lang="en-US" sz="1600" b="1" u="sng" dirty="0">
                <a:solidFill>
                  <a:prstClr val="black"/>
                </a:solidFill>
              </a:rPr>
              <a:t>Purpose</a:t>
            </a:r>
            <a:r>
              <a:rPr lang="en-US" sz="1600" b="1" dirty="0">
                <a:solidFill>
                  <a:prstClr val="black"/>
                </a:solidFill>
              </a:rPr>
              <a:t>: </a:t>
            </a:r>
            <a:r>
              <a:rPr lang="en-US" sz="1400" dirty="0"/>
              <a:t>Dispel stereotypes of students and staff who are more than their disability. This event was created to highlight an individual’s achievements both academic and social. </a:t>
            </a:r>
            <a:endParaRPr lang="en-US" sz="1400" dirty="0">
              <a:solidFill>
                <a:prstClr val="black"/>
              </a:solidFill>
            </a:endParaRPr>
          </a:p>
          <a:p>
            <a:r>
              <a:rPr lang="en-US" sz="1600" b="1" u="sng" dirty="0">
                <a:solidFill>
                  <a:prstClr val="black"/>
                </a:solidFill>
              </a:rPr>
              <a:t>Structure</a:t>
            </a:r>
            <a:r>
              <a:rPr lang="en-US" sz="1600" dirty="0">
                <a:solidFill>
                  <a:prstClr val="black"/>
                </a:solidFill>
              </a:rPr>
              <a:t>: </a:t>
            </a:r>
            <a:r>
              <a:rPr lang="en-US" sz="1400" dirty="0">
                <a:solidFill>
                  <a:prstClr val="black"/>
                </a:solidFill>
              </a:rPr>
              <a:t>Tabling event held throughout the month of October where participants would complete the following statement: I am not my ___(disability)___, I am ____.  </a:t>
            </a:r>
          </a:p>
          <a:p>
            <a:r>
              <a:rPr lang="en-US" sz="1600" b="1" u="sng" dirty="0">
                <a:solidFill>
                  <a:prstClr val="black"/>
                </a:solidFill>
              </a:rPr>
              <a:t>Participation</a:t>
            </a:r>
            <a:r>
              <a:rPr lang="en-US" sz="1600" b="1" dirty="0">
                <a:solidFill>
                  <a:prstClr val="black"/>
                </a:solidFill>
              </a:rPr>
              <a:t>:  </a:t>
            </a:r>
            <a:r>
              <a:rPr lang="en-US" sz="1400" dirty="0">
                <a:solidFill>
                  <a:prstClr val="black"/>
                </a:solidFill>
              </a:rPr>
              <a:t>To encourage participation, those who completed a statement card were submitted into a drawing for a gift card to a local business. </a:t>
            </a:r>
            <a:endParaRPr lang="en-US" sz="1600" b="1" dirty="0">
              <a:solidFill>
                <a:prstClr val="black"/>
              </a:solidFill>
            </a:endParaRPr>
          </a:p>
          <a:p>
            <a:r>
              <a:rPr lang="en-US" sz="1600" b="1" u="sng" dirty="0"/>
              <a:t>Campus/Community Partners: </a:t>
            </a:r>
          </a:p>
          <a:p>
            <a:pPr lvl="1"/>
            <a:r>
              <a:rPr lang="en-US" sz="1400" dirty="0"/>
              <a:t>Campus Dining </a:t>
            </a:r>
          </a:p>
          <a:p>
            <a:pPr lvl="1"/>
            <a:r>
              <a:rPr lang="en-US" sz="1400" dirty="0"/>
              <a:t>Hill Student Center </a:t>
            </a:r>
          </a:p>
          <a:p>
            <a:pPr lvl="1"/>
            <a:r>
              <a:rPr lang="en-US" sz="1400" dirty="0"/>
              <a:t>Student Affairs Marketing Department</a:t>
            </a:r>
          </a:p>
          <a:p>
            <a:pPr lvl="1"/>
            <a:r>
              <a:rPr lang="en-US" sz="1400" dirty="0"/>
              <a:t>Various community businesses (gift card donations)</a:t>
            </a:r>
          </a:p>
          <a:p>
            <a:pPr marL="0" indent="0">
              <a:buNone/>
            </a:pPr>
            <a:endParaRPr lang="en-US" dirty="0"/>
          </a:p>
        </p:txBody>
      </p:sp>
    </p:spTree>
    <p:extLst>
      <p:ext uri="{BB962C8B-B14F-4D97-AF65-F5344CB8AC3E}">
        <p14:creationId xmlns:p14="http://schemas.microsoft.com/office/powerpoint/2010/main" val="3987808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E6B52"/>
                </a:solidFill>
              </a:rPr>
              <a:t>Challenge the Stigma</a:t>
            </a:r>
          </a:p>
        </p:txBody>
      </p:sp>
      <p:pic>
        <p:nvPicPr>
          <p:cNvPr id="3074" name="Picture 2" descr="Image contains two DSS staff members sitting behind a table talking with a student. The table includes a table cloth with UAB DSS logo and on top of the table are commitment cards and pens. " title="Challenge the Stigma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85429" y="1611720"/>
            <a:ext cx="3029802" cy="20193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57200" y="2298241"/>
            <a:ext cx="2438401" cy="646331"/>
          </a:xfrm>
          <a:prstGeom prst="rect">
            <a:avLst/>
          </a:prstGeom>
          <a:noFill/>
        </p:spPr>
        <p:txBody>
          <a:bodyPr wrap="square" rtlCol="0">
            <a:spAutoFit/>
          </a:bodyPr>
          <a:lstStyle/>
          <a:p>
            <a:r>
              <a:rPr lang="en-US" dirty="0">
                <a:solidFill>
                  <a:srgbClr val="EB6851"/>
                </a:solidFill>
              </a:rPr>
              <a:t>I am not my </a:t>
            </a:r>
            <a:r>
              <a:rPr lang="en-US" u="sng" dirty="0">
                <a:solidFill>
                  <a:srgbClr val="EB6851"/>
                </a:solidFill>
              </a:rPr>
              <a:t>Dyslexia</a:t>
            </a:r>
          </a:p>
          <a:p>
            <a:r>
              <a:rPr lang="en-US" dirty="0">
                <a:solidFill>
                  <a:srgbClr val="EB6851"/>
                </a:solidFill>
              </a:rPr>
              <a:t>I am an </a:t>
            </a:r>
            <a:r>
              <a:rPr lang="en-US" u="sng" dirty="0">
                <a:solidFill>
                  <a:srgbClr val="EB6851"/>
                </a:solidFill>
              </a:rPr>
              <a:t>Alpha Xi Delta</a:t>
            </a:r>
          </a:p>
        </p:txBody>
      </p:sp>
      <p:sp>
        <p:nvSpPr>
          <p:cNvPr id="9" name="TextBox 8"/>
          <p:cNvSpPr txBox="1"/>
          <p:nvPr/>
        </p:nvSpPr>
        <p:spPr>
          <a:xfrm>
            <a:off x="6695661" y="2899312"/>
            <a:ext cx="2352261" cy="646331"/>
          </a:xfrm>
          <a:prstGeom prst="rect">
            <a:avLst/>
          </a:prstGeom>
          <a:noFill/>
        </p:spPr>
        <p:txBody>
          <a:bodyPr wrap="square" rtlCol="0">
            <a:spAutoFit/>
          </a:bodyPr>
          <a:lstStyle/>
          <a:p>
            <a:r>
              <a:rPr lang="en-US" dirty="0">
                <a:solidFill>
                  <a:srgbClr val="EB6851"/>
                </a:solidFill>
              </a:rPr>
              <a:t>I am not my </a:t>
            </a:r>
            <a:r>
              <a:rPr lang="en-US" u="sng" dirty="0">
                <a:solidFill>
                  <a:srgbClr val="EB6851"/>
                </a:solidFill>
              </a:rPr>
              <a:t>Migraines</a:t>
            </a:r>
          </a:p>
          <a:p>
            <a:r>
              <a:rPr lang="en-US" dirty="0">
                <a:solidFill>
                  <a:srgbClr val="EB6851"/>
                </a:solidFill>
              </a:rPr>
              <a:t>I am </a:t>
            </a:r>
            <a:r>
              <a:rPr lang="en-US" u="sng" dirty="0">
                <a:solidFill>
                  <a:srgbClr val="EB6851"/>
                </a:solidFill>
              </a:rPr>
              <a:t>a Boss</a:t>
            </a:r>
            <a:r>
              <a:rPr lang="en-US" dirty="0">
                <a:solidFill>
                  <a:srgbClr val="EB6851"/>
                </a:solidFill>
              </a:rPr>
              <a:t> </a:t>
            </a:r>
          </a:p>
        </p:txBody>
      </p:sp>
      <p:sp>
        <p:nvSpPr>
          <p:cNvPr id="10" name="TextBox 9"/>
          <p:cNvSpPr txBox="1"/>
          <p:nvPr/>
        </p:nvSpPr>
        <p:spPr>
          <a:xfrm>
            <a:off x="102704" y="1081501"/>
            <a:ext cx="3394213" cy="646331"/>
          </a:xfrm>
          <a:prstGeom prst="rect">
            <a:avLst/>
          </a:prstGeom>
          <a:noFill/>
        </p:spPr>
        <p:txBody>
          <a:bodyPr wrap="square" rtlCol="0">
            <a:spAutoFit/>
          </a:bodyPr>
          <a:lstStyle/>
          <a:p>
            <a:r>
              <a:rPr lang="en-US" dirty="0">
                <a:solidFill>
                  <a:srgbClr val="5A5377"/>
                </a:solidFill>
              </a:rPr>
              <a:t>I am not my </a:t>
            </a:r>
            <a:r>
              <a:rPr lang="en-US" u="sng" dirty="0">
                <a:solidFill>
                  <a:srgbClr val="5A5377"/>
                </a:solidFill>
              </a:rPr>
              <a:t>Traumatic Brain Injury</a:t>
            </a:r>
          </a:p>
          <a:p>
            <a:r>
              <a:rPr lang="en-US" dirty="0">
                <a:solidFill>
                  <a:srgbClr val="5A5377"/>
                </a:solidFill>
              </a:rPr>
              <a:t>I am </a:t>
            </a:r>
            <a:r>
              <a:rPr lang="en-US" u="sng" dirty="0">
                <a:solidFill>
                  <a:srgbClr val="5A5377"/>
                </a:solidFill>
              </a:rPr>
              <a:t>a Biomedical Engineer</a:t>
            </a:r>
          </a:p>
        </p:txBody>
      </p:sp>
      <p:sp>
        <p:nvSpPr>
          <p:cNvPr id="11" name="TextBox 10"/>
          <p:cNvSpPr txBox="1"/>
          <p:nvPr/>
        </p:nvSpPr>
        <p:spPr>
          <a:xfrm>
            <a:off x="102704" y="3545643"/>
            <a:ext cx="3637721" cy="923330"/>
          </a:xfrm>
          <a:prstGeom prst="rect">
            <a:avLst/>
          </a:prstGeom>
          <a:noFill/>
        </p:spPr>
        <p:txBody>
          <a:bodyPr wrap="square" rtlCol="0">
            <a:spAutoFit/>
          </a:bodyPr>
          <a:lstStyle/>
          <a:p>
            <a:r>
              <a:rPr lang="en-US" dirty="0">
                <a:solidFill>
                  <a:srgbClr val="1E6B52"/>
                </a:solidFill>
              </a:rPr>
              <a:t>I am not </a:t>
            </a:r>
            <a:r>
              <a:rPr lang="en-US" u="sng" dirty="0">
                <a:solidFill>
                  <a:srgbClr val="1E6B52"/>
                </a:solidFill>
              </a:rPr>
              <a:t>my OCD</a:t>
            </a:r>
          </a:p>
          <a:p>
            <a:r>
              <a:rPr lang="en-US" dirty="0">
                <a:solidFill>
                  <a:srgbClr val="1E6B52"/>
                </a:solidFill>
              </a:rPr>
              <a:t>I am a </a:t>
            </a:r>
            <a:r>
              <a:rPr lang="en-US" u="sng" dirty="0">
                <a:solidFill>
                  <a:srgbClr val="1E6B52"/>
                </a:solidFill>
              </a:rPr>
              <a:t>traveler of 143 countries and counting </a:t>
            </a:r>
          </a:p>
        </p:txBody>
      </p:sp>
      <p:sp>
        <p:nvSpPr>
          <p:cNvPr id="12" name="TextBox 11"/>
          <p:cNvSpPr txBox="1"/>
          <p:nvPr/>
        </p:nvSpPr>
        <p:spPr>
          <a:xfrm>
            <a:off x="4300330" y="3854937"/>
            <a:ext cx="3975653" cy="923330"/>
          </a:xfrm>
          <a:prstGeom prst="rect">
            <a:avLst/>
          </a:prstGeom>
          <a:noFill/>
        </p:spPr>
        <p:txBody>
          <a:bodyPr wrap="square" rtlCol="0">
            <a:spAutoFit/>
          </a:bodyPr>
          <a:lstStyle/>
          <a:p>
            <a:r>
              <a:rPr lang="en-US" dirty="0">
                <a:solidFill>
                  <a:srgbClr val="5C7E95"/>
                </a:solidFill>
              </a:rPr>
              <a:t>I am not my </a:t>
            </a:r>
            <a:r>
              <a:rPr lang="en-US" u="sng" dirty="0">
                <a:solidFill>
                  <a:srgbClr val="5C7E95"/>
                </a:solidFill>
              </a:rPr>
              <a:t>Hearing Impairment</a:t>
            </a:r>
          </a:p>
          <a:p>
            <a:r>
              <a:rPr lang="en-US" dirty="0">
                <a:solidFill>
                  <a:srgbClr val="5C7E95"/>
                </a:solidFill>
              </a:rPr>
              <a:t>I am </a:t>
            </a:r>
            <a:r>
              <a:rPr lang="en-US" u="sng" dirty="0">
                <a:solidFill>
                  <a:srgbClr val="5C7E95"/>
                </a:solidFill>
              </a:rPr>
              <a:t>a student, a writer, a tutor, a friend and an advocate </a:t>
            </a:r>
          </a:p>
        </p:txBody>
      </p:sp>
      <p:sp>
        <p:nvSpPr>
          <p:cNvPr id="13" name="TextBox 12"/>
          <p:cNvSpPr txBox="1"/>
          <p:nvPr/>
        </p:nvSpPr>
        <p:spPr>
          <a:xfrm>
            <a:off x="5815231" y="2029139"/>
            <a:ext cx="3474544" cy="646331"/>
          </a:xfrm>
          <a:prstGeom prst="rect">
            <a:avLst/>
          </a:prstGeom>
          <a:noFill/>
        </p:spPr>
        <p:txBody>
          <a:bodyPr wrap="square" rtlCol="0">
            <a:spAutoFit/>
          </a:bodyPr>
          <a:lstStyle/>
          <a:p>
            <a:r>
              <a:rPr lang="en-US" dirty="0">
                <a:solidFill>
                  <a:srgbClr val="1E6B52"/>
                </a:solidFill>
              </a:rPr>
              <a:t>I am not my </a:t>
            </a:r>
            <a:r>
              <a:rPr lang="en-US" u="sng" dirty="0">
                <a:solidFill>
                  <a:srgbClr val="1E6B52"/>
                </a:solidFill>
              </a:rPr>
              <a:t>Anxiety &amp; Depression</a:t>
            </a:r>
          </a:p>
          <a:p>
            <a:r>
              <a:rPr lang="en-US" dirty="0">
                <a:solidFill>
                  <a:srgbClr val="1E6B52"/>
                </a:solidFill>
              </a:rPr>
              <a:t>I am an </a:t>
            </a:r>
            <a:r>
              <a:rPr lang="en-US" u="sng" dirty="0">
                <a:solidFill>
                  <a:srgbClr val="1E6B52"/>
                </a:solidFill>
              </a:rPr>
              <a:t>amazing chemist  </a:t>
            </a:r>
          </a:p>
        </p:txBody>
      </p:sp>
      <p:sp>
        <p:nvSpPr>
          <p:cNvPr id="14" name="TextBox 13"/>
          <p:cNvSpPr txBox="1"/>
          <p:nvPr/>
        </p:nvSpPr>
        <p:spPr>
          <a:xfrm>
            <a:off x="4638261" y="812015"/>
            <a:ext cx="3409121" cy="646331"/>
          </a:xfrm>
          <a:prstGeom prst="rect">
            <a:avLst/>
          </a:prstGeom>
          <a:noFill/>
        </p:spPr>
        <p:txBody>
          <a:bodyPr wrap="square" rtlCol="0">
            <a:spAutoFit/>
          </a:bodyPr>
          <a:lstStyle/>
          <a:p>
            <a:r>
              <a:rPr lang="en-US" dirty="0">
                <a:solidFill>
                  <a:srgbClr val="5C7E95"/>
                </a:solidFill>
              </a:rPr>
              <a:t>I am not my </a:t>
            </a:r>
            <a:r>
              <a:rPr lang="en-US" u="sng" dirty="0">
                <a:solidFill>
                  <a:srgbClr val="5C7E95"/>
                </a:solidFill>
              </a:rPr>
              <a:t>Autism</a:t>
            </a:r>
          </a:p>
          <a:p>
            <a:r>
              <a:rPr lang="en-US" dirty="0">
                <a:solidFill>
                  <a:srgbClr val="5C7E95"/>
                </a:solidFill>
              </a:rPr>
              <a:t>I am </a:t>
            </a:r>
            <a:r>
              <a:rPr lang="en-US" u="sng" dirty="0">
                <a:solidFill>
                  <a:srgbClr val="5C7E95"/>
                </a:solidFill>
              </a:rPr>
              <a:t>UAB Anime Club’s President</a:t>
            </a:r>
          </a:p>
        </p:txBody>
      </p:sp>
    </p:spTree>
    <p:extLst>
      <p:ext uri="{BB962C8B-B14F-4D97-AF65-F5344CB8AC3E}">
        <p14:creationId xmlns:p14="http://schemas.microsoft.com/office/powerpoint/2010/main" val="3398201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E6B52"/>
                </a:solidFill>
              </a:rPr>
              <a:t>Challenge the Stigma: Impact</a:t>
            </a:r>
          </a:p>
        </p:txBody>
      </p:sp>
      <p:grpSp>
        <p:nvGrpSpPr>
          <p:cNvPr id="3" name="Group 2" descr="Direct Results: &#10;&#10;Marketing Video&#10;Published online&#10;Added to faculty training&#10;link &#10;&#10;Student Media Attention&#10;Kaleidoscope Article: “Accommodating All Differences”&#10;UAB TV: The Sit Down&#10;link&#10;" title="Text box describing the results of the Challenge the Stigman event"/>
          <p:cNvGrpSpPr/>
          <p:nvPr/>
        </p:nvGrpSpPr>
        <p:grpSpPr>
          <a:xfrm>
            <a:off x="5188226" y="960292"/>
            <a:ext cx="2899733" cy="4739759"/>
            <a:chOff x="5188226" y="960292"/>
            <a:chExt cx="2899733" cy="4739759"/>
          </a:xfrm>
        </p:grpSpPr>
        <p:sp>
          <p:nvSpPr>
            <p:cNvPr id="5" name="Rectangle 4"/>
            <p:cNvSpPr/>
            <p:nvPr/>
          </p:nvSpPr>
          <p:spPr>
            <a:xfrm>
              <a:off x="5188226" y="960292"/>
              <a:ext cx="2882348" cy="3687043"/>
            </a:xfrm>
            <a:prstGeom prst="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6" name="TextBox 5" descr="Direct Results: &#10;&#10;Marketing Video&#10;Published online&#10;Added to faculty training&#10;link &#10;&#10;Student Media Attention&#10;Kaleidoscope Article: “Accommodating All Differences”&#10;UAB TV: The Sit Down&#10;link&#10;" title="Text box describing the results of the Challenge the Stigman event"/>
            <p:cNvSpPr txBox="1"/>
            <p:nvPr/>
          </p:nvSpPr>
          <p:spPr>
            <a:xfrm>
              <a:off x="5205612" y="960292"/>
              <a:ext cx="2882347" cy="4739759"/>
            </a:xfrm>
            <a:prstGeom prst="rect">
              <a:avLst/>
            </a:prstGeom>
            <a:noFill/>
          </p:spPr>
          <p:txBody>
            <a:bodyPr wrap="square" rtlCol="0">
              <a:spAutoFit/>
            </a:bodyPr>
            <a:lstStyle/>
            <a:p>
              <a:r>
                <a:rPr lang="en-US" sz="1600" b="1" dirty="0"/>
                <a:t>Direct Results: </a:t>
              </a:r>
            </a:p>
            <a:p>
              <a:endParaRPr lang="en-US" sz="1600" b="1" dirty="0"/>
            </a:p>
            <a:p>
              <a:pPr marL="285750" indent="-285750">
                <a:buFont typeface="Arial" panose="020B0604020202020204" pitchFamily="34" charset="0"/>
                <a:buChar char="•"/>
              </a:pPr>
              <a:r>
                <a:rPr lang="en-US" sz="1600" dirty="0"/>
                <a:t>Marketing Video</a:t>
              </a:r>
            </a:p>
            <a:p>
              <a:pPr marL="742950" lvl="1" indent="-285750">
                <a:buFont typeface="Arial" panose="020B0604020202020204" pitchFamily="34" charset="0"/>
                <a:buChar char="•"/>
              </a:pPr>
              <a:r>
                <a:rPr lang="en-US" sz="1600" dirty="0"/>
                <a:t>Published online</a:t>
              </a:r>
            </a:p>
            <a:p>
              <a:pPr marL="742950" lvl="1" indent="-285750">
                <a:buFont typeface="Arial" panose="020B0604020202020204" pitchFamily="34" charset="0"/>
                <a:buChar char="•"/>
              </a:pPr>
              <a:r>
                <a:rPr lang="en-US" sz="1600" dirty="0"/>
                <a:t>Added to faculty training</a:t>
              </a:r>
            </a:p>
            <a:p>
              <a:pPr marL="742950" lvl="1" indent="-285750">
                <a:buFont typeface="Arial" panose="020B0604020202020204" pitchFamily="34" charset="0"/>
                <a:buChar char="•"/>
              </a:pPr>
              <a:r>
                <a:rPr lang="en-US" sz="1050" dirty="0">
                  <a:hlinkClick r:id="rId2"/>
                </a:rPr>
                <a:t>https://www.youtube.com/watch?time_continue=1&amp;v=1_sN7p_bwIw</a:t>
              </a:r>
              <a:r>
                <a:rPr lang="en-US" sz="1050" dirty="0"/>
                <a:t> </a:t>
              </a:r>
            </a:p>
            <a:p>
              <a:pPr lvl="1"/>
              <a:endParaRPr lang="en-US" sz="1600" dirty="0"/>
            </a:p>
            <a:p>
              <a:pPr marL="285750" indent="-285750">
                <a:buFont typeface="Arial" panose="020B0604020202020204" pitchFamily="34" charset="0"/>
                <a:buChar char="•"/>
              </a:pPr>
              <a:r>
                <a:rPr lang="en-US" sz="1600" dirty="0"/>
                <a:t>Student Media Attention</a:t>
              </a:r>
            </a:p>
            <a:p>
              <a:pPr marL="742950" lvl="1" indent="-285750">
                <a:buFont typeface="Arial" panose="020B0604020202020204" pitchFamily="34" charset="0"/>
                <a:buChar char="•"/>
              </a:pPr>
              <a:r>
                <a:rPr lang="en-US" sz="1600" dirty="0"/>
                <a:t>Kaleidoscope Article: “Accommodating All Differences”</a:t>
              </a:r>
            </a:p>
            <a:p>
              <a:pPr marL="742950" lvl="1" indent="-285750">
                <a:buFont typeface="Arial" panose="020B0604020202020204" pitchFamily="34" charset="0"/>
                <a:buChar char="•"/>
              </a:pPr>
              <a:r>
                <a:rPr lang="en-US" sz="1600" dirty="0"/>
                <a:t>UAB TV: The Sit Down</a:t>
              </a:r>
            </a:p>
            <a:p>
              <a:pPr marL="742950" lvl="1" indent="-285750">
                <a:buFont typeface="Arial" panose="020B0604020202020204" pitchFamily="34" charset="0"/>
                <a:buChar char="•"/>
              </a:pPr>
              <a:r>
                <a:rPr lang="en-US" sz="1050" dirty="0">
                  <a:hlinkClick r:id="rId3"/>
                </a:rPr>
                <a:t>https://www.youtube.com/watch?v=5Yr5uLDMStY</a:t>
              </a:r>
              <a:endParaRPr lang="en-US" sz="1050" dirty="0"/>
            </a:p>
            <a:p>
              <a:pPr lvl="1"/>
              <a:endParaRPr lang="en-US" sz="1600" dirty="0"/>
            </a:p>
            <a:p>
              <a:pPr marL="742950" lvl="1" indent="-285750">
                <a:buFont typeface="Arial" panose="020B0604020202020204" pitchFamily="34" charset="0"/>
                <a:buChar char="•"/>
              </a:pPr>
              <a:endParaRPr lang="en-US" sz="1600" dirty="0"/>
            </a:p>
            <a:p>
              <a:pPr marL="742950" lvl="1" indent="-285750">
                <a:buFont typeface="Arial" panose="020B0604020202020204" pitchFamily="34" charset="0"/>
                <a:buChar char="•"/>
              </a:pPr>
              <a:endParaRPr lang="en-US" dirty="0"/>
            </a:p>
            <a:p>
              <a:endParaRPr lang="en-US" dirty="0"/>
            </a:p>
          </p:txBody>
        </p:sp>
      </p:grpSp>
      <p:pic>
        <p:nvPicPr>
          <p:cNvPr id="7" name="Picture 6" descr="Image of the Challenge the Stigma Poster. Text included in the poster is as follows: Michael Fitts, Parkinson's Disease, Assistant Dean for User Access &amp; Diversity: UAB Librarys. 21 Years at UAB.  The poster includes an image of Michael's headshot and the Challenge the Stigma logo is included at the bottom of the poster. " title="Challenge the Stigma Poster"/>
          <p:cNvPicPr>
            <a:picLocks noChangeAspect="1"/>
          </p:cNvPicPr>
          <p:nvPr/>
        </p:nvPicPr>
        <p:blipFill>
          <a:blip r:embed="rId4"/>
          <a:stretch>
            <a:fillRect/>
          </a:stretch>
        </p:blipFill>
        <p:spPr>
          <a:xfrm>
            <a:off x="457198" y="960292"/>
            <a:ext cx="2521455" cy="3361940"/>
          </a:xfrm>
          <a:prstGeom prst="rect">
            <a:avLst/>
          </a:prstGeom>
        </p:spPr>
      </p:pic>
      <p:grpSp>
        <p:nvGrpSpPr>
          <p:cNvPr id="4" name="Group 3" descr="140 students participated in the Challenge the Stigma event." title="Image of circle indicating the number of students who participated in the event"/>
          <p:cNvGrpSpPr/>
          <p:nvPr/>
        </p:nvGrpSpPr>
        <p:grpSpPr>
          <a:xfrm>
            <a:off x="3144535" y="2827802"/>
            <a:ext cx="2286686" cy="2204050"/>
            <a:chOff x="3144535" y="2827802"/>
            <a:chExt cx="2286686" cy="2204050"/>
          </a:xfrm>
        </p:grpSpPr>
        <p:sp>
          <p:nvSpPr>
            <p:cNvPr id="8" name="Oval 7"/>
            <p:cNvSpPr/>
            <p:nvPr/>
          </p:nvSpPr>
          <p:spPr>
            <a:xfrm>
              <a:off x="3144535" y="2827802"/>
              <a:ext cx="2286686" cy="2204050"/>
            </a:xfrm>
            <a:prstGeom prst="ellipse">
              <a:avLst/>
            </a:prstGeom>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TextBox 8"/>
            <p:cNvSpPr txBox="1"/>
            <p:nvPr/>
          </p:nvSpPr>
          <p:spPr>
            <a:xfrm>
              <a:off x="3359426" y="3211421"/>
              <a:ext cx="1828800" cy="1200329"/>
            </a:xfrm>
            <a:prstGeom prst="rect">
              <a:avLst/>
            </a:prstGeom>
            <a:noFill/>
          </p:spPr>
          <p:txBody>
            <a:bodyPr wrap="square" rtlCol="0">
              <a:spAutoFit/>
            </a:bodyPr>
            <a:lstStyle/>
            <a:p>
              <a:pPr algn="ctr"/>
              <a:r>
                <a:rPr lang="en-US" sz="3600" b="1" dirty="0"/>
                <a:t>140 students</a:t>
              </a:r>
            </a:p>
          </p:txBody>
        </p:sp>
      </p:grpSp>
    </p:spTree>
    <p:extLst>
      <p:ext uri="{BB962C8B-B14F-4D97-AF65-F5344CB8AC3E}">
        <p14:creationId xmlns:p14="http://schemas.microsoft.com/office/powerpoint/2010/main" val="36654833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E6B52"/>
                </a:solidFill>
              </a:rPr>
              <a:t>Challenge the Stigma Video</a:t>
            </a:r>
          </a:p>
        </p:txBody>
      </p:sp>
      <p:sp>
        <p:nvSpPr>
          <p:cNvPr id="3" name="Content Placeholder 2"/>
          <p:cNvSpPr>
            <a:spLocks noGrp="1"/>
          </p:cNvSpPr>
          <p:nvPr>
            <p:ph idx="1"/>
          </p:nvPr>
        </p:nvSpPr>
        <p:spPr/>
        <p:txBody>
          <a:bodyPr/>
          <a:lstStyle/>
          <a:p>
            <a:pPr marL="0" indent="0">
              <a:buNone/>
            </a:pPr>
            <a:endParaRPr lang="en-US" dirty="0">
              <a:hlinkClick r:id="rId3"/>
            </a:endParaRPr>
          </a:p>
          <a:p>
            <a:pPr marL="0" indent="0">
              <a:buNone/>
            </a:pPr>
            <a:endParaRPr lang="en-US" dirty="0">
              <a:hlinkClick r:id="rId3"/>
            </a:endParaRPr>
          </a:p>
          <a:p>
            <a:pPr marL="0" indent="0">
              <a:buNone/>
            </a:pPr>
            <a:r>
              <a:rPr lang="en-US" dirty="0">
                <a:hlinkClick r:id="rId3"/>
              </a:rPr>
              <a:t>https://www.youtube.com/watch?v=1_sN7p_bwIw</a:t>
            </a:r>
            <a:endParaRPr lang="en-US" dirty="0"/>
          </a:p>
          <a:p>
            <a:pPr marL="0" indent="0">
              <a:buNone/>
            </a:pPr>
            <a:endParaRPr lang="en-US" dirty="0"/>
          </a:p>
        </p:txBody>
      </p:sp>
    </p:spTree>
    <p:extLst>
      <p:ext uri="{BB962C8B-B14F-4D97-AF65-F5344CB8AC3E}">
        <p14:creationId xmlns:p14="http://schemas.microsoft.com/office/powerpoint/2010/main" val="35976474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2374" y="1101344"/>
            <a:ext cx="8229600" cy="3237247"/>
          </a:xfrm>
        </p:spPr>
        <p:txBody>
          <a:bodyPr/>
          <a:lstStyle/>
          <a:p>
            <a:pPr marL="0" indent="0">
              <a:buNone/>
            </a:pPr>
            <a:r>
              <a:rPr lang="en-US" sz="2000" dirty="0"/>
              <a:t>“The University of Alabama at Birmingham is committed to providing a quality educational experience for all of our students.  UAB is enriched by the diversity of the student population and disability is a component of that  diversity.  Faculty are critically important to facilitating a quality learning experience and to insuring that students with disabilities have every opportunity for success.”  </a:t>
            </a:r>
          </a:p>
          <a:p>
            <a:pPr marL="0" indent="0">
              <a:buNone/>
            </a:pPr>
            <a:endParaRPr lang="en-US" sz="2000" dirty="0"/>
          </a:p>
          <a:p>
            <a:pPr marL="0" indent="0">
              <a:buNone/>
            </a:pPr>
            <a:r>
              <a:rPr lang="en-US" sz="2000" b="1" dirty="0"/>
              <a:t>Dr. Pam Benoit, Senior Vice President-Academic Affairs &amp; Provost </a:t>
            </a:r>
            <a:endParaRPr lang="en-US" sz="2000" dirty="0"/>
          </a:p>
          <a:p>
            <a:pPr marL="0" indent="0">
              <a:buNone/>
            </a:pPr>
            <a:endParaRPr lang="en-US" sz="2000" dirty="0"/>
          </a:p>
        </p:txBody>
      </p:sp>
    </p:spTree>
    <p:extLst>
      <p:ext uri="{BB962C8B-B14F-4D97-AF65-F5344CB8AC3E}">
        <p14:creationId xmlns:p14="http://schemas.microsoft.com/office/powerpoint/2010/main" val="3432236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76" y="299235"/>
            <a:ext cx="8229600" cy="900425"/>
          </a:xfrm>
        </p:spPr>
        <p:txBody>
          <a:bodyPr/>
          <a:lstStyle/>
          <a:p>
            <a:r>
              <a:rPr lang="en-US" dirty="0">
                <a:solidFill>
                  <a:srgbClr val="1E6B52"/>
                </a:solidFill>
              </a:rPr>
              <a:t>All In: A Commitment to Accessibility &amp; Inclusion</a:t>
            </a:r>
            <a:br>
              <a:rPr lang="en-US" dirty="0"/>
            </a:br>
            <a:endParaRPr lang="en-US" dirty="0"/>
          </a:p>
        </p:txBody>
      </p:sp>
      <p:sp>
        <p:nvSpPr>
          <p:cNvPr id="3" name="Content Placeholder 2"/>
          <p:cNvSpPr>
            <a:spLocks noGrp="1"/>
          </p:cNvSpPr>
          <p:nvPr>
            <p:ph idx="1"/>
          </p:nvPr>
        </p:nvSpPr>
        <p:spPr>
          <a:xfrm>
            <a:off x="102475" y="749446"/>
            <a:ext cx="9553903" cy="4066919"/>
          </a:xfrm>
        </p:spPr>
        <p:txBody>
          <a:bodyPr numCol="2"/>
          <a:lstStyle/>
          <a:p>
            <a:endParaRPr lang="en-US" sz="1400" b="1" u="sng" dirty="0"/>
          </a:p>
          <a:p>
            <a:r>
              <a:rPr lang="en-US" sz="1400" b="1" u="sng" dirty="0"/>
              <a:t>Overview</a:t>
            </a:r>
            <a:r>
              <a:rPr lang="en-US" sz="1400" dirty="0"/>
              <a:t>: A follow up to the “Challenge the Stigma” campaign with “All In” program and Inclusivity Fair.</a:t>
            </a:r>
          </a:p>
          <a:p>
            <a:r>
              <a:rPr lang="en-US" sz="1400" b="1" u="sng" dirty="0">
                <a:solidFill>
                  <a:prstClr val="black"/>
                </a:solidFill>
              </a:rPr>
              <a:t>Purpose: </a:t>
            </a:r>
            <a:r>
              <a:rPr lang="en-US" sz="1400" dirty="0">
                <a:solidFill>
                  <a:prstClr val="black"/>
                </a:solidFill>
              </a:rPr>
              <a:t> Encouraged participants to pledge how they can help promote access. During “Challenge the Stigma,” individuals shared their own success stories and identities. The “All In” event provided a platform for UAB community to show support with a commitment to accessibility and inclusion. </a:t>
            </a:r>
          </a:p>
          <a:p>
            <a:r>
              <a:rPr lang="en-US" sz="1400" b="1" u="sng" dirty="0">
                <a:solidFill>
                  <a:prstClr val="black"/>
                </a:solidFill>
              </a:rPr>
              <a:t>Structure</a:t>
            </a:r>
            <a:r>
              <a:rPr lang="en-US" sz="1400" dirty="0">
                <a:solidFill>
                  <a:prstClr val="black"/>
                </a:solidFill>
              </a:rPr>
              <a:t>: Tabling set up throughout the week where participants complete the following statement, “I, ___, am committed to help provide accessibility and inclusion at/by _____.”  At the end of the week, the Inclusion Fair included a running loop of the “Challenge the Stigma” video and various campus/community partners were available to provide additional information on their organizations. </a:t>
            </a:r>
            <a:endParaRPr lang="en-US" sz="1400" b="1" u="sng" dirty="0"/>
          </a:p>
          <a:p>
            <a:pPr marL="0" indent="0">
              <a:buNone/>
            </a:pPr>
            <a:endParaRPr lang="en-US" sz="1600" b="1" u="sng" dirty="0"/>
          </a:p>
          <a:p>
            <a:pPr marL="0" indent="0">
              <a:buNone/>
            </a:pPr>
            <a:endParaRPr lang="en-US" sz="1600" b="1" u="sng" dirty="0"/>
          </a:p>
          <a:p>
            <a:pPr marL="0" indent="0">
              <a:buNone/>
            </a:pPr>
            <a:r>
              <a:rPr lang="en-US" sz="1600" b="1" dirty="0"/>
              <a:t>	</a:t>
            </a:r>
          </a:p>
          <a:p>
            <a:pPr marL="0" indent="0">
              <a:buNone/>
            </a:pPr>
            <a:endParaRPr lang="en-US" sz="1600" b="1" u="sng" dirty="0"/>
          </a:p>
          <a:p>
            <a:pPr marL="0" indent="0">
              <a:buNone/>
            </a:pPr>
            <a:endParaRPr lang="en-US" sz="1600" b="1" u="sng" dirty="0"/>
          </a:p>
          <a:p>
            <a:pPr marL="0" indent="0">
              <a:buNone/>
            </a:pPr>
            <a:r>
              <a:rPr lang="en-US" sz="1600" b="1" dirty="0"/>
              <a:t>	</a:t>
            </a:r>
            <a:r>
              <a:rPr lang="en-US" sz="1500" b="1" u="sng" dirty="0"/>
              <a:t>Campus/Community Partners: </a:t>
            </a:r>
          </a:p>
          <a:p>
            <a:pPr lvl="1"/>
            <a:r>
              <a:rPr lang="en-US" sz="1300" dirty="0"/>
              <a:t>UAB Disability Advocates Club</a:t>
            </a:r>
          </a:p>
          <a:p>
            <a:pPr lvl="1"/>
            <a:r>
              <a:rPr lang="en-US" sz="1300" dirty="0"/>
              <a:t>Autism Society</a:t>
            </a:r>
          </a:p>
          <a:p>
            <a:pPr lvl="1"/>
            <a:r>
              <a:rPr lang="en-US" sz="1300" dirty="0"/>
              <a:t>Crisis Center</a:t>
            </a:r>
          </a:p>
          <a:p>
            <a:pPr lvl="1"/>
            <a:r>
              <a:rPr lang="en-US" sz="1300" dirty="0"/>
              <a:t>National Alliance on Mental Illness</a:t>
            </a:r>
          </a:p>
          <a:p>
            <a:pPr lvl="1"/>
            <a:r>
              <a:rPr lang="en-US" sz="1300" dirty="0"/>
              <a:t>Vocational Rehabilitation </a:t>
            </a:r>
          </a:p>
          <a:p>
            <a:pPr lvl="1"/>
            <a:r>
              <a:rPr lang="en-US" sz="1300" dirty="0"/>
              <a:t>Lakeshore Foundation</a:t>
            </a:r>
          </a:p>
          <a:p>
            <a:pPr lvl="1"/>
            <a:r>
              <a:rPr lang="en-US" sz="1300" dirty="0"/>
              <a:t>USGA</a:t>
            </a:r>
          </a:p>
          <a:p>
            <a:pPr lvl="1"/>
            <a:r>
              <a:rPr lang="en-US" sz="1300" dirty="0"/>
              <a:t>UAB Student Counseling Services </a:t>
            </a:r>
          </a:p>
          <a:p>
            <a:pPr lvl="1"/>
            <a:r>
              <a:rPr lang="en-US" sz="1300" dirty="0"/>
              <a:t>Alabama School for the Deaf &amp; Blind</a:t>
            </a:r>
          </a:p>
          <a:p>
            <a:pPr lvl="1"/>
            <a:r>
              <a:rPr lang="en-US" sz="1300" dirty="0"/>
              <a:t>UAB Student Multicultural and Diversity Programs</a:t>
            </a:r>
          </a:p>
          <a:p>
            <a:pPr lvl="1"/>
            <a:r>
              <a:rPr lang="en-US" sz="1300" dirty="0"/>
              <a:t>Disability Rights &amp; Resources</a:t>
            </a:r>
          </a:p>
          <a:p>
            <a:pPr marL="344488" lvl="1" indent="0">
              <a:buNone/>
            </a:pPr>
            <a:endParaRPr lang="en-US" sz="1400" dirty="0"/>
          </a:p>
          <a:p>
            <a:pPr lvl="1"/>
            <a:endParaRPr lang="en-US" sz="1400" dirty="0"/>
          </a:p>
          <a:p>
            <a:endParaRPr lang="en-US" dirty="0"/>
          </a:p>
        </p:txBody>
      </p:sp>
    </p:spTree>
    <p:extLst>
      <p:ext uri="{BB962C8B-B14F-4D97-AF65-F5344CB8AC3E}">
        <p14:creationId xmlns:p14="http://schemas.microsoft.com/office/powerpoint/2010/main" val="41781879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age of Commitment Cards for the All In Event.  The commitment cards state the following I, (fill in the blank), am commited to help provide Accessiblity and Inclustion at (fill in the blank).  An example of one of the cards reads as follows: I, Sarah Connor, am commited to help provide Accessbility &amp; Inclusion at Student Counseling at UAB. " title="All In Commitment Card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787" y="136337"/>
            <a:ext cx="4887599" cy="4542485"/>
          </a:xfrm>
          <a:prstGeom prst="rect">
            <a:avLst/>
          </a:prstGeom>
        </p:spPr>
      </p:pic>
      <p:grpSp>
        <p:nvGrpSpPr>
          <p:cNvPr id="2" name="Group 1" descr="Image is a circle with the number inside indicating how many people participated in the All-In Event: 172 students, faculty, and staff participated in the All-In event sponsored by DSS." title="All-In Event participants Image"/>
          <p:cNvGrpSpPr/>
          <p:nvPr/>
        </p:nvGrpSpPr>
        <p:grpSpPr>
          <a:xfrm>
            <a:off x="6061841" y="1923393"/>
            <a:ext cx="2088931" cy="1962807"/>
            <a:chOff x="6061841" y="1923393"/>
            <a:chExt cx="2088931" cy="1962807"/>
          </a:xfrm>
        </p:grpSpPr>
        <p:sp>
          <p:nvSpPr>
            <p:cNvPr id="7" name="Oval 6"/>
            <p:cNvSpPr/>
            <p:nvPr/>
          </p:nvSpPr>
          <p:spPr>
            <a:xfrm>
              <a:off x="6061841" y="1923393"/>
              <a:ext cx="2088931" cy="1962807"/>
            </a:xfrm>
            <a:prstGeom prst="ellipse">
              <a:avLst/>
            </a:prstGeom>
            <a:noFill/>
            <a:ln w="76200">
              <a:solidFill>
                <a:srgbClr val="5C7E9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descr="172 students, faculty, and staff participated in the All-In Event. " title="Number of Participants"/>
            <p:cNvSpPr txBox="1"/>
            <p:nvPr/>
          </p:nvSpPr>
          <p:spPr>
            <a:xfrm>
              <a:off x="6128844" y="2309856"/>
              <a:ext cx="1954924" cy="954107"/>
            </a:xfrm>
            <a:prstGeom prst="rect">
              <a:avLst/>
            </a:prstGeom>
            <a:noFill/>
          </p:spPr>
          <p:txBody>
            <a:bodyPr wrap="square" rtlCol="0">
              <a:spAutoFit/>
            </a:bodyPr>
            <a:lstStyle/>
            <a:p>
              <a:pPr algn="ctr"/>
              <a:r>
                <a:rPr lang="en-US" sz="2800" b="1" dirty="0"/>
                <a:t>172 participants</a:t>
              </a:r>
            </a:p>
          </p:txBody>
        </p:sp>
      </p:grpSp>
      <p:sp>
        <p:nvSpPr>
          <p:cNvPr id="9" name="TextBox 8"/>
          <p:cNvSpPr txBox="1"/>
          <p:nvPr/>
        </p:nvSpPr>
        <p:spPr>
          <a:xfrm>
            <a:off x="5612524" y="677918"/>
            <a:ext cx="2293883" cy="1477328"/>
          </a:xfrm>
          <a:prstGeom prst="rect">
            <a:avLst/>
          </a:prstGeom>
          <a:noFill/>
        </p:spPr>
        <p:txBody>
          <a:bodyPr wrap="square" rtlCol="0">
            <a:spAutoFit/>
          </a:bodyPr>
          <a:lstStyle/>
          <a:p>
            <a:r>
              <a:rPr lang="en-US" b="1" dirty="0"/>
              <a:t>Direct Results:</a:t>
            </a:r>
          </a:p>
          <a:p>
            <a:endParaRPr lang="en-US" sz="1200" dirty="0"/>
          </a:p>
          <a:p>
            <a:pPr marL="285750" indent="-285750">
              <a:buFont typeface="Arial" panose="020B0604020202020204" pitchFamily="34" charset="0"/>
              <a:buChar char="•"/>
            </a:pPr>
            <a:r>
              <a:rPr lang="en-US" sz="1400" dirty="0"/>
              <a:t>Increased exposure</a:t>
            </a:r>
          </a:p>
          <a:p>
            <a:pPr marL="285750" indent="-285750">
              <a:buFont typeface="Arial" panose="020B0604020202020204" pitchFamily="34" charset="0"/>
              <a:buChar char="•"/>
            </a:pPr>
            <a:r>
              <a:rPr lang="en-US" sz="1400" dirty="0"/>
              <a:t>Interviewed by Student Media</a:t>
            </a:r>
          </a:p>
          <a:p>
            <a:endParaRPr lang="en-US" dirty="0"/>
          </a:p>
        </p:txBody>
      </p:sp>
    </p:spTree>
    <p:extLst>
      <p:ext uri="{BB962C8B-B14F-4D97-AF65-F5344CB8AC3E}">
        <p14:creationId xmlns:p14="http://schemas.microsoft.com/office/powerpoint/2010/main" val="16298877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F50D1-BA95-4446-870D-FFB7B3E76EC4}"/>
              </a:ext>
            </a:extLst>
          </p:cNvPr>
          <p:cNvSpPr>
            <a:spLocks noGrp="1"/>
          </p:cNvSpPr>
          <p:nvPr>
            <p:ph type="title"/>
          </p:nvPr>
        </p:nvSpPr>
        <p:spPr/>
        <p:txBody>
          <a:bodyPr anchor="t">
            <a:noAutofit/>
          </a:bodyPr>
          <a:lstStyle/>
          <a:p>
            <a:r>
              <a:rPr lang="en-US" dirty="0">
                <a:solidFill>
                  <a:srgbClr val="1E6B52"/>
                </a:solidFill>
              </a:rPr>
              <a:t>The Disability Experience: Details</a:t>
            </a:r>
          </a:p>
        </p:txBody>
      </p:sp>
      <p:sp>
        <p:nvSpPr>
          <p:cNvPr id="3" name="Content Placeholder 2">
            <a:extLst>
              <a:ext uri="{FF2B5EF4-FFF2-40B4-BE49-F238E27FC236}">
                <a16:creationId xmlns:a16="http://schemas.microsoft.com/office/drawing/2014/main" id="{E6C39B3A-FEC9-43D9-95C0-F8904CD95EE6}"/>
              </a:ext>
            </a:extLst>
          </p:cNvPr>
          <p:cNvSpPr>
            <a:spLocks noGrp="1"/>
          </p:cNvSpPr>
          <p:nvPr>
            <p:ph idx="1"/>
          </p:nvPr>
        </p:nvSpPr>
        <p:spPr>
          <a:xfrm>
            <a:off x="53009" y="755373"/>
            <a:ext cx="8872330" cy="4114801"/>
          </a:xfrm>
        </p:spPr>
        <p:txBody>
          <a:bodyPr anchor="t"/>
          <a:lstStyle/>
          <a:p>
            <a:r>
              <a:rPr lang="en-US" sz="1600" b="1" u="sng" dirty="0"/>
              <a:t>Overview</a:t>
            </a:r>
            <a:r>
              <a:rPr lang="en-US" sz="1600" dirty="0"/>
              <a:t>:</a:t>
            </a:r>
            <a:r>
              <a:rPr lang="en-US" sz="2000" dirty="0"/>
              <a:t> </a:t>
            </a:r>
            <a:r>
              <a:rPr lang="en-US" sz="1400" dirty="0"/>
              <a:t>UAB students, faculty, staff and administrators were invited to participate in an accessibility “experience.” </a:t>
            </a:r>
          </a:p>
          <a:p>
            <a:pPr lvl="0"/>
            <a:r>
              <a:rPr lang="en-US" sz="1600" b="1" u="sng" dirty="0">
                <a:solidFill>
                  <a:prstClr val="black"/>
                </a:solidFill>
              </a:rPr>
              <a:t>Purpose: </a:t>
            </a:r>
            <a:r>
              <a:rPr lang="en-US" sz="1400" dirty="0">
                <a:solidFill>
                  <a:prstClr val="black"/>
                </a:solidFill>
              </a:rPr>
              <a:t>To make the campus community aware of the importance of accessibility for all. </a:t>
            </a:r>
          </a:p>
          <a:p>
            <a:r>
              <a:rPr lang="en-US" sz="1600" b="1" u="sng" dirty="0">
                <a:solidFill>
                  <a:prstClr val="black"/>
                </a:solidFill>
              </a:rPr>
              <a:t>Structure</a:t>
            </a:r>
            <a:r>
              <a:rPr lang="en-US" sz="1600" dirty="0">
                <a:solidFill>
                  <a:prstClr val="black"/>
                </a:solidFill>
              </a:rPr>
              <a:t>: </a:t>
            </a:r>
            <a:r>
              <a:rPr lang="en-US" sz="1400" dirty="0">
                <a:solidFill>
                  <a:prstClr val="black"/>
                </a:solidFill>
              </a:rPr>
              <a:t>Participants experienced a brief activity demonstrating a possible barrier(s) for an individual with a learning disability, mobility impairment, hearing impairment, ADHD or a visual impairment.  After the “experience,” facilitators led a group discussion for each activity focusing on specific barriers and potential solutions for accommodations.  At the end of the week, a post-discussion/debrief was held with all participants from each activity for a final wrap-up. </a:t>
            </a:r>
            <a:endParaRPr lang="en-US" sz="1400" dirty="0"/>
          </a:p>
          <a:p>
            <a:r>
              <a:rPr lang="en-US" sz="1600" b="1" u="sng" dirty="0"/>
              <a:t>Campus Partners: </a:t>
            </a:r>
          </a:p>
          <a:p>
            <a:pPr lvl="1"/>
            <a:r>
              <a:rPr lang="en-US" sz="1400" dirty="0"/>
              <a:t>UAB Blazing Start Program</a:t>
            </a:r>
          </a:p>
          <a:p>
            <a:pPr lvl="1"/>
            <a:r>
              <a:rPr lang="en-US" sz="1400" dirty="0"/>
              <a:t> Department of Occupational Therapy</a:t>
            </a:r>
          </a:p>
          <a:p>
            <a:pPr lvl="1"/>
            <a:r>
              <a:rPr lang="en-US" sz="1400" dirty="0"/>
              <a:t> Alabama Department of Rehabilitation Services (Vocational Rehabilitation Services)</a:t>
            </a:r>
          </a:p>
          <a:p>
            <a:pPr lvl="1"/>
            <a:r>
              <a:rPr lang="en-US" sz="1400" dirty="0"/>
              <a:t>UAB Student Affairs Marketing Department</a:t>
            </a:r>
          </a:p>
          <a:p>
            <a:pPr marL="344488" lvl="1" indent="0">
              <a:buNone/>
            </a:pPr>
            <a:endParaRPr lang="en-US" sz="1400" dirty="0"/>
          </a:p>
        </p:txBody>
      </p:sp>
    </p:spTree>
    <p:extLst>
      <p:ext uri="{BB962C8B-B14F-4D97-AF65-F5344CB8AC3E}">
        <p14:creationId xmlns:p14="http://schemas.microsoft.com/office/powerpoint/2010/main" val="3366207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084"/>
            <a:ext cx="8229600" cy="900425"/>
          </a:xfrm>
        </p:spPr>
        <p:txBody>
          <a:bodyPr/>
          <a:lstStyle/>
          <a:p>
            <a:r>
              <a:rPr lang="en-US" dirty="0">
                <a:solidFill>
                  <a:srgbClr val="1E6B52"/>
                </a:solidFill>
              </a:rPr>
              <a:t>University of Alabama at Birmingham (UAB)</a:t>
            </a:r>
          </a:p>
        </p:txBody>
      </p:sp>
      <p:grpSp>
        <p:nvGrpSpPr>
          <p:cNvPr id="4" name="Group 3" descr="UAB is located in Birmingham and spans 100 city blocks." title="Image describing UAB's physical size"/>
          <p:cNvGrpSpPr/>
          <p:nvPr/>
        </p:nvGrpSpPr>
        <p:grpSpPr>
          <a:xfrm>
            <a:off x="6199436" y="1094430"/>
            <a:ext cx="2487364" cy="1492418"/>
            <a:chOff x="5607218" y="1669"/>
            <a:chExt cx="2487364" cy="1492418"/>
          </a:xfrm>
        </p:grpSpPr>
        <p:sp>
          <p:nvSpPr>
            <p:cNvPr id="5" name="Rectangle 4"/>
            <p:cNvSpPr/>
            <p:nvPr/>
          </p:nvSpPr>
          <p:spPr>
            <a:xfrm>
              <a:off x="5607218" y="1669"/>
              <a:ext cx="2487364" cy="1492418"/>
            </a:xfrm>
            <a:prstGeom prst="rect">
              <a:avLst/>
            </a:prstGeom>
            <a:solidFill>
              <a:srgbClr val="EB6851"/>
            </a:solidFill>
          </p:spPr>
          <p:style>
            <a:lnRef idx="2">
              <a:schemeClr val="lt1">
                <a:hueOff val="0"/>
                <a:satOff val="0"/>
                <a:lumOff val="0"/>
                <a:alphaOff val="0"/>
              </a:schemeClr>
            </a:lnRef>
            <a:fillRef idx="1">
              <a:scrgbClr r="0" g="0" b="0"/>
            </a:fillRef>
            <a:effectRef idx="0">
              <a:schemeClr val="accent6">
                <a:shade val="50000"/>
                <a:hueOff val="0"/>
                <a:satOff val="-5241"/>
                <a:lumOff val="33651"/>
                <a:alphaOff val="0"/>
              </a:schemeClr>
            </a:effectRef>
            <a:fontRef idx="minor">
              <a:schemeClr val="lt1"/>
            </a:fontRef>
          </p:style>
        </p:sp>
        <p:sp>
          <p:nvSpPr>
            <p:cNvPr id="7" name="TextBox 6"/>
            <p:cNvSpPr txBox="1"/>
            <p:nvPr/>
          </p:nvSpPr>
          <p:spPr>
            <a:xfrm>
              <a:off x="5607218" y="1669"/>
              <a:ext cx="2487364" cy="1492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a:t>Located in Birmingham (spans </a:t>
              </a:r>
              <a:r>
                <a:rPr lang="en-US" sz="3000" b="1" kern="1200"/>
                <a:t>100</a:t>
              </a:r>
              <a:r>
                <a:rPr lang="en-US" sz="2300" kern="1200"/>
                <a:t> city blocks)</a:t>
              </a:r>
            </a:p>
          </p:txBody>
        </p:sp>
      </p:grpSp>
      <p:grpSp>
        <p:nvGrpSpPr>
          <p:cNvPr id="8" name="Group 7" descr="UAB is a Public Urban Research University" title="Image describing UAB"/>
          <p:cNvGrpSpPr/>
          <p:nvPr/>
        </p:nvGrpSpPr>
        <p:grpSpPr>
          <a:xfrm>
            <a:off x="3328318" y="1094430"/>
            <a:ext cx="2487364" cy="1492418"/>
            <a:chOff x="2871117" y="1669"/>
            <a:chExt cx="2487364" cy="1492418"/>
          </a:xfrm>
        </p:grpSpPr>
        <p:sp>
          <p:nvSpPr>
            <p:cNvPr id="9" name="Rectangle 8"/>
            <p:cNvSpPr/>
            <p:nvPr/>
          </p:nvSpPr>
          <p:spPr>
            <a:xfrm>
              <a:off x="2871117" y="1669"/>
              <a:ext cx="2487364" cy="1492418"/>
            </a:xfrm>
            <a:prstGeom prst="rect">
              <a:avLst/>
            </a:prstGeom>
            <a:solidFill>
              <a:srgbClr val="5C7E95"/>
            </a:solidFill>
          </p:spPr>
          <p:style>
            <a:lnRef idx="2">
              <a:schemeClr val="lt1">
                <a:hueOff val="0"/>
                <a:satOff val="0"/>
                <a:lumOff val="0"/>
                <a:alphaOff val="0"/>
              </a:schemeClr>
            </a:lnRef>
            <a:fillRef idx="1">
              <a:scrgbClr r="0" g="0" b="0"/>
            </a:fillRef>
            <a:effectRef idx="0">
              <a:schemeClr val="accent6">
                <a:shade val="50000"/>
                <a:hueOff val="0"/>
                <a:satOff val="-2620"/>
                <a:lumOff val="16826"/>
                <a:alphaOff val="0"/>
              </a:schemeClr>
            </a:effectRef>
            <a:fontRef idx="minor">
              <a:schemeClr val="lt1"/>
            </a:fontRef>
          </p:style>
        </p:sp>
        <p:sp>
          <p:nvSpPr>
            <p:cNvPr id="10" name="TextBox 9"/>
            <p:cNvSpPr txBox="1"/>
            <p:nvPr/>
          </p:nvSpPr>
          <p:spPr>
            <a:xfrm>
              <a:off x="2871117" y="1669"/>
              <a:ext cx="2487364" cy="1492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t>Public Urban </a:t>
              </a:r>
              <a:r>
                <a:rPr lang="en-US" sz="1800" b="1" kern="1200" dirty="0"/>
                <a:t>Research</a:t>
              </a:r>
              <a:r>
                <a:rPr lang="en-US" sz="1800" kern="1200" dirty="0"/>
                <a:t> University</a:t>
              </a:r>
            </a:p>
          </p:txBody>
        </p:sp>
      </p:grpSp>
      <p:grpSp>
        <p:nvGrpSpPr>
          <p:cNvPr id="11" name="Group 10" descr="UAB has 20,902 students enrolled." title="Image showing UAB enrollment numbers"/>
          <p:cNvGrpSpPr/>
          <p:nvPr/>
        </p:nvGrpSpPr>
        <p:grpSpPr>
          <a:xfrm>
            <a:off x="457200" y="1094430"/>
            <a:ext cx="2487364" cy="1492418"/>
            <a:chOff x="135016" y="1669"/>
            <a:chExt cx="2487364" cy="1492418"/>
          </a:xfrm>
        </p:grpSpPr>
        <p:sp>
          <p:nvSpPr>
            <p:cNvPr id="12" name="Rectangle 11"/>
            <p:cNvSpPr/>
            <p:nvPr/>
          </p:nvSpPr>
          <p:spPr>
            <a:xfrm>
              <a:off x="135016" y="1669"/>
              <a:ext cx="2487364" cy="1492418"/>
            </a:xfrm>
            <a:prstGeom prst="rect">
              <a:avLst/>
            </a:prstGeom>
            <a:solidFill>
              <a:srgbClr val="1E6B52"/>
            </a:solidFill>
          </p:spPr>
          <p:style>
            <a:lnRef idx="2">
              <a:schemeClr val="lt1">
                <a:hueOff val="0"/>
                <a:satOff val="0"/>
                <a:lumOff val="0"/>
                <a:alphaOff val="0"/>
              </a:schemeClr>
            </a:lnRef>
            <a:fillRef idx="1">
              <a:scrgbClr r="0" g="0" b="0"/>
            </a:fillRef>
            <a:effectRef idx="0">
              <a:schemeClr val="accent6">
                <a:shade val="50000"/>
                <a:hueOff val="0"/>
                <a:satOff val="0"/>
                <a:lumOff val="0"/>
                <a:alphaOff val="0"/>
              </a:schemeClr>
            </a:effectRef>
            <a:fontRef idx="minor">
              <a:schemeClr val="lt1"/>
            </a:fontRef>
          </p:style>
        </p:sp>
        <p:sp>
          <p:nvSpPr>
            <p:cNvPr id="13" name="TextBox 12"/>
            <p:cNvSpPr txBox="1"/>
            <p:nvPr/>
          </p:nvSpPr>
          <p:spPr>
            <a:xfrm>
              <a:off x="135016" y="1669"/>
              <a:ext cx="2487364" cy="1492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a:t>20,902 </a:t>
              </a:r>
              <a:r>
                <a:rPr lang="en-US" sz="2300" kern="1200" dirty="0"/>
                <a:t>students</a:t>
              </a:r>
            </a:p>
          </p:txBody>
        </p:sp>
      </p:grpSp>
      <p:grpSp>
        <p:nvGrpSpPr>
          <p:cNvPr id="14" name="Group 13" descr="UAB was given the honor of being the #1 young U.S. university and placed in the top 10 worldwide by Times Higher Education." title="Image describing the quality of UAB"/>
          <p:cNvGrpSpPr/>
          <p:nvPr/>
        </p:nvGrpSpPr>
        <p:grpSpPr>
          <a:xfrm>
            <a:off x="4836030" y="2843128"/>
            <a:ext cx="2487364" cy="1608641"/>
            <a:chOff x="1503067" y="1626601"/>
            <a:chExt cx="2487364" cy="1608641"/>
          </a:xfrm>
        </p:grpSpPr>
        <p:sp>
          <p:nvSpPr>
            <p:cNvPr id="15" name="Rectangle 14"/>
            <p:cNvSpPr/>
            <p:nvPr/>
          </p:nvSpPr>
          <p:spPr>
            <a:xfrm>
              <a:off x="1503067" y="1742824"/>
              <a:ext cx="2487364" cy="1492418"/>
            </a:xfrm>
            <a:prstGeom prst="rect">
              <a:avLst/>
            </a:prstGeom>
            <a:solidFill>
              <a:srgbClr val="5A5377"/>
            </a:solidFill>
          </p:spPr>
          <p:style>
            <a:lnRef idx="2">
              <a:schemeClr val="lt1">
                <a:hueOff val="0"/>
                <a:satOff val="0"/>
                <a:lumOff val="0"/>
                <a:alphaOff val="0"/>
              </a:schemeClr>
            </a:lnRef>
            <a:fillRef idx="1">
              <a:scrgbClr r="0" g="0" b="0"/>
            </a:fillRef>
            <a:effectRef idx="0">
              <a:schemeClr val="accent6">
                <a:shade val="50000"/>
                <a:hueOff val="0"/>
                <a:satOff val="-5241"/>
                <a:lumOff val="33651"/>
                <a:alphaOff val="0"/>
              </a:schemeClr>
            </a:effectRef>
            <a:fontRef idx="minor">
              <a:schemeClr val="lt1"/>
            </a:fontRef>
          </p:style>
        </p:sp>
        <p:sp>
          <p:nvSpPr>
            <p:cNvPr id="16" name="TextBox 15"/>
            <p:cNvSpPr txBox="1"/>
            <p:nvPr/>
          </p:nvSpPr>
          <p:spPr>
            <a:xfrm>
              <a:off x="1503067" y="1626601"/>
              <a:ext cx="2487364" cy="1492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t>#1 </a:t>
              </a:r>
              <a:r>
                <a:rPr lang="en-US" sz="1800" kern="1200" dirty="0"/>
                <a:t>young U.S. university</a:t>
              </a:r>
            </a:p>
            <a:p>
              <a:pPr lvl="0" algn="ctr" defTabSz="800100">
                <a:lnSpc>
                  <a:spcPct val="90000"/>
                </a:lnSpc>
                <a:spcBef>
                  <a:spcPct val="0"/>
                </a:spcBef>
                <a:spcAft>
                  <a:spcPct val="35000"/>
                </a:spcAft>
              </a:pPr>
              <a:r>
                <a:rPr lang="en-US" sz="1800" b="1" kern="1200" dirty="0"/>
                <a:t>Top 10 </a:t>
              </a:r>
              <a:r>
                <a:rPr lang="en-US" sz="1800" kern="1200" dirty="0"/>
                <a:t>worldwide</a:t>
              </a:r>
            </a:p>
            <a:p>
              <a:pPr lvl="0" algn="ctr" defTabSz="800100">
                <a:lnSpc>
                  <a:spcPct val="90000"/>
                </a:lnSpc>
                <a:spcBef>
                  <a:spcPct val="0"/>
                </a:spcBef>
                <a:spcAft>
                  <a:spcPct val="35000"/>
                </a:spcAft>
              </a:pPr>
              <a:r>
                <a:rPr lang="en-US" sz="1800" kern="1200" dirty="0"/>
                <a:t>(Times Higher Education)</a:t>
              </a:r>
            </a:p>
          </p:txBody>
        </p:sp>
      </p:grpSp>
      <p:grpSp>
        <p:nvGrpSpPr>
          <p:cNvPr id="17" name="Group 16" descr="UAB is the largest employer in the state of Alabama." title="Image describing the number of UAB employees"/>
          <p:cNvGrpSpPr/>
          <p:nvPr/>
        </p:nvGrpSpPr>
        <p:grpSpPr>
          <a:xfrm>
            <a:off x="1888883" y="2959351"/>
            <a:ext cx="2487364" cy="1492418"/>
            <a:chOff x="4239168" y="1742824"/>
            <a:chExt cx="2487364" cy="1492418"/>
          </a:xfrm>
        </p:grpSpPr>
        <p:sp>
          <p:nvSpPr>
            <p:cNvPr id="18" name="Rectangle 17"/>
            <p:cNvSpPr/>
            <p:nvPr/>
          </p:nvSpPr>
          <p:spPr>
            <a:xfrm>
              <a:off x="4239168" y="1742824"/>
              <a:ext cx="2487364" cy="1492418"/>
            </a:xfrm>
            <a:prstGeom prst="rect">
              <a:avLst/>
            </a:prstGeom>
            <a:solidFill>
              <a:srgbClr val="513528"/>
            </a:solidFill>
          </p:spPr>
          <p:style>
            <a:lnRef idx="2">
              <a:schemeClr val="lt1">
                <a:hueOff val="0"/>
                <a:satOff val="0"/>
                <a:lumOff val="0"/>
                <a:alphaOff val="0"/>
              </a:schemeClr>
            </a:lnRef>
            <a:fillRef idx="1">
              <a:scrgbClr r="0" g="0" b="0"/>
            </a:fillRef>
            <a:effectRef idx="0">
              <a:schemeClr val="accent6">
                <a:shade val="50000"/>
                <a:hueOff val="0"/>
                <a:satOff val="-2620"/>
                <a:lumOff val="16826"/>
                <a:alphaOff val="0"/>
              </a:schemeClr>
            </a:effectRef>
            <a:fontRef idx="minor">
              <a:schemeClr val="lt1"/>
            </a:fontRef>
          </p:style>
        </p:sp>
        <p:sp>
          <p:nvSpPr>
            <p:cNvPr id="19" name="TextBox 18"/>
            <p:cNvSpPr txBox="1"/>
            <p:nvPr/>
          </p:nvSpPr>
          <p:spPr>
            <a:xfrm>
              <a:off x="4239168" y="1742824"/>
              <a:ext cx="2487364" cy="1492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t>Largest</a:t>
              </a:r>
              <a:r>
                <a:rPr lang="en-US" sz="1800" kern="1200" dirty="0"/>
                <a:t> employer in the state</a:t>
              </a:r>
            </a:p>
          </p:txBody>
        </p:sp>
      </p:grpSp>
    </p:spTree>
    <p:extLst>
      <p:ext uri="{BB962C8B-B14F-4D97-AF65-F5344CB8AC3E}">
        <p14:creationId xmlns:p14="http://schemas.microsoft.com/office/powerpoint/2010/main" val="3867258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5B3EF-28DA-44DF-900C-B772F796212F}"/>
              </a:ext>
            </a:extLst>
          </p:cNvPr>
          <p:cNvSpPr>
            <a:spLocks noGrp="1"/>
          </p:cNvSpPr>
          <p:nvPr>
            <p:ph type="title"/>
          </p:nvPr>
        </p:nvSpPr>
        <p:spPr/>
        <p:txBody>
          <a:bodyPr anchor="t">
            <a:noAutofit/>
          </a:bodyPr>
          <a:lstStyle/>
          <a:p>
            <a:r>
              <a:rPr lang="en-US" dirty="0">
                <a:solidFill>
                  <a:srgbClr val="1E6B52"/>
                </a:solidFill>
              </a:rPr>
              <a:t>The Disability Experience: Impact</a:t>
            </a:r>
          </a:p>
        </p:txBody>
      </p:sp>
      <p:graphicFrame>
        <p:nvGraphicFramePr>
          <p:cNvPr id="4" name="Diagram 4" descr="93%- Felt that this program changed the way they think about accessibility&#10;&#10;84%- Felt that this program enhanced their knowledge of what it means to be accessible&#10;&#10;100%- Indicated that they would re-evaluate accessibility within their positions in the coming months&#10;&#10;" title="Box describing the impact of The Disability Experience">
            <a:extLst>
              <a:ext uri="{FF2B5EF4-FFF2-40B4-BE49-F238E27FC236}">
                <a16:creationId xmlns:a16="http://schemas.microsoft.com/office/drawing/2014/main" id="{A8F68ADC-C890-4E42-8434-CE1AF711D7AF}"/>
              </a:ext>
            </a:extLst>
          </p:cNvPr>
          <p:cNvGraphicFramePr>
            <a:graphicFrameLocks noGrp="1"/>
          </p:cNvGraphicFramePr>
          <p:nvPr>
            <p:ph idx="1"/>
            <p:extLst>
              <p:ext uri="{D42A27DB-BD31-4B8C-83A1-F6EECF244321}">
                <p14:modId xmlns:p14="http://schemas.microsoft.com/office/powerpoint/2010/main" val="293036152"/>
              </p:ext>
            </p:extLst>
          </p:nvPr>
        </p:nvGraphicFramePr>
        <p:xfrm>
          <a:off x="420091" y="1082696"/>
          <a:ext cx="4898786" cy="3236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Group 2" descr="Direct Results:&#10;&#10;&quot;Accommodation Statement&quot; on Student Affairs Marketing materials&#10;&#10;Re-evaluation of UAB Captioning software&#10;&#10;Greater understanding of importance of accessibility&#10;&#10;Increased discussion of disability as diversity" title="Box describing the direct results of the Disability Experience"/>
          <p:cNvGrpSpPr/>
          <p:nvPr/>
        </p:nvGrpSpPr>
        <p:grpSpPr>
          <a:xfrm>
            <a:off x="5450772" y="799564"/>
            <a:ext cx="2443347" cy="4173875"/>
            <a:chOff x="5450772" y="799564"/>
            <a:chExt cx="2443347" cy="4173875"/>
          </a:xfrm>
        </p:grpSpPr>
        <p:sp>
          <p:nvSpPr>
            <p:cNvPr id="6" name="Flowchart: Process 5">
              <a:extLst>
                <a:ext uri="{FF2B5EF4-FFF2-40B4-BE49-F238E27FC236}">
                  <a16:creationId xmlns:a16="http://schemas.microsoft.com/office/drawing/2014/main" id="{173E23CA-65B6-4015-AA51-1D0D42B3058E}"/>
                </a:ext>
              </a:extLst>
            </p:cNvPr>
            <p:cNvSpPr/>
            <p:nvPr/>
          </p:nvSpPr>
          <p:spPr>
            <a:xfrm>
              <a:off x="5450772" y="799564"/>
              <a:ext cx="2443347" cy="3655698"/>
            </a:xfrm>
            <a:prstGeom prst="flowChart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7" name="TextBox 6" descr="Direct Results:&#10;&#10;&quot;Accommodation Statement&quot; on Student Affairs Marketing materials&#10;&#10;Re-evaluation of UAB Captioning software&#10;&#10;Greater understanding of importance of accessibility&#10;&#10;Increased discussion of disability as diversity" title="Box describing the direct results of the Disability Experience">
              <a:extLst>
                <a:ext uri="{FF2B5EF4-FFF2-40B4-BE49-F238E27FC236}">
                  <a16:creationId xmlns:a16="http://schemas.microsoft.com/office/drawing/2014/main" id="{87497B54-E044-4CC9-9A00-67DC9222126D}"/>
                </a:ext>
              </a:extLst>
            </p:cNvPr>
            <p:cNvSpPr txBox="1"/>
            <p:nvPr/>
          </p:nvSpPr>
          <p:spPr>
            <a:xfrm>
              <a:off x="5575465" y="803067"/>
              <a:ext cx="2260765" cy="417037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Direct Results:</a:t>
              </a:r>
            </a:p>
            <a:p>
              <a:endParaRPr lang="en-US" b="1" dirty="0">
                <a:cs typeface="Calibri"/>
              </a:endParaRPr>
            </a:p>
            <a:p>
              <a:pPr marL="285750" indent="-285750">
                <a:buFont typeface="Arial"/>
                <a:buChar char="•"/>
              </a:pPr>
              <a:r>
                <a:rPr lang="en-US" sz="1400" dirty="0">
                  <a:cs typeface="Calibri"/>
                </a:rPr>
                <a:t>"Accommodation Statement" on Student Affairs Marketing materials</a:t>
              </a:r>
            </a:p>
            <a:p>
              <a:endParaRPr lang="en-US" sz="1400" dirty="0">
                <a:cs typeface="Calibri"/>
              </a:endParaRPr>
            </a:p>
            <a:p>
              <a:pPr marL="285750" indent="-285750">
                <a:buFont typeface="Arial"/>
                <a:buChar char="•"/>
              </a:pPr>
              <a:r>
                <a:rPr lang="en-US" sz="1400" dirty="0">
                  <a:cs typeface="Calibri"/>
                </a:rPr>
                <a:t>Re-evaluation of UAB Captioning software</a:t>
              </a:r>
            </a:p>
            <a:p>
              <a:endParaRPr lang="en-US" sz="1400" dirty="0">
                <a:cs typeface="Calibri"/>
              </a:endParaRPr>
            </a:p>
            <a:p>
              <a:pPr marL="285750" indent="-285750">
                <a:buFont typeface="Arial"/>
                <a:buChar char="•"/>
              </a:pPr>
              <a:r>
                <a:rPr lang="en-US" sz="1400" dirty="0">
                  <a:cs typeface="Calibri"/>
                </a:rPr>
                <a:t>Greater understanding of importance of accessibility</a:t>
              </a:r>
            </a:p>
            <a:p>
              <a:endParaRPr lang="en-US" sz="1400" dirty="0">
                <a:cs typeface="Calibri"/>
              </a:endParaRPr>
            </a:p>
            <a:p>
              <a:pPr marL="285750" indent="-285750">
                <a:buFont typeface="Arial"/>
                <a:buChar char="•"/>
              </a:pPr>
              <a:r>
                <a:rPr lang="en-US" sz="1400" dirty="0">
                  <a:cs typeface="Calibri"/>
                </a:rPr>
                <a:t>Increased discussion of disability as diversity</a:t>
              </a:r>
            </a:p>
            <a:p>
              <a:pPr marL="285750" indent="-285750">
                <a:buFont typeface="Arial"/>
                <a:buChar char="•"/>
              </a:pPr>
              <a:endParaRPr lang="en-US" sz="1500" dirty="0">
                <a:cs typeface="Calibri"/>
              </a:endParaRPr>
            </a:p>
            <a:p>
              <a:pPr marL="285750" indent="-285750">
                <a:buFont typeface="Arial"/>
                <a:buChar char="•"/>
              </a:pPr>
              <a:endParaRPr lang="en-US" dirty="0">
                <a:cs typeface="Calibri"/>
              </a:endParaRPr>
            </a:p>
          </p:txBody>
        </p:sp>
      </p:grpSp>
    </p:spTree>
    <p:extLst>
      <p:ext uri="{BB962C8B-B14F-4D97-AF65-F5344CB8AC3E}">
        <p14:creationId xmlns:p14="http://schemas.microsoft.com/office/powerpoint/2010/main" val="34132034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0B263-10B5-4F89-80F2-E8E6F39E5105}"/>
              </a:ext>
            </a:extLst>
          </p:cNvPr>
          <p:cNvSpPr>
            <a:spLocks noGrp="1"/>
          </p:cNvSpPr>
          <p:nvPr>
            <p:ph type="title"/>
          </p:nvPr>
        </p:nvSpPr>
        <p:spPr/>
        <p:txBody>
          <a:bodyPr anchor="t">
            <a:noAutofit/>
          </a:bodyPr>
          <a:lstStyle/>
          <a:p>
            <a:r>
              <a:rPr lang="en-US" dirty="0">
                <a:solidFill>
                  <a:schemeClr val="tx1"/>
                </a:solidFill>
              </a:rPr>
              <a:t>Use one word to describe accessible...</a:t>
            </a:r>
          </a:p>
        </p:txBody>
      </p:sp>
      <p:pic>
        <p:nvPicPr>
          <p:cNvPr id="4" name="Picture 4" descr="Image is of a word cloud in the shape of the UAB Monogram. Inside the monogram are words that participants used to describe accessbile. Some of the larger words that stand out are: Inclusive, Equal, Open, Success, Opportunity, Welcoming. " title="UAB Word Cloud">
            <a:extLst>
              <a:ext uri="{FF2B5EF4-FFF2-40B4-BE49-F238E27FC236}">
                <a16:creationId xmlns:a16="http://schemas.microsoft.com/office/drawing/2014/main" id="{E1196186-AA7E-48C3-9C9C-A358E9B2D6A6}"/>
              </a:ext>
            </a:extLst>
          </p:cNvPr>
          <p:cNvPicPr>
            <a:picLocks noGrp="1" noChangeAspect="1"/>
          </p:cNvPicPr>
          <p:nvPr>
            <p:ph idx="1"/>
          </p:nvPr>
        </p:nvPicPr>
        <p:blipFill>
          <a:blip r:embed="rId2"/>
          <a:stretch>
            <a:fillRect/>
          </a:stretch>
        </p:blipFill>
        <p:spPr>
          <a:xfrm>
            <a:off x="115786" y="1453713"/>
            <a:ext cx="8363198" cy="2747686"/>
          </a:xfrm>
          <a:prstGeom prst="rect">
            <a:avLst/>
          </a:prstGeom>
        </p:spPr>
      </p:pic>
    </p:spTree>
    <p:extLst>
      <p:ext uri="{BB962C8B-B14F-4D97-AF65-F5344CB8AC3E}">
        <p14:creationId xmlns:p14="http://schemas.microsoft.com/office/powerpoint/2010/main" val="33457070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64B4C-CC83-4CD5-8991-44ACB5DE1233}"/>
              </a:ext>
            </a:extLst>
          </p:cNvPr>
          <p:cNvSpPr>
            <a:spLocks noGrp="1"/>
          </p:cNvSpPr>
          <p:nvPr>
            <p:ph type="title"/>
          </p:nvPr>
        </p:nvSpPr>
        <p:spPr/>
        <p:txBody>
          <a:bodyPr anchor="t">
            <a:noAutofit/>
          </a:bodyPr>
          <a:lstStyle/>
          <a:p>
            <a:r>
              <a:rPr lang="en-US" dirty="0"/>
              <a:t>Comments from Participants:</a:t>
            </a:r>
          </a:p>
        </p:txBody>
      </p:sp>
      <p:sp>
        <p:nvSpPr>
          <p:cNvPr id="5" name="TextBox 4">
            <a:extLst>
              <a:ext uri="{FF2B5EF4-FFF2-40B4-BE49-F238E27FC236}">
                <a16:creationId xmlns:a16="http://schemas.microsoft.com/office/drawing/2014/main" id="{CB4744B6-86E4-4E1D-9461-496450EEAB71}"/>
              </a:ext>
            </a:extLst>
          </p:cNvPr>
          <p:cNvSpPr txBox="1"/>
          <p:nvPr/>
        </p:nvSpPr>
        <p:spPr>
          <a:xfrm>
            <a:off x="6129752" y="3221831"/>
            <a:ext cx="2743200" cy="107721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solidFill>
                  <a:srgbClr val="5A5377"/>
                </a:solidFill>
              </a:rPr>
              <a:t>"</a:t>
            </a:r>
            <a:r>
              <a:rPr lang="en-US" sz="3200" dirty="0">
                <a:solidFill>
                  <a:srgbClr val="5A5377"/>
                </a:solidFill>
                <a:cs typeface="Calibri"/>
              </a:rPr>
              <a:t>Count me as a partner!" </a:t>
            </a:r>
            <a:endParaRPr lang="en-US" sz="3200" dirty="0">
              <a:solidFill>
                <a:srgbClr val="5A5377"/>
              </a:solidFill>
            </a:endParaRPr>
          </a:p>
        </p:txBody>
      </p:sp>
      <p:sp>
        <p:nvSpPr>
          <p:cNvPr id="6" name="TextBox 5">
            <a:extLst>
              <a:ext uri="{FF2B5EF4-FFF2-40B4-BE49-F238E27FC236}">
                <a16:creationId xmlns:a16="http://schemas.microsoft.com/office/drawing/2014/main" id="{24182E2E-C97C-4BA0-8E91-654A4E424EE5}"/>
              </a:ext>
            </a:extLst>
          </p:cNvPr>
          <p:cNvSpPr txBox="1"/>
          <p:nvPr/>
        </p:nvSpPr>
        <p:spPr>
          <a:xfrm>
            <a:off x="171451" y="3300413"/>
            <a:ext cx="2743200" cy="120032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solidFill>
                  <a:srgbClr val="5C7E95"/>
                </a:solidFill>
              </a:rPr>
              <a:t>"</a:t>
            </a:r>
            <a:r>
              <a:rPr lang="en-US" sz="2400" dirty="0">
                <a:solidFill>
                  <a:srgbClr val="5C7E95"/>
                </a:solidFill>
                <a:cs typeface="Calibri"/>
              </a:rPr>
              <a:t>This will certainly help in my execution of lesson plans." </a:t>
            </a:r>
            <a:endParaRPr lang="en-US" sz="2400" dirty="0">
              <a:solidFill>
                <a:srgbClr val="5C7E95"/>
              </a:solidFill>
            </a:endParaRPr>
          </a:p>
        </p:txBody>
      </p:sp>
      <p:sp>
        <p:nvSpPr>
          <p:cNvPr id="8" name="TextBox 7">
            <a:extLst>
              <a:ext uri="{FF2B5EF4-FFF2-40B4-BE49-F238E27FC236}">
                <a16:creationId xmlns:a16="http://schemas.microsoft.com/office/drawing/2014/main" id="{CF826646-CF4B-44A7-8FAC-2BC99D96BF32}"/>
              </a:ext>
            </a:extLst>
          </p:cNvPr>
          <p:cNvSpPr txBox="1"/>
          <p:nvPr/>
        </p:nvSpPr>
        <p:spPr>
          <a:xfrm>
            <a:off x="5511403" y="1043415"/>
            <a:ext cx="2743200" cy="193899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EB6851"/>
                </a:solidFill>
              </a:rPr>
              <a:t>"Made me stop and think about what I can do to help my students within the [</a:t>
            </a:r>
            <a:r>
              <a:rPr lang="en-US" sz="2000" dirty="0">
                <a:solidFill>
                  <a:srgbClr val="EB6851"/>
                </a:solidFill>
                <a:cs typeface="Calibri"/>
              </a:rPr>
              <a:t>residence] hall be more successful." </a:t>
            </a:r>
          </a:p>
        </p:txBody>
      </p:sp>
      <p:sp>
        <p:nvSpPr>
          <p:cNvPr id="9" name="TextBox 8">
            <a:extLst>
              <a:ext uri="{FF2B5EF4-FFF2-40B4-BE49-F238E27FC236}">
                <a16:creationId xmlns:a16="http://schemas.microsoft.com/office/drawing/2014/main" id="{3865464F-26CF-4F4E-BE23-5B8817E9696D}"/>
              </a:ext>
            </a:extLst>
          </p:cNvPr>
          <p:cNvSpPr txBox="1"/>
          <p:nvPr/>
        </p:nvSpPr>
        <p:spPr>
          <a:xfrm>
            <a:off x="-35719" y="1135748"/>
            <a:ext cx="2743200" cy="175432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5A5377"/>
                </a:solidFill>
              </a:rPr>
              <a:t>"Good experience. Reminded me how important</a:t>
            </a:r>
            <a:r>
              <a:rPr lang="en-US" dirty="0">
                <a:solidFill>
                  <a:srgbClr val="5A5377"/>
                </a:solidFill>
                <a:cs typeface="Calibri"/>
              </a:rPr>
              <a:t> it is to create processes that are visible by people within a wide range of abilities."</a:t>
            </a:r>
          </a:p>
        </p:txBody>
      </p:sp>
      <p:sp>
        <p:nvSpPr>
          <p:cNvPr id="10" name="TextBox 9">
            <a:extLst>
              <a:ext uri="{FF2B5EF4-FFF2-40B4-BE49-F238E27FC236}">
                <a16:creationId xmlns:a16="http://schemas.microsoft.com/office/drawing/2014/main" id="{D03746D5-69E4-4D3F-BEA4-A60398618DB0}"/>
              </a:ext>
            </a:extLst>
          </p:cNvPr>
          <p:cNvSpPr txBox="1"/>
          <p:nvPr/>
        </p:nvSpPr>
        <p:spPr>
          <a:xfrm>
            <a:off x="3150601" y="3161913"/>
            <a:ext cx="2743200" cy="147732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1E6B52"/>
                </a:solidFill>
              </a:rPr>
              <a:t>"</a:t>
            </a:r>
            <a:r>
              <a:rPr lang="en-US" dirty="0">
                <a:solidFill>
                  <a:srgbClr val="1E6B52"/>
                </a:solidFill>
                <a:cs typeface="Calibri"/>
              </a:rPr>
              <a:t>Very enlightening and very needed. I want to follow up with DSS to see about running this with our senior leadership!"</a:t>
            </a:r>
            <a:endParaRPr lang="en-US" dirty="0">
              <a:solidFill>
                <a:srgbClr val="1E6B52"/>
              </a:solidFill>
            </a:endParaRPr>
          </a:p>
        </p:txBody>
      </p:sp>
      <p:sp>
        <p:nvSpPr>
          <p:cNvPr id="11" name="TextBox 10">
            <a:extLst>
              <a:ext uri="{FF2B5EF4-FFF2-40B4-BE49-F238E27FC236}">
                <a16:creationId xmlns:a16="http://schemas.microsoft.com/office/drawing/2014/main" id="{3CED04CE-61EB-448A-9D95-562F2F5A7C8A}"/>
              </a:ext>
            </a:extLst>
          </p:cNvPr>
          <p:cNvSpPr txBox="1"/>
          <p:nvPr/>
        </p:nvSpPr>
        <p:spPr>
          <a:xfrm>
            <a:off x="2707481" y="1104970"/>
            <a:ext cx="2743200" cy="181588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solidFill>
                  <a:srgbClr val="1C4A26"/>
                </a:solidFill>
              </a:rPr>
              <a:t>"We can ALL change accessibility on campus." </a:t>
            </a:r>
          </a:p>
        </p:txBody>
      </p:sp>
    </p:spTree>
    <p:extLst>
      <p:ext uri="{BB962C8B-B14F-4D97-AF65-F5344CB8AC3E}">
        <p14:creationId xmlns:p14="http://schemas.microsoft.com/office/powerpoint/2010/main" val="27007090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016" y="672998"/>
            <a:ext cx="8229600" cy="3621701"/>
          </a:xfrm>
        </p:spPr>
        <p:txBody>
          <a:bodyPr/>
          <a:lstStyle/>
          <a:p>
            <a:pPr marL="0" indent="0">
              <a:buNone/>
            </a:pPr>
            <a:r>
              <a:rPr lang="en-US" sz="1600" dirty="0"/>
              <a:t>“A major tenet of Human Resources is removing barriers wherever they may exists. This extends to everyone in the UAB Community including students and more specifically, students with disabilities. It is with this principle in mind, that I strongly encourage all employees to complete the </a:t>
            </a:r>
            <a:r>
              <a:rPr lang="en-US" sz="1600" i="1" dirty="0"/>
              <a:t>Online Disability Support Services (DSS) Faculty and Staff Training Course. </a:t>
            </a:r>
            <a:r>
              <a:rPr lang="en-US" sz="1600" dirty="0"/>
              <a:t>This course includes information that is beneficial to students with disabilities, and as such, provides safeguards for faculty and staff by revealing important, need-to-know facts and useful recommendations that may be unknown to employees. Department leaders should also consider inviting DSS to regular meetings or special sessions to conduct live training. Because UAB is a large educational institution, encounters with students and students with disabilities are inevitable regardless of where on campus or in the hospital an employee works and despite what that employee’s responsibilities are. As representatives of UAB, all faculty and staff have an obligation to make the University more accessible for everyone and to ensure compliance with guidelines designed to enhance the quality of academic life.”       </a:t>
            </a:r>
          </a:p>
          <a:p>
            <a:pPr marL="0" indent="0">
              <a:buNone/>
            </a:pPr>
            <a:endParaRPr lang="en-US" sz="1600" b="1" dirty="0"/>
          </a:p>
          <a:p>
            <a:pPr marL="0" indent="0">
              <a:buNone/>
            </a:pPr>
            <a:r>
              <a:rPr lang="en-US" sz="1600" b="1" dirty="0"/>
              <a:t>Alesia M. Jones, UAB Chief Human Resources Officer</a:t>
            </a:r>
            <a:endParaRPr lang="en-US" sz="1600" dirty="0"/>
          </a:p>
          <a:p>
            <a:pPr marL="0" indent="0">
              <a:buNone/>
            </a:pPr>
            <a:endParaRPr lang="en-US" sz="1600" dirty="0"/>
          </a:p>
          <a:p>
            <a:pPr marL="0" indent="0">
              <a:buNone/>
            </a:pPr>
            <a:endParaRPr lang="en-US" sz="1600" dirty="0"/>
          </a:p>
          <a:p>
            <a:pPr marL="0" indent="0">
              <a:buNone/>
            </a:pPr>
            <a:endParaRPr lang="en-US" sz="1600" dirty="0"/>
          </a:p>
          <a:p>
            <a:endParaRPr lang="en-US" sz="1600" dirty="0"/>
          </a:p>
        </p:txBody>
      </p:sp>
    </p:spTree>
    <p:extLst>
      <p:ext uri="{BB962C8B-B14F-4D97-AF65-F5344CB8AC3E}">
        <p14:creationId xmlns:p14="http://schemas.microsoft.com/office/powerpoint/2010/main" val="4120404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E6B52"/>
                </a:solidFill>
              </a:rPr>
              <a:t>Annual Wheelchair Flag Football Game</a:t>
            </a:r>
          </a:p>
        </p:txBody>
      </p:sp>
      <p:sp>
        <p:nvSpPr>
          <p:cNvPr id="4" name="AutoShape 2" descr="data:image/jpg;base64,%20/9j/4AAQSkZJRgABAQEAYABgAAD/2wBDAAUDBAQEAwUEBAQFBQUGBwwIBwcHBw8LCwkMEQ8SEhEPERETFhwXExQaFRERGCEYGh0dHx8fExciJCIeJBweHx7/2wBDAQUFBQcGBw4ICA4eFBEUHh4eHh4eHh4eHh4eHh4eHh4eHh4eHh4eHh4eHh4eHh4eHh4eHh4eHh4eHh4eHh4eHh7/wAARCAD6Asw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nM0oaoAp67nP407DE/eNMCwD705en41Agb++fyqRQf736UhkvakHWm/N/eH5ULuznK4oGSig00bvQUhLf3R+dFwA01qQk/wB39aaWP900CA0x85HH60hb2P5Ux3z1B/KgRTvf9YD71seFXxNOvXKgisW9YZzz1rT8NttvWGeDGf6UXA9o019/h2zbj7oGf+A//WrsdE/e+DtRj/6YRt+pFcN4ZLTeGoVBPyLwMdwTXY+EJ0j0jULadxExtSEDH7xDZwK9eVSLwqV9Tz+R+2ueIeIlKyRn6g1mwHbNGf8AaFbHisbZcdNsrLWIrYKt78V5FzvsdHkZpSVx2pFPA+bNPzVXFYiCpuDEA9ql2RegpR2pwNS2LlQqxxY6kfjQYIfUU9CuO+aUmgOVDDGeMMCPrW54XmWK8X5wBnrmsrPy1oeHmAvk7DdV037yFJaHSfE6SOb+zpEkR/8ARQOGz0Y1wz9+ld78QcGz0t8DPkMP/Hv/AK9cQyrzkVdXSTJiroiJQvvWTvTJGLIeAfxqaCONQFdSfU5qa5t4I0GF5I6+tZXK5SgN2Mnb04xUYY885IFTPGg4XNN2hS3XpQFjPeWYyFd7gY9aZE00m1SzEhuOassnzsenHWmxDaVz0pBYDJMhI3kHvzSrPN/z0b86HiJOecDilWLA+8KASH/apcf6xs/WmNdS4H7xvzoEI/vUnl/MFbigYhuJv+er/nTDcS85lb25qQxDH3qaYFxy2aQhv2iT/no350n2iQn/AFpH40vkr/epojGetIBfPkyf3h/OkM8h/wCWjfnT/LUCgQqf4qB6jPOc9XIP1qK4kYRnDnP1q0IF3ZzSmBGI3Y49aAsVbTicMzk7l7mnzn9621uParsCIrnoRj0pk0aNIcLz7UFFDe/aQijzCB/rCfrU8kGGzyPb1qLyMkE8fSgkjMpHRjTWkb++RUrwr+FJ5K470DRGHYcbiaQzNu+9xipDCp/iIoMMdILEfmHHLGjzCB3qXykxTfKUA0wIjKcfeNQs5xwxzVoRqB3qPy139KBEEp46moHiaQZLdASM1fMat8oNJIuyJvkOTxQFihECM/MealXqQTU3lJ3zS7FDHngjimOw3cdi4FKjE49KkCqVFXbVYvs2/wAtTjrxSCxSndFUkA5PGSaYGbcODVicCTCtgAHIxQcDjtQFipLHJISuCAT0rSs77+z7yO4MO8qNqrux2qsPvDjilucbkB/vClcdiG93S3LMV/WomjI/h/WrDsPObr1pJGyeaAsV9p/uqaYd390fgamJpjUhlds56frVaYnPNW3qlckKeo6UgI3PFREjmlduKiLZ9fyoGi7pI/0wnsENYnjh8afN7yf1ra0Y/wCkSHn7v9a5jxrOj2gjDcvMBj3z0/Skxo0Lz/jy8L23968Mn/fMf/2VN8Vvm4hXphCfzNNtZl1K90YwW9yiWPneaZI8BSUUAD8v5VH4mYm9I7iIUQeo7WKdpxEPfmp1qC23CFenSpQT6irAkpky70K+x5oOSev6UH/eNIAiVY0CjAwMU8GmgZ/iP50u0d8/nTAXvRmmlRmgKvoKAuBNBYeo/OjavpQQKYFwa3DjHlH86eNchB5iJ/GudB55FKTW/Kjz/bTOlXXrfIzG+PrUg122yP3bn8a5cUu40WQ/bTOpTXbY/wADil/ty1/uyY754rmM0M1HKg9vI6ka5Z8ffHPpWjbzRzwLLG2VauFB/Kuo8NuG0wf7LkVEkka0ark7M02PNMJpS3pTGPNZ3OgAGJwq7iTgAdSa228GeKjaPdNos6ooDKuRvcHOSBnnGPrzWVpd3b2WpwXFzuKq2VVFyWOOP8a7CP4lRIYY7bXrJWAO2ORyGUH3PQ+1Y1KrjsdmHw6qK8jzm+DKSpUhgSGB4II7Vb0I7b9M9wf5Ve8eXkd/frfq9u7zJ+8aFgysRxnI/wA8VmaQ2LyA+prSMrq5zVIcknE77SPGWo6DbrZ21tbzJktmQHPP41qx/E7Uiv7zS7Bh/wACH9a4S/Pzp9CKiU8UcvUzNnXrj7bF9rZQvmybyB0UnNYiMjbtvRWKnjuOf6itC5OdGXkAAAkn2NY1hK2pWaT6deQKTKY2EsTEAD+Ikfyp3sVGLlsdXBIrRp6YFTA4/irHsJ9pFtJLG06L8wTIHXGRnmrk82IiatakNWepc3c/eFSA8dSaxxN9aju9QgsrCW7uZzFHGpOSMk+wHrSk7bijq7G+M0oY5rE8ORzalGL6512OxSRd8VuFDMMjjcxNWtM1BblJ4JHT7XaymKdFOQD2YH0IwaiNRN2NpUpRV2ahb5etWtFn8u4DswAGDk1lu7behxTrOb/WD2rRMxOw8T6wmo2FrEpjzbBhlScsCQea5nd83WoVn4f6VAZzk/0puV3qGxaeQBiP1oadnXDMTjpWW9w29huPWsjxNqt9Y6Q8tll5mdUHqoJ5I98VNiXNHTM351EZMPz6VzOueOtBl0qaz0HRbiDUEZTBcvqolkbDc+YmMHIyMDpxWnp1415Y212wCtNHuZQfunoR+dOzBO5cMmchevekjYkY96qiXDdaw/FOp30JsdO06aKC4vpGXzpOiKoyaTZaV3ZHXLJ+62sDnPU96bketcdY2N4lvIV8cWu85EQR0YM/YHJ9fStXT9WWXRor+7kjhwn79icKrA4b9QaiM1LY0nSlD4hvjrVtR0vSYW0lN9zPOI93l7/LXBJbH4Va8PvfLayRalqC306SnbKLYw5X0I7nOefpXBS/EjTbjxFYwXWmudIW5HmybsTBSCu8dhgMTj2r0bw7btqepajp2nXkd5PZMvnG5PkMFb7pAPUe4J5pvm5kJOHI+5ZB9aqNqmn/AG1rL7SpnVgrKFJCk9ASBgH605jIjMhGCpIPfkV5/wCKfFWj6PqFxYw28lxO03mzqspVN+c8+pod+iFFJ7s9HLLg80wHmvPvDPxHtdS1JbG+svsjyOFjcMSpJ6Dn8K7d7jY+JFKcZBPemQWGfk0qS8YquZAeag+0gT+XkHjr70DNVW4zkUbs/d5qgbpUGHBx608TBDyrA+h4oBGjH97r1HNcH4r1nW7zxDf6LorLG1qAGJO3sD19Tmuwt7gtKa4zxYINOvL66hNzHd30ylpocb8YwBznipnJo3o01OVmZ3hDxHqkXiCDStUWUNO5jIdi4yATuBr0XcK8/wDD0K6lrcd4Z7kxWMnmRpKgDAlCuCw68nNdoZ8dOKcXdE1oKErItFhnnio9xwfc1A8+73phmpmZaLdRTSxwBiqom5rk/Fup6o1xLbaZ5irFIsbFODuK7s/TBFJsEm9jtXfC+lRiTjmuW8OTara3aWOpXouhNbmaMn7yEHBUnvXQM52mmglFp2ZbDjFIZFxWdBcEs+5xjPrTbi6ZZI41HU8+uKLCNFXC4Pv3pJX8wk9PaqpkOakkWVLdZtpMbcZA6H0oAdvIyetI0gyB7VBulbIjRnIGcAZqCZ2UMxHIHQ0DL0lxBDAzzTRxAfdLHGaminBiHlsCrAEEHgipLLUfCWiKtxeW1lNcBV+0z3L+YcHsVGcA+lZMq2tlqN2NPiEdjOVuLdEzsAbOdueg9qyjUUpWOqphXCHNc1N9Ize9ZNtNJcT7QrMM8gelSwCb7SVYHpW1tDkvrY0Eb5hUc0ha7jXsG/pUUM3mMu1XXBwSR1pyg/2jHwcYc1IwEhaeQdeTSM5yao3UhVZmD7Tg85p1m5lto2UtISOuOSaTQFkuOpNNMqf3hVW8kIQdiTVJpdoMjMFVRyWOABQkJtI0ZZowPvVQe4hluJIo3V3jxvHpnkVyeu+Lo0DQabiR+hmP3R9B3qTwNLNNbXdxcSNJLJMMsx5OFFDQlNN2OlY+tPW0u5IJLiO1maGNd8kioSqr6k+lcJd+Kb6LxUYEkQ2BmWHG3gjOCfrmvfNM3W3wg8SSbfvW0EGcf33/APr1EpWaRqonCaNnbK7gZ/8A11xuoR/atV0qNh/rdQj49hk119nIkGm3c00iogU5ZjgDiuYt287UdPuYbW7kNvKXjxEQrtjHXFKb0ZcFdnpU9nb2vg+ymSMCae5n3n1VX2r/ACNed+ImzqE3qAF/SuvHiKz1DTLXRljlt73Tw4uIpBgkvIzbh7fMK4nWm3X85/2yKywkZKPvF12m9BYeI07/AEqRAdozycc4qNDhVA7VIOo6k9gOprpMRfzFJ3pzYXg5B9D1qHX2udO06C6t7U3AbDSv0Eftz/OpckiowbJgcVn6rqElvMsUeB8u7NXUfeqsOjDNYWtv/pzL1woFaR1Mqjsh51S5JxuUfhSf2ldY++PpiqFLmrOfnZeOpXX/AD05pP7QuW5MxqmaSiwnN9zW6VJbxS3FxFbwxtJNM4jjQdWYnAH5mt3SPA3iy+tBdM2lKhXIia4+b+XWsgfaNL1RJJEZJ7O4VnU9QysDj9KqFSMnZMdXC1KSvJGrpfg/xVqc8ttp+g3dxNDctbSou0FJVG5kOTwQOfSpdZ8F+K9Fkto9W0Oeze4H7kSOnz8gYGCecsOK9m0nx38OfDZ8Raha+IbzUJNavVvfssVs0bwseGCsRj689qy/ip8QPAuuQ2C6fe3t1JFdSSMI4DEER1Gec8nIHvWrSMOU8lbw3rahGazKKzlQWcckZz/I1knOSG4IrsR4k0kZeRr6SUfckDHO3P3eT7DmsTWLzRJ7Eiz08w3JcN5gGBjjII755OffFSSZG9E+eVgqL941v6FLcXlmf7C0m5kQ5/eTTqgZu+BXI6ohaBZSxCRvlv5V1Ph+Zre4hgn12Czs/KKxokeDG2PlYn61x16jTsj2MBh4yXMzQsLy5a4msdQtzbX0OC6fwsp6MKtM1YOpyyfaNJv21I6perK9vKdmwhCMgH16E0/WPEem6chDyebKOsaDofQntRTk5Iden7OVjZa6FqplaSNOCBuPU47e9Yl3LbyzG7WwtLhplaORpY9w2sMEj0PJ5rkL7xVNe38MstvHtjf9wqnGwng9euQcc1taLoesanNBJYxBo52wAsv3TnGGx0waU6Tvc0oV0lZmxYwQQ2KiCPyxjaR681oacxWSFvRx/OuTm1C50PxDq2kXUy3NpaON0inOxzgFF9RnP/fJrd0LULW+hElrLv2n5lPDLz3FaqLSOeclKTZ1mo9I/qRVdelWL7mFW56/0qumNvpSILkrSHw/P5YVpArbAehPavPbCS3gnhL6lqsMMDYktLUYz6nrXfNcQWukTC4kMeSSBjnBxXDfFnwzPo2ttf6fI2o6XcAPHJGPmVsDcCPrmlKDZrTqKLIm1G900NeW+rXE8zA+WLhRvWMnoc/h+VRN4y15lKtdKQRz+6Ws2w0LWLrQF1iKzka1lmaGP+8xUAkgenOPwqjIrxyvDKrJIvBVhgj8K0hGyOPEzvO6Oij8W63n/j4j6Z/1Yp3iLVr7WdGtYVwXwxbA2jPGfxrnVPzp7jFdNpdnt0ctJ96KXzCpGSVIwMfiKmvZR1DC3cyexXSXtpEXR9Quzc26xvJ9oIwwwSUA9xjHvVYeI30nWb9dJjkg+0mCFVmO9kZUAOSepqpYx67Y3Ur2t7LFbzEzBUbHBPPHauRuZLrS9RS3v42ZPOExZgdzqc859Kwgr7HqVJ6JHsskGpPGLy11lZ3hUOsbHaXwMnvWTfeMtYgdZLWSEwSrlSYhUfhb7EDDcR+H7aaCzmFxHJLO7YUgA5OcHkA1V8QaXdHXIdNiszaNduXtllOxGBOcqTwR9KdKfvWZhi6SUU4Eq+Ote/vW/p/qhSHxxrhH3rfP/XIVH4p8H3mg2NtqK3kF/ZT7QZ4RgI5GQOpz35HpXN54NdUWpLQ8uanB8sjpo/G2tJIJMWjHP8UII/KlfxBda5usNQligilH3ok2nNcx2H1qW2hmnYtGp2r95/4V+ppuN0FKbUkzPttNjhbz/MlZkl+ULFzsBxn/AOtXZyeJ77T9lnZyxTRRry0keTuPJFZV5e3cF8bFJYHjBKBo0B3D2brV/VPC93AyNaXEN4XhSZ0U7Wj3c7Tngkf1rCm7y1PQxWkPdQv/AAmGr+lt/wB+6n0vWl1bUI49ZijdYcvFsTHOMMCfQisKx0nUr65eC2tX3J98yDYqfUmteDTbbSrlVurgSyyRshdeEQkYH1rWcfdZyYeUlUTNA2+hqgt49Fi+wrIbkPtO8OQB97P3cdq5jxv4kk+yNo9myRWkj/Mmz5iMknn03VH9iuE1IxyCREQ/NknAH+FL4g8JXuqoup6RKkoYEi3kO1yMnkHofocVjh1qejjKnMkkjhJ23uVycnvXouh+MNQsdQtNTsGQXculCC4aRAwbbMzA4Pfn9K8+urW6tbp7S8t5bedBlo5F2n611elW/hyLSLJ5tRu11d433R4+RVJ4Xpz/APXNbyaTOPlck7Gp4i8a61KkQkuVhEk4aUwrsLDqRxWf4TjhjhudVutNl1OSS52ryOFIyCc1heJnAji5Hc/yrovD1xJp/hC3mwU82Z8k84UngkH6Gs67tHQvCavUv+NbW51JEmbSBpz6bcqu7cCWU8np6YFWbnxjrFwQZTbtjoPLrFvbi6vNNSHTXllAlTeAMcZ569agZSjmNlZGHVWGCKVBe7qTjXaWh0J8Y6zzzbD28qoR4o1RX8xTCGzn/V1hk0d63sji52dXZePvEVmsggltQJAFbdbq2QD71ZtfF/ifxH4htreSSOe5uG25EQHAHLH2Ari3+7Wz4biiW2vbx4LiRo1CRmByrZfII49R/KoqO0TbDXnUSZu6pqPijw9qsTas7JpfnLHPd28SybFJ5YD8e9cfZeItTvxJc3M2b7eZChXqpHGB6DmtS4kskguILqTU4LVoAsplkyOByMfXp9a0JLO1tdAgvLeJHdvCt5PFPjLLNa3Z2N+KMAfY1lBcy1PSqJUp3iYula5rA8W6dpdvNJm8aOKZUiDEbmwCFPcDn6ZrbvdR8VWuj6Vqsk0D22p2X2yJoow3lp5hjIfj5TuUj06V1eg6TpVn4nM1skMSW2q+HZZGJ52zwMrEn3Z8/jWPZw36WGmaPfssMc9idJjVj8yxxXc5cgevmCI/StlHlRyVLzbZzI8V61nP2pOn/PJaT/hK9c7XS/8Aftf8K1dY+GvibTdGbVx9hu7RYzIywT/vVUDJOwjnA64zXHAjGailVhVjzQd0cs1ODtI2/wDhKta6fahn/rmP8K0dP1RLm0jmm+2tdi533Rt5BGJFCgAHjngAVx88ywoXk49KdaeILWGwNtJGbaYSlxcRkkupAG1vTHPTrmirG8dDpwk5RndnW6lqn2HSrY2zXS3/AJkg824cO2wkE8/lxWbFr2u3VxDaR3hLztsXtg/hWJrXiaC5tLa0tYPM8uQu8zjBORjaPbvn2FRQ38b3llJG/kpA6sSgy2e596mEWoG1WXPWu9j6H+Al/oHhpdQ1jx4y3Gorci3sY1TzUgUIrGQj+8d3fsPeu38eeOPBPi/w1qOkwW4a8FvI1rdxwqhgdQWDA9R0GfUZr5k8K6m0a6rFJJ9tSSc3AErFS+4bc57fdH4YrfttWUQ3vmWtnb/6M7NsfhtqkBcZ4zwPfNS5yTsbqhCUXK5yY8Qay2CdQmzjkZ6UreINaMYQ6pdbR0G84FZi8Dng0nb8a6DyG2aI13WB93Urpc9cSHmo31jVmIJ1C6P/AG0PNUSa2NJ0OW6iS7vGa3tD93H35foOw9zRYcXK50MevSGHzNLhgt1usfamMa/vCDxkkevcVS8U69qM+mWrLdMAZCskkfGSAMAHsOTxWR4jlhsSLSLT5PJHMbKd350/TtVu5LFbbyVgtfMEjA8s5xgZ9q51Sanex606/PS5b6lEalqGOL+5Ab0lNK13qix+Y1zeKpP3izAV2HhLT/DuteK7K0YfYykL3F3Mh2rGi4GcHgHJwD710njjw14XudPmk8K6tcC5ERKq8wmSZh1HPI/CrnUUXY5aeEnNcyPHrnVL5ZIoYr6YSSnAPmE1s+JkOm3UNvb6pNcSCANMfMJIY9/bPoPSutn8J6T44Hh3xFpklpoUZsAJ7aGLC+ZG2xiOeMkdaTx/pWn6T8MdLtWnS+1C1uGUXxQK7RMWODjt6Z9KSldmkqVqb7nDaRHdX08i/aZAkUZlcl/ToPzxXd3Edrplkk8eulNURN1wGkAiDEcAAfd/GqEujadb+C01K00++sL+1RY9SWZs+dna4de2COn5VNc6reS2l1cWeiaKtrduJDmJSJAOdzZ9e+awqzcpaG+GopR97c5HxHq0mpM+oSMIplAExQ4VuwI/T86w/tfnqY/OZvbca6PVLL+2hqd5bwxxpsTfHCuETbtLECo/CngfVfFNxeTeHYYJDbIPMEsnlhif4VJ4J9sitqctLHLXpato59VU5GO1dVoN5Fp2kFyI5CZuY1kAdQRwcd/u8/Uetc28EsF21vNG0cqMUkRuqsDgg/jXTeGdKsLrQvLmsL24u728kgt5IkJCquByRwOc1U5JIjD03OVjMNxYXM5mnWOFopEaNOpmG7nB6DHXnriur0/X7XUkNvb3kmGwxgZyM46cdDiuG8Q+HZ9P02TVAt7HDHOsLLcxhS2ehUjr+VQ+Hre9bVLa7toz5aSjLEgDHf8AQ1Cs1c2qc8XZo9RNpNfxaZboglibUozOrHhoxkke/SuquvFGu/Y7ufT/AAlHBFYTLGDeTheD0IwcCuXnkmi8MSzWxPnopZMeua8+j1vT5LeSXUNQvUuNzebB6n6n+tZTi2dOHqRitT0fXbaW68Y2viCXyFuLixMd2kD7kDKRtIPf/wCtXIXsm66kPYyH+dHg/wDtGPw5qPiNlJtllS3t4myWkJySV7YXjJrlLvxBL9pZo40K7s89fxrWnFpGGIqJyukdijBgPpUsVytm63TMwER3/KOeK5LQ9auru9eOTbsC54GMGuv0PUIrW6driFJYnjKsG7A+mO9U0RF3Lcdy2pTQXRtG23G7CSDLFVxyMdiSfyqDxfLDfaY2n2wmtpAFWQP90MPQdeas215oEYl1XT11AXtkfMhEMixRKSeOoyee31qfWb/S9f1WbULvW7u4YQjbavEFcNjuRwRUpxtqbPmvozFs0MdtDGzBiqAEjucVhamd1/MffGa6Eduf0rmro7rmU9t5rSLOSs9BbSFrm7gtUIDTSrGPYsQP616V4a+E39uS3/l6+IILPUZ7ESGDcZGjxggZ6kk8e1eb6fcPZahbXsaq0lvMkqBhxlSCM/lXpsPxs1iCaL7N4f0i3tvMkluIIlKidmHUnOQc85HWquYKxg+LPAY0HXjpS6zHMPJSXzZIvLxuBO0gnOaxpPDzKQqajBKQBv2ISFb0yDWx4m8evrupzXk2kw2wkRERYZDlAox1OfrWa3iS3YAmwkQ458t8A+9NMHY3bLXPEUXmQR6lpsLlC0e08Jg/TkkZ4rE8YyXDa9b6hLdW9z9ut8SNBkL5qDng+2KZpkuntdiS7WdRxnyznn+lUPEczN4ggtYbeSOzt0LxuQedw5JP+elcdFe+j3cZrSY9W9aUVX+0QAbmuIgP94Ugv7NfvXCfhXez51xZcHSg9KpjVLED/XMfohqnf65FGvl24bcR95hSQ1Bmu8ltFE63zL9nkXD5/nT4TDY3ca3KNOkeNjxuMsOxz3rh7i7lumLO5binwahd242wuCnTa4yB9Kzq0ObY9HC1vY6M9A8Qagv9nXWqWNo0JBVAdwJUtxuPqe3415pLPKZT5u7d1INaE2o391AsNxKDHu3BFGBkdzVeeQMNsgDL6H+lXSouMdRYit7SdyfR9KuNWEognsoFjZFd7m5WIAuSFxnryMcdMjtR4cuNQN2F0+/lt55HADLLsBDcHd26mrfgPxddeC9fk1bT7DTdQd4Gg8rULcSxgEg7sf3gV6/Wtfxz8Tte8aXWmT6raaTa/wBmuzQiwtBDncQTux1+6KTb5rW0Muhk6dbx3C3ltJqFvZpG25TKGIkbONxKgkk4A/GorO8k0XXoZlmSSMSAO0ZJV1zziq99dS3V1qWpeWkKSz7ikY+VTIxYAewwazbuQMoII/wqmStz6Gv5o49O+0TyJDF8pLs2BzWCniuwgkZRGS6k8t+hFZraNMfAcOuX2p3csZtYpRDJIduWwAPzNefXlxIZWbcevB/lWMWuhpJWO8v9cm1C6kZXLLx97uP8KZqOo6hbQJNaXksUdymydM5AkUAbgD0JXHP1rlNG1BY1MhO5z0ycBfrWhJqXyPZqiy+equGIyfNHQ/TqPxpznazFex2Xg7U7xvCs1hdXjyQQyK9tGxzsZid2D6YHT61Dqc2nXkL2+pRqWCnyp9uHT8fr1FYVzcSaZY280RjQyE5B5wVxk49Cc49hUfirUFvrN75WhWQhX2w8AZGOfc8/lU0qvMZy958pj3d1/Z6vu+YglBj+KtfQfE0MWr2lncSRC2kh2N8v3Semf0pniTT9Mk+G1pqcM102qDbJKrQjy9m4oxDfUrXn6SlLiOVmOQQc+lVUipqxdL3GexeIbFrjT2fS74xT2ymSJlOPlxyPcZxXA+I9c1DWri1vNQa3NxbwC3LJHt3oDkEjp3x+Fay+Ml+wuUZAy7lSMDswAx+GDXFzyM0jFc7ckj2rLD03FamtWd9jY8MXlyt6NOWdlSQ5jTfhSf5V6H8YvF9te+ENM8LxzreX0EqzSzoQRCoUjYCO5zz9K8osLG+v5ZfslpcXJgjMkhiQnYg6knsK6zSvAHiDVtRitdP0/wCyia1F0hvZwNycAtlQepPAxTlCCnzNkutLk5Tn7HUr6FEt2u7iSFTlYnkJQH2FbcFwsyBl49RWX4s0LUfC+vSaTqohF1GiufKfcpDDIwcCrnhO9tLfWrE6gzCwllEdywGSqHjdj261tGStocVSLkzX0y3juJ91yzJbRjfIRwSPQe5ralvBcwBLOIW9mgwqj/PJqp8Q1sdP1i903SnZoLZlQu38bdz7en4VR0XVbcPDZ5DPs3kk4VfY+pPpTckldlwhYsDTPNuk2q6yMwwFJHXvXTxR+RbNtkCKo5Yt0GOprM0qxD6ybtb4Myu2E8o4yRwM5qn45jTSoRDDcs7zEM4CbVQZztHeuWGLhKpyRG1Ue6JtU8Rt8kELnYBg8/ePrVgoLkHdltwFcHYzRSaignkfZuHCrkk16JZWLXmk+fFfW0aSAoqtkkYI646V0Va0aceaT0KcWvhKT2E0iiJpJWiXjGSQBWzcoba2VUygRRjHpVa10O6bTZLWC6t5ZJZgC+9lCsO5H5/XPtSPZ3NnZSG4vbNlDE8SEHHI6Ee1c1LHUpS5Uyf3jeqMHUxbeJXitL59k8MoEcv8W3jKH2Pb3rM1mOGHVIvLiCD95GM+2MVFNa3dxcXF7b+TFCCGG6YbuPT1rrfDniC303w1rkrfYZru7QQxLPaLKwPILozfcIDZ49vSulu8k0a292xlWC6La+VLdQx3d8BuAkGUj74A7njrVDVGmuDJOcqZGzjOVP4Vz95csl2shyRuGeetXX1cPboVgyGBwTk8j6VUmrakK8NS1YfaGlWN1CqpBwp+935NdBPqltcKtpqUSy8bVm6PH7g/0rnry4eyEb28PmLIo6KzEHv/APWqDVjIroWR155DAj371FOcfshJ8+5bvAtrO0Mkiccqc/eHY0xZFYZRgQOuDWhaeJtZ0TRYbrTprfZFJtlWe1SUEHlT8wPQ5H4iup1nVE1/w9YeKr+0t7ee4iZVjtrZIIgVchflXGSfmYnHTArZ2SWpi6LuYukeHTeIk97c+TG43CJB85HqfStK4Gm6Lp13bw28wlmCCKfcTgg5OffpzVLSb24urhpI0AZeF9OO1bV+1q2kvPOrIyMA8LDkE5/T3pO1tSo/u/eOH1R5tSsZobi7kubh2XackhRnJzn6V3XhmK2tfDllY3Tu0cGnalaICoJcXcYGD7Kyg/jWXJDbQ6dFfYLRSuVwMAr6Z9c1eaNp9GWa3U+XsLdegz0/Q1FOUHsaOvzvcntpryPTb2Mrm8uNO8NzkbSG8yO5KcD1G3FY/i7XDdeIBePFJbPbJcahaq+EMcT3vm7ff5XPFT2epXN9a38rMXWPSrW2Vwed0d/FInP/AAM/lTPEuj2eq+INM1COV2iYGFxMAFQbhsGfU7sHr0HpVTdkaQ1Z3cWrf2tYWs+lypNE0Twnb8y4b5Pwzj8q8Rmfy1lUf6yHKsh6gjjB9Oa9HvJpdG1210u1ubGKztwJZSmR5zd3475GMdOK6/xcdB8S+FDqrXsaLY28rrbw2YLSOo5BYYPYdc15tKSwzVJL3XfUqdL2krtnjWleFdY1TadRuvscG3IG3c7e/pWFp2n2S310mrxag0cWVQW0X325HX644roLk6K8E6yWd/cSyTLMC10wGAOV9s56e1c7431aS41torbfbxQKoCq5+Ykbsn88fhXZTlJvU3q04Rh7ozV9LihlQaTbajPGqfvnkjOC2TyvfHbnuDUvw70Zte8UNbmdIorS0nv5N8RdZBDGX8sgdNxAXJ45rAS8ukOUuJgc9nPWvRfhTax2vgTxlrjTSQz/ANmXMabWKvtXyOVPu0uK3SOW503jbwjYwaNc+IPDbSJ9g0XS9UvYWGVne8Lb0UAfJtBTaPrnmuI8EWNx4x8T23hu1Mlkl9I/nzFMlYo1MkgA/vYX8+te9aXYxTQXOkmNkTV/FPh/RhE3VILe2jnK/QKP51jeF5ZZPHVvqzafFbwTXvie7spAFHnosXl7uOgBJA9abpq5SqySscrPo/hX/hGfB8c1ncR6nqvhqS4tzBLhrq+ku0jt/MJyAoUvu9vfFcBcL5FxJbsyl43KHB4JB7V6Lavb3Fn4eJukjk0rwtopTI5Gb0O38x+ddjHe+IIbG40NpYHs7eaW2VHtUbcquRzkc8/pipqSUFdmTp82x4Vaqk1wqt9wHL49M81u6Vq0epakVmdgykLGmPlUepP9K7nxv/al3o9jp87xiI3IVdsKpzsc8kDJ6V5no8FvoviK/GsQySwLatIEgkw0jhlwobqucnJHNTCtFlxouKOt+x6dfhrd1lM21nSR5AFkdf4IxjkkkcegNF5pWht4aTU9LvEguFVvNhklJLOCuVGeDjd09PfNUtR1i5u4LSPRfB9lpUUrZRFj8+bP94yPnH5Vzmla7JLr0NvPptrqFmZC00ckKqxXvgqBtPSuuWKouPLGBXspLW51Hw61L7GPEkdhYW9/qV0IbdYZgCvkkEscegNSa3qelQzeTc6VHaDTbRhBcWbsiM/LEuOhJJ6VznhfTdUj1HVNTtHeC6iOUiR/nCE9Qe+MgGsHxLdapqGoNb31y8gjfMgLcZHrivNlG8jtp1eWFj0r4SQa7c+B44rXT7eO1UTMtxIhL3DbslFI6Yx7CtX4gWdxrej6aq2x0+OWdYZIpB0CgkzOFyFGMgAnJ61k/C/xze6PoNtotrEkHls5FzuJ2qSWPHTJzisr4g+MNRvUawW4KxTSb3CnG4gYyatRMJTutTuvFmraJJ4cv1sg8iSRqZZXPJbGxFA/M/8A6682utNurieFrW1LwMMI6HgDpg+4p2nrdLp7RvLuhfZuVuOR6Z6VA1tIBLHA0qqc7gjcfpWbo+YRr23NfwNqFlo3iKXS7zMhmO4sDmMPzmM/UEj64r1rSdU0BUsrbQRDao8xLQRLhsgZbgdunNcho/grw63h1bw+JtNF3d28ck0E/wAkkcgGSEY9DkkdDmuG0D+09Bv4dVe5ktiJCRlGVWHoG+maqyiRzOR7rrXw38DTWereI77R7i4umhkuZGF06KrhCSQB6nmvnjwDr2oGxksl1OS0W3LTRhTtB3deR3BzzWt4j1zVJ/t8y6zraQXJYxQLfs0JVuqkdhz0rmtBszaxvcrG7hsxkD2wac3zKw6N6crkvjPVGmslsxezXQeTzHZmJVSB0Gfr1rT8L2NxNoVo0dylrCAWklZdxYn+FR/WsDWLeGSdZULrxyrLgCui8O3QewSGSTasJ2L6YopxtZMutUcnc6U3kVppi2sEkkrKP9Y+CzHPWsTU4fDl/e/b760uobhzmVYo1YM3cgkjGffpUkssYVpGfCqcE4/pUCtFPFPKjny4lycpyfp/nvWkuVbnMqnKzWOsTTwW9lZQ/ZNOtiTFCTuZmIwWY+uOw4FVb+z0S6IXUdLgJlOPMjXa4OPUVXtpY2GI2f7u4ZXGf85qPUrp47ckIXQctx09xVRasHNzmVc6AuhXTzxXPn2MxAikcgMh/ut7+/er8EkSgyPInloNzHdxgVQvNRtbvT5LGcM4lHBX+FuxFYtrpjpOFt7oSSA8KVwGXHOR/SobRaReuPE0MkLxqrRo8gZ128kAcVp+GL21vkne3D70ID7h+Xf61bh8N6RH4o0lo7WMxm4U3EbHKFceh962fjBNJa6vZ23h+GGCCOAmQQRqoLE8fXpUc8b2Rt7GSXMyrk557Vy7n5ifU1CdY1yIFZEDDGDuiH9Ko/2hOvDIv4qQapHPUTZpjpTqzU1Nv4oVx7GpRqUXGYn/AAqjLkZdpvzdiarrqFuwyxdfYini7tSOJwvsQaBcrPQ9D8OaVqN2INO161WQHEsNy4jkjP49a7zxP4f0jQ9Bsbi11a2ecMIXRpkZpC3QqOp5zx6GvIPifaQnWv7Ut7UIlxl3WPICYbpn6ED8K5eVVRluLZjEYgrfO+TknjA/rU08PtK56c8YnDkcTvta8N+HNRMphgGl6gTnfF/qnPuvQfUYrm00COF2jmDPIhwQTgfpXSadfLquiDUBtaQIUnQHlWA6/wBaahmvrK3nSNXJBVjuweOlbdTz6i0ujB/sa2MhLBwOyKTXD6hJ5lw7LkLuO0Z6CvVv7PnaKTbGquyEAlu+DivK7q1mjba0ZJHBIHFF1EVLmkmQRO2cDrXtPg3wz8PpvDUupaws1zNJB5kZVGTyW2dPvc4bnP8A9evNvB2kPfaoljD5HnMctLNnZEPXjk1654T+G+iGGWTX/EU05bKrDZpsU/XOeKyniIw3O2jh5z1SOQ8AWXgeWWSXxI5K26LMYGhZleIxjLFgflw2f0rlfiMuhp4nvj4ZZTpW5TbgAgKCoyOeeua62+8E2OleJJ411rUrdf8Alk8SxgCNgcA7iPQj8PeuS8deHpNJkR0umuVlYB2kmjaUOecEKT271tzqSujGcXF8rRzS8x7ucA4NOj4b0qU208NvvlUbGbAGf1qH5QOCam5NiyQxtsdF34+pxVWdGkURxrl2O0ADuelekfDPwHceK/C91ex6lYW8AuvLmW4lEbZUAgqx4GQa57RLS307x7DZ30a3UMN95B2MGUuG2owI6jODQQ9Fc9O8aSS/8K2t9KS1MS2qwRsxf7wUAdPrivNrPw5q2tXDQabbBikZeRnbaqgDJOa9f1/TZb7Rrm2SPLsuUy3cEHH6V5T/AGxcaTdSq1xPDgmNo04LexrNxUNgoz9otQXwrr+kfZryWxS8g3qVaLkYPQlTgmu10cahCpebR2itv+eshACH0AHOe2PeuUj8SXjm3EGnXVyJPlRmc89sYxiptO1HV9N1z+zkklXzJ1VIZD8pdsAZB4zzjNcOLozrR91nUrRO60qaSEySahDGVmjx5QjyBtOemeP/AK9eb+PJpr7XWMUIVXUMFTAwnYD17V6HfN4q03TJLlrbSXksW3zLklz8wHA/Hn6GuR0rTb/VNXj1CyTfPPL0fgBycnHHAyT+ArDAYSpTqOUhVKia0OguNOltPgtd6Pd2EE15JE1wlw6kPbpuVygI642n868PPKema+pNZ8WfEPRtBSFrizkkeJoUto4GIVQuBlsV8wXELwyyQSxtHIjFWVhggj1r2DBFdBg1MshHWo+lKOtMDuPh74ig0u2uIHltrcyK6TNO5Aljbb8vAzkYPfHNdI/j2x2yG61hPtAQxgWljvBQ84Jc9BgDpzXAeF9NsLgNdam58lThI+zkc5PtWzc3OgSW/wBn/sq0IDEYVdrY9cjmueahe7RUYNlux03XPG2tXmqeRLrtyc+X52FCRA4UsOnTtWXremaharJHd6FJZNG20ukeEzXUaJf6fY6U1vo+rXWkXbAFhEzMHHQLyeOferWua5rs2nyWv9tWerWv2YNNI8Ox0Y5zknk49azVR81lsdCw8XC7KGveHz/wh2neIrO4lnjvY1MqOAWR8HccjqMg+9cnoFvJbX0V5cx/uN5kUbvvBTgj25/lXf2epIPh1a6bNHKzxOMFxtG1gSRjrw36GuFuJtw+zqhAjBjQ+oLFiT78mt21J8rOaNNxgmzufDHiLSorITT77V/meYBN+5ieNv6VV8ZXmjaxYu1s0xvI2yXeMLkZx681xM03lAKp5x+lT2chkPlsxO8cnPNcccDCE/aRepcZ66mWIpf7QVI/mPOeK7HwveW1jstr9ZVjd8GXP3e5yPTNZGlwqtxMXxngA+1S6g4MqjsPSumpRVaHLITdpaHeXGv6VpV7Hlo7tpo8FYiDtXs31rnvFFxb61EkOn3CwTGYGRZTjjpkY7ZNbngTSfBx8NvqPizIknkK27tI64QHHAX3rR8Q+FvAklnI2k6gIr7y/MtyZWJPHoeua8ynh6dKV92d8cPKUbs4tfDNquk3NxqFvqyywyCLzBB8u45xtHccda0Ph3Z6XKrafrliks8nmCNpJWUqqkDOAevBwfapj4ivJDDLHe5BiyYstkEjqR04Heuj8KeIdJXTYY5dJ02aYAPJK6FzubceT1z/AIiu+lJ3McTCKS5TxrWLeeOAtMAreZgKB29a7bwnbyXWnWcKtGY2Qb2U52D0I7HpWdrggk0UybAWKHaT2IYH+hrJ0DUrrSZGuLG4eCUjDY6EVFenKvT916mMkoSPUVhkRgka5ZWBwFyARwO1cb4/ntnudPjN0sxeR/MKMGKkVUuPEuszQmGTUJGV1w2MAkc+lZG5ftlvuUFRubn6VzYTA1KUuebBzT0sdPZW3g+w0q3OveGdT1y8uZ2SAwXrxfKFBA2jjvWt8Q5I4rrTtOtLA6do1lbqltF8zKPl5yx+82c1t+Fdat9LtpHm0qxvW3xtGZ0BMeRyVJ6dP0rQ8W2qah4TmhVvOMrbhOp5yZN276DoAOwr04SvC7MqulVRR5TcXb26hSZCrnKoOB9a63wdqVy1nLaQmOV1AmCSKOU5znP3h/jV82Eov1lvNT0y20sRlYGNvl1YD5S3HPNZHiu2k0nTrDUpNWFxqsLBEniXywU67do7detcVZutFwW52Sw6iuY6c6pJbx+Z5MJIBAQrleepxnt/SuC+KOuyXSwBk+zXCShU8o7Rsxz09cg/jTW8Vas6Sr9oiZWIYKYUBXrnnHSudaBtT1GJbt3kaWULI2eTg/4YFY4TBVKc+eb2OVtPRI3/AAb/AGfMk82u3Nxb6SqhX8tivmOeQCR1xjP1q74g0zSIpEXQ9amkhluI1a1lOWUEjax6dM5rQ1PUP7Ff+ztOghjhWNDh1DDgdfmB6GqvhHVbjU/GNtqd7ZWFxcWtzHNPO0QAmUH7pUDBzjjiu1SnKV+h0OEIQsyjJcTX2pQpGxnuZIjtGeTz/wDrrsvEXim38L+Hv+Eds9HRp5rVwt7JKWBY/eIUcHrjmo9d+Iek6odQsrPwXpWjXGnz+W9zbj53HzDaOBgcZrz5Nfgv5NRs9UhBaYfuJGP+rIGdo9MkV3UYQnK0kePKvV9tyx2RTvLu4aUC1Z1jPZRn2610uiaFa67ax2OpR4mcFo5AMPH2HNZXhqa32wx3EarhWkSQH7w7g++T+VdpqfjWCx8MaZoGnxrLMr/aLm5MYDqzEnykPXYM5J7/AEArspUadK83qRiMRUkuVHmPi7wjqXhuRZJttxZSsViuE6ZHZvQ8fjW7Ya/rP/Cur7SYNPtLm1ms2hM7EiSNfMic47HiFV/Opb/Uvt2m3djJI0pnjckt03D5lx6citXw5fWa+CtFjtY1ZbNZftWV5YyuSd3HIGMewrzZ1Hq4o6cvqOsrVdzs49dn0PVtM1S6V1t7TxUbgSOdzMW0pdgx6gFR+NQadrWn2NtoMX9oSv8A2ZpeoW0mU+ZWuSzOR2OTtwO3Ncf4gjmXwvDpwYmCHUZ9RWRnLSFTABhR3ChcdfSuWeXThaBmhvN+CWmMoAb6AD+tP2jeqOvk5W1I1b7U7y7upbPS/s8kKaHbabJNODlVi2sGXHQ7hXqXw+1y+uNDlm1lUvL2S7llklQ7Qd2D0/GvJfC8Ml5bS2jSrDCT5rvjJCjA+p5I/OvUPhXYyeJNZt/DWnYF3cOikkHbGqxKXc+wwfqeKnl9rdS2IrSVOK5NzW1+4j1K6061WLySkks5YtnhYmX+bivLp7C9TSvE101ul1cBEhiYHLICxJYD/gIr3745fDyHwjpWlav4d1V5rze9pcLc42sWXdx/d+5/KvCtS8RyGKSK6t/slwqpHLEBgSBgSW/lW1PA3TmnZE/W2koNXZFNfwx2huFu5RvAWExuQyjvjBH54qhpzWMGrfbD5VrZrmS4mfncxHC59e9c7c2lzJeP9lLpFuLDcv3fXFdN4Stp9Jto9X1K0SaxMpWCWYIEkcfexuPOOB+Fcyi4u51ynzJRNG1udJ1S5mW1ugJiGIz8hK46jNcxD4f1i4vZom8iOANkuXDFhn0rufFmovqqjTYtPSO7vGWW3GY1JJ4GOc81mX0babaj7RePHcH5JYigYRsp+YEj3H6VEq8U1zdTnnCcH7uqMXTysbyrGx+SQj8jXPeI7+eLVDJu2vC2VyOPrWzazi7u5p4IXEcjc4HG7vUOpof7btpgqM8XzDcARkAkZHfnHFb3VgSuX9JGpavbRR/bINzKJMMmB09R3q99gu10o6fGsUlyzmQjewAx1Y8dMdvUVn+FD9l1KGGY+VgZiMh2hh3BzxXb3NmfJ+1RiKRc8sHVjtHbivHxOJqU6lhxoxlqc94Sj1AeJVtLuza8FpGbtoom3Fgi5Cj65/Suz1zxst1bWsV9pWoBLtflgNuHKLnbyPwrgv7Saz18Np+oNDNtaCW4iPChgMDPfBAra1LWPEcN4GuNTG1QIxhVy4x0GOv1NdCcpxUpHoYVQhFpHPeJreS21JrfcLaCaTEbAD5SVz0rX0iK3bSraGNXAVJnkdeSzKc9+5HP4CudupdW17xOIFMaRWk5dCRgLz1Y9zxXoqyaM+YpvJlZ+GCqAM9+gHB49+K0kqqiuVXPOxK5p+69DltV8H6hqSJcQ6fqIJi8wOke5W3dFyPaucsIprOea2lDpJC5RlcYKEdQR2Nenax4i1rS4bVdKuxJbWwAQGJSsS9T94HuSea89ma8nF34g1CObbdTPcPLsADFmznA4710U5ae9uTCMrGzpMWn3W2G/EnzsCGViDn0x9Ca6i28PWaWxggWeMFz5mJSWVGwG7/T2rgNE16xWfbNBMsfH70jkfQV21n4w0XyHH2i7JGFOIR8wP4+1eTj/bqp7l7GkYwe5QmsbDSpTD9jmcvlQfNbJHBHfvXGa1qKyQTLDJKqk4jUseO2M10ni/xSs4T+zULGMgmWVAenQAf1rh9dZYpUKsAszCUcfdycn9a6cFCso81QbUE7I7HT9I0y00mXS7q1u5b2KPzriRrc7UHX5G/GuamtfsV7Z6jBLM1s84CtIhVsg9CDXbWGvXWqaabz+1ni86NY0RmC4QcY56iuS8aa1dyR2FjNcGfyH8wyMv3hngD2rWLlzWO+pGChc7XVrqBdRW6itc7irg7sY5zWr8S0todQs/It4yHtt3BwMZ4/nXJQXi3sXmyLHbjhVGTggDgirF9r0et3KwSxxxPp0CWuRIW34z83sa3VJaHnyxD1RTkwScW6fnVd0Vxzbp+dXGhRgdpB+lRPGcEjB+tXyo5/ay7lCS2hY/Naxn/gNRnTrFv+WJVvUVaLSLrMIN20VtsGVB4ZsnP9K6SE6K8DweV80p/dzSMq7cfWk2kb04SmrnGvpNqx+WR1H1qI6PED/wAfoH1xTvEGozaZeeStnFImflkIJVv6Vdttpt0ae1iEjDJATgUCk3Hcb411KSe2SN/+Wc3B/A1z1tvmlWLcEJxnPfGTk5rW1eXdcIp2FGY7t35f1rN1CCOO95YqCARgcj/OK6YbESetjoPC19cWE72Z8t4JEZ0xj5jnvXa+ArL7dZ3SO7xrFINu0dQRXmHh1z/bcTsxbeGTJ75Br6D/AGf7O1vNAvpdu64iuNkgzjgD5T+RNYV5tK6NKUVLRmeNDiYsDJLyCM4FeS6/ouo6VcvHfQPGwJKSYyjj1B/pX0nqEEiahOq26lQ5/iqlqdlHfWrW11ZwSxMeUbmvO9vK+p2QpxgtD57+HllcS6xNcbo1JhLIC2Fc56e1d5ozeJ5r9rW4NtZrIG8gq64U44OR2z3rzrQb2TSpzZq6vuuNuNuCvOCM1vMk011uaV2VcAqrYYc+tOsnfU7cNKPJoafiUXmn+E21K+1C3u9YsrhVKhy2Iy2OT1Jzg15lqGpXGqaiLu9ILFVU46ADpXVeOUisNKKiR2e8YBUZgdqgg84+n61wwJwPrXbh78h5+Na9poWdXu1kdI4c7Ixjce5rPZqWVjHIy9vf0qLdk5yPzrW1tDlk3J3Hh2AK7mAJztzxmtLw/eNba5p8y+WpS5jbMgyo+Ycn2FZiKXOFBYnoADWhZ6LqV6RHDauNxABbjr+tArH1lb6H5g3G6xznhcgivD/jRpo8L+KTNHEs9tqkZmDSLlRIDhwB27H8a9U8PaxfaT4M0y0vFzfJaokryHOCowDj1xjrXmnxSk1LxJbRrdTNIbZm8sEcDOOR9cCsIKtJ+89DS1KHwLU5Gx1XVrqwMUeoQQQR58qPIRyx9COTzWlZMLAJcXz+deuCWkJyQe2M+mOtcXax3FrqCK0ZOxu46V0OiQtqmsxRTIZFJ3MpPGBRP3TSn7+hvSa1rWoSu+kyXd3KwAdNoYgDqx98ZrZ0DxBNJc20VtZTWl7DIGmWQEluvOOuO/FXND8VeHvD901vbWWWb5ZGUgKCev1q1qmt6HeeKLAx28sOo2txDlzjG0uMqe/Q1ze2aeh3SwkeS9zW1fWPEK23mW+qTxberG2IGO/XmvEPHS3jeJJrzULk3NxdgSPIY9m49On0Ar68ntoLhDFJFFtDZ6AEV4B8YNBim+JEsN3JJbWIhjKNCod3+XO1e2ScjJ9KqjiXKWpx1MPZe6eQSffIoAJHQ/lXoHi/TdJsLDTptP0ia0thGY2lnlEjySZyWcgAZPsO1c1o0E2paxFBHG6xyOFeQREqo7n0ruTutDlknF2Z3Hws8LT3k1ldSgyWq25udoXG5yeEyfX+hrrDNd6hcX39peB4IY7eJ5DIkOxiq+h5zx6VctbldH8NWcMPmwW6IYrfeMNgc7j35yazbjUPE0U3mW95cSRTcfKxw47A5GBXmVZtzZ7WHhBQTRzq3GnR6nDqVjocaWzwFGgnJwxyOnTnFc1421OKJ2tLO1Fs90gabDZIXPT8cV1fjDU7yWa3V1imlhQ+ZgYye3SsJbe01k/8TeJ0UsFSWFeYfx710UabdmzjxVVK8Ys1dGfUta8KC4e0doLZRG9wHHBXHBH5Vja7GsBtkEYV1tBz3O6Rzn64OPwr0v4O6HNZ6D4r0a+uoLnTZLFryCeJ9p3gbcFTyOMH8K838Wx2UF0zQTOxRQkpbJVcY6H/AIFVRuqjTM5PnopnNvmSbJqxaN5c6MeMGqRvLRG/1xb6JTX1K1GNvmkD/ZFdNjkOltl3Jd5/gcAflWZeyOHO3hh0Gav6DIdUine0hllJdVZFGXGB1IHQHmrx8MXkk4GoTDT4iQC7L5jAE8nAx/OmF9TrtO1nSZvCsKtpC3MTOWUTLnyzu+YjHUZzT/7U0fUL43F5ocME0MAjVlJ/dqPuk5HTr+VVdbii0O8hsdOkEsNvFtVpF4kX6e9Z99eNc6aYmSK2SRgMRAnJPrXm8vNOyPb9py0+ZmXLNHBdN8qTR52qqMDvUDH5Yrr/AIbWvh+VovOtLW2uVYqZWyQuRwPy71y3/CM6r9mFxbwpNHjI2sAx+g7/AIVnLqEtrOtuCUJcM69CSOMH+f4V2xpKKPIqVXNmpq0Udno2pR7UkMUj22duQMyckfUL+tcZESh8yHDxHqvHyV2l5cLP4f1GOUvH9pAkJRejRgsvPbJH48159DdQswkLNDL6r0P4UU9E0FR3szWg37DKxwvbI5PvV/w+V/4SCxDIkiySeSVYZBEnyf8As1Y815kAtI8o9SAK0PDGuR2PinSZra1W5eO5DbH5DPghfyOD+FW3oQtz1Dwk11HI2nwrAZJEWF3lwApGVyCfc1xunJqi6ydR1Ayxwwl/NeY7d3bIXv8AgMVvXOpTaXHOY4xFPM2JiQC0bKTkDt1zWFeX39oCTq5kRQc8nI4xn86zoxag7l1ZLnuuhd1G7iMzCQztCwDR+WemccEVm+LIZrhrf7NFKYlR38sNlxk88d/wqjNcXNsucecqccnlcVa02e4urk3khKsoKoB/DU06TU7m1WupQsY2jW82oalHYWZLSscfMcCMdyfQV3B8N2eixicy/aboZdZW4VGx1Vf6mpdP1Gz3xStFF9qmjCSOigNnOME+mQTWRqGo6hdXN5bQhR5CMxL/AHVx/j2rq0Sucau3oZWshdUkeG6uTFPFD5qFufMUmn+B9Uu9D1aCSwwWYYk3Dse2e3SsmCzuNT36rqUZjSMbY1HBZs/54q5DIljCjwqGkLbQo5IJ4ArKK1udVepTcVCP39zvNe0zTvs9zcWenwJqF44muTExO9jzk59STXmGsaakWrGK4ke1JwzZTJ28Dj3612+hC7ilt1mkVvNcB8nJGT/Ssr4g6d9h8SwyXcm+KWImInjOD939RVwdqiXc4lQsnVuZNmNLjs1hGpXAuYGLKDFw6MR09DjmrWi2cl9qN00UqXKWqEFgMAk9OvsDVQxQ3rgbhvPyoyfeU9vrXRWFrN4b0C4XVZYku7ltyRJ97HbPvW+Jm4xsgo0Y1209jB1BY7SOVmYCRVYcnAyQQK7r4T3cknw6fSA9t811NbLJsz94A/X+I4ryvVWuNSm/0eJpPLDu230A5J+mDXpXwlvLe3+DniuaRQtxa3iNbtnB3ugwB6n5T09DXG7qKuaUqMYNqI8zafZ3c9nqaRXC2TTSw/vWDJENwEYI+8Sp55x1615hM93LOLSFTtY/KijJA9M967C+vdP1bwvHdSkx39pKLZkVcEqf/rZP1zW5oekaPd65AkMiraylF8+Z/L2qBnDHBIzjGfWvWWCp2905pYyf2tx3w60t7VVX5lmdCGcDgKcZB+uBX0t+zxoVvp+i33isxI0t2zW1o6rj90jfOw+rDH0WuI8R6l4LtdDvNJ8Kabo76xqs8OnadDG++VJZSEDg8lirb2z8ox68V75Ho6+HPC9npFrEyWen2qW6McjO1QN2fUnmnVdNRUUrMyownKfPJniH7VOtQt4CnE0ksc3nwzW5U8iRXwM/gSPqa+aH1xdW0ieGeyM+rBd/mjA2qowOfoORXtf7Vl1HNo2m2MrL+8ujIVU/NgKeR7ZxXjVt4E1+a7ltbL7IkaSxxG4uJvKUmToct1A4BI4GRWdOUkmdFRRb8yxoZuL3S0iubcRnHyFeRJj39fUU2/vn0yJLeK4N1G279xIp2wtnJwp6etdJovh24fwp9le/s45rZi0TROWbcrkEkduQfYgj1rkvFt9FqkFrPGm10QrLgfx+tViqMfY3sZ4epL21izoV5q2va9aaXaXTT3l7KsEMgAXYT1A4B6ZpfFGpWc1jJpenRzSlFEazOcNI+Rnj3/rWH4MvbvQ9fsdW0+Xy7uznWaJyoYKwPHB4Ndv4a0JLvxO2vXEkctmpe4ESrgiUnO3HoMnH0FeO8Nz+/a9j0ZVU5KMna5lS+C77S/DcUq3bm+cb3tV+6xP8IPrVrRfDct/cWlxfWc1tD5UjPHJgNkYCg4Pvn8K3tC18X/xP0a1Cl7drsRyoe2VIA/MivU/iVLZ6ZFaWq24SSYFwSB0Xj+tcVevOEbPc6uSDfung2r+FWjfZHfXCRA5Csu7b+NZ02nWulpC95rEqwFgjrHGN4QnLYzXoN5CLiVmSOE7uoHB/nXBa+trceKX0q6wimMRqyn7smM5/WjL5yr1VGRhiUoQbJ9WttF03VNNs9HiY+YBK80z7jICcLx0A78VWvGIuGlBjE+4jYGBJasdbG9tfEFraXMv7yORNjZ4KDkfhW+bSCO4uLyMqxjUszNwWA6getfQVsOqnS1jz6Vd0ut7lWxkuIcw486ViZZypwAWPAJ9vSnGS88zKRxg9ts+D+tUrKNL61+2SXBgilmJkIGSMHrj0HpT2s7WS4maxvpPLViBNKCjEfTHWvPdRxdkd0YcyuyxbeJZFka2vF3xFTHIjjBI75rY8U6pHL4YtLOyTKSbYQB3PYD8q4rVLOMXcXkyNM2DuZm64/wAmug0650y78G6ZaQBjqNtq7TMzcKsR2AY9Tx+h9amb5rNjjeN0ej+Ffhr/AGRZLNeeFofEGoSEbmuJ8QwHuqp3543Hr9K308A2t7afaNX0DSrO3Mm1ra2cpMgx95SvHFLL40aPUrbSFsb281C4YAleIVJ5ySO3PWqVr4uutQ1R9PbQby1IchrneSowev0rllWlc9OGDpcmu5534t8IPofie80VbtZbVEWWG4cfejboCP7wwR+FYh8O2NyDJJdTSlMLknaAPpXZ/FK5aTUA/JZFETt/ePXP5GsDTYLWC1jkuJDM7kvtWQbcdunWuyM1ypnj117GTTEmFhHa21uUdFjjCDamRxxUGoada6o0eVOyJSAzDDNn+VdZNo9uPDw1GaMgvIP3auPkUjKnPXkH86xysCRSeUxXaQPmII5//VWdN05PmiJ4q9olrw3ZQtDHYfaYwUIRfOH65roZvAd1DKyhrVXz8xQY3V5zaXUklxJtkLJvI+uOP6V7j4HuZNS8N20zgsyZjY5HVTgfpipxVWdNXia0aMKkrSOMm8H3sOP3sIz6ZqP/AIRjUP78P5nj9K7fxrqlr4e0g6heLlc7Y1yPnbsPyBNc5pviWVEmk8SW8OmoyiW1C5LumDuJHt/jWFKtiKivFFzoUYuzZwvjbT49KvrFbq4SO4uEYoVXKhQeT9cmsOCSzaEpHp7XkqsWN1csSo5646D8TXWeK/F1j4u0yU2/h+B7HS42ENxMCZ3duCygcKPz6V5/FcG2ym1D6MVBJ+ldXs58qlNaihOC92Ox1cHk+JytrP8AZbNvl8tQdq7gR8oHqa6M+GbvPzeVn8f8K5LwNbLeeKIdRvIS9tZqZkQHGZAeCT+te0W1xHcRCVduD/ewCPwNRUjXppOK0C9Go/eZ836vL5t4EywCD04zTbaJ522q6Jxzk9frTbtJCzSP8rs/CkEHmmRMu9mTC8ZwTXZFnMW9GmaG/hJ2lXlVc+nPY17V8C70W+ua1ZSb1V40lG0E9Djt9a8Ri8uS9QtII1LgoAPQjA9q9q+Dqw/8JrvYPsmtHB2HB4INY4h+4zaj8SPTrmSzM7Dzgvfk4OfxpFaIkGORTjnhh+dazJYAMzLMqqMlmcdO/avN/GHi20+1FNPXES9N/wB5j6//AFq8qjCVWWh2VZKmjgfEXhu1t/E19qYZprd7pp47dfkz36+m7msGW+33j+ZutixJ+bp+ddJf3yanO2Y4fNxnDqckfUVmxaFJqExiWO1YKfmYcbfxNepOjFpHLCvKnqVbrStP8QWtvbjUmguI2byyih1ORzu/IdKxb/wH4psw0kdgt/AD/rbZ8/jtOD/OvQdG8PGzy1vEplUEl0AbaP6VpiZ4h881xc4PKROv6DIrSnaKtcxq1lOXMeU6LaSK3l3VsUdZCrLJHtZeOhBrZl02I42W0R45OBXU6/qOn6isQtmU3MRIxJGVkB9GzXOXE0gGQ5X6CiTCJThtljm/1MUZI4PArrdLVNGxLOoNyU+U8Yjz/WuV0wStr0KzbhGFEh3jqo5z/KtjUrkTO7M2d3vRAJE0+vz6hM0ckgMigrleAfetO3thPagsBLGUBYk4Gfqa821a/NnNmMMWYAZBxzmiSefUyJNRu9kaj5YkcBVH51dyTuNR0exkt47144DHuKs/mjao7cjrnmsi1jsrHU4NSt7xJPMdkZQpyvYg9utd54FvrW38L2sylI40QqxDMyNzjkFsHp6VyviyTS9Vnv5dPUW8xYyFQu0FvUDsDXme1nVk042SOnDXhJu97lq61axATbplocn75Tl8dQDjg1Nfa7a3cc942iW8VwLcAuT8ysMbW/T9K4PS/EBsZvLvoZHjIwSh5B9a6a313TLiKCGO1m+zyOfMeZvvn0xR7Nt2R6ksRHk1PqkWULRK7RrlgCfrivFPjlbWkXi+zmllxi2XzVjIyCCcZ9OCK9L8Q+PNB0nwhb6tFdLJcXEIMMDDOw45LDPY8e9fNHiDWrjXdVkuriSRjK5JZzyef0p4fDu/NI4KtdbRN+48VW1ggW2t4zE7cbl3bvfntUp8Um8tWZoRtAIBiADJ/tCvNrq+F5eZQny0JVCa2tHby8LnIHcGvRukrI4nd6s7PWPFVvrekR2t46i5UACYH5ZCO59GrNsP7QjhaO2upGyCVj8zANZd5ZwMBIyqG9u9V7Ffs1y5jZgpX1zx6VyvDR5rnSsVLk5SaMy3T3Sz2ksc8Ee9owDvz2GD+NN0y/hBk+8IyAWDDgc4zn8a6Dw3IuqX72NzBHMXh4JHzABhxu645q1qXhXSLdZ4vsdzC0qN5exyV28Eccg9K56uOjQq+zkcsaVRq9yr4N14aX4gjZixt5CYp488GNhhwfwzXG/GHSm8M+NL/wAPQX5urePynLhQA4KBkP12sAfXFGh3WzUYVlmyQpy2OuOlRfFZJJNbh1B7hpxdWyAFuq7FCYz9AK7+VNqRSk0uU4p+c1YuNPvYLqKzltyk80Ucsa56pIoZW+hBBpdL0651fV7PSbRS1xe3EdtEB3Z2Cj+dez/tCWvhvTfiBY6XohMtzpelW9hev/ApiGFA/wBrYBu/L1puS5kgS0uc9p2pW/h3S4tJ0tQCV3zzDh5pMckn9AO2KP8AhJpm6zykHgxyKHH681xvntJqI5JLZ4966KG3W1hWS6wc4wo6k+lPmJ5UJeX96YhIjbguQA4yMe1Vo767mdS0ikr91QOAfXFRS3gnudjRyLucLtUjgdOmKlvoY9NvPLMcrKyho3Py7ge4yKyvFS8x+2fLZvQ031K8t4hJJKwZUwB0x9KrTLHfXq34VS7xDzm7hs8/n/Ws/UrppoCrNl1QMhJ5ZSOn1BqbwjqiafqcF7cIklukwWYMMjYwwT+HB/Crc9AjG7L1/Ii6Lfx+YrFId7KOcHBxn06968+7V9P/ABa8OSW/wWtLfw/orTTXhW4u/sdvlmdsfM2OW+8fyr5jZWVirIyspwQRgg1FKopq5VWm4OxGeWH0q/oc0lrrNjcRNIjJcIcxnDAbhnB9cZrQvPDc8HgTTfFYWXyru+ns3Gw4XYqMjfQ7nH/AaqaHp8mq3Tada2l5dajONtnFb4yz4J+bPYDnt3quZWISaZ3Xiqeznup20+V2szI3lO7FmZSTyWPU+9YFhNKI5ERpF8vcZJF64HQD6+te5+HdMhj0e207UNNhje3gSKW3dAwRgoBX868V8U2tvb+O9U0yxW3SM3GIo3kCquVB25PTmueGKUrpLY662FdOKlfcXTVfUJJV8mVNiZRBgs57D6nBpum6l5Fx93KbTvXI5A/Knvo+oWTlJbCKIyAEEygFh7EdaqagNPsW/f6fFAzfMmWJ4pRxF5aHL7KXcksp47i+ke0kkNuGyAww2e+a2tY1BBZi1jQRmQhpT3du34V1/wAC/DehX3hR9TvbFbm6klfAkzhQG4wPpXAfESZbPx7dW1vBthSRNibMqPlBPGRkVUq3O+RHZDDypw9oytYw3txcssKyXEi5EMMKZAJGNzZ6ewrR8JeHw3i2ztNQvY5CGM0kCsGOQuRnH1pP+E3vIbUW0WlWuWO2MW5ZQ5zgAgE8/jW54W1SLR9RjNxp7TahqOIVaOMKkLdh15BOcnjGKwTrX10QqOG5m5paLc6fx1Jb29pHZaPbxx3ZiYr8uNu0dT/nvWNqM+sav4W0LUtNvLOxurr/AFkNw+GYA8FRgk8g1y3xBuvFFjeSSagphadSImQhlZO4BHp6Vhw+MLmKziW1kEFwkCQuWiDhgucFSeU4Pat6akrM0qThdp7Hr+nXHiDxB4ctmFvosVzBlWuZLVIpJHHGQqDp/tE8+leQ+LG1VNUmGqTbpFYDcoyhJ5GD+dW7bxZf2geK2mZEYnoeMVzWsXtxqWpJHubezBQM8ZJ6/rWsXJyvIwqcihyxLkVi15pxuiywC3idf3Q5fqct+f5VSsL64sbcOvzRM5Hl7z8r7fvY+nGa6C6jeyCpHj7LFughDYO4rw7EepOf0rF1RbYWyxrHFHJGWcmMffyRwfTGD09a0vdmHQ3PBvh/XPEcrXVo9jGkV1Esn2q6EWWb7vB5I9T2zXQahDdRxfb7CWC93g/araF/3lvIOSSv90jnP1FcFpXmTRyvbXBjmGFO44VkP9c1s6Yi2bi4utXgTenzKgO9l9CelehTxHJE5Z0vaMu6PrF8fE1pf6fGLG6swZo7iFiWV8bcn0OCa9V0Lxzqionm+JNYS6ZctL9rcrk+xOMV4bd6xHDey/ZJGEcoIJ7/AJ96fb6lNHYx3T3QdPMKCMt8+AAd305x+BrgxM51bWOzDKFPdHoXju11vxNrseqeINUa4trePy4ntl2naTklgOh9xUOiWuhW13cPqIOoRWaBohMzSK2RnIDHHTHbrWBpHi+6hG2EKwPQMKXTbu8vbm6lEzpGkefMRsMrDoPp14qY4ipGCiVKhTlNyT+RtG3W+mbVvDV0BjbtjzweRxz078GufsYZG1prC68mJ5HZXR+obBOAKwtH1q60m4YWsgXDfOP4Xx6irE2oR6trT3Chlkki656SYxkH9a9dVozijzfZyg2dRpGleTclltUaEHcWDjj6iu3trPVdN06z1MWzQ2d6zpbycbHKnDD6j+tcC000cUdyJNrSDZLsOMOvBFdV4i8ZR6j4d0DRdEE6pplqyy/aSMmZ23SOCOoPGK2i1T2OaadTVmlpQtb/AOInhy8HlJdxX8SSAcBxnj8a6r45TTw+LbCJ1aOL7OfL+bO7nk4+v8q8V0O/uYfFUGoPMCtreQSsRzgIyk/oDXsH7R14k/jvSPs8iSQmzVwU7gsxH6V8lmMnOq7n0OFhy0kcz8hj3GGOU4yN3BrybxhbXljrs0rHH7wOjqc47j8a9TjbfEq1zXxJ0uLzIJI5QzMqr5eOWaufL5uFXQ0rU+aF2cbc6gdY1KN5MxuIgrlTzkZ5FXbjVIn8PS2si/6SOMg9SepH4VRgtNJtblJZbi6KqXDheCDztx7ZwD9Kg1i4sZSgsUcoQMs55znkD2/xr6SVVpHk+zTYzTbzy3hRywVGLEZxkelSalfK0olRmG4ljHuyAT3zVeKxMmlz3qzpmKRU8kjllPG4evPGKha2ZW2tzxXHyXZ0+0aRb09fthl81iiBSA2c4NWdGaS3ty6RvhZB8+07d1SNZtY6R9olU7pCAqjoBXbeCIYtL8PRyXW3zJ38wL3JI4H8q6I4dSupOyMlVk5JQV22dLa+IvEOrW1vdaXCsPlQZ2INu1z1JBGT3AFLaXfiO1lW6u7nak4xLGx+99R0HFclJJeafNeaha3cipMWeRY3JKtn36jH5Vkzarq2oTCG3kkYKPmmkJ2oO5+tcDw3NK0NUe7UrTw0Eqysz0Hxjp1rrlqZob5xNDDkQqARyTx9ax/DHia4dmgXTre3toY1VwIxuV/Qeh6mmeFF2tHArHyWbDsx+aQ46k10Gr+FZLOO41zSbqKWTy/NmsO07AdVPY49q68RklapQ5qetjwJZpSlVtUVrle68TXS3kUHk20kGzbsmhUk85zyOOh/OuJ8UaoLi8ktYdLigllIEC227MjY4OPx5rqPCek6pPK19daPA4mTes9xMViJPPA6kfSi/wBX07QVfy7hLq+BO6YqAsef4UHYfrXgUISpz2PThQjNcz2MS28L6zZyW1obIzXE3KwwuCxOM/hXsfwy0zUtK0aeHWbW3tDJIHii88O6jHO7GAO3rTfg1o1vf6IPFF5cLNcXZZEEyN+6AOOPr6/hXez2lhbwebJPaxjO0AKQWPoM96uriZ1X7Ox0RoQh70TjPF/h1vEmpaEDMkWnaddNdzMpyZZFA8uMe2ckn0HvXn3xsnbVyL/zNv2cNZ7iMFlJJz+eT+NeneJvGFlYRG0jHlsByQgIVP8AE9Sa+f5JNb15p28mVtOmnmulll+SPCZLlWbAOAeg6nA619VhMNHDUUpbs8TE13Vq2jsupa+HccsenP8AZ2hM8c4bO3cu0YwCD2zmr114YhuLl7p7ePznYsfKXbEDnnA7fSo7rUbcX0FzYWr2lvbKsbgLtkuY+mMe3X8K67TdXgjnRbG1/wBLyHCvgogHIZ+34V2RpwktThnVmnodEnw11Lw/4PXVSokvJIIp49Pht2YsrthRvHBfuUHQVz0zXGm3EllqtlcfboyPOUfwEgEDjjoRxXoGifFqB7me68Q+VaqmHEtnaq32k42sXUnA+TIBGOTWBuluWa83eW10xuHTyUO0ud2Mnk4BA/CsZVZUl7x14fC/WH7rPOr7SrWcEtGof1x1NYt1pOnxFN9rES+c4HpXTQZkTcG596zNcUfa7UN97DZ+nFfP3Z6fIjFvtLtUhSSC3VAjbmwK9K+A9qt1rxunVikMEi52nGTt4z0zXMRxrJCY2UBCMV7H8D7CGDwYw2RB2u5G+/gkYUDjPtWOIqONNl0qa50zR+Idxb6X4TuJFGZZmEa59+T+gr5z1y6a4nbc2f8APSvVfj5qiDW7TQ/Pii8iATOjPgsW6H8h+pryC8XduZSCynjB61WCjy0k31IxT5p6FCPUHtbtJJGZkTPfnae1dh4U1SPUrWZYNFlNsGVZLlrkLtYkYOMdif1rzjV2U3yBiQu3PI610vgW4Mss9glykYkAbYejYI/wB/CtcTOUabcTmUFPRnqvhuxlgJvV1G2+zEbX2qzbgcgDjvwfyNGo6Poct9KbTUltAke4JHCWBIxnBJ689O1ZFnbzyM0P2LUb6zRioezkLEtjv1XjngVsWfgG5vFVv7P1GyU/N5t35Q47/LkGvn542opXcrFxwVLaxzPj6OOztLC5imhvJRIqySmPD4I9Qex/OuduImuZxbxfMZmVY/qxwP1NdT478J3el6Ky/arW98xg1u0Iww2kZUjPQqevrij4c6BcXXjLw1DcIhi+0ec5U5wsfz4P4ivUwuJc6HNJmkaHvcsdi98adJi0DxTpy2zJFBNpsMJk24GYvlP6AfpXnur3EcNuGWdHJ77SP517l+0/p6z+H9GvI0yY7qRC2BkBkyP/AEGvFrCSHUrI2N0ildu3J6j0rpwta8CqtH3jj5pIrq5Gcjb+Ndf4V0zTLO1TVNRt4bt5Dm3RxlFA/ix3P8q5u10Oa08R/wBl3bbLZwZElUZYqP7vv2rqtQkhWCNoRiMfKi9gBxXYndHI1Z2NfWPEC3VmNsSNHH1iCYOP9nHcelYlxaGd/tFnIrOVDKR0dT/npVB5mI3xn5gcY9T6GqsmoLFaSQRPJFIG/dAcYB5I9sGhu4K62JmtpYZw1xZ74yc7kwcGum/4RW01mbSJG12a1tRIDcK6A+WnfZjv9fWqtzfWt7aW8IKxPsBnY/KC1amkErb+QynA+62cgis1GKZcqzejMz4ixNpt+bWGQNaKAI2Xuo6Z9K5LUJfsdiztjzXUnGeRnpXSePSq6laSyeWyqCGSRwAw49evWuW8WXemXo01NJhhiaNH+0mPJydw2kg8cDI4oi3sypRVuZGbp1vJIq53Y6bVHzMa3LOC5RisdtO7AgeVCpcjPdsdPpVeG448m4uPIJGN8XT8a9C8A6TJb6BLeKjTo0jMpCN8xXGOR15FY4uv7CnzExjzOxxclxex6r9nkNxEDJ/q5QVyB1GPoKtSTyR6m9o0MY+YKhRs8Hpz3r0Sz0c+QLi7SNmI2+XKSCvB7HOfb6VCfCGkylJptOkhKDmSL5WZs5HTIxjHX1rzI5rDm94Tw0vss4/R9Q/sjxLZXUkLSqhIeJW2lgcjGe3OK7nxH4ovb23tzY6LsWD5nEx3k+y4xwK88123WPV7iFZGIjcDOBkDHFek+E/hf4n1kW7K+m6bp8sayR3FxctISrDII2qT07ZFd88Nh6041ZrUqPtLWicx4a+FeteI/DQ8TaFcJdzwXssV7pxYI6RKoZSpxy5yfl+nNdddeBoPG/gb+zbWCKyni/eWUwXlZQMFX74PQ+n4V3kH7NNrAra8/wAUtTtZo8SGSwQKoYdMAk1o+GdGudHvbgw67/ajTMWkaaFUZm7t8vTPf3pYiUoWakdmEgp3TifOn7PHhi/h+PVrpmr2slpd6VFcTyo2MxsqbVZc9eXUg/SqHxM8Or4W8Uaparqr6qGdtt064d2Y5bd6kHv3r6O8S6Jc2fjax8c2cEIu7e0uLO7AcfPG0TFD9VcKfoTXlnjrQ7HV/wCy9WupCtpHMhuyON0RI3c/TNKOIvNMqWDtFnghlZZg46+tdH4atWvWljuJJQ64cKDycn36cZrJisFGn20zB83MRlEhGQMOy4/JR+dbnhfVF0aSYXEcNyJApR0mwUIzzg8nr2rorc/I+Tc89b6m/YeG9PkmEpS4aUNub942A3B4IHPOfyrXk8O6TckNdQTEKwCBJGAVcHOB0B6fnViLxB4TsdEWWyuppp2ULJBLC4KN3znjHoaowaw0jM+IlWNcvn5QoPt3PSvClPEylszblp2Mnxj4egt0h/sa1uZHwwVSSxYBMnH5ZrI+G2k2mua0tlqfmrpzxPJP5ThXYKpYKpOcFiAM+9dPZ+NbyPWdOmtbSAfZJ3l3KS2VMZTDdh17VB8OINNt/FbM0mAZG8tWPCq3QY78cV6lGVSFJKpuVTpRm9D6F+FnjrwdqtrpHh+0+1WuoJbeWtpLIZCnlj7hkONx2jcOOma+TPH0aDx34hitcmIancLFu9PMbFe0nw5/Y3i66bStkV/LtuNNlLH/AI+YgHjX0Add6H1AavDdTZ5pprshhJJI0rqeoYsSR+dXGnGEm47Mcm37slqj6m+K3g+Nf2ev7DtV3XOjWltOD/fMOPMx+Bc14X8CdQsNH+IVvql8m/7PaXDRJj70nlkKv45r6W8Z3wl+HuuZmgEj6PMSN3JJiOa+VvCcjWWpRarZww3M1jIkoglUlZRuAwemR6jPSscLecWmaVbQaaPaLDWv7P8AEFzZ60qC83LLOM8qZFD4I7cMKq6r8NfAWra//bktxdeXdh2mtYpvleTjDA9V+lcz4PXTb7x1q3i7xZcNetNIsiRSHCB5FDElR1AzhR6AV1nxH8VaDDY2M1na2WnyRyH5oQFLqR6D3FaU6fs6/KTjajlgm1v0PMfFHgPxF4bs5dUlitf7N8wpC5ny/l7sKzAjAzxXLx6Re6xdpD5sIiALS3Dy5SBB1Jx+g716jY634m+Jd4fBeif2atgIGuLq41AhIoo48Eu7kZAzgDHcivP/ABnZ6p4fuL3w3qCxW7xyCRmtXDRzDHyyKw+8pHSvRcEtUjw6Neq4e/uel/D3xT4L8H+H00Vby+v5y7M83lgZLHoq+lV/F2o6Dr+lS2aJqLbSZEMmmElD1yWHIHqa5HS/hnqEEFlfXOpFllCSvFHlJEBGcbueRXstv4qvNB0i1szcNLBFGEBlbczAf3j1JrjqxjB8yR24LEzrS5Pa7dND5hFx9lvfOsrgqyHdHIrZIHYD86uxa7qTzQvLKjbHDBwmGJp/xRn0248bajcWNotus7rLti4RGYAsAPrz+NZkbArGFGMKFrTlVk2en9amuaMXZG5r+pXus2Ucc0zMYn3JuyQuR/LoPyr0zwd8IfB3i65is4bqSwnGgafeGSGTdvnlEnmZUn/ZXjtivKrUeS0V7LKgtkk8mWPPzSK4w2PoOfwrsvhrN4zj8cXlx4O1nw/p2p/ZlhWPUCo3ooJZY8qeAAWJ44IpShLl0djmc05ao831Wzn0rVbvTLxSJ7S4e3lCn+JGKn9RXs3w0+G2gXena/dapaTzXunaJaXsA81lCyyxSyE4HXhU4PvXkeuXV74g8QX1xMIr3WL+8Z3e3GI5JHbHyDgYJORXovhD4ifEDSbvxTrieF7a+try3trfUA7kRWqLCVjVfn4Ow9OSOnHSlNTcdCVyp6mV4v0y3s/Ctne2kcSvc6Ql1PuPJkeV1Zl9/l6e1eYvIxNdXqeqvdQJY3gmuIrS3CxKHwEO7OPdQGbj1bNclPG0UrIwwQa1pxt1MpO5Y+1N5YQcADtUEkm7HOaSJVbcWbCquT6/QU7y5jaCcWkogDbTMIzt3ccFumfb3rS4kSWFq17dRQr8gkkVDKwO1Mnv/h3ruD8PruaJZNKlildZZYHhupMMhjIXd8oIG75sA4xjrVf4c6fa3L2yXDExNqKsyjo3lJuOfpv/AEqpqHijWjdXFzYam6RXEsjum4FMbsKNp4zgUKSJZvvoL6D4MurzVbKP+0bq9W0tzvEiwRKgdnBU43sSB6gA+tcul1Lb2twI2wpHzCri6jrGp+C7i6ubozCyvgdp6lXA3k9gAdmPxrnLm8EmEB8tGOGJqXG7NYztEt2dtDeReXuK3LyKd5HypGAdxPv0roNDPg61uo2uP7RjTzAvmSLkvGB8zDHct0GOBx71h6dHcOxSx0+9v4xw8sELYf8AHHArR1q1vxBHZ3FlDFNsLJEH2vGoGf4sZyOwz+dd8I2SZySldtHplxoPg26tI4bfxZbrcTncsUw2kn5uQQOOAB+IrgvEltDpUrfZbW8UjdtlcYimUZ5UnqODVbw/FqCRtBJa2MNykXmIt43zyqMYVBg5OD09qZrPia6vfLXWPOleJPLjJ6RJ2UCtZ1LxMY07MoaBqYQyGX/lq3IA9ewr1PVJtQ16y0rWPsE0dhpOnRWl1duNsaOmQCxPTIKfnXJ3Ph+z0/wX4O8V28bbtXa7W4kJyBJHLhF9jtz+tdNcahcQeBPEekEv9nvbKFzGOm9Z0wfyJ/SvnsRFVHoe3STUbEmkXVndalDa295bzu5GFjkDHjrWfrM1nP4we5u7iOG1sj8hc4DyDsPXGc/lXE6Pqs3h+8Nxa7EuQhRS6/cyOT9azLi8luXO+VpGZi/Ldz1P44H5UUcHy63CpiEo8qL/AImhjjuJbrT5Ulhkk3GNMttzkkk4wBnGPrWJPhZB6Z4AFX7GGZ7j93IwZUZmCHjAHOaheNTMjswVP9WAeTuOOg9s16Td7RRwqLS5mW9A0mXVneNZVSO2AdsnG454A/rXqHws+HkfibVpbG4upITCgkaOGDzZXJYAAA/KAOSSxAAFcl4bt2tdNaBlQTRyNuC9eORn3PX8q9b8O+ONJ0DwU8S6NPcXszvNcSC52x3BK7VWRccqvXGcZ5rvp0eWF+pwVKt526HNeIvhrPq/xdXwHoGqWuorbh5mumO2LYihnzjIyPu8cZNcf4jeWLXm03zI2a1ZkZon3ISDjIPce9bd341sNLtNWg0KS4gv9WtYbaWdlClIs7pkQjoGbA9cD3riopGmeWd8KZG2J67R1NcWJk0mj3MmgnWUuyNizut0xCsRGBtA7fjXo/we8M6HrR1K3uoILi4uJApt5Eb9zbhcl42HAcuVHPZT615ZayoJAqrxXT6P4p1rw3p81xo989s4dGZBhlYg/KWHcD0rnw0+WZ7+b0VXwjla7Wp0HinTtK0S8trPTjKb5XkUzmdZIZY1O0ygL907wy7fYU21uAs0crMXwQCScmuc0m5k1ee51q9jt4CAsKJCmyNAPmYhfUsxJ9STWvZW8kkyTSgoifcT+6Pf3NfY4RP2SPzLE252c34+v9T0xzodrIY7OJ3ZJRJlgjMWCgduuPwrikkBm7NI/AaUZGfX2re8VWGoXHiHUL24ZniaUhQBnamcDjvwKzvCljbXPiCD+2vtFpp0atJLJ5ZBbA4Vfckj9a+TrRj7WXKup9FCcnCN30Oz8H+PPilo+nfYfD+nrf6ba/N5UdgJ1j3e6/MOc17R8Pdb1bxl4ai1zU7IfaUBjaKBhHApzknDHLMBgH05FeLTeLl0xLy08LCfTrS6hMEzNMXklQ9evC/hz710/wAOtavNM8CQBLuSK3hSVkVBgAbm5Pqc9aWHjSoVfaziXJ1KsHTixfjNLbWMTmW3e3u5FIgjBBB5wXx269PSuGNje63Zw38fiJbqNTtkjlc8ZYsdy9OpJx71z/i3X7vxFqi6jeSFmUAAdvy96rwahqUMBt4IXNs3OCMfjXZiMS6km0jmoUFCKi9D16L4gaLpmnR2Wrabp+oSBNkkzW53SHAXPB4+VcZ/2iepqPTPGHgzV3h0qXSjp9rcPiW5tZHQkgdG68e1eUad/pmtW0N1fQ6VbuSHuriJpEhwCclV5PPHHrXUTW62dvJJbeOPDMgiJKixt5vMm6YAVkAB9cnAx3rKjWnGV2y6tKE00l8z1WXSfhotusdnL9ut5im8NelHQ56ZOM4IrYX/AIRubLGxhyPl5viOgwMYbHTFfP2s3OpyLbTXd3KEGSkz7SjH04HX2OaqjxFbxjZIJHYdWQbQfwJrpnmD/kRnRwST1qNeh31k5VyDnBFZ+syFtXijIICxZ/EmsTSfFXlzrHfKrR5xvQYI/wAa3dai2fZrvcBLIGwM87RjB/HJrxHFrc9JTT2LduzeWATu+lfQvwlsbSb4fWXmWtrIzNJuMigtnefWvnXR7+3dxDht+PvYJFfRvwqRl8DWa7GILOQ23g/Me9cWMdqZ00FeRgfHDwbot54eg1SLT7eG+t51j82MBT5bZypx1GQPpXky+H9OtYt72wYc/e5NfQ3ju2+0+D9RXY7GOMTDj+6c/wAhXlqafZ63pnkxv5cuPl571y0KsrbnfGnFrY+efEUv/FTXaWShoEYIEPzA4HP61NYW+m3WVuraWzbvIh+WqOoWV1p/iC+sb5RFeRTEODnrnqPwwasWMdvNeRQ3WpRwws37yZlYpH7kDlvoK96OsUeBU+JnUaPpduiZ07W71gD9yO5MeD9K1TLrtvNHP9smu/KYELeyFjgej9RXBhJLvUJYNKluL+NW2wbYSm8DvtHSt2Dw34l2iTUPC+sMHQOuUlI2+u0DkfpT9lF9DNvudRF4jtWnSJ1hs8HLRO/m5z1wR3z/AErt/hPqsC6w2oWjLJbW8jRHzFxuJHIH59a8WeyeKYWjTXdhPMv7uKO32vITwABjJ54ruvDPgTxtpM8Mt3J9hkuQZI9LP+uYY/1hjHEfA7npUVcNzw5Yo3w1ZUpa7HvfxTm03VPhjrDRR75EiWRFCZZG3Dn8ia+S5VmtZhNbn5k6r619KeGla78MXv8AaN9L9m8toXnEWFckdFB5ODjnue1cFdfCK+bTo7y11iBri4ci3t5IG3yc9sHntk8AZ6mscNg6lNNNGuIr05SvFnCW+qW2pW0Ylh33MedpAwUPufSoo4/O06PvwSM/U1bv/hh4ostSfUUuNLvbey/eXlxFdHYCo5RcgbiPbjPeucn8UfZLhLP7CNq4BkZjz7gV1Jcq1OVvmZZNu6uWjwSOCp6MPQ/41U1dLfyre6kbZsfY27rnsD/jXQaVbPqEm95I4o+M7Rkmp/E3h2FvD15Mk4laJDIEKYzt56j8axeIp3tc3WFq2vYbb6Nqt1oEci2FsYZG3RSJMuWYHB79807ULHULLSIJLi3uoJopCI+NwKk56jOMY9cdateA45pvC9uY8v8ALmNBHuIJbqP0rttPimS4jRpEfELSTZJUjPyjnkfSvFxGYTpza00Zi8Kp631PJPinm50zStQVdylirH0JX/6xrm/C9mru0sqkq4+bA5CnIJ/ka9R+KFl/a1kLaCFIZZ1eSIAYBZCMfn/WvOdLt743UVjjybpAV3BwNuOobGc17OFrKtTU11JceXQtx28P/HvPNGkg+WN3OFb2Pt6GrNrZa9pdzDdWMchSNw6Kj7lB9R2pbjT9WsFK31xp0kb8+XsYkfTHT86k07Svs8Qmku7mw3fdea4UKB/sjOf61u4qSsxJ2PStG8YafeIraxFqNncn/XEwDYPUjkVpXviDw+bm4trK+a6MZPnbY/mJHbPTHqc/4V4vBa295rEVnHdT6mZX2qIYpDKx9skk/lXUy+GNb0kpDNo+oLpUw3SRpZSmRiOzMB/UV41TJqHPe9vI3VabWxraH4H8Ra/Z6j4ot4Y57W4ldre3WUGVkBxuAwM9Oma3tP8AiBN4c02HR5PtNtJZpsVZBhuP4SDXJeHdV1zTtftfDnhUXb302G/s4grHbKeT8zc4A6n/APVXqq+GfF2sarbxeKNG0LUtNf5bktJukUY6qcA5z71vWXLaL2O7CpNXitTmbD4qTSXrPJcyrBg+ZGzZHTtVLWPiFG6ldOuZEujyMVY+J/wZbSrQ6toK6gdLEqyXcAcNLbwg5fZwfM+XoOoPrXmd/f6PFvh0O1MNs7ks7ktIV7Asaj2cZK5u6souzR1Q8e6sh8ye7aZhztbofwruNF0a61PR5dEvlAt722zHIOsW5eR/wEnH5V41p0TTRz3QGYbRfMlbj5Ac7SR6EjFei/D34iXd5dzx3Vs0ptl83CLxGNgyWbuxKjj2odN7oqNWL0bPIPEMGseG71PDuoNLHPYoy7THhSS7HepPUEY5/wAKYkzXtrCthY35vFZmuLpcumONoCqpxgZ5PXNdj4t8ST+NNA1eXxFapaT6deRLZTqn7yMyEgwuPQgE+zKK9q+Fd14d0/TI9PsxFbxxJ8owMuR1Zj3JrsnXcErrU86OFVSbUZaHy+b8oSJ9avWP8W2LCg+hzTftis27znul/wCmrHH5V9C/G/wj4U8QWEl7pdpBp2uJgrNHgR3P+y4HXjoe1fM7LLDcyQupEkbFWX0YHkVpTqRqK5hWoSpOzN601DVJJ1t7VUxIdqQQRfM5PTAAyTXqnhX4bavJot/PqmnXOmaruhbTriRd0SKCTIJNhJGQcdDgjNWfhfoOk+GNPTVLySOfW5lyWPIt1P8ACnv6mu+sfiPbWEnl3Ks5I+Xng1yV6ybtE78Nhmo3kzNutMvdb8JWGs26Kb+C1dOvPmRNlSp7g7WT6SV4r4fhtdb+KWnJLDHFZ3+rxO0WRtCO4Yr9Oor27xz48V9Bn1DS2ii1G1ImjhXhZFGNysO4Iz+NeOK1j/wsLSNet4VgtJ5o7r7OODFIrBmUe2ckezD0p025RYsVFQakfSfxCn0TSPC19Ja6LZyXt8v2C0iMI+eab5F/AZLH2U180eE9IiW3mjmv5GguZ5bWKSJSpaKFHbzhnoGZF/DNdx8ZPFlrfXy2ek3TStawGG2kIIQ3d18gfn+5D5jD3cVxt6IW1SLy53bStMkKQRuSGYLGFUf98oCfdzWmDouEdThxNVS2M1m1OJdX1iWBl05SqRGT5RK4wqBAeW45J6AVZ8eeGH0LTdMvpfENnq7XwZZUghZRBKoG5Ax4faTgkY5qn4hj13XLA6tw1lCTHFArfdA4O1fQVzFoskkpZpGK5yAT3J9K7fd5m+pwOtKpG0uhfhuryztLiG1neL7RH5cm1sb1BDYP4gflVyG+1vxZrlp/aUt1qV27JE0jEvIYwe574H6Cq7wFV+40jt8oCjJJ7ACvZfhJoOn+CYTeeLLi3stY1AAQ20vLQR+hxwGPU+2Kq5x16/s4Ow1vFOmXWsSaWkkiXUQwUaJlH0BIx2NYvjy7ZLS0CEAPKV5+lXdXns7/AOKOvCNFAsoIYSyj7xwWJ/8AHq5bxd4rk0+B7C0jt5ZLhSredCsmxf7yg9Gz0NZSV1Y5sLFwqxlFHJeKtPhuJbbVIWOybMU2w8BgoKv7Ajj6oazWi8m4ZF6KflBPY9D71Xnup5RtkbIHYcAf55qCaR9qKzEhPu89B6UWPa9pI0Fm3W4SRVKknIx69aj1fKi3uIXcMI/LLg85Ax1914/Cqscu5dw5qzE/mQmAgncR/wDWqjNSd7h4durjS9ftLqC1L3sMsU1ojjAMisGXI7g4x+Ne0eJdF8N/8Kj1fxnJqN5f61Jer9pif/R1srmSTMkZt14X+LrnPBBry7wzsfWWEME7P5AZFtyodPu4JZsnGOo9TW98QLnVtXsLy+ksJrZmRBfSiVQLgIcIZFBwWU9D1rnqfEknY7IPR3MjxP4dbw/aW0OqLIbq/tba/tJYlG3bLkyKxxk7egGeoJrn/FOm3FldxzS4eK4jEkbqchh0z7V1PxF8Xap4isPDsszwW72VqViWJyzYwBuORhehAGT0Oa5HS9PvNYv4rYyTMm07pAC/lqB1xkYFaRUre9uRK19DOB2pjoCa9T8D/FO40D4S3ngWDwsskV+8kZ1JSxZ3kYBgAQV37PlXB44NebG0nmiMlvGZIQdoboT2zXoHh3xUbPwDpmlW8cTzaat3NiWPcqSTyhTLnBwyooVT2MnFKoroIM1PFdzpcaazdabGlgsDbEtosBUlkQrtGOyqVGe5Gai+JVx4H8SR6HceHyluLfSorW/8q38spOgJzjgMTg8+1YPi/VLq40jRtDutLj0u6tFdZlfcJJ2Ls2+TP8RL8D0xVqwt/hvfeCY49Q1y/wBF8RW3mBmjha4huGGdu4Z+X04xjPepStZlLqVfBlvZjQfEmnC83LdWKuSyYMbqGPHJ3dFp/hDw3aQwadPqcEd3caqhaGKTokZYjcR6kDNJ4OC3ujCP7JFDdXIFjFImQxwdzyn6DYM10Y1C3h1O/wDFTJ/xLtKVbC0TghgiDaoHUs7Y+i7q7sNbnTZy1r8rSDxV44vvDF1JoHh+SOzjtsJJLEg3Zx90HsBn86zfD/xC1C+1a3tdeuBexSyBUnlAMkRJ4+brtzjIrzm/uri7u5bm6kMk0ztJI3qzHJ/U02ymFveRXDDcImDhfUjp+tbfXJupe+hCw0OS1tT2O78QxaDa3Gr/AGVBd+Z9mhjkGd0ozuds/wAIweBgGuNvvHWqagGh1Fra+gfhoZrZChHpwMj8K5rWb641Exzl5HRB8+487ieSR29PwrO3e9PFYtzlaOwUcOorXc968C+ItAk+GV/4K1bTHuNFE0l3aTb8yWTum5Av+7Ju/wCAn61TGoaXFoepTxql9JcW0Vvbxk4jR1mVyX/2cKayvg1pz6p8PvFkp+ZbG4tJJM9fKdZI3A+gbP4VS8PeC77XjfWkN2ILfTILu41B8/MFiQMoAz/GSF9sE148oRcm0elCo1FI881W4km1C4kkmEzNKxLjo3PUe1QQyFQT+FW5LHekUxcRiWMSYxwAa6nwZ8OdQ1q4hm1G5j0vSnTzFubjKCZR2TgkniuhSSRlySkY/h5nGn39zIWVHCwhwOPU/j0/OrHgrTzq3iIK0Mjx26PcTSBSUiCqSGYjtkV6J4n8LwJoP2XQ5ra5ggjJWNYmjYgd1z15/Oua07Sda0dYP7C1wWmpBVknt1YhXIJxnscfjWmFTqScl0KxcvZ0owkbVxoeq+HdTl/tLQtTllnX51jiLDI2859fnA+pA61z9xrc9oxSTT5UikyojnjZc8n1HsfyNb+qfETxvAFg1zUXUsVwQ/BKsXB5HXcSc+tSv4q8XatHBdNeXh2hvImEUUifMMEjPIOP5n1r1ZOVtDx0le7PP5WS/lcDybWLqEKk7amsEiUeTBI02MgN04pNctrpZ2jvtRk+ds+WIGBP4CjSNPvUlPk2tzHAeTJOu0n6DrXl4nbU9jAVnSleJbm+1RL+7hhXnqTk1SuL/VIplDsDakfPmMYPqK1ZVwcSHn0roPh94W8N+Ib66n1PXrmL7OAJbSJgpPoc46fSuOM1B3kejUxFeorJ7lnwdZbvDtpcNl0kLSooXqSep+gwK3/LmyE2OozkkjGa6GS48K6XpMejafZieGNdiszZYf8AAjzXm/iFdRhvSNL1i7tYAQ2N5b8Oa9+jxBQSUOR6Hz1fI62s+ZChwuqalcXDZjtpXcAICSBk9/pXGa74gvtWuftF26jAwiJwqD0H+NesfEGHQ9K+BVg0mo2cfii/uzNLbLIGnaKTOSwH3RtCnnHX3rwmZvmFeNTmqjlPuzulHlSiTyXbbG5+tdHb+N9Vh0+OztbuO2t4l2KiRj7vTBz1rjJCSdvXHepI4MFTuzyCRVS97cUZOJtwvbtcNcyKpkclgMAKvvjtUkl8MYyB9KyJHJOaildj/FWilZE7svT3EchIZiAQckc1TBZR5iqRHuwMn9KgG4kdec1Im5gI8sVBztzwTUN3GjQ/tW6kga1D/wCjyBcxvyOCSMelQbro9FQjtjFV3bMjEd/0rT0+5kS3ChUYZ4LVDHczx/8Arr1jR4ftnw70zVptvnCf7L1ydqpwfxx+leTE8V6ZoN09t4UgsWXepeOcDPQ7WB/9C/SlUWhdNm3YafO1mi2eBG7fvMda+jvhvHJY+BdOjSSOONI2ILNjgsT1P1rw7wdIDCOm1lz+Nev+E/CPh/UNIs77VV1DUZJE3eRNMzQRnJ4VOmK8zGpcmp3YZvm0Ni88X6WjPam8j1BnBRoLNDcMQRgghMgfia8g1myvPC2sLdrYXlto9zKfspnADL32sATj2z2Fej+O/H3hD4cWLWkEELX6rlbKHESx8cGQgfKPbrXjfjLxd8UPF3hi41CaCWx8OsFlPk6afJKhhhi7NvIBx82MVyUKDlqtEdTxCgUfjJ4ROvWS+LdEi8+eGLbexRjLug6MAOuO/fH0rzvwP4fi1y4El9cC102JS9xPjO1B1CjuegA9SK6Wz8Z69pOlpNZ6lY2jAkFywfzfTYnv71xWoaxqks9xNHcCNLiXz5LeNQsZY9SFHA9xXtYaM4Llmebi5U5y5oH0Xpt5ofgXw5a31rpKwXd6B/Z1uYw7xRkcSyZ+9I3YHhRisDWvEd5rOuxaNFczS30k4jnk3/L5p4IHrt5GT6GvIta+IvibVtTs77UmtXmshiFRFtXPqQPw/IVn6L4w1LSNWXVI1gkuEkMg8wEjcTn1rs9pY4+U+irO50TSLu5j0uxia7hkS3iuiN8sk56lSfu4xgY7t7V0erah4b0y/l02OGK71eCzY6zq80rMYi2C6Lz0HA9WPHrXzFbfEPUI7+G6kt4D5d4LrCORznJFJN4uvJLaVYHdZLiUzysT1cnOT6kZNNVRcp9CJf3N42lSXkcWmaCoaSJZ5ljeQLnaxQnIGMnvyRXLeKPiB9vsvJ0+4KXs0u2WO2G4w2wB2xKw5HHLY6l68hum17xHavcXDPcx20TEyzS4Jxkk5PU/4AVk6JrH2K9W/tbpVkXqFbk+1EqvYagdN4r8ea6l3JpUcludPiKhAsZUsvX69/0rIvTDOolhywkAYE9qmtdFs/ENpcavc+ILWwSFxCUlHzucZyMnpg+/Sqlqm14rdWDxqTtI7jrWLdyloaug37QsbZpCWTDKP9mu1sdStdo85t0TDDDGQQeorysyS28k14v3w4VO4OT/AIVcTxJ5L48nAxyrCuGrh25XR6eHxcVHlkekaXp4spIpPDmtlEhbcllcvmIj+6Paulh1q2i+0DVpHsLmYGSQFGEKqMAKJBkEDP1rxVPE/wC8DRkK2eN1dDpnxGvLePypo7e4jPVXIINceIwHtlruEpUn8LPQbpbHUPEunPH5clvaQ7ix5WUk9MdCvb3wa5TWdMk028vL9rrSbbSnmHmQhHLJkkYVh8x9evfFLL4/8OygNdaU0Nxxh7dwBx0BB6j2rD+IHjqDXbBrPTtIt7JXAVyg4YDBzjsc9xXXhaEqUFGOyMqns7WlqdHp1v4Cu4ZLa1uL2PUpwyQ6rcNuWJycjCE4AHQVna/8I/E9raXWrQ6npuowwxtNM7ylJAFGW4ORn8a80t2mVvMeUgKd2Aa9p8E/D/TbnT49Y8Ra9qf2rUE8yS3huCiBGGQrY5bjGa6HP2OsmZqCr6QRs/B+50nwboKTLHG+r3ahrm4YZZB1CL6KP1NeiQ/ESNcM8iHucmuUXwX4HkhYf2lqEL4+UpcZP68VwXirRb3w5dl3vheadLxA5GHz3Ddv8a82T55N3PThD2cbWPeLbxrY30ZBWzEuCA4UbsfWud1nxg1rbu1vL8wHTrXjWmaoYt5DsijnJPQVhW+uXuoapNcyXBETudkY7joM1Kg2a+0ikj2zSviXqN7J5VzLiIfw5ryLXdFi1f4i38GmSWthZyOs7NJIFSLcBuwD1+YngetNN2sUhfcB+NZn9meIbtLrxTpulzPp6uYpXaUOVK8NlVGQB+grpw9O7d3ZHHja1o2itSTx9ZWmg3qWmn6kJyLMfanjxiRt+UU46n8+gq54bvJtH0oaC+6Oe71KOS4dRzhFKhc98uw/I1ybXL3Gs2rSKGBuFmbuDg4X+v511eq3MM/iW41K18xoPtcRgMgAJKL1IHuBiu9Umonle0k2VNaVptI8UFVDLc3ySbgeRh5CT+A/lR4P8TXRhe0eTbIFDBh/EOmas2KXVnfDT7va8sU5SUxncpIXA69smsmyS1sbWVpLm7SRrqQLC6YjOGIyD3IFY1LTvE3oSdNqR266pdT2MkCyZkcHYWOQGxx+teR3CXH2h7iWOYTM7M7EY+bPP613NtdBYiUfkcj3rK1vSPtn2a8hkmk86VjLG8yqqrnnYD36+1ZYZ2ly9zqxvvRUjLg8S6vGywmR52ztVQec+nFdojXdtbRfbpQ91jLKOkft71itDpekyWzWdrdpcxHc5lkjeN/QjaMjH1NL9seZ2lkYnueetVXpq9kiMNUdryZrXWp3EEInhhFw4IGzsQTzn8Kxb2QrcW3kzMyQFZbXdyTAcYU+pQjb9K1dI1izSL7PJ5ircK3mo65dZFJAVQBz/Awz6kVmXkN35NtqEpjhkkeSYJ5WxYpVYiSLH4Kf+BVtSgoKzObEVHUm+xYvIBq2qyCa4e2jjilvLiQc7D0QKPXaAPxqjI19DcQ27B7hpIxMUjyzIHXjcPXpmun8J2tjqVlBHdeWIH/0nUZwM4tLdd7bj6s7BMD+7Xo3wN8NaTqunXXijX9Njkn1e5aS1iMWRFAOFUex/liideNNNswVGU9InlWh6xqHlW+n3dslvbxM0du4XDFmJbDHuTg4rSn8J3jeCZ/GNzbxWMqSs4gJ5lh3YDgdvX3rufjBqHg3Q7tIfDoszqNowe4ihtt6W2SVDyP0VssFA9z3rk7/AMUatrmgvY615LLLFtzH3Ujjn0qoTurnnYinUg0kvU4jSdaWw8Q6fqLjelvcJIwPcBs12fiLyvEGunU9Ru3IjyYArfxHv78Y/OvKbhXineGT7ysQ1b2gapcSFbOXMmBhX7j61UmOeH+0j0O8v7DStMl1GNC1/fBIp2B4YouFP1Ix+VeR6s10dSlkuo5opWOQsqlWC9uDXoeowR79M8wmSOISSNz95vlxmrNythrMXkXlp58Y+7k4K/7rdRTRzQqqlK7PKXnzznLfSo0WW4mjhUqHlcIu9sKCTgZJ6DnrXXa74Lv7BXuLUC5tgM4UjzEHuO/1H5VyrpyGGMc0z0IVYzV4s9E8R+B/Dtr4Niv/AA7q7X+qWmP7RgEgfep+9Iijspx07VwcGSRtbGDkGptLnntJEuLeUxyx8hgenr+FN1JrUyRzWQZI5k3FGPEbdwP9nuM+tN2M6akrxk7m5oFmI9UW4jnSOKUru4OQc/8A169HOlWmq6XLpq6sqGSPaxdQv48mvI9Ivri1fcqhkyCQfrXofhPUND1e8MGtXz6fG6/umAyreoY9RXPVj1NIVKkJW6HBnR5ZNQuLS1sxcTQh28uNyflBILdcnscAnrXQnV7fS/CN1pGmLLDcXsYinlntwjBscjPUcZ966fV/D+n+FJ4/EkniCCWyeJlgRfllkLAfdIOW4A9hXOf8IrrutQXHiCTTpInkIZI5Cyu69ARn29etJYlby2O10m1oYut3wudItNPsbaCKK1jxv3BXZfxP1J+tW/DsIxPpsN3FbPIYg8kqZVUiVpZAy9TlwtLYaPcafK8uq6XNbW4IZZJF3ZI/h7kAj6fWtXQraN7SYxukV3qlxFp0bYyUjJzM/wCAIH4GqnUjJaCUGmct4x1WTxF4gutWurh5NRu7hjIuwLGMnqDn14xXa+GNY8FXmnyT+MPCBvtYtgsVzJHGBujBwrlcj5ugJA+tVPCttpbeKJtOhiUtJ5ksgNsFETI+3YvJyuOe3Oa3vivo/hSzs9OvtMlZ9ekcRzeVKGTYV/jUdCPzx17VSfQVjlorxIftbWcEcMcS/ZreNR8sbyMWbafQDP8A47XKx6h/xMxaTMW0035meI9GONm4++2ty3222jyI7M84ikYIibn7FnHpjKDPs1c3f27AWeozSSvbXQLRytHtEhU4ZQemRxn6itE2iLE+keHpNXtpTa3kcc8EhSQSAkMuOGGPxq9r/hmHRfDf2ia7Wa6lkUgBduO2PU96z9Pinht5L6G6kgLuExESD07n8elVL9pGibzJZJjkEtI+Tiobdy0lYl8N3MMNxcwzANBNCVkPUAZ71p3uk+H1ZGsZpJJCPli80FS3v3xTr/V9N1Xw9bWcekLa38LsJrqMACRDjaCO546+1ZEETWsEtyp4cGIEjp0JPt2ovcD0D4aeI4PDPgn4gwWzjzLq3tLeAsAeWZlc8+xY1s6Drljpml32oLEsc+pW88F220kyRvblRkfw7XB+u/2ryC1huLud7KwDzSTEARKeZPTivT0utI05hpTst/qPkp9qDkGGMIFAGO7ZH060uVag5bGf4JtdLubew1mbYYLBgFgmgO2Rh0PPDAEZxz05r1K1+KKeIEvtD8QSQS20keYJm2q0ZAwAOgAHb05ryjWNUuL5TbJgnpGqDAX6egqC10/Q7NVa6AupgQzM7HGfQKO1ZyWptTrKMLdTV1fV59es4ISJkkt02W8+/wAtEAzjJ/HufwrMjvLNIFhvr77dOBhpkO0IfRW6/jVi7uNIvnYzWcUhJ7k4qq8fh1MLLYJCPcEA/iDTjJxegVK6nuh632nLEYn1LUZ42IzHKyuuP+BCtGz1jw1Zo4htpSHIJjD4XIHUAdzWU2m+H3+aKIMuP+WcxP8AWsbUtLtXP/EuadWzyHk3CtfbVH9oxSpr7J1M3i+IuPJtowFPHHOPrWXqGv3NyxZnCKew7Vx93FcWs5ilkBPQFWzz/jV6DSdQkjEi6ZfOD1ZoWx/KolFvVs1VVLZF2XUPlMjSEoD94DvUvh7UprEXFysQInYZdm2jOeB79ay5IpoPkmilhBP3XUrz+NIVlmCQqRtUNjccADqTScFbUaqyvdHVW/iaa41m20+ygWdpJAjOGJGep29OnNT6jFf/AG+W4tJXeZmO6IpjOOgHr+NYnwzt3bx1aRrA82Fd8JGWKjYRuwOwzXourslna3Rhdiyo7NOqEqcDhR7k9zisvZxi9EW6s5L3meV61It1qE+oLGIzKRvjGflIABPPrjP41myZI9TVmN2c5DbiowT6+1QvHscFQShwV5/SuqJzPU29c8N6Vpfhez1YeLLG81CeTZJpsMZLw/KCSz5wAM46dRWBE/AbDbTxnBx+dXIg2n6na3S2sHmRTLIEc+YjFSCA2eo9q0PGXiW+8VaxJqeoWun29xIcyiztlhV26biF4zxST1HKLW5jHJzTSMkLxycdaVqjbniqJL8lnKk7JJjKcsy8qBS2MMeLmQMJAikAjIIJHB/Q1WhmKArwwPUE10WkXNube1judIt5oWZmmjgd4pLgcgb2B4xzjHrUSZcVqZOn6BrepWj3em6LqV5bo4jaW3tnkUNjODgehFW10zXAixxaPqZEY2N5dpI2GB5Bwp59q+lfhR8XPAlraaV4U0zw1qekzOywJEirKGk6FmfIJPHJPNep+DbCDSbO/t1gFsr6lczKpj4IaQkMPYivPqY1wdpRO2ng4zV0z4J0uzfUNStrCInfNIE4GSB3Nd3dpLpV/FYXNqbeWJFLkNlJs/8ALRf7oPcdiKl+G2i6lLPPqOh2Vs08WI0lmOAhPU9OeK3PHXhnXZLL+0L3UFvb+BSwt4YwMJ/HgDnAHP4V6dOSejORw5TR8KTLHd+QzbRtLJzw30rq/FnxePhH4fWuk6S2NZIdTNwfs6bjggd2Ofw6147pM9pPp7XF1q8tvKiH7MkYzvZR/wDqrV+C+m6b4s+KcMmv39usNojXSQ3JP+lSKRtX0OCdxz121x16UftdDanNrY9M+D3wru7q4h8ceNka6u5cTw2FwC/lseksuerEHOMcV6r4v0mbV/D6aQ6yz2tw4hntQ/lrLEGBKkjoMD8hV6TUrhVdWktnc/xM7AMP8azP7aud8Mzy2wETMMb2wTyBXkylOcrncoxjGx8lfGXwBdeAtfjtws91pssamO9MeIzLj50GPu4PQE5xjrXGQ/adn2iNDKsBEjkrlQuQOfbJAr7b14zeIvDFzobQWV1HcxM87bTtUcsDk8A5x+VfOp0mMX2o+FxLbRqsghLMwRBvU9T2AYA5r1qNaTilJHBOlHmbTMK48AXWq6Tc6/pd1a2tlG8aS28hYlGZc7gRnK/yrltV0vU/D90sV7mLzF4aM7lYZ9cYrufBmraenhmSHXNdvdPgVNqrbx+YZnBIxjp07nFYuu+ItM/sK80W0+2XMVyyslxeFVePaQeFGfSuiLexjJLc5a0uLy4mSztEW5dpAsahRvLHgAe59K1tC0m6ubP7Z/ZxliRmVWJAXIPIJ6fnWz481fWfEF7YyCwS2ks4vMiCxeRMR98MRjk4GRj3xTfD3ktpq+WDJG580pIxZQ568HjqKVWXIiqVNzlYuaTeSLqNrE2nIY1lXfGrgpjPOcDHIz1NR/FnxH4f8T3lk2h6O9tIs5VpmhWISK3AXA5wDVXUJ7mSYx5YjPyxoMDPYACnSW1xqjW/iLVpbWJmmfNvHCQzOOdyqOpJ57YrOMlLU0nTcdDJ8Y+HINGsY5obwzGRwGQqBt4zxTPDcNzc6Y0kNpPIU3KhRCd2f8Kvz3ryKyzG2jCYIeRPOZD6nHA/Wq1vqkM8kcVxquqQoCfmiAwp9QvH861he2pjU5b+6U9QM1tD5NxHPFjkxiMhiTjqT0FZzosUuLnAwfuD5vzrt7m81y1sluIdTi8R6VjMm9C/kjOAJEb5kPA5BI96x7rRrTV7abUdAEgmiUyXOns29guMlo26sPUda1MjEItWH+q4zgHGM1PaW8ckvESDapdjkZCjk9e+KoRsW57fyokm+baufc0XA6TSdLj17XINI0yP/j4kwkk+PkXHzO2PTmvZ7X4Q/DlIoYL6/u7i5IAeYXRQMfZRwK8a+Hl9/Z95dXQOZDGI19gTz/IV2i64sv8ArCxb+E56V5+JrT5rRdkelhKMHHmlqWPiR8I9J0/TZ9Q8KardTvChd7O5w29R12OOc47HrVe41gfZIVhmI/dqo59BWvY+JLh4RaycoVIyeeK8gtrm4upQkZIRCQT+NZpyqr3uh0yhCjL3ep2dvq1154DTHGfWr+v6g95orLPKSQ6lMnvmudjXaIz3xzS67ebY47OO3aaQr5oVc546jj2zU06TnLlRc6nLC5lazqXSxhJJP+tOeg9KSzdYwNvHbrXOPeK2oyTxQAJLISsSktgE8AE8k9q6nUNL1LTrBLiVXh3R7mVVDqVOBgnt1rr9mo2ied7e7bI9WS8+SSQwfYR/rCsoJY9xgdwOcVd0XWLqystRtYrqby5I2yquVUnGC+PcY/Oqmn6Lrd/YpeWVjFJYzDkF8K3PfuDx1rS1i6hup1tn0+eG+SyW1n3gfMVZWDY7fICM+wrdShpCKuZ8nPGVSUrPou5zdva/app5IIXDO4SDLYUDgHPqa1Imv7O4EMkS3yWw84pCp+YA4Ocew/WtKz066/sfTVt9O1NlW8LvKtuzQOhbJIIBzgD+dbV3qWj6fZ+K7+ywJr3bYacMEbFJBndeBxgFR9RUSrvZGapnOpNrsjS3mnaNdzxSI5knjjZkiJyTz0OMj8q56Ky1qSEXIsJ5o0mMZcDJ3d19e/619LeBBY6b4Q03S7fULV2SDM4huojvkY7mJ59Tj6CuA1M3fh34iS6Lpd5aW9rqwTE0uJBCxB2/KON2Bt54PymuajinKTjGOxtOjyxTuecW0iwxJtkXYw+Uluff6UttpGr+JPtDWMsS2NgAZ5ppcRQg5JJ/WpfC+m6bq+i+IVvn8q6tNO+0WRJxudT82PXgY/GuWgmljtpVjmdFlAWRFOA498da6eVczaM3NuKTLVtc/Z7h7dpGniDlYygJB56ge9dl4f8AC82seKV8NatcT6NcyWxntwyZMxxlQB9eo9jXMeDItLm8U6XHrEk8Vm9wqSTQSFHjzwrA9sHBr2rxz8M/sOnN4j8O6nrV1rWklbiAXU3m7kU5ZVz36n36d6zrVFGST3ZVNScX2OL0rwxrHh3xtcaRM8U+o21uL60z/wAvGMbgAe5XcMe1dV48sV1TwHJq1r5RhjkW6izw4z8rLj19vauN17xb/b3jKTxVeTQ6bfWlnA9k8MRMEkiHPzAfcDgng9G4r0Hw6ml3emLqDXO7SdTkzJIwz9iujwyueyPng+5FTV501KRMVFppHnPh69udSt9Q8N2VowGqXCTXs0H3/sqZZolHQDcSfckCvUNW8WTXkljoOmfbPB+grCIp7rY8tx5YG3y0HRMj+KuN+FcNxo/xKl0dVh81ReWcxbkOqYZfw+Xr716vPC/223tzaQKJHCltmQnvx2rKrWSmk0XTptx3Ob8RnwHP4Hu/A/hd30+Odkka735a4kU5Hmk8sCcd+w6VkeKrPT9G+D2kb7CS+1yxHkzXST/JHHuON3quCqrxkVf8YeA1uvtOqWX2ezvGYvtjfEbknn5f4c+3c15Jd6xqFzZ3GmedMQeHjbrwen5j9K6acoTiefUhiIz1s0ZLT2+p6k3nRLAzpgMrfxe9WtOX7JelCu0jGc+lYEmVcgggg/SrtjfEPtuSzqeN5PK//WrRx7G8JqMXFrc7vRtWim1JUk5hVMZIB3HNdQdPsrtjJbXlxAW+8m0Ff/rVwXh6Gxe/AuZvLiZDhhzz2ruLS6s9PUbtQilgIOVjUls1cbLc+fxdN83uksWkSQfvLZ/t4Q5aN5ME1WuvAsOv6tDdX9umnoXBkW2GDKO4PofepLbxjo+m3Xm/2XM47O8h5/Cprj4jLMdsMcMKE9BwcVfNA5IwxMXeKL+qeD/BbWI02LTltfKBxLDxMeOTuP3vxyK8n8W+G59FjhuBi4sZXdYZtu0gr1Vh2bv6GvUj4istUtpE3COdk2hh2rC8Zql74WXS4sfLicOT0cZyPxok0dGFqVoVFGbPKopAAM5xVyO6VAFUE1lFv5mnI3P4VNz23BM7bwz4mbT9RtJbizg1CG2bdHFcKGKZ6lCejV9I6LM2u6Hb6rZXBe2nTcoK8r6g+hByK+PoZgFCsuVrq/B/jLXPD1zHLYajLGqn1yhH9117iuLF4X2yvHc6MPXdDTofSPiDSlvfDeoW5ge48y3bam4DcwGQOncgV5f8J/Clnr0uojUJjGIEa3WCSQRShn5d+e3YH616Z4Y8U/2/4etdSXhpV/fIi52OPvD6Z6e1Nv7CxuboXuwxT95EjwT9fWvGhWlRvBnrOmqlpI8xvfh7BDeS/wBla3cW1y4w+995Zf8AeGD/AFrk9RjSC4uUEdqE0uPyM24wJZmbrg8k4yMnmvW/Eby6TpV1qUUu5oVJjVUILMeAPzrxvxHFdXemPbW72kVzZMZLqV32y3E0kgBCnHzFSTxxgAmvUwdeU1qzjxFJQexrfCbxPN4f1G61l/D91qshjMcLRwbhFydwI64PHHtUvjLx5b61LfQy6J9gS4VfIQ2mz7PIBguARjkZDeo9wK2fC9lJoEMEhunX/Q2a7kxtDsW3Zbd6k/pXOeKPFtpcTPtmN4VBO2AcZ75Y8Y+ma6lOTehg4pI4SK8lsy1tAFmgYvlZE3dV2549OoPY1Mlnp/8AYd1LfX4+2yYW3iQZCgHJLHt1/KmtLJFf3EkcY/fIyAE8L5ijP5A1PeXFnZxpF/ZkULGAxTkgSCUn+PPY1vYgNMs9HufDM9v9oaHU4nE3mOQFfjG0fhWXbrLdqlqGBbdhcDOf8k1IVsGQtE7BwuVVhkE+h9Ku+H5o9PkfWHUEW/EEZ6PJ159hkUxHX34i8P6SND8LxtPdmHzr+/ZBHtO35hknAxyAM5/OuX0VmaynjVdzuw+Yjk57k/nU+hiDULhrzV42vGcsdwkwA3Xp9e1UiZba3u4tskTkhFB7R8kY/A1m5dBuOhdinjieVYZlYxp85X1NZk8xLk5yc07SoFhtJpGOd4Bx7CqkhzzUisWrW6Ep8icgE/cfp+Boa5urRjGZNyf3W5FZ0h5BHUVFNdSStsZgwB4PtTSHY1BcW0pLGERMepjOMVqaBp1zq08my5SKytxuurub7sK/1J7Cuds7d769gsrUA3E7iONR3Jrtrq3jur238G6fcGDS7IGbULoDlyv35D6+g98VXKISylQyTxeEbGO3giGbnVbrG/65P3fZV5rNv59MSTM+oanqkuMtIX8tPwHJx+NdRFa6HrGlBn1AaNZxytHa2gmUAKOAzA8sxOck1ieI9L0Gzto/7NuvtE0nyriffhcEknjHUD86ydVXsaqnpczLK/tZrhLO3jvVklYKsZbzASegw2aludFjivLvzpZLOaBGDWrwn53H8BBOUJ7HkdKj8Dw7vFUV4YGmhtA1xIqnDYHTHvXY+N9U0nXbRtQt/D+rafqCHEd5NMnlz8glWXqRtzgj0FJ1HzWRSirah4W+H2sR2Om+IdPW7mdmMiyWrENGu47QwwcjjBxjrXXeMfD3irXfD93a6XpSoCm5pJpPLMnPzAA/Q4HFef6V4y17S7L/AIlGpTwmIkNGo4ye+DWz4M+IfiS4sryy1LU5LxQVmhaU/Nu5BX1Ix27VcRNnl15GsMxt41PmQkq6kYAbvk+ufypF5RkLdDuyOwrrvFFtB4gvZLu2CRXR++M/K59Tjv71zE9jdWN8lvdw+UWXcMHIZeRmtL3M7WIfLuHlSSPynweA0g/riopY5Uc+ZEyMeRnvTLmEpIYz97AJ/Hn+ta/g/wANax4q8Q22h6WqrPMwBeTISJe7sR0AosU5NrUxznjtTADn8a9m8ffs6eN/CfhKfxIL6w1e1tY/Nuo7dWWSNB1YA/ewOTXj/VFOADjOQKp6EpCtEikkScDpxWn4fmZra7gI5dQytn7oXJI/HIrMZSyDB5A54rY0QtHAIYxgyttJrNlpnSeDtIePGoCMu8ZDI5bbtPUYP97vXrP/AAunx7AqW9sbC4ijRVEs0eXb5RnJ9axfClgIYbY3MVvLCEUqjH5UO0ne49ic474Arkdb1C1t9VuUTVLm1VpWYIjDkEnBPvXNKEKj95HTGTgtGafw30/xD4h8N3NnoOt21itpN+8tpdyNJuGQxdeRnlQOnFaek/DrxQviWG7v762tWUsGlWeSVnQggqc9Rg+tc54R1C70rU5dR8PXR82BFjugASr55x7jIrW8SfGPxRJosuk32mWFoWidRPGWVwrZHrj1xkVc6dZv3bWEpU95bnGarqlpceF4I1hjS6s3kg8xV2qyZ4A/LNenfA/wXBHpdh4hmj3Xc0ZkHmqQuxvuge2MGvHdRsJrPSIoLmC4tWkJkCzxFWKkcHBxwR0r6o+DfiDwpN4Z06HTDcPqMNlGk0NyBtjZRg7R3X3oq0uSGmxTryrVOaS1/wAjoV0fWDpr3kkdrY2sQLPcyNtjRRzu3E1zMHiPw2unyakms22pxxPseYkRwpJyBy2Ce5FWfjJDrWt+AtXsdPuZZryeNdkEfGVDAsvpyAeK+erfwL4sstOtpb7R9TljvJSsVtabTIjjADMCCBkE+nTrWFL2clpoKpzrc+hfGfiHVDo9romjWaSX+rgpahVPlxxhfmmYjqqgg47kgV85DRr+LxFq+ia9e+RcyTxQz3UgGAN338Htiu4t9F+Kl1c2nhrR/FGpWSLaqoS9R7ZYlwSVLx7gcYxnPOB9K4vxV4avfDfiC90PXr6fUZ1dGurizYyMRt3ZXcc8ZHXFb04OPUxm09kYEv8AZ1poeoQzg3JSRo7J9xA37wN5x1+QN7ZIra8Ka4v2RtL8LeAxql1cII55LlGuWkPGQQAAoz0FT/C3w3oPiLVILPxFq7aZp6EPu27RMxPCGTpHn1PXoDX0Xow0TwvEtlpWn2tlbxtwkROW/wBonuT6msMViFS0tc1w9Fzu7nz58RvDnxQ/sk+LfF1hHY21oEhhUMiSIGOFAVOw9zxVjU/Aus+DNOsbi6cXen30SzR3MakBHYA+Ww7ccj15r1f9qLWLO6+FypDGRJcXkQZtw6AMeldFrtvqeteDU0OC3tkt5LOOM5ZSchRjntyKwlipOlG6N6dJRqM+dNOuY7DxJZahIhdIJRIyjviqt7dat4su9Q1SILBZW5Xz33bdoZvlRff+fU1m+IbiXzhplupe5ZzEwXuc4wPxq3pljb22p3CQzT2lskaefHczZR3HU5Uc8g9jiu2nBqNzCtUUp26C6hbxWujyrs8tGiOfxFc1otq13fQWa/K8siopPYk4/rXWeK5k1TSrltLy8enrFI7RoRlWLBuuCcEL0HeuXspZobpNRWRjMwZg7EEiTJ5H5Z5rSCaWpjUknI27zVJNE1B7HR1EDWs5TzNoLyYyuG9d2SSPcDtUmrKLQ6f4r0FRZhpPLuIEP/HvcqMkY/uuPm/76FXL3WrW/CzXk+nx6jIuxprK0/fMcf3jwPcjBqjY3VnIuo6LYwytbX0IIEp3bZo/nV89icbfoxFXFvqRJFXxtZ2zyQa1p6rHbaghkMS9IZv44/z5Hsa5QsTXT6az3PhvUNPk+V7ci5jUjJBHDDH0rLWwtP7Oe5kvoluVYFLZkIMiEfeVhxweNpxWi1MxuivOzlIztTOWauogbAHJPvXPadaqpjkWd4UfG5lG7aPXb3rYsJ2fCuvI7jofeuTEU21zLY9HDTS91mnqN41ppM0y58zb5ansGbgH+dYeliG3txGq4HVmPWn6vd3Fy0llBI7W6MrPEoyGYZ+b6jJqtGSwVAee4zyKzjT5YmkqvNI1babzG8zHyryMelXLHztLXT/H1pJ9qjSQwX9ugwYlP3OT64x9RWZDgkW8YWQKMsoPOaovcSWd+1rudLG45eHd8pzwTj61pTw/Pp0e4QxsaUnK2q28mXvDaaBJ4nnlmjFqZJTJZpI2UQHJAJ746dq6q61m1srt7PUvDLX9p953tdzZQnnKjoP0rz3U7ExqqYx5fTdwSh6c9+c1Z0LVLnTdQimmu2gcxbBKJCSq54BxyK7qmGi3ax53tZczkeu+GfiD8NrdYrRrC6sYgNmww5CAng9a888UaxDdfELUtU02BYrCV1SBJGDgoqgDOMjnB/OqV219rWrRW+paxdS2e44kTEzL6+3PY10XjfQvC9rpukJ4YjkhlQkXs9xId8oxwSOmc+grPDYWNKr8Lu/uLqVZTjqz0q11qGy+GnhvQ/DySNr2tWi2tpjhUdv9bMRnhUyfyrk/COg6brnxKS1017q68OeHEXzJJXaRJ5wfmZQT8odwTgcYX3rjbLUNVuLiXTdA3/aZoxAbp2PmQ2/dAeiKSSTgZNehR+E9D07wtBpv/CT6jAEYyzC0cR+bIRgkjHQdBmuGvSjh5yjfc1g5VEn2Nbx3r3h5pjonhvQbLUdcmDCSdrZfJtB0LE9yP5jua5PxX4Q8P6X8PJDZwy6hrUUqz3N8z+WwQA7goycKOw65waqWFj/YsTzaH4hvYiX2IDECze56ZrP8X6nrkVlNa6pqw1C1nTZKYkAfB6g4p0uWNo03/wAEU7tNyRx1zLb2trbQOk63kQcTKc7WB5XGTxweQPSsqGElR8jsmeSo7d+a27mawuQqtbXUu3JAMpBIxg/ypUvNG2G3Gi3GCchDcSAA+v3sdq9C0ejOS77GO9vGtwUYvBC43xtJ852npkgAE9vrXfab8Qtfm8Pw6Wmr6ib8SGPeJiVaIKAoC+pzj8K57+2LKKIQW+kxIgzgPKzYB69Sas6HML6+jht7ewtXXJEmPmPsue9Z1IweshxlLoWvBDXGi60/2j7QtnfPLZyTQgPyjjdv3DGAefetHV7FtJ1a9j8J31xf2pib7aLZWaF0Ochh06dh+Fc9fpdy30GlC5d7xpGVvK5DszYXjP0H5mvfbODT/D2jwWklvYpMwG6K3QhpGxyeD09zWFavGFmtTWnTctDiv2fdGs9TudT1i/uL6KVVWG1lgkKyHIPmE47fdH516zH4X01Zlc6v4hPUEteyAVyfwz8J/Ztbv9QedIbeVmkWBAQi88Djrwa9KiisreAtJdKuMk8kj9a8utVvK6Z2U4WVjzP4jaRpyWLw2DXt08ZBZZbqbkA5rybWvsliJb+bQI7fzDgna+Cx7c19LXTW0kRZjEUI+8cc14z+0GyDRNOjtdQ863N0fMhH8LBTtP8AOtMPU5pKJlWi0rnimpSrPdyTLCYldshewqsOK0tPntrW9hmurNL2CNtz28jELJ7EjnFVr4W8l2z2cbRwt82w9EJ5Kj1A6CvWv0OHcksbpocI2Sn15FbtrdS7FaOTcvvWG0UkyhhbsPQjpRBLcWknHHqG6Gk7MidM6dNQfYVkjV1PUEVE8dtcL/qtpPoao22o2kg/egwsOx6H6U9r+PnynQDsc0rGHJ5DzDPatutpyv8AsnpTpdWv1jczpvyuCytjHHpVKS+G7LSA+tUb+9knTy1XCZ596aRcYdyg3XgURt8314pdpoCmqN7EuMcUqO0bZU0nYUm0+tMmx1fgLxhe+GdRWeCRmgcj7Rbk/LIvt6H0NfTWgX2i69o0GqaVrDzQyjlc4ZG7qRjgivjtQM46mui8JeKNV8M6il3pVyUdWBeM8o/sV6GuHFYONbXZnRh8TKjp0PpbxVZbtEvfskxuJxETHE4BDMK81+GOm6DfRao3iONFvvtG0RTkgCPHDD3zmt2y+OuhyiJNU0q7s5GxvkijSRR+Bwa6KLXPAHiKA3Nr4p0u1uByfOi8p/1GD+FcEac6CcWmdrqQqu90crrnhHwtI4e31hU8r5445MzREjoCCP0rjfH2kQSrBb3flwSHndDA0bbQODsxwpyK7bxJ460fQ9JkvND17TdWvYHXyYBbNzzgnJUdOvWvGdV8Sarq2o3Gp6leS3F1dS7pZHYkn2+g6AV14VVZPXbzOSvKMdIlq70HCwtBLHclpNxBJXK4GM9D261Le6a96reRoUEkgGBtu3OOmThvbiqdhf3JuFj8x5A/yKvXqeAPxqw95Mk+0JJuPRWGCK7JVHFkRhzalfUtHunjSNNBkg2jlhPu/wDr1naqzWrWVpDhZLfDt/10Jzz+Q/Kur0+6jZDHcQ3ENxGcsvHPvz1rjNWZpZrm4xk+bjr3pwqcwShY6VNMs59MgeJLxbwp+9YRgKW/HrzUWr6XdWulK94wAGDEm4Et/gMZrpvCkujy+HrGVbyFpIY8XEc0mHLDljj0681z3iK9v/FWsEaRp37qKMIkcZx8qnr79RU63DpY5q2nZ47pycZ2qo9BzUIR5G8uNcnnvir9/pt1pQW2vFjWdx5jKjhtoPQEjjPtVHnnH+RVogfFHbxyfORMmBksvyg/TPP49fSobgwrEf3Ee7kbsY79QO1OdHZRHHG0hJ+6vX60l/p+o2bKL2znhLLuTzF4YeoPcVSA3/BM403S9T1QLH+6UbCyfMHIIGD9DVm5iuNH8JvudjcakyvOw/hjxkD885+lZqN5fguFXIUXF4d+fQHH9Kv63qCPdww3W6VIEVmCffJxj6YobGjXh8L2174GsNdvdZtbWWVGMYZl5VWI+4Bu7de9YOmafHNOI7a4e4VGG1liIBLcbfbJI611Xhbw9a6zpFvqMccUgdXDQuRhOozgH8RXWakNQm0VdNttNsLZIJInVoAV+6wPr3x19645VGm0dkIJ6nJfDkx293rmm3cTR4QSttTLIBlH49uK0/HWiW+naNa6hpOqx3DyKi26TnLyZzlkP4jg8cVT8Ym60vVZPEsNmtu90HSRB86glcOPxBJ/Ok8ONdafulkaG/jt9NkTSVIzHOZBjPHdfTtURhaXOnuOpZ2VjA1zTptNSx1Z7152uxi5ZlwFcgFSPwOaw7uRvN8uQbfLbh04OPU13GraXAvgi4jumuHvlBmk3cYkLZOP5fSsHQ7C11SxEk0O6UAAsGxx9OhrZVNLmLhqWfD3hOTVfCU+rTas9pM0zLDH5W8SoAPmBBGMnI/CuVP2h7vddGXfEhB3nJAAOOtd5qN+1rbWy2t3LEiLgxsBtGOOBXM+Y199pnuCvmXJADEc4Hp+g/CnTqSbbewTgtEiLSvDFnqVkk0OryrIfv74Qyq2OmODXSeBrqPwH4lfUV8Qafc3SW+xbaRJYSxJGPm2sMD60vhHTLeCOX7W0jI+CoUhTmpdd0zTz+/RSs2Noc5yv401iI3sHsXY7XQ/jlrw1wy6rq6yW0hKy2TOGhMZ4wv4eteMeKrax/4STU10TH9nLOxtwW5EZ5AqDUdLW1QP9oWXnB2jpUWnSwQTxtcW4uIAf3ke7G4fX1Fac99TO3Q1/Atjod1r8EPie5eDTHRzIYn2sWA+Vc9gT1qLw6A19DH0y5xz0FV547R7iU2aTNArq0PmfeI9Dim2dyltfo5BGHyAPSle6uUke2LcSLaQrdAZ8tiuxMKFHQNjuR0z3rxTxC/27WrudXUr5hVfoOK9R0nVI3WzTUoL6LSncNLM0LiMgds44z6npXd2fgPwJqNut3baPpksT8ho7yMg/wDj1czrKn5nR7JzR8+2Ml7Hc/Z7eNpnB5NvlgfxFdT4X1HSdH1aTVdb0yxv7qMKYI7jLiMjqdoO0np16VT02C3ukVbvV2SNyD9nt12fhXY6VofhyGEOkMEMuOJZHJb8zXfXxdJKzV2Y08POWuxy/wAVNfk8VXC648MsYLCM71IyAvBGT04r0T4MaT5F8ur6hdM0pUwIqD5IkKhvxyCPpXLa4trfwz6XFdi7mePdFgbsOhyqk+/I/GtP4U6m0ejqv24xlJyskXUhuOTnpwBXLVqSlStHRM0hFRnrqe7Ncae0flwtMIMgHbwX9cZ+nWpNK0+2SWOaEXJcFHUtKcBxz09uKwJ9ThZg+4GOKPg+vFRWevNG1rsk2kDlieMkVwRgonRObkd3b6X5IObeWVGJJG/GPXFfI3xg1mPWPHGoalp5MUPnGCEg5LKF2ZJ9xmvof4qeMLySxtfDGiagi6jqtqpml4C20JH7yVz/AA8ZH0FfNOoadpmq+MptP8OyyPpsZ2RXFw/+sAHzyewJzgfSumg2nzSOepa1kerfCP4caZqXwxuNZ1hrjTpZhLPHfI+PKt1XHzKeGU4JwfWvMvDWua3pFgdS+w32qeHUmaIysjKgweqtzt47HjPFd34m16/1Pw4ngOwvDHe35htbeGD7iQA/OWPZQq9O+a7WS90rwfoiaNGCmmWVsEZSucrj5mYd8kkn60pScV76vcEtfd0secfFbxD4d134Z6bHpd8WvP7QQPazDbLGpRuSO4yRyK73Xte03w5DPHc65psdzHEVhjScSPv2/L8q5xzXz2U0e6u72eJb+VxfH7PZLHuVrcnq0hOVI/HpVKTTvJvrlo7e4SGMMyM4z2/vdD17Vs8HCcVZ6Ij28k2R2fmanqzTNMyyjDhgec5/ya2pPD0t5aJ9ikDTo5BR2I3KTk7focnH+0ayNDYR2zM0Fs25id8jHIA9gP61sW+vaZ5aRNZ3M8yn5WhumVSc8cDn9a6djDc1PCenrZ3T/aJorhJoGjiEiEDzQd0f4FlCn2Y1if2O1xqaRxxmC1dHlbzMBl3ex56dKm8Q63qF7Ekz2/2MZZ3aOMjzXGMZPU+vPfNUZbm4Z1lnhaCV1/1wIQnPqDy3ak9VoNaPU1Lnw7Bpvgi91q1dvtEVwsKSMd25Dw3H8PNb9hq3hm309jJqSw3BSMwW0Ee/zXIHDY4A+tcvLa6tqVjcQwaiJbO1BlljjlcIowCHYFdoJ7c1f8NeAXvNCTXJdQS2hAaRYhgs+zOMn6j0rCVPROctjZT35YmVYzW8niC5ht0ZM2zRTB/74XDYx2yK5Haykbwyj1xiutigjh12FocGSW3MkjDuzO4/liqes2+tads0/UInEczYiDgEOenH5it+ZIw5SaO2ktEjilAyUDKw5DAjIIPcVu6PpNxd+Hb++huI3NkGlitgmWPQtk+mBnFdCkMRggt5YYZYFQKFdckYHasHxdq97oGsxWukyLZwzWgLeWoGSWbP0Paub97L3ab3PTw1TDwleum1Z7dyn4Osbi6FxdqEaRnLbSOOf5V1F4dN0vRRqOrWNu1w0nlwxsA+T/e6cgDn8qb4Au9GtdMSKSYxysSxOzO49gPwxUuvaxpBWaPVorqSHYDAIrZX4PU5yPQdK6ZU2pao89TOcvz4Ov7gl4rnQ75v+XuybfDJ7tCcAZ/2StYPiPTpLWO0uP7TsdQgkdo0mgbDE45DI2GX8Rj0Jrbh1vwvKGh8m+gRTwVC8D1wen51h6rZ/atShGnz280IO4bp1Vse+SBnAraCb2jYzklvckthZTQStqM90X8vyUSMDGR3JJ/pT7qLQHuVjj0+aIIoBE825mOOpwB+FVnsmX93JPGVnJXPQK3Y1p+DtBjubu5XUvMVYWAVPKLeYfbjpwK3xOIlRiuZBTp88rI09A028vgYNPkjgG8KEQLGCeuC3Ws7x/o994fvrISTB/tSH51bdlwcEc9+RXq3g7wjZwzi6tYLoEZx5sYGDnr0rd1T4c6drV/Dd6tcPIyfdRcAL+leBPNZufvS0O9YNW21OL0Xw5puoadDe2VmpnijVHnQENuAwc461evdDvnsljL52kfM27JFeqaV4d0XT7VbW3mMEK9FUd/XpV86VpDIqtdSMB6Dr+lebPEycrnbGilGx4nbeGtRt55Z7ixjuWkA2hmIAX6ZrP1jS72SGSzm0GMKw6xSsDjt9K96l0PR5gpkvZkbsQp5Hp0psfhjS25GrSLzxk9f0prFSRLoRZ8yaJ4Pv1by9QsjjG1ZAx3L+Vac3wruro77S/ePfyUkXdgfhX01beGdEEOx9RLHuxx/hVPxJN4c8HeFdQ1uaSWZLSMsiEgGV84VBx1JwK1jja0pLlM3h6SWp8g+NPDK+H9Zt9EtpzfXzhd6p2Z+ETHqev4ivTPDnw5n0uyjD21q17tAkmMxY7u+BjAqb9njwzceMfG2o+ONemG20mLIznb5ly4zxx0Rf5rX0UdPtiwB1GBccAl+f5Vvi8TKFqaevUyoUYyvOx4PoPwvt5dej1C4kU3IbdjzsKfoAK9D0/wvZ2N0ZVsEkmk4L+buOPau9tbGESCGHU0eRumACcflVqHSLiSQqtxjac7sAVxOtOe7OhU4LoczaadBGRm1kAP93NXNQt7V7cpLpSyoRjHl/wD1q6F/Dc1x9/UDjOSM4/pTm0N4xsN83/AQCaUmxpJnAzaTbLblLe38ojkIyDFeb/E/wl/bmm/ZWna2dZA6MI8qDg9e9fQMmgStnbcOW/21XArEvvDWoSufNmVl7YVcCojVnB3QSpRkrM+Sf+FW6jHOv/E6s2IIOPIbP5Zq4Ph1frctOt3bBixOFhO0ewFfR974XnWQkWrSN/eEIIP4iqp8N3Gfnswn0Wul5hVZksHTPDLXwRMcR3N0OeyoRS3/AMLzcp/r0X+7k5I/lXvNj4buBcp+5+Udc4GB9a200JV4DI/sQprP65Uve5Tw0D5Jv/hXqUBPlahGcf3ojj+dZE/w/wDEURO37LIO2GK5/SvsHVPDcUyFXhQEnPysoP8AOsqXwdaMMfvg3oHH+NbxzGotzF4KB8hz+EfE8XB0l3weqOpB/WqU+h65D/rtJvF/7Zk/yr67fwYm7Cm9UZ7AH+tQ3PgmGNPnu50znDOOv4VtHM+6M3guzPj2SG4jYrJbTxkdd0TDH6VFmvrOTwnayo8aalbucfdIxXJap8P7e6nLNa2czdiflNaxzOD3RDwUlsz55z70vevadR+FsTJm3tNj4yVJDD/GuduPhvexby1ntA+6VOP51vHG05dTKWGmjzpWxU8JXBYY46k9BWnq+gahpDj7daFIz92QcqfxqbQLyDS9VsL9rWC6+yTrMYJl3RyEHOGHpXUppxvHU5Zpp2ZRt1WZSThl6MK6f4eeErLxRrp09dTstPMaeYy3M5jM6gjMcbYIDnsT+VUfGfiS78VeJbvXb4QQz3BA8uFNkaKBhVA9BXPGRVbmQZHQiplzzp9n99iVHXyO8j8K6Pruqa+vhvU/7K0/TbXz1i1eQNLI4JBjDLgdR976VxMqoLaHcrZeTj0xiqk11uGxWO0/ePc+1NLM+xdxwDnFKnGcfidzTlRpWUzW9/aTL1SdHx9GB/pX17N4RhuG3f2Np7Z+bhB3r48+8Bjr2r7R0DVYbzS7a5hWQB4l3Decg4Febml/daPTwFtTntQ8EwO+1tHs9xBUMYckZ+lfLWtwSWFxqOj3MWyeK8+YkYI27lI+nSvqj4m/EK18G6emyCe71KUqY4A5ICZ+Zm9OM496+WvHGqPqusS6rdSIby+YzSoT86HJG1vU4APHrRlsKlnKWwY2UdEty74L0Pw5rVlei/8AEP8AY2pwHdbrLHvinU+wGcg+/fNSeAl1x9Uv9I8N2KXd7O3k/bhnZBGCctk8AHr61xrks2T+HtXe/CPxNqmjR3+m6bLJD9oAmLoAzAjA+UNwDjPJ9K9OUXrbU4E0Y/iSx/s7V7qx855zav5Tyt1Zh94/nmsR2A71q6/5rXU87bmE0hYljluTn5veseVgpxxTSJNrw7Zpe/ao4wzXIhDIFfGBnk+/p+NbPgPSNT1zUZrGKW0t7XyGa5ubuX91bRKOW4Oe+AB1zWN4L1VdF1yLUJLNbuDaY54i2CyHrg9jxkGobC+uLO+v00yLEV8j2oikOf3bt8o9z0rOXNdmmlkWNTCpotjDBcLOkdzIqTAFRIAxw2OwI5q0nh/VNbvvNsrCW4Bwu+MYK4HckgCrHiHQdT8MabYQ6hJameOVZ0ML+Yqru6Hgc+ta+m3GrRW9zHDZXt/Ywy/vTZy4KMf4hGevHfFN1E+ocjMfUfB2t6QHadWtGWIyNI9wEjwCRjIxuPHG0HOamtNW1CJhHJfTSNDGvlCI/uywOcMerD64rWjh0q4u5pL27En2fYDFqCmOYM3RcHgngnjsDT7nw54dTT9R1VNUgtTGgjgiEoAad8lVzzgYViR7ClzK+qGr9GU/DesXer6oljqerLNa6j5guIpPlFsVyVYE9Og9OuKbrb3Gi3DWMwE2nLIHtbi2b/UsOjJ/Ve/Wsqwv9Hh1N4NQ0uC5VidyK3O3+vrXovhXw7oGrxG+0XSorxAhUwic/IG/2eorCrJR1N6XvaMzB4nW80iW3vTayxSROouo13bsqfvKOVPPcVy/w5Np5D/biPKAwP3m3BzXXeK/hdPFb3GqWdtDptvBC80geVmBUDJxwP51jfDTwFJ4wtZYYb9ra3hxIZBFktuJA47dDUqdP2bdxuE+dKwuuR2eo3EOmaTvuXbrDGxcuM926Io7nkn2rSm8CzKfNW8QSKAESJMAe3Pau/8AC/wkOi3JkstUuyzDDkx7d49K6keEriMbXYkepAJriqYxLSGx1ww19ZHjtn4a1UZWYKAOjDvS/wDCL65l9t+rK3WPYc/h6V67Nos0CNtZWYdineqKWGr7gywhxnkGPiub61JbG3sEeT3Xwx1C8ctJqXkDrtZc1Vj+EGoNKP8AifWar6tET+ma92t9LlkAWWN4x3wM1owaDAsodbctxjJFUsfUQng4M8k0j4cWWn2yQyy+e2PmcL99q6rQ/C8NrIv2WztvdmjGf5V3SafJCMQptHoRQIbteVUk+m2sZYmct2bRoRjsV7XTbmOMRiaLGPukAiobjwRpVxIZp9I0+WR+WfyF5P5VqRW+pyY2xDk9hzWglvqQXBkwfTFTGbLcEfP9h4flh0zTobWxQfuFElzKq7ie5x1rWXwva7d15cTXJ7RDCLn6V1E0N1PGsUNpNEF4GBj+dH9lNGokuYZ8+x5runiUnocUKEranE6pp4tWENqY7OLAJ2IM9fWufT7Fa+IJp2uIbe4lBM9sQVjuvR42HCtnqCMe9epy+H7O+UGeGTaO7E5FZHib4fWmo2DQ28JZzyjMcMp9jWtLGLaQqmHdvdL+kah4bm0SPzryK1dlJZWnyVAHTisfW9fsRbuNDKuqKN9/dN5dvDzyeeWPsBn2rhdS+FfjW3bNrD56+glANM0T4X69dXSrr0V3aorYKxgOSPYk4/SuiLpdJHNJVOxRvdW1HU9TudB8M3l3qX9pYS4m8oK9zjkqv8Sx+uT9cdK7hfhve6N4bCR6isN3OFFzJHEWKd9qnPT3r0bwFY6J4Ls2t9M8M3CzSAebcTKGmf6t6ew4q54p1hr63VoNPkhaIMcFAc8VnUr/AMo4Uu545B4JaNluZPEN0zLwWCbXA+tVdc0vR7e3nmhuNRvZBCzJ5kmQXxwMY9a7Wzsb29l83VJ1t4SSPKWMZP1NXdRszBCI9NhguHPHzIFUD3NZvGTvqy1h10R5H4Xs7Ka3i/tG1BuZASfm2hTngYHtWFqV9JJd3VvGy+VGHjCBR0HQ5+tex23he4vrlZL5LQkNnZGm1f55NUPEnwwjNvd6vHOqyQwvJ9niHEmBnH5VvTxsL6synhpW0R4zpUk6QxtGgCKeWIJA9c9qu30u+d5IZURSB/q0AJP4d63PBmi2up6D4ntJ0l+2WcH2q3RASWXHJH0wPzqnoV9BDBFLJZMlruKGSQEws31HKn613x9+6W6Oa1rXGaRHM7eS9o86su4+Yc4P9eDWzBoM17rVtZ3lmgeRQ8cb8KEwQOe33a9C8P33hm404Rx3LafKyEEz4aJzjhVkHy8++DxUfiazlTx/oc32pWimtHG/HyDqQD2NcfPU53CSszp5IWTvcoNp1rpngu/0nT7W3AmgkEgH3s7SAc9TXEeGrvy/h6jSZOyV4Ewx3Fi2QAPxr0K98X+H9J1SG3v9WtJ0kmEMv2dd+1WO1iT0GAfXtXj9/Pq+h2SadcYLW17IRgblRxx17nK5HsM0qFOco+8KrOKehJolsH8SvFJMiRQsIHlZgqgL945PHUH860fEdxbajqcXl3gnhsWHlup3Ddnnn8vyp3g/we+uWKm6u5LW3DkuyrlpGxyM9sVS8baVaeHNWNrp8krJIikI/OcjnBPJ6V0Jxc7dTB8yjcuXWsM0LLFJ5Yx8xx90fWqGvae17oJuUkaa9t3LlRydvfFZdhJHPE8byFt5wRnBArr/AA3K0UrouxgwwFPr61qvdIbucRbXMxtkmhflRgrnGQf8mulh8UMdEudPvLIvcthrWSU7QhzyMemM/pTvE+hw2sTX8EeBM+JwOgz0IHbmuXuEkCTPslkKptc7SfLAP3iewruclOKlYztZ2Ne90HxBdXKGaZJ7VySl3EvmLj3VeQfY13XhHwX4Jnslt7xbu/uScvMd0e32A4wPzrhPD0mrwsk2kSSiJwN/mEqn5nrXaW2uXX+rtTJcXYQExwjIznBIPYc/pXNiMHWlHmhOy89DejVgnaSuQfFLwXZeGb7Sbfw/JdXFvqCyM6Tjf5RTHIOM4wf0r1P4Hvbajos8F9axST6dIsIuUTiVduRnPcf4V5Tr9xfadJa3PiaZora5RyBaOJJMgr8pz0zn1PSvYPgTcW194HtpI7m0tWSWWOWML8zEHhzz1KkVw5jVisIoX5n3OjDRvWbtZdj0IHTwdoZeO22or37A0gZQi8dRH1q1FZw/eF3CffGaT7DFvy95AFHvXzJ6pSiFm4/hx2O2rMf2WJB5ZYuRzsj4FaUGmW7qpeVHi/2OKuwafpsZCxtKvPaQYNANnPuBJgM0h9MxU+FYVYK8xQ+giNb5ttPh4a4uGP8Ad3VH/wAS/kf6QnHUstMRTha1I2rcknP/ADyP+FfPP7SHi2613xZaeB9EkM0djKokCceddtwF/wCAg4+pPpXs3xL8UR+DPB13rTG3e4I8myi8wEvM2dvHcD7x9hXjf7NHhG61nxDd+N9QjNzHaSOkDu3+sum5d+eu0N+be1ehg0qcXWl029TkxD5mqcT274eeGdP8N+F7DQ7abzJIY8zP0Mkp5duffOPbFdRBZxiQfK7f981mlLv/AJ9+ncMDV2x0+/niEyGNQezNhvyxXC5ucnJ7nSopKyNGK1USqAhVvXio7nTdSmjZbeaOPP3SeaWHStRxljFx2MlL/ZF8GDFYv+/lWmRdEVtpeoxkefKrHth8VI+m6nvOyRQvXBfJqythcxjc6xFun3+1MayuC2VhjIJ4+em2CZUl0zVSxCsP+/gqq9jrKZ4dx1wCK1Hs5Il3yWcRHc7/AP69VWW2Y/NbLn/rowrNlJlE2+sbh8syDpkjpVSU3iyGOTVoo2H8LRNkVoF7ZWI+z7T/ANdT/jVk3AIB+yw9Ou6pGZ+PNQRteRuOM5JAapBDbKOJgPx4q4JkkBBhiB/3hTEG5uUiPPYigDOuLW0YhvNiJ69aiWO0XjzYB65fFbM6Kkf7u2i3dy2P8apHapMk0NmVHUFRx79aAKMEMETGSPUEz0yGzVrzWIx9ojbjjJpv2u2DDZaWbfQZqzB5LZeSGDB6KIzn9DSApOU/5aC1PPJD/wD1qq3lpZTHMkNufQ7+RW7usl4+yRH1/dmms9if+XOEn6UDOak0+148poUHu2f6VHcaZhD8tqVx69f0rp2+xkcabA31FNDQgjGnWo/MUrhZHB3/AIZW4tnWSzs7hHBDxkjBB9sV5F4x+Cd28r3Ph1PswbkwPLvUfSvpwrbcn+zIM/7MlQy2qSsDHZ7DjoHFbUsTUpu8WZTownuj4tuPhV46Ryp06AgdxKBn86qXvwz8XWaI1xYjaxxlG3c/hX2nLYs2f9Ff/vpazbrTTIxxHMv5V1/2nV8jL6jTPjuH4fakyOblhG4GQCpx+NZmr6RqC3ZaLTiAcZEXIBxzivsO70NZMCSORfT5RVF9EsbWTzPLO4A9hTjmk09UN4CDWh8yeC/CtzeX8M+oj7NErAiJh87/ANK+hvClytra7GhZU4A+Wrjww7sbFCjp8gzUUq4BEchHvtFYV8XKs9TWlh1TWhxfxyl0+CHTtY+aGaRmtJ5eWVo9jMFK9+cjPUZrjPCV54XTw09nJoFjNHKWLXUsIdznsznkEdK9D+ImmRar4Qu7OUmQbd6OUDGJh/EAPx/AmuU+GdjoWnaTLY+RcXU8wzPM3CSYPAUZ4A/Ou3D117CzOarRftbo8u8b+GoNKu4G00yNDco0qxlwwQA4wGzyevBq9b2NhZeG4pLNmF95ayXEnmfxMOVA9uld7rOkLHdvNDbtDAx2rgg8H/ZNYGpeHYJnkeGFZEdfmDRPAQf+A8GvRpYmDirs46lCSb0OEeS5vp0tYIjJO7bVROrGs+4hdJnSZTGyEh1I5B9K6y+0iztIjCYJYpJAGVlmSQ8dT1BIyaoroKeTG9xNc7ZOHVYQeAecHORW/OrGPKy58PNDtvEWqXFhfb4LX7JJsuVJCxTcbCT/ABd+K6/4T2uhm6ktdU0yD+3tMkKiXJ/eLnGceo9fQinaP4k07TlSOO2uFijAVV8jgAdKzPEHiCxHiWy8SaaqpdRsFuISpXzAPXPqPlP4VyVlObceh0UuWKT6ncfFvTYbzw/BeIC5t3KSADqj8En8cfnXP/C/XVh1mCWaRGW+h+yzHHSeLgE/VcH/AIFXWnxh4L1HSZIZr6KJbiIq8TcEZHTn0ryQmLRdUure4kb7NMQ0Uyf8s5R/q5foRkHHr7Vy0YOVNwkb1GlNSR9NA+H9WtoIPEGkWuoQAkI7xgtG2MZ6Vm638PdH0wLPpGn2dzpw/ftC8AYbsY3e/AA9q5nwV4ig1mwh3O0d1Eu65jXH3QuWcA9sDNdRoXix4LhXDGW2Od8ROCPpSpVZQ9yYqlJT96JTg0nw3qNjJY3Wi2ckTYIyiqVbHUN1HNeW+Mfhhq3h2G51jwvqM5tAhLwLIfPjQjnBX7646jrXt2pWVnqqLe6LKgkeL54emSOv0PNYNxqEaaVdw3+YEit5BM7kghQp3fpmm41IS5oO6CM4SVpaM8l8M6vc2vwS8Spf3FxNe6hew6fZCViTsCgvt9tuR+Ir2L9nnQrfTfBklxM22eebA5x8iDH/AKFvrwfwle3jR2q3t+kOn21wUtJZhwhdl+b8MKT9MV9S6Xpdvp1lBZW98hgiQIqlxyBU473Icq6mmFXNO76HQGHkBJFIPXLin/2fA0Y3XIjP4GsuO1sw+TLGh/66DH4VbaK12BPtETf7zivHPSJJLOxxte7OQeenNQyWdqCPLvifoM1Jb21kWILR8+j1J9i09vm81lPs+KEMqta28a5a9x9VpbaOFn+S9EnsowamlstP2YEpc+71CtrZRNkYA/66GgZcS3zIM3bqvXGae1vtzi5Q/Wq6x2rf8tT/AN91JCkaEgR9T13ZyKRRLH8rf8fMYK9RuqGXzmclbqAD3epILWJpCfl5PUjFXmsLYHHFaJkM56TT75VyLNyR7iq8un3rEM8LQr/sx5Na3kRAk/alX6yVRuZQTiC+C46s24j8MVNyrFf+yZSw3XEgz22Crf8AYzD5RcS59doAqGC4iV1E948hyMlQwFXLKWz8xpPNmdhx85Jx9BTuS0WrDS3gOFvlBPZowatTaPFINpm8uT1CfKfwqJbqHOfnHuVrRgu42iXcwbPbHNNSM3Ey20+e2JWaUOn8Pyfyou7CGSxP7gNuHJqxd3AWRi8mY/4cnJFUJNQnAMcbKyYochWMqXQYHf8A49029uDTP+EZjfKlFC+zHNaU9zdbMrFGfrJj+lRC9uhncqr7CSo5mVYy4vD0NrcN5Nnck8fMZMg1bksGEZBhAyMNu6Y71LNqUi/eXB95xWXf38lwrRtOYgO6y81SEz5r+Iui33hzX761s5riF4wQGicr59sxyOR1A6Ee1dL8CxDP4PvozYW8hnult5FcDayou4cHqfmOT9K6f4jaXDr0PmfaDBf2hLWs7Nx7q3qp/wDr15foviubRpJbWWWawkWZnZIdpiLnqce/tXuRm69Gyep5TXsql3sdv4k+Hscwml0OSTSnkYK8EbkwSDPQr/hXIt4N8U28xtpJLSdMYYO5A5HUA+9a9p8SjCAJ7xZNrE8ZXJ/DNYuv/Ea5uWla3up08wEAISCB6ZNb0KuJp6Xv6kVFSlsc/eWcmlyStf6daK9v18vDjJ4Oew7c1lrPPqVxH8krQxnckQ+bLkDcx/EdT0GB2q3B/aGvFbZpFgs9wZgz4DEfxMepP+RXbQaRYJojaXZrviYhp7hXCu5HQY/uj0rerile8jOFFvYx7S+tUtAsL3H7vO4faPLx9OTnP0pZL7TtQMdnNFO2W273kLYPrnFWFsdL0xkiu0e7gPQiQqwrSk8O6Pdxr9k8+EPzuDk/pUTxGGvfkNFSqWtc87l0uDziYbxbdSeAQTgVf09fJmjWXWBGP+ehhJAGPbmu0j8DW6wu32t3JP3mTP8ASsrVPBV15oW1mDj0HH860WNoPoR9WqIinvNOS0aBr6fURNlXGPLXbjqCefSs63voLWFPJeG3DqVlYjzWlwfu/Tp1rQtPAWoSMBNqVtC2R8sqkYrBn0e6tPETaLNsVpJVVJC3yld3XPYVpHGqzUNCHRkty5/ajX1zHEsUpjYhSWbkj2A4Fez/AA7tI10Nni0eCxiY/NJOP3j+5J5rHsNE0Oxmji0fSE1GYdJp8Yz+VdfaeH7+8Cf2hMlvEo+WGAj+deNjca6ys2ehh8PyanBfFOzt/EEKaVoenm+1ASbt9uPlQ98mux+CvgnUdF8MourQyW908rO6HjA6KPfpXXaTpaaci/YojEccsHGTW3EbnbmSRnftmQGvPniG4ci2OmNFKfN1I7iM21uMLMzE/wAKk0/TmkdG3pdBf+uJqKa0vpJPM+3Swxjr864H5Vf01b+ZwlvdEqOrF65rm1rFmFYshfMlz/d2YNTqIxxvm+gQ/wCFSRafqCkvHcREk85YCmyyanC5XCOR1ImGaZIyfyFj3MJeP+mZ/wAKps1jJIqmOXceg8s4NaKzXciAymRSwxtznFcJ8bPFz+EfBTfZZmj1C+Y29kO6nHzyf8BH6kVdOm6klGPUUpKEW2eL/GbXZfGnxCt/D+hxiW2tZRZ2oQcSzMcPJ9AeM+ik19F+A9FXwr4e0/RbPzJLe0iwylcCRzyzn6kk14r+zD4XdtSn8azFo0tWa3ssqDvcjEjc+gIXPqTX0TFeXPX7Sv0ytdeNqKNqMdonPh4OV6j6lk3MnytHZwJ7kGnNqBj+YpgeqZpi3k8g/eTbsfSnPPOy7QNv0FcJ0tFm21MsMI3X1zmrYvbgYNZ8d1MuOGGPap/7Ruhyq/mlWpEOJNJqm04Zzn/dyKgk1T5s/a2Uem3/AOtUsWpXXTax+kYqOS9nbc7RzDI5/d1dydhq64kS/wCt3H1ZKqXXiaNUJV0ds8DyTn+Va9q3nQBzKVHZWHNQSiVjiO5UD0KD/Ck02CaMQ+J5XOEgDH/rif8ACozr11yfsKHjgbMc1rSQzn5ftkP0PFRmyuB/y8Wx9maosVdHPReKL58favDrL3OyUA5/KrCeJ7rpF4fmTPJbzFP9K2IbXMjC7ksWGPlwcGlFjZ5+9bD6MKLD0KUPiK5aE/adFuQ5PWKVRxTx4jUjY2iX3oSSjVpJZ2ygYaDA6DcMVHdWccke1ZLZD6hhmnYVkZ9zrFm4xJolwcf7K1Rn1TTgnzaHefgBWm2luV/4/V98OtRnS0z8162fQkGpY1YyG1HTHeNzpV2rDhTuxjPrzWzm35HnQL9JRxVdtGt+cvE2R3QVGdDs26GPpj7gqGaaFlHhjPy3CN7mcU43cIH+sib3Eq1lSaHCAdqhee2OaqnRYQx3qij1zUXY7I30u7dj8yhh3/epUyS2uQyqo/7ajP8AOuW+x6cvSZfwH/16esOlomH1COM8YLL/APXpphyo6ny7FSWCdevz5/rUEn9mKTujJP1NZdpo9pcJu/thEB6AL/8AXpL3w7p+w7tcUNj0P+NVYLIs30enTkGGd49v3sDOKw9QsYml4umcY67cVLBocMExa315FZlxzk5H502fSJuSNehJP+yakpJGDdWEfmjbKffjpVW7sY1YbLvt3Fa8mh3yn/kN2hB9jUR8Oag3zG/t/rzTHoY4hVmMeUbIwfkBzXKa1obaVf8A27SwjRtzJABtGfavRoPD1xtYTzRsf4ShxRJ4bt5BtuJwB7tVRqOJDimeY6qLbUNNDSWb+cPmTDDcpHoa4+58R6hYSm3ntIpVB+V9gJ/Gvc5fBOlyPu+1BT/suBWDrPw40+5JJu0b3ZhXVSxMVpIxqUb7Hzx4q1C5fVYLyHfFLjKvtAPHb9T+daOiRGHS4Y57eJpCSxLMcgk5r0/U/hekkap9uB2coC4IB/HpWfb+A7qzkbyr23Zz3ZK7/rlNxSTOT6tJO7OMM0n3FtUbtkRkjFLbRSRXqo1nFOG/gYHmu6/sTVYV2uYDjuj4zVW80y4fbFNau8qHcjq2cH8qIYlJinQdtDLg0TRb6QeZoFtubqd7L/I1o+IvC9xrmnLG1pY2jRLiJ92Mj0PtWhYQ6jHCD9mKsp5Kv1/DFTvcaiVLPaSzHttHSipKUXzJ6CpqMlytankNtfap4Y1DyZlkjZAYw56lD1Rv7yV3WleOtMvIYFayt4JI1KnDEKzHkn2rV1aL+07U2974bu7vHQ5ClfoR0rjLn4b65dTF9P0eeBDyBNIPl/ECr9rTqL39GL2c4fCd3p/i7ULB1msXsUQE5US5yPeqHjnxLFripYRury3DANFaDdcXO4cxk9EX1PJPtWNpvwh8R3Cr9r1CK3UnopLEe1dv4S+F1nolyl09zNLOpyHzjmmsTRpbO4nQqVNbWOJuPA2qy61Zxa8ILHToypNlA3AAOdu4cEep+te1wSz3CBk0+3C/7LHkV1WiaHoeuWos7uNI7pRmNifmz6r/AIVk6p4fk0O8Md7AZLdjiORThWH17H2qMRH6xFSiwoT9hLlkhbGK1aILcW4Rgeu7NWfsVm7jYorDaKdJm+xcIfVMkfjUkQ14kNHePH7YwK8mUbOzPVi7q6N6106zjcO4O8HgjIxWgWt84MYJ+tYlpda7nZPeb1x24NX4Wu2K/wClOexGazZZbzAv/LJh/wACqGb7LN8r20h9Pm/+vVmMXPUuxPvipEa8yfM8nHbAGaVxoox2tmefLZf+BGpEjgU/KpHvuNTzPOg4h3fQVVMt0Wy1mSPYc0FF61hYkFYXYHoQavhH720lYsV1qSOVhtljTPGVPNWDcaqOgk6dlpoLFaHTVJ4vEY46eWacdFaTrcIP+A1vGNFjBCKD7CkAHzcUkgOfbQgVKm4Q8+lWbfT7qFAkF1CoHX5c1oOB5o47U88YA6YpksqLbap/z+2/0KVPbWt+GVpbq15OSdvNPHU1IPuLTIZZZnwsYaAgd9g5NNlR4zndEQR/dqun3h/vVNP/AKr8aUhEWWPJWMj/AHaYXKZXy4T9VBqGFm3/AHj+dVNQZgrYYjr3rMBbuRfMbfHbMPoKybnVbGFm8y3iYL1xD/8AWqO4ZspyetZ9+zeS3J+7VpiLizWOoBtumqF/vGEL/OuR8TfDTQdblMj2Co/ZlYKf0rqLNmO3LE8jqa2Co2ngdPStIVJR+FkyhGW6PCtQ+AcLFjZ6s0WeiuwNZ9v8F9W026E/2rSb1V52XC5U/XmvarsA5yAfrSxRxkDMa9PSuhY2sluY/Vqbex5wug+JVhEB0zw75QGAIogPyqM+H/FOzbHa2QHT5FAwK9EuQBgAAD0rJmJWUbSR9Kj6xI09kjhLvwZ4oulXf5O1TkblDVoQaP40hjVVu7dcAAn7Otd5Zs2wfMevrVbVJJPt1ou9tpfkZ4NP28mHskczFpvjBmAnvEkQHoIQP6Vaj8N+JLk7vPlUE4GMLn9K7bc3mj5j+dbLsxiTLE8etR7WRXIjzifwP4gvYBDPJvUd3nwf0qHTvhEYtUt9Rngs5J4OVLTk5z65616YrNvAycfWpW60vbT7g4RMK1iuLBjB9ktht4JQH+dWhqbq2z7ECfYn/CtQff8AxqzB92T8KybZa0M5dQuGwTYoP+Bf/WqQXsmRusuPr/8AWq6elOQnj6UgRVFzB1aGQk/wgDFSRz24YZhmBIzxgVZH30+tSd/xoGwL6PgeZNdBvZKfG2gjlrq4B90xTP4lqa5A87oOlUiLE6Xeiqp23bBVBLMy8ADqTXyB8TvEFz8UPit5GkuWt5JhY6YuPlEYJzKR78ufbHpX0n8W3aP4TeJ5I2ZHGnSgMpwcEYPP0rwP9kmKKT4skyRoxTTZyhKg7TlBkenBIr1MElGnOr1RwYl3lGHc+lfCdjo+geGrDw/Y2+60s4REreWPn/vMfcnJP1rTf+zt2Y7OD6+SM1eVVz90flUjKv8AdHT0rzZNtts60rIoqtiVz5UK/wDbPFORLHoWh+gjqrqJIMYBIG01XUnPWpGbkdnZSIG8qNl9dvWn/YbcD5IVUegHFZULNtHzHr60/wAyTH326+tWiWa0ECqQFVf++asKvUYH0xXPNJJ/fb86uRM2wfMenrVpks0JYQc4yD7VGYoVA34B96QE+UeT0piAGI5APSqQmONpaud7xr9cUk0FmsWVtjMeygc1YUDb0qePhuOODWiiiGzmrqC3LGQ6Hcyn1UD/ABqg32eFzu8P6im7/pmP8a7GZmwPmP51Un+Zhu5571EoouMmcqUtm/1Wi3gP+3x/jVlbW3A+ewdcjncxroGA9BTLv/V1m0aXMMQWManNuM9snmpxHZ7Btt2H/AjV5lUsuVB/Cqt5/rTUsZSu4IZFxtYenzmmh7jaFDcAYBK5NTHqKb3NZstDYd3PnFj6bRSzSxxp/qpX+ijNIzNkfMfzpSzY+8enrSsUVmlg/wCebL/wAVIkilcbUb2aIUQMxBySetKv3qkYsc8Qk+eKIA8HEVVbjTLFt2N6gnOAOBWrYj9+o9jV6+Rfs7fKv5Va2EcY2kwrJ+6mZAP9nPNIumuJMmZHXPQritPUQA6YAHI6UoA2DgVLK6Gfc2bRw7oLSKV8j5c44psUV8VJa1EeOB8+a0m6Uq9BTSFczUju1JDIcfhVOeXzPlLDcvbkc1sSk4aq8aKWJKqTn0qWikZWJCN21ye+F4qEszE/u3x/u10BRP7i/lRNDFkfuk/75FQM50qn8SAemUprwRn+GDP0rdMMOf8AVJ/3yKd9ngx/qY/++RQBzZsbeQYaOH8aR9KjUbo5LTB7FhXTrBB/zxj/AO+RTHggLHMMZ5/uiquxaHLGCEDaxgH5U1ILeNsBY3B6jINdSlvBz+5j6f3BWfPBCA5EMYPqFFdeFqtS9m9UzlxNNcvOt0UYobYciBQ3tirKbegVf0pLOOMytlFPHp71oGOMKcRqOPSpxFNU6jii6E/aQUmjPm3qu7ywR7dqgtr7ddiCS3ADAhWK4FakiJtHyr19KcVXy/ujqe1YNm9h0KlHEkfysOc4HWun0vUodQh+waxCkit913Awfr7+9crATuI7c0kZO7qehrajXlTloY1qEai1NXxB4TvtILX1ivn2nJIPJQE9x3HvWVA0ssZHlx59MYxXqPgtml8OweYxfkr8xzx6VwWtKsevzrGoRRIcBRgda9qrRjWpqT0Z5VKtKlPlRjGC4DjblPouaerXMZGZ1z7xVpR/wU6UDceBXhtHtJ3RHHcTFMuI29wuM1NahbhWVLFZh3welQPxjHHFS2rMr5UkH1FTYouRwyKoUWUigDgBuKN1wv8Ay4zn6PUc80uB+9fr/eNFvNMW5lkPP940hok/fsf+PG5+oYVLtbA3Wt5n/eqe3kk2n94/51KskmPvt+dMZ//Z"/>
          <p:cNvSpPr>
            <a:spLocks noGrp="1" noChangeAspect="1" noChangeArrowheads="1"/>
          </p:cNvSpPr>
          <p:nvPr>
            <p:ph idx="1"/>
          </p:nvPr>
        </p:nvSpPr>
        <p:spPr bwMode="auto">
          <a:xfrm>
            <a:off x="0" y="788276"/>
            <a:ext cx="8229600" cy="374507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en-US" sz="1400" b="1" u="sng" dirty="0"/>
              <a:t>Overview</a:t>
            </a:r>
            <a:r>
              <a:rPr lang="en-US" sz="1400" dirty="0"/>
              <a:t>: An annual event where UAB students, faculty and staff compete against Lakeshore’s recreational wheelchair flag football team </a:t>
            </a:r>
          </a:p>
          <a:p>
            <a:r>
              <a:rPr lang="en-US" sz="1400" b="1" u="sng" dirty="0">
                <a:solidFill>
                  <a:prstClr val="black"/>
                </a:solidFill>
              </a:rPr>
              <a:t>Purpose: </a:t>
            </a:r>
            <a:r>
              <a:rPr lang="en-US" sz="1400" dirty="0">
                <a:solidFill>
                  <a:prstClr val="black"/>
                </a:solidFill>
              </a:rPr>
              <a:t> To provide an opportunity for UAB and a community partner (Lakeshore) to come together for some fun, friendly competition! And, of course, raise awareness and an appreciation of the athleticism and ability of the opponents.</a:t>
            </a:r>
          </a:p>
          <a:p>
            <a:r>
              <a:rPr lang="en-US" sz="1400" b="1" u="sng" dirty="0">
                <a:solidFill>
                  <a:prstClr val="black"/>
                </a:solidFill>
              </a:rPr>
              <a:t>Structure</a:t>
            </a:r>
            <a:r>
              <a:rPr lang="en-US" sz="1400" dirty="0">
                <a:solidFill>
                  <a:prstClr val="black"/>
                </a:solidFill>
              </a:rPr>
              <a:t>: A 7-on-7 wheelchair flag football game. Lakeshore provides wheelchairs for UAB participants. Additional activities throughout the event include half-time games complete with raffle items. Vice President of Student Affairs is head coach for Team UAB. </a:t>
            </a:r>
          </a:p>
          <a:p>
            <a:pPr marL="0" indent="0">
              <a:buNone/>
            </a:pPr>
            <a:r>
              <a:rPr lang="en-US" sz="1400" b="1" u="sng" dirty="0">
                <a:solidFill>
                  <a:prstClr val="black"/>
                </a:solidFill>
              </a:rPr>
              <a:t>Community/Campus Partners:</a:t>
            </a:r>
          </a:p>
          <a:p>
            <a:r>
              <a:rPr lang="en-US" sz="1400" dirty="0">
                <a:solidFill>
                  <a:prstClr val="black"/>
                </a:solidFill>
              </a:rPr>
              <a:t>UAB Campus Recreation </a:t>
            </a:r>
          </a:p>
          <a:p>
            <a:r>
              <a:rPr lang="en-US" sz="1400" dirty="0">
                <a:solidFill>
                  <a:prstClr val="black"/>
                </a:solidFill>
              </a:rPr>
              <a:t>Vice President of Student Affairs </a:t>
            </a:r>
          </a:p>
          <a:p>
            <a:r>
              <a:rPr lang="en-US" sz="1400" dirty="0">
                <a:solidFill>
                  <a:prstClr val="black"/>
                </a:solidFill>
              </a:rPr>
              <a:t>AVP Student Health and Wellbeing </a:t>
            </a:r>
          </a:p>
          <a:p>
            <a:pPr marL="0" indent="0">
              <a:buNone/>
            </a:pPr>
            <a:r>
              <a:rPr lang="en-US" sz="3200" dirty="0">
                <a:solidFill>
                  <a:prstClr val="black"/>
                </a:solidFill>
              </a:rPr>
              <a:t>		NEW! </a:t>
            </a:r>
            <a:r>
              <a:rPr lang="en-US" sz="2000" dirty="0">
                <a:solidFill>
                  <a:prstClr val="black"/>
                </a:solidFill>
              </a:rPr>
              <a:t>This year, Wheelchair Basketball! </a:t>
            </a:r>
            <a:endParaRPr lang="en-US" sz="2000" b="1" u="sng" dirty="0"/>
          </a:p>
          <a:p>
            <a:pPr marL="0" indent="0">
              <a:buNone/>
            </a:pPr>
            <a:endParaRPr lang="en-US" dirty="0"/>
          </a:p>
        </p:txBody>
      </p:sp>
      <p:sp>
        <p:nvSpPr>
          <p:cNvPr id="6" name="AutoShape 2" descr="data:image/jpg;base64,%20/9j/4AAQSkZJRgABAQEAYABgAAD/2wBDAAUDBAQEAwUEBAQFBQUGBwwIBwcHBw8LCwkMEQ8SEhEPERETFhwXExQaFRERGCEYGh0dHx8fExciJCIeJBweHx7/2wBDAQUFBQcGBw4ICA4eFBEUHh4eHh4eHh4eHh4eHh4eHh4eHh4eHh4eHh4eHh4eHh4eHh4eHh4eHh4eHh4eHh4eHh7/wAARCAD6Asw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nM0oaoAp67nP407DE/eNMCwD705en41Agb++fyqRQf736UhkvakHWm/N/eH5ULuznK4oGSig00bvQUhLf3R+dFwA01qQk/wB39aaWP900CA0x85HH60hb2P5Ux3z1B/KgRTvf9YD71seFXxNOvXKgisW9YZzz1rT8NttvWGeDGf6UXA9o019/h2zbj7oGf+A//WrsdE/e+DtRj/6YRt+pFcN4ZLTeGoVBPyLwMdwTXY+EJ0j0jULadxExtSEDH7xDZwK9eVSLwqV9Tz+R+2ueIeIlKyRn6g1mwHbNGf8AaFbHisbZcdNsrLWIrYKt78V5FzvsdHkZpSVx2pFPA+bNPzVXFYiCpuDEA9ql2RegpR2pwNS2LlQqxxY6kfjQYIfUU9CuO+aUmgOVDDGeMMCPrW54XmWK8X5wBnrmsrPy1oeHmAvk7DdV037yFJaHSfE6SOb+zpEkR/8ARQOGz0Y1wz9+ld78QcGz0t8DPkMP/Hv/AK9cQyrzkVdXSTJiroiJQvvWTvTJGLIeAfxqaCONQFdSfU5qa5t4I0GF5I6+tZXK5SgN2Mnb04xUYY885IFTPGg4XNN2hS3XpQFjPeWYyFd7gY9aZE00m1SzEhuOassnzsenHWmxDaVz0pBYDJMhI3kHvzSrPN/z0b86HiJOecDilWLA+8KASH/apcf6xs/WmNdS4H7xvzoEI/vUnl/MFbigYhuJv+er/nTDcS85lb25qQxDH3qaYFxy2aQhv2iT/no350n2iQn/AFpH40vkr/epojGetIBfPkyf3h/OkM8h/wCWjfnT/LUCgQqf4qB6jPOc9XIP1qK4kYRnDnP1q0IF3ZzSmBGI3Y49aAsVbTicMzk7l7mnzn9621uParsCIrnoRj0pk0aNIcLz7UFFDe/aQijzCB/rCfrU8kGGzyPb1qLyMkE8fSgkjMpHRjTWkb++RUrwr+FJ5K470DRGHYcbiaQzNu+9xipDCp/iIoMMdILEfmHHLGjzCB3qXykxTfKUA0wIjKcfeNQs5xwxzVoRqB3qPy139KBEEp46moHiaQZLdASM1fMat8oNJIuyJvkOTxQFihECM/MealXqQTU3lJ3zS7FDHngjimOw3cdi4FKjE49KkCqVFXbVYvs2/wAtTjrxSCxSndFUkA5PGSaYGbcODVicCTCtgAHIxQcDjtQFipLHJISuCAT0rSs77+z7yO4MO8qNqrux2qsPvDjilucbkB/vClcdiG93S3LMV/WomjI/h/WrDsPObr1pJGyeaAsV9p/uqaYd390fgamJpjUhlds56frVaYnPNW3qlckKeo6UgI3PFREjmlduKiLZ9fyoGi7pI/0wnsENYnjh8afN7yf1ra0Y/wCkSHn7v9a5jxrOj2gjDcvMBj3z0/Skxo0Lz/jy8L23968Mn/fMf/2VN8Vvm4hXphCfzNNtZl1K90YwW9yiWPneaZI8BSUUAD8v5VH4mYm9I7iIUQeo7WKdpxEPfmp1qC23CFenSpQT6irAkpky70K+x5oOSev6UH/eNIAiVY0CjAwMU8GmgZ/iP50u0d8/nTAXvRmmlRmgKvoKAuBNBYeo/OjavpQQKYFwa3DjHlH86eNchB5iJ/GudB55FKTW/Kjz/bTOlXXrfIzG+PrUg122yP3bn8a5cUu40WQ/bTOpTXbY/wADil/ty1/uyY754rmM0M1HKg9vI6ka5Z8ffHPpWjbzRzwLLG2VauFB/Kuo8NuG0wf7LkVEkka0ark7M02PNMJpS3pTGPNZ3OgAGJwq7iTgAdSa228GeKjaPdNos6ooDKuRvcHOSBnnGPrzWVpd3b2WpwXFzuKq2VVFyWOOP8a7CP4lRIYY7bXrJWAO2ORyGUH3PQ+1Y1KrjsdmHw6qK8jzm+DKSpUhgSGB4II7Vb0I7b9M9wf5Ve8eXkd/frfq9u7zJ+8aFgysRxnI/wA8VmaQ2LyA+prSMrq5zVIcknE77SPGWo6DbrZ21tbzJktmQHPP41qx/E7Uiv7zS7Bh/wACH9a4S/Pzp9CKiU8UcvUzNnXrj7bF9rZQvmybyB0UnNYiMjbtvRWKnjuOf6itC5OdGXkAAAkn2NY1hK2pWaT6deQKTKY2EsTEAD+Ikfyp3sVGLlsdXBIrRp6YFTA4/irHsJ9pFtJLG06L8wTIHXGRnmrk82IiatakNWepc3c/eFSA8dSaxxN9aju9QgsrCW7uZzFHGpOSMk+wHrSk7bijq7G+M0oY5rE8ORzalGL6512OxSRd8VuFDMMjjcxNWtM1BblJ4JHT7XaymKdFOQD2YH0IwaiNRN2NpUpRV2ahb5etWtFn8u4DswAGDk1lu7behxTrOb/WD2rRMxOw8T6wmo2FrEpjzbBhlScsCQea5nd83WoVn4f6VAZzk/0puV3qGxaeQBiP1oadnXDMTjpWW9w29huPWsjxNqt9Y6Q8tll5mdUHqoJ5I98VNiXNHTM351EZMPz6VzOueOtBl0qaz0HRbiDUEZTBcvqolkbDc+YmMHIyMDpxWnp1415Y212wCtNHuZQfunoR+dOzBO5cMmchevekjYkY96qiXDdaw/FOp30JsdO06aKC4vpGXzpOiKoyaTZaV3ZHXLJ+62sDnPU96bketcdY2N4lvIV8cWu85EQR0YM/YHJ9fStXT9WWXRor+7kjhwn79icKrA4b9QaiM1LY0nSlD4hvjrVtR0vSYW0lN9zPOI93l7/LXBJbH4Va8PvfLayRalqC306SnbKLYw5X0I7nOefpXBS/EjTbjxFYwXWmudIW5HmybsTBSCu8dhgMTj2r0bw7btqepajp2nXkd5PZMvnG5PkMFb7pAPUe4J5pvm5kJOHI+5ZB9aqNqmn/AG1rL7SpnVgrKFJCk9ASBgH605jIjMhGCpIPfkV5/wCKfFWj6PqFxYw28lxO03mzqspVN+c8+pod+iFFJ7s9HLLg80wHmvPvDPxHtdS1JbG+svsjyOFjcMSpJ6Dn8K7d7jY+JFKcZBPemQWGfk0qS8YquZAeag+0gT+XkHjr70DNVW4zkUbs/d5qgbpUGHBx608TBDyrA+h4oBGjH97r1HNcH4r1nW7zxDf6LorLG1qAGJO3sD19Tmuwt7gtKa4zxYINOvL66hNzHd30ylpocb8YwBznipnJo3o01OVmZ3hDxHqkXiCDStUWUNO5jIdi4yATuBr0XcK8/wDD0K6lrcd4Z7kxWMnmRpKgDAlCuCw68nNdoZ8dOKcXdE1oKErItFhnnio9xwfc1A8+73phmpmZaLdRTSxwBiqom5rk/Fup6o1xLbaZ5irFIsbFODuK7s/TBFJsEm9jtXfC+lRiTjmuW8OTara3aWOpXouhNbmaMn7yEHBUnvXQM52mmglFp2ZbDjFIZFxWdBcEs+5xjPrTbi6ZZI41HU8+uKLCNFXC4Pv3pJX8wk9PaqpkOakkWVLdZtpMbcZA6H0oAdvIyetI0gyB7VBulbIjRnIGcAZqCZ2UMxHIHQ0DL0lxBDAzzTRxAfdLHGaminBiHlsCrAEEHgipLLUfCWiKtxeW1lNcBV+0z3L+YcHsVGcA+lZMq2tlqN2NPiEdjOVuLdEzsAbOdueg9qyjUUpWOqphXCHNc1N9Ize9ZNtNJcT7QrMM8gelSwCb7SVYHpW1tDkvrY0Eb5hUc0ha7jXsG/pUUM3mMu1XXBwSR1pyg/2jHwcYc1IwEhaeQdeTSM5yao3UhVZmD7Tg85p1m5lto2UtISOuOSaTQFkuOpNNMqf3hVW8kIQdiTVJpdoMjMFVRyWOABQkJtI0ZZowPvVQe4hluJIo3V3jxvHpnkVyeu+Lo0DQabiR+hmP3R9B3qTwNLNNbXdxcSNJLJMMsx5OFFDQlNN2OlY+tPW0u5IJLiO1maGNd8kioSqr6k+lcJd+Kb6LxUYEkQ2BmWHG3gjOCfrmvfNM3W3wg8SSbfvW0EGcf33/APr1EpWaRqonCaNnbK7gZ/8A11xuoR/atV0qNh/rdQj49hk119nIkGm3c00iogU5ZjgDiuYt287UdPuYbW7kNvKXjxEQrtjHXFKb0ZcFdnpU9nb2vg+ymSMCae5n3n1VX2r/ACNed+ImzqE3qAF/SuvHiKz1DTLXRljlt73Tw4uIpBgkvIzbh7fMK4nWm3X85/2yKywkZKPvF12m9BYeI07/AEqRAdozycc4qNDhVA7VIOo6k9gOprpMRfzFJ3pzYXg5B9D1qHX2udO06C6t7U3AbDSv0Eftz/OpckiowbJgcVn6rqElvMsUeB8u7NXUfeqsOjDNYWtv/pzL1woFaR1Mqjsh51S5JxuUfhSf2ldY++PpiqFLmrOfnZeOpXX/AD05pP7QuW5MxqmaSiwnN9zW6VJbxS3FxFbwxtJNM4jjQdWYnAH5mt3SPA3iy+tBdM2lKhXIia4+b+XWsgfaNL1RJJEZJ7O4VnU9QysDj9KqFSMnZMdXC1KSvJGrpfg/xVqc8ttp+g3dxNDctbSou0FJVG5kOTwQOfSpdZ8F+K9Fkto9W0Oeze4H7kSOnz8gYGCecsOK9m0nx38OfDZ8Raha+IbzUJNavVvfssVs0bwseGCsRj689qy/ip8QPAuuQ2C6fe3t1JFdSSMI4DEER1Gec8nIHvWrSMOU8lbw3rahGazKKzlQWcckZz/I1knOSG4IrsR4k0kZeRr6SUfckDHO3P3eT7DmsTWLzRJ7Eiz08w3JcN5gGBjjII755OffFSSZG9E+eVgqL941v6FLcXlmf7C0m5kQ5/eTTqgZu+BXI6ohaBZSxCRvlv5V1Ph+Zre4hgn12Czs/KKxokeDG2PlYn61x16jTsj2MBh4yXMzQsLy5a4msdQtzbX0OC6fwsp6MKtM1YOpyyfaNJv21I6perK9vKdmwhCMgH16E0/WPEem6chDyebKOsaDofQntRTk5Iden7OVjZa6FqplaSNOCBuPU47e9Yl3LbyzG7WwtLhplaORpY9w2sMEj0PJ5rkL7xVNe38MstvHtjf9wqnGwng9euQcc1taLoesanNBJYxBo52wAsv3TnGGx0waU6Tvc0oV0lZmxYwQQ2KiCPyxjaR681oacxWSFvRx/OuTm1C50PxDq2kXUy3NpaON0inOxzgFF9RnP/fJrd0LULW+hElrLv2n5lPDLz3FaqLSOeclKTZ1mo9I/qRVdelWL7mFW56/0qumNvpSILkrSHw/P5YVpArbAehPavPbCS3gnhL6lqsMMDYktLUYz6nrXfNcQWukTC4kMeSSBjnBxXDfFnwzPo2ttf6fI2o6XcAPHJGPmVsDcCPrmlKDZrTqKLIm1G900NeW+rXE8zA+WLhRvWMnoc/h+VRN4y15lKtdKQRz+6Ws2w0LWLrQF1iKzka1lmaGP+8xUAkgenOPwqjIrxyvDKrJIvBVhgj8K0hGyOPEzvO6Oij8W63n/j4j6Z/1Yp3iLVr7WdGtYVwXwxbA2jPGfxrnVPzp7jFdNpdnt0ctJ96KXzCpGSVIwMfiKmvZR1DC3cyexXSXtpEXR9Quzc26xvJ9oIwwwSUA9xjHvVYeI30nWb9dJjkg+0mCFVmO9kZUAOSepqpYx67Y3Ur2t7LFbzEzBUbHBPPHauRuZLrS9RS3v42ZPOExZgdzqc859Kwgr7HqVJ6JHsskGpPGLy11lZ3hUOsbHaXwMnvWTfeMtYgdZLWSEwSrlSYhUfhb7EDDcR+H7aaCzmFxHJLO7YUgA5OcHkA1V8QaXdHXIdNiszaNduXtllOxGBOcqTwR9KdKfvWZhi6SUU4Eq+Ote/vW/p/qhSHxxrhH3rfP/XIVH4p8H3mg2NtqK3kF/ZT7QZ4RgI5GQOpz35HpXN54NdUWpLQ8uanB8sjpo/G2tJIJMWjHP8UII/KlfxBda5usNQligilH3ok2nNcx2H1qW2hmnYtGp2r95/4V+ppuN0FKbUkzPttNjhbz/MlZkl+ULFzsBxn/AOtXZyeJ77T9lnZyxTRRry0keTuPJFZV5e3cF8bFJYHjBKBo0B3D2brV/VPC93AyNaXEN4XhSZ0U7Wj3c7Tngkf1rCm7y1PQxWkPdQv/AAmGr+lt/wB+6n0vWl1bUI49ZijdYcvFsTHOMMCfQisKx0nUr65eC2tX3J98yDYqfUmteDTbbSrlVurgSyyRshdeEQkYH1rWcfdZyYeUlUTNA2+hqgt49Fi+wrIbkPtO8OQB97P3cdq5jxv4kk+yNo9myRWkj/Mmz5iMknn03VH9iuE1IxyCREQ/NknAH+FL4g8JXuqoup6RKkoYEi3kO1yMnkHofocVjh1qejjKnMkkjhJ23uVycnvXouh+MNQsdQtNTsGQXculCC4aRAwbbMzA4Pfn9K8+urW6tbp7S8t5bedBlo5F2n611elW/hyLSLJ5tRu11d433R4+RVJ4Xpz/APXNbyaTOPlck7Gp4i8a61KkQkuVhEk4aUwrsLDqRxWf4TjhjhudVutNl1OSS52ryOFIyCc1heJnAji5Hc/yrovD1xJp/hC3mwU82Z8k84UngkH6Gs67tHQvCavUv+NbW51JEmbSBpz6bcqu7cCWU8np6YFWbnxjrFwQZTbtjoPLrFvbi6vNNSHTXllAlTeAMcZ569agZSjmNlZGHVWGCKVBe7qTjXaWh0J8Y6zzzbD28qoR4o1RX8xTCGzn/V1hk0d63sji52dXZePvEVmsggltQJAFbdbq2QD71ZtfF/ifxH4htreSSOe5uG25EQHAHLH2Ari3+7Wz4biiW2vbx4LiRo1CRmByrZfII49R/KoqO0TbDXnUSZu6pqPijw9qsTas7JpfnLHPd28SybFJ5YD8e9cfZeItTvxJc3M2b7eZChXqpHGB6DmtS4kskguILqTU4LVoAsplkyOByMfXp9a0JLO1tdAgvLeJHdvCt5PFPjLLNa3Z2N+KMAfY1lBcy1PSqJUp3iYula5rA8W6dpdvNJm8aOKZUiDEbmwCFPcDn6ZrbvdR8VWuj6Vqsk0D22p2X2yJoow3lp5hjIfj5TuUj06V1eg6TpVn4nM1skMSW2q+HZZGJ52zwMrEn3Z8/jWPZw36WGmaPfssMc9idJjVj8yxxXc5cgevmCI/StlHlRyVLzbZzI8V61nP2pOn/PJaT/hK9c7XS/8Aftf8K1dY+GvibTdGbVx9hu7RYzIywT/vVUDJOwjnA64zXHAjGailVhVjzQd0cs1ODtI2/wDhKta6fahn/rmP8K0dP1RLm0jmm+2tdi533Rt5BGJFCgAHjngAVx88ywoXk49KdaeILWGwNtJGbaYSlxcRkkupAG1vTHPTrmirG8dDpwk5RndnW6lqn2HSrY2zXS3/AJkg824cO2wkE8/lxWbFr2u3VxDaR3hLztsXtg/hWJrXiaC5tLa0tYPM8uQu8zjBORjaPbvn2FRQ38b3llJG/kpA6sSgy2e596mEWoG1WXPWu9j6H+Al/oHhpdQ1jx4y3Gorci3sY1TzUgUIrGQj+8d3fsPeu38eeOPBPi/w1qOkwW4a8FvI1rdxwqhgdQWDA9R0GfUZr5k8K6m0a6rFJJ9tSSc3AErFS+4bc57fdH4YrfttWUQ3vmWtnb/6M7NsfhtqkBcZ4zwPfNS5yTsbqhCUXK5yY8Qay2CdQmzjkZ6UreINaMYQ6pdbR0G84FZi8Dng0nb8a6DyG2aI13WB93Urpc9cSHmo31jVmIJ1C6P/AG0PNUSa2NJ0OW6iS7vGa3tD93H35foOw9zRYcXK50MevSGHzNLhgt1usfamMa/vCDxkkevcVS8U69qM+mWrLdMAZCskkfGSAMAHsOTxWR4jlhsSLSLT5PJHMbKd350/TtVu5LFbbyVgtfMEjA8s5xgZ9q51Sanex606/PS5b6lEalqGOL+5Ab0lNK13qix+Y1zeKpP3izAV2HhLT/DuteK7K0YfYykL3F3Mh2rGi4GcHgHJwD710njjw14XudPmk8K6tcC5ERKq8wmSZh1HPI/CrnUUXY5aeEnNcyPHrnVL5ZIoYr6YSSnAPmE1s+JkOm3UNvb6pNcSCANMfMJIY9/bPoPSutn8J6T44Hh3xFpklpoUZsAJ7aGLC+ZG2xiOeMkdaTx/pWn6T8MdLtWnS+1C1uGUXxQK7RMWODjt6Z9KSldmkqVqb7nDaRHdX08i/aZAkUZlcl/ToPzxXd3Edrplkk8eulNURN1wGkAiDEcAAfd/GqEujadb+C01K00++sL+1RY9SWZs+dna4de2COn5VNc6reS2l1cWeiaKtrduJDmJSJAOdzZ9e+awqzcpaG+GopR97c5HxHq0mpM+oSMIplAExQ4VuwI/T86w/tfnqY/OZvbca6PVLL+2hqd5bwxxpsTfHCuETbtLECo/CngfVfFNxeTeHYYJDbIPMEsnlhif4VJ4J9sitqctLHLXpato59VU5GO1dVoN5Fp2kFyI5CZuY1kAdQRwcd/u8/Uetc28EsF21vNG0cqMUkRuqsDgg/jXTeGdKsLrQvLmsL24u728kgt5IkJCquByRwOc1U5JIjD03OVjMNxYXM5mnWOFopEaNOpmG7nB6DHXnriur0/X7XUkNvb3kmGwxgZyM46cdDiuG8Q+HZ9P02TVAt7HDHOsLLcxhS2ehUjr+VQ+Hre9bVLa7toz5aSjLEgDHf8AQ1Cs1c2qc8XZo9RNpNfxaZboglibUozOrHhoxkke/SuquvFGu/Y7ufT/AAlHBFYTLGDeTheD0IwcCuXnkmi8MSzWxPnopZMeua8+j1vT5LeSXUNQvUuNzebB6n6n+tZTi2dOHqRitT0fXbaW68Y2viCXyFuLixMd2kD7kDKRtIPf/wCtXIXsm66kPYyH+dHg/wDtGPw5qPiNlJtllS3t4myWkJySV7YXjJrlLvxBL9pZo40K7s89fxrWnFpGGIqJyukdijBgPpUsVytm63TMwER3/KOeK5LQ9auru9eOTbsC54GMGuv0PUIrW6driFJYnjKsG7A+mO9U0RF3Lcdy2pTQXRtG23G7CSDLFVxyMdiSfyqDxfLDfaY2n2wmtpAFWQP90MPQdeas215oEYl1XT11AXtkfMhEMixRKSeOoyee31qfWb/S9f1WbULvW7u4YQjbavEFcNjuRwRUpxtqbPmvozFs0MdtDGzBiqAEjucVhamd1/MffGa6Eduf0rmro7rmU9t5rSLOSs9BbSFrm7gtUIDTSrGPYsQP616V4a+E39uS3/l6+IILPUZ7ESGDcZGjxggZ6kk8e1eb6fcPZahbXsaq0lvMkqBhxlSCM/lXpsPxs1iCaL7N4f0i3tvMkluIIlKidmHUnOQc85HWquYKxg+LPAY0HXjpS6zHMPJSXzZIvLxuBO0gnOaxpPDzKQqajBKQBv2ISFb0yDWx4m8evrupzXk2kw2wkRERYZDlAox1OfrWa3iS3YAmwkQ458t8A+9NMHY3bLXPEUXmQR6lpsLlC0e08Jg/TkkZ4rE8YyXDa9b6hLdW9z9ut8SNBkL5qDng+2KZpkuntdiS7WdRxnyznn+lUPEczN4ggtYbeSOzt0LxuQedw5JP+elcdFe+j3cZrSY9W9aUVX+0QAbmuIgP94Ugv7NfvXCfhXez51xZcHSg9KpjVLED/XMfohqnf65FGvl24bcR95hSQ1Bmu8ltFE63zL9nkXD5/nT4TDY3ca3KNOkeNjxuMsOxz3rh7i7lumLO5binwahd242wuCnTa4yB9Kzq0ObY9HC1vY6M9A8Qagv9nXWqWNo0JBVAdwJUtxuPqe3415pLPKZT5u7d1INaE2o391AsNxKDHu3BFGBkdzVeeQMNsgDL6H+lXSouMdRYit7SdyfR9KuNWEognsoFjZFd7m5WIAuSFxnryMcdMjtR4cuNQN2F0+/lt55HADLLsBDcHd26mrfgPxddeC9fk1bT7DTdQd4Gg8rULcSxgEg7sf3gV6/Wtfxz8Tte8aXWmT6raaTa/wBmuzQiwtBDncQTux1+6KTb5rW0Muhk6dbx3C3ltJqFvZpG25TKGIkbONxKgkk4A/GorO8k0XXoZlmSSMSAO0ZJV1zziq99dS3V1qWpeWkKSz7ikY+VTIxYAewwazbuQMoII/wqmStz6Gv5o49O+0TyJDF8pLs2BzWCniuwgkZRGS6k8t+hFZraNMfAcOuX2p3csZtYpRDJIduWwAPzNefXlxIZWbcevB/lWMWuhpJWO8v9cm1C6kZXLLx97uP8KZqOo6hbQJNaXksUdymydM5AkUAbgD0JXHP1rlNG1BY1MhO5z0ycBfrWhJqXyPZqiy+equGIyfNHQ/TqPxpznazFex2Xg7U7xvCs1hdXjyQQyK9tGxzsZid2D6YHT61Dqc2nXkL2+pRqWCnyp9uHT8fr1FYVzcSaZY280RjQyE5B5wVxk49Cc49hUfirUFvrN75WhWQhX2w8AZGOfc8/lU0qvMZy958pj3d1/Z6vu+YglBj+KtfQfE0MWr2lncSRC2kh2N8v3Semf0pniTT9Mk+G1pqcM102qDbJKrQjy9m4oxDfUrXn6SlLiOVmOQQc+lVUipqxdL3GexeIbFrjT2fS74xT2ymSJlOPlxyPcZxXA+I9c1DWri1vNQa3NxbwC3LJHt3oDkEjp3x+Fay+Ml+wuUZAy7lSMDswAx+GDXFzyM0jFc7ckj2rLD03FamtWd9jY8MXlyt6NOWdlSQ5jTfhSf5V6H8YvF9te+ENM8LxzreX0EqzSzoQRCoUjYCO5zz9K8osLG+v5ZfslpcXJgjMkhiQnYg6knsK6zSvAHiDVtRitdP0/wCyia1F0hvZwNycAtlQepPAxTlCCnzNkutLk5Tn7HUr6FEt2u7iSFTlYnkJQH2FbcFwsyBl49RWX4s0LUfC+vSaTqohF1GiufKfcpDDIwcCrnhO9tLfWrE6gzCwllEdywGSqHjdj261tGStocVSLkzX0y3juJ91yzJbRjfIRwSPQe5ralvBcwBLOIW9mgwqj/PJqp8Q1sdP1i903SnZoLZlQu38bdz7en4VR0XVbcPDZ5DPs3kk4VfY+pPpTckldlwhYsDTPNuk2q6yMwwFJHXvXTxR+RbNtkCKo5Yt0GOprM0qxD6ybtb4Myu2E8o4yRwM5qn45jTSoRDDcs7zEM4CbVQZztHeuWGLhKpyRG1Ue6JtU8Rt8kELnYBg8/ePrVgoLkHdltwFcHYzRSaignkfZuHCrkk16JZWLXmk+fFfW0aSAoqtkkYI646V0Va0aceaT0KcWvhKT2E0iiJpJWiXjGSQBWzcoba2VUygRRjHpVa10O6bTZLWC6t5ZJZgC+9lCsO5H5/XPtSPZ3NnZSG4vbNlDE8SEHHI6Ee1c1LHUpS5Uyf3jeqMHUxbeJXitL59k8MoEcv8W3jKH2Pb3rM1mOGHVIvLiCD95GM+2MVFNa3dxcXF7b+TFCCGG6YbuPT1rrfDniC303w1rkrfYZru7QQxLPaLKwPILozfcIDZ49vSulu8k0a292xlWC6La+VLdQx3d8BuAkGUj74A7njrVDVGmuDJOcqZGzjOVP4Vz95csl2shyRuGeetXX1cPboVgyGBwTk8j6VUmrakK8NS1YfaGlWN1CqpBwp+935NdBPqltcKtpqUSy8bVm6PH7g/0rnry4eyEb28PmLIo6KzEHv/APWqDVjIroWR155DAj371FOcfshJ8+5bvAtrO0Mkiccqc/eHY0xZFYZRgQOuDWhaeJtZ0TRYbrTprfZFJtlWe1SUEHlT8wPQ5H4iup1nVE1/w9YeKr+0t7ee4iZVjtrZIIgVchflXGSfmYnHTArZ2SWpi6LuYukeHTeIk97c+TG43CJB85HqfStK4Gm6Lp13bw28wlmCCKfcTgg5OffpzVLSb24urhpI0AZeF9OO1bV+1q2kvPOrIyMA8LDkE5/T3pO1tSo/u/eOH1R5tSsZobi7kubh2XackhRnJzn6V3XhmK2tfDllY3Tu0cGnalaICoJcXcYGD7Kyg/jWXJDbQ6dFfYLRSuVwMAr6Z9c1eaNp9GWa3U+XsLdegz0/Q1FOUHsaOvzvcntpryPTb2Mrm8uNO8NzkbSG8yO5KcD1G3FY/i7XDdeIBePFJbPbJcahaq+EMcT3vm7ff5XPFT2epXN9a38rMXWPSrW2Vwed0d/FInP/AAM/lTPEuj2eq+INM1COV2iYGFxMAFQbhsGfU7sHr0HpVTdkaQ1Z3cWrf2tYWs+lypNE0Twnb8y4b5Pwzj8q8Rmfy1lUf6yHKsh6gjjB9Oa9HvJpdG1210u1ubGKztwJZSmR5zd3475GMdOK6/xcdB8S+FDqrXsaLY28rrbw2YLSOo5BYYPYdc15tKSwzVJL3XfUqdL2krtnjWleFdY1TadRuvscG3IG3c7e/pWFp2n2S310mrxag0cWVQW0X325HX644roLk6K8E6yWd/cSyTLMC10wGAOV9s56e1c7431aS41torbfbxQKoCq5+Ykbsn88fhXZTlJvU3q04Rh7ozV9LihlQaTbajPGqfvnkjOC2TyvfHbnuDUvw70Zte8UNbmdIorS0nv5N8RdZBDGX8sgdNxAXJ45rAS8ukOUuJgc9nPWvRfhTax2vgTxlrjTSQz/ANmXMabWKvtXyOVPu0uK3SOW503jbwjYwaNc+IPDbSJ9g0XS9UvYWGVne8Lb0UAfJtBTaPrnmuI8EWNx4x8T23hu1Mlkl9I/nzFMlYo1MkgA/vYX8+te9aXYxTQXOkmNkTV/FPh/RhE3VILe2jnK/QKP51jeF5ZZPHVvqzafFbwTXvie7spAFHnosXl7uOgBJA9abpq5SqySscrPo/hX/hGfB8c1ncR6nqvhqS4tzBLhrq+ku0jt/MJyAoUvu9vfFcBcL5FxJbsyl43KHB4JB7V6Lavb3Fn4eJukjk0rwtopTI5Gb0O38x+ddjHe+IIbG40NpYHs7eaW2VHtUbcquRzkc8/pipqSUFdmTp82x4Vaqk1wqt9wHL49M81u6Vq0epakVmdgykLGmPlUepP9K7nxv/al3o9jp87xiI3IVdsKpzsc8kDJ6V5no8FvoviK/GsQySwLatIEgkw0jhlwobqucnJHNTCtFlxouKOt+x6dfhrd1lM21nSR5AFkdf4IxjkkkcegNF5pWht4aTU9LvEguFVvNhklJLOCuVGeDjd09PfNUtR1i5u4LSPRfB9lpUUrZRFj8+bP94yPnH5Vzmla7JLr0NvPptrqFmZC00ckKqxXvgqBtPSuuWKouPLGBXspLW51Hw61L7GPEkdhYW9/qV0IbdYZgCvkkEscegNSa3qelQzeTc6VHaDTbRhBcWbsiM/LEuOhJJ6VznhfTdUj1HVNTtHeC6iOUiR/nCE9Qe+MgGsHxLdapqGoNb31y8gjfMgLcZHrivNlG8jtp1eWFj0r4SQa7c+B44rXT7eO1UTMtxIhL3DbslFI6Yx7CtX4gWdxrej6aq2x0+OWdYZIpB0CgkzOFyFGMgAnJ61k/C/xze6PoNtotrEkHls5FzuJ2qSWPHTJzisr4g+MNRvUawW4KxTSb3CnG4gYyatRMJTutTuvFmraJJ4cv1sg8iSRqZZXPJbGxFA/M/8A6682utNurieFrW1LwMMI6HgDpg+4p2nrdLp7RvLuhfZuVuOR6Z6VA1tIBLHA0qqc7gjcfpWbo+YRr23NfwNqFlo3iKXS7zMhmO4sDmMPzmM/UEj64r1rSdU0BUsrbQRDao8xLQRLhsgZbgdunNcho/grw63h1bw+JtNF3d28ck0E/wAkkcgGSEY9DkkdDmuG0D+09Bv4dVe5ktiJCRlGVWHoG+maqyiRzOR7rrXw38DTWereI77R7i4umhkuZGF06KrhCSQB6nmvnjwDr2oGxksl1OS0W3LTRhTtB3deR3BzzWt4j1zVJ/t8y6zraQXJYxQLfs0JVuqkdhz0rmtBszaxvcrG7hsxkD2wac3zKw6N6crkvjPVGmslsxezXQeTzHZmJVSB0Gfr1rT8L2NxNoVo0dylrCAWklZdxYn+FR/WsDWLeGSdZULrxyrLgCui8O3QewSGSTasJ2L6YopxtZMutUcnc6U3kVppi2sEkkrKP9Y+CzHPWsTU4fDl/e/b760uobhzmVYo1YM3cgkjGffpUkssYVpGfCqcE4/pUCtFPFPKjny4lycpyfp/nvWkuVbnMqnKzWOsTTwW9lZQ/ZNOtiTFCTuZmIwWY+uOw4FVb+z0S6IXUdLgJlOPMjXa4OPUVXtpY2GI2f7u4ZXGf85qPUrp47ckIXQctx09xVRasHNzmVc6AuhXTzxXPn2MxAikcgMh/ut7+/er8EkSgyPInloNzHdxgVQvNRtbvT5LGcM4lHBX+FuxFYtrpjpOFt7oSSA8KVwGXHOR/SobRaReuPE0MkLxqrRo8gZ128kAcVp+GL21vkne3D70ID7h+Xf61bh8N6RH4o0lo7WMxm4U3EbHKFceh962fjBNJa6vZ23h+GGCCOAmQQRqoLE8fXpUc8b2Rt7GSXMyrk557Vy7n5ifU1CdY1yIFZEDDGDuiH9Ko/2hOvDIv4qQapHPUTZpjpTqzU1Nv4oVx7GpRqUXGYn/AAqjLkZdpvzdiarrqFuwyxdfYini7tSOJwvsQaBcrPQ9D8OaVqN2INO161WQHEsNy4jkjP49a7zxP4f0jQ9Bsbi11a2ecMIXRpkZpC3QqOp5zx6GvIPifaQnWv7Ut7UIlxl3WPICYbpn6ED8K5eVVRluLZjEYgrfO+TknjA/rU08PtK56c8YnDkcTvta8N+HNRMphgGl6gTnfF/qnPuvQfUYrm00COF2jmDPIhwQTgfpXSadfLquiDUBtaQIUnQHlWA6/wBaahmvrK3nSNXJBVjuweOlbdTz6i0ujB/sa2MhLBwOyKTXD6hJ5lw7LkLuO0Z6CvVv7PnaKTbGquyEAlu+DivK7q1mjba0ZJHBIHFF1EVLmkmQRO2cDrXtPg3wz8PpvDUupaws1zNJB5kZVGTyW2dPvc4bnP8A9evNvB2kPfaoljD5HnMctLNnZEPXjk1654T+G+iGGWTX/EU05bKrDZpsU/XOeKyniIw3O2jh5z1SOQ8AWXgeWWSXxI5K26LMYGhZleIxjLFgflw2f0rlfiMuhp4nvj4ZZTpW5TbgAgKCoyOeeua62+8E2OleJJ411rUrdf8Alk8SxgCNgcA7iPQj8PeuS8deHpNJkR0umuVlYB2kmjaUOecEKT271tzqSujGcXF8rRzS8x7ucA4NOj4b0qU208NvvlUbGbAGf1qH5QOCam5NiyQxtsdF34+pxVWdGkURxrl2O0ADuelekfDPwHceK/C91ex6lYW8AuvLmW4lEbZUAgqx4GQa57RLS307x7DZ30a3UMN95B2MGUuG2owI6jODQQ9Fc9O8aSS/8K2t9KS1MS2qwRsxf7wUAdPrivNrPw5q2tXDQabbBikZeRnbaqgDJOa9f1/TZb7Rrm2SPLsuUy3cEHH6V5T/AGxcaTdSq1xPDgmNo04LexrNxUNgoz9otQXwrr+kfZryWxS8g3qVaLkYPQlTgmu10cahCpebR2itv+eshACH0AHOe2PeuUj8SXjm3EGnXVyJPlRmc89sYxiptO1HV9N1z+zkklXzJ1VIZD8pdsAZB4zzjNcOLozrR91nUrRO60qaSEySahDGVmjx5QjyBtOemeP/AK9eb+PJpr7XWMUIVXUMFTAwnYD17V6HfN4q03TJLlrbSXksW3zLklz8wHA/Hn6GuR0rTb/VNXj1CyTfPPL0fgBycnHHAyT+ArDAYSpTqOUhVKia0OguNOltPgtd6Pd2EE15JE1wlw6kPbpuVygI642n868PPKema+pNZ8WfEPRtBSFrizkkeJoUto4GIVQuBlsV8wXELwyyQSxtHIjFWVhggj1r2DBFdBg1MshHWo+lKOtMDuPh74ig0u2uIHltrcyK6TNO5Aljbb8vAzkYPfHNdI/j2x2yG61hPtAQxgWljvBQ84Jc9BgDpzXAeF9NsLgNdam58lThI+zkc5PtWzc3OgSW/wBn/sq0IDEYVdrY9cjmueahe7RUYNlux03XPG2tXmqeRLrtyc+X52FCRA4UsOnTtWXremaharJHd6FJZNG20ukeEzXUaJf6fY6U1vo+rXWkXbAFhEzMHHQLyeOferWua5rs2nyWv9tWerWv2YNNI8Ox0Y5zknk49azVR81lsdCw8XC7KGveHz/wh2neIrO4lnjvY1MqOAWR8HccjqMg+9cnoFvJbX0V5cx/uN5kUbvvBTgj25/lXf2epIPh1a6bNHKzxOMFxtG1gSRjrw36GuFuJtw+zqhAjBjQ+oLFiT78mt21J8rOaNNxgmzufDHiLSorITT77V/meYBN+5ieNv6VV8ZXmjaxYu1s0xvI2yXeMLkZx681xM03lAKp5x+lT2chkPlsxO8cnPNcccDCE/aRepcZ66mWIpf7QVI/mPOeK7HwveW1jstr9ZVjd8GXP3e5yPTNZGlwqtxMXxngA+1S6g4MqjsPSumpRVaHLITdpaHeXGv6VpV7Hlo7tpo8FYiDtXs31rnvFFxb61EkOn3CwTGYGRZTjjpkY7ZNbngTSfBx8NvqPizIknkK27tI64QHHAX3rR8Q+FvAklnI2k6gIr7y/MtyZWJPHoeua8ynh6dKV92d8cPKUbs4tfDNquk3NxqFvqyywyCLzBB8u45xtHccda0Ph3Z6XKrafrliks8nmCNpJWUqqkDOAevBwfapj4ivJDDLHe5BiyYstkEjqR04Heuj8KeIdJXTYY5dJ02aYAPJK6FzubceT1z/AIiu+lJ3McTCKS5TxrWLeeOAtMAreZgKB29a7bwnbyXWnWcKtGY2Qb2U52D0I7HpWdrggk0UybAWKHaT2IYH+hrJ0DUrrSZGuLG4eCUjDY6EVFenKvT916mMkoSPUVhkRgka5ZWBwFyARwO1cb4/ntnudPjN0sxeR/MKMGKkVUuPEuszQmGTUJGV1w2MAkc+lZG5ftlvuUFRubn6VzYTA1KUuebBzT0sdPZW3g+w0q3OveGdT1y8uZ2SAwXrxfKFBA2jjvWt8Q5I4rrTtOtLA6do1lbqltF8zKPl5yx+82c1t+Fdat9LtpHm0qxvW3xtGZ0BMeRyVJ6dP0rQ8W2qah4TmhVvOMrbhOp5yZN276DoAOwr04SvC7MqulVRR5TcXb26hSZCrnKoOB9a63wdqVy1nLaQmOV1AmCSKOU5znP3h/jV82Eov1lvNT0y20sRlYGNvl1YD5S3HPNZHiu2k0nTrDUpNWFxqsLBEniXywU67do7detcVZutFwW52Sw6iuY6c6pJbx+Z5MJIBAQrleepxnt/SuC+KOuyXSwBk+zXCShU8o7Rsxz09cg/jTW8Vas6Sr9oiZWIYKYUBXrnnHSudaBtT1GJbt3kaWULI2eTg/4YFY4TBVKc+eb2OVtPRI3/AAb/AGfMk82u3Nxb6SqhX8tivmOeQCR1xjP1q74g0zSIpEXQ9amkhluI1a1lOWUEjax6dM5rQ1PUP7Ff+ztOghjhWNDh1DDgdfmB6GqvhHVbjU/GNtqd7ZWFxcWtzHNPO0QAmUH7pUDBzjjiu1SnKV+h0OEIQsyjJcTX2pQpGxnuZIjtGeTz/wDrrsvEXim38L+Hv+Eds9HRp5rVwt7JKWBY/eIUcHrjmo9d+Iek6odQsrPwXpWjXGnz+W9zbj53HzDaOBgcZrz5Nfgv5NRs9UhBaYfuJGP+rIGdo9MkV3UYQnK0kePKvV9tyx2RTvLu4aUC1Z1jPZRn2610uiaFa67ax2OpR4mcFo5AMPH2HNZXhqa32wx3EarhWkSQH7w7g++T+VdpqfjWCx8MaZoGnxrLMr/aLm5MYDqzEnykPXYM5J7/AEArspUadK83qRiMRUkuVHmPi7wjqXhuRZJttxZSsViuE6ZHZvQ8fjW7Ya/rP/Cur7SYNPtLm1ms2hM7EiSNfMic47HiFV/Opb/Uvt2m3djJI0pnjckt03D5lx6citXw5fWa+CtFjtY1ZbNZftWV5YyuSd3HIGMewrzZ1Hq4o6cvqOsrVdzs49dn0PVtM1S6V1t7TxUbgSOdzMW0pdgx6gFR+NQadrWn2NtoMX9oSv8A2ZpeoW0mU+ZWuSzOR2OTtwO3Ncf4gjmXwvDpwYmCHUZ9RWRnLSFTABhR3ChcdfSuWeXThaBmhvN+CWmMoAb6AD+tP2jeqOvk5W1I1b7U7y7upbPS/s8kKaHbabJNODlVi2sGXHQ7hXqXw+1y+uNDlm1lUvL2S7llklQ7Qd2D0/GvJfC8Ml5bS2jSrDCT5rvjJCjA+p5I/OvUPhXYyeJNZt/DWnYF3cOikkHbGqxKXc+wwfqeKnl9rdS2IrSVOK5NzW1+4j1K6061WLySkks5YtnhYmX+bivLp7C9TSvE101ul1cBEhiYHLICxJYD/gIr3745fDyHwjpWlav4d1V5rze9pcLc42sWXdx/d+5/KvCtS8RyGKSK6t/slwqpHLEBgSBgSW/lW1PA3TmnZE/W2koNXZFNfwx2huFu5RvAWExuQyjvjBH54qhpzWMGrfbD5VrZrmS4mfncxHC59e9c7c2lzJeP9lLpFuLDcv3fXFdN4Stp9Jto9X1K0SaxMpWCWYIEkcfexuPOOB+Fcyi4u51ynzJRNG1udJ1S5mW1ugJiGIz8hK46jNcxD4f1i4vZom8iOANkuXDFhn0rufFmovqqjTYtPSO7vGWW3GY1JJ4GOc81mX0babaj7RePHcH5JYigYRsp+YEj3H6VEq8U1zdTnnCcH7uqMXTysbyrGx+SQj8jXPeI7+eLVDJu2vC2VyOPrWzazi7u5p4IXEcjc4HG7vUOpof7btpgqM8XzDcARkAkZHfnHFb3VgSuX9JGpavbRR/bINzKJMMmB09R3q99gu10o6fGsUlyzmQjewAx1Y8dMdvUVn+FD9l1KGGY+VgZiMh2hh3BzxXb3NmfJ+1RiKRc8sHVjtHbivHxOJqU6lhxoxlqc94Sj1AeJVtLuza8FpGbtoom3Fgi5Cj65/Suz1zxst1bWsV9pWoBLtflgNuHKLnbyPwrgv7Saz18Np+oNDNtaCW4iPChgMDPfBAra1LWPEcN4GuNTG1QIxhVy4x0GOv1NdCcpxUpHoYVQhFpHPeJreS21JrfcLaCaTEbAD5SVz0rX0iK3bSraGNXAVJnkdeSzKc9+5HP4CudupdW17xOIFMaRWk5dCRgLz1Y9zxXoqyaM+YpvJlZ+GCqAM9+gHB49+K0kqqiuVXPOxK5p+69DltV8H6hqSJcQ6fqIJi8wOke5W3dFyPaucsIprOea2lDpJC5RlcYKEdQR2Nenax4i1rS4bVdKuxJbWwAQGJSsS9T94HuSea89ma8nF34g1CObbdTPcPLsADFmznA4710U5ae9uTCMrGzpMWn3W2G/EnzsCGViDn0x9Ca6i28PWaWxggWeMFz5mJSWVGwG7/T2rgNE16xWfbNBMsfH70jkfQV21n4w0XyHH2i7JGFOIR8wP4+1eTj/bqp7l7GkYwe5QmsbDSpTD9jmcvlQfNbJHBHfvXGa1qKyQTLDJKqk4jUseO2M10ni/xSs4T+zULGMgmWVAenQAf1rh9dZYpUKsAszCUcfdycn9a6cFCso81QbUE7I7HT9I0y00mXS7q1u5b2KPzriRrc7UHX5G/GuamtfsV7Z6jBLM1s84CtIhVsg9CDXbWGvXWqaabz+1ni86NY0RmC4QcY56iuS8aa1dyR2FjNcGfyH8wyMv3hngD2rWLlzWO+pGChc7XVrqBdRW6itc7irg7sY5zWr8S0todQs/It4yHtt3BwMZ4/nXJQXi3sXmyLHbjhVGTggDgirF9r0et3KwSxxxPp0CWuRIW34z83sa3VJaHnyxD1RTkwScW6fnVd0Vxzbp+dXGhRgdpB+lRPGcEjB+tXyo5/ay7lCS2hY/Naxn/gNRnTrFv+WJVvUVaLSLrMIN20VtsGVB4ZsnP9K6SE6K8DweV80p/dzSMq7cfWk2kb04SmrnGvpNqx+WR1H1qI6PED/wAfoH1xTvEGozaZeeStnFImflkIJVv6Vdttpt0ae1iEjDJATgUCk3Hcb411KSe2SN/+Wc3B/A1z1tvmlWLcEJxnPfGTk5rW1eXdcIp2FGY7t35f1rN1CCOO95YqCARgcj/OK6YbESetjoPC19cWE72Z8t4JEZ0xj5jnvXa+ArL7dZ3SO7xrFINu0dQRXmHh1z/bcTsxbeGTJ75Br6D/AGf7O1vNAvpdu64iuNkgzjgD5T+RNYV5tK6NKUVLRmeNDiYsDJLyCM4FeS6/ouo6VcvHfQPGwJKSYyjj1B/pX0nqEEiahOq26lQ5/iqlqdlHfWrW11ZwSxMeUbmvO9vK+p2QpxgtD57+HllcS6xNcbo1JhLIC2Fc56e1d5ozeJ5r9rW4NtZrIG8gq64U44OR2z3rzrQb2TSpzZq6vuuNuNuCvOCM1vMk011uaV2VcAqrYYc+tOsnfU7cNKPJoafiUXmn+E21K+1C3u9YsrhVKhy2Iy2OT1Jzg15lqGpXGqaiLu9ILFVU46ADpXVeOUisNKKiR2e8YBUZgdqgg84+n61wwJwPrXbh78h5+Na9poWdXu1kdI4c7Ixjce5rPZqWVjHIy9vf0qLdk5yPzrW1tDlk3J3Hh2AK7mAJztzxmtLw/eNba5p8y+WpS5jbMgyo+Ycn2FZiKXOFBYnoADWhZ6LqV6RHDauNxABbjr+tArH1lb6H5g3G6xznhcgivD/jRpo8L+KTNHEs9tqkZmDSLlRIDhwB27H8a9U8PaxfaT4M0y0vFzfJaokryHOCowDj1xjrXmnxSk1LxJbRrdTNIbZm8sEcDOOR9cCsIKtJ+89DS1KHwLU5Gx1XVrqwMUeoQQQR58qPIRyx9COTzWlZMLAJcXz+deuCWkJyQe2M+mOtcXax3FrqCK0ZOxu46V0OiQtqmsxRTIZFJ3MpPGBRP3TSn7+hvSa1rWoSu+kyXd3KwAdNoYgDqx98ZrZ0DxBNJc20VtZTWl7DIGmWQEluvOOuO/FXND8VeHvD901vbWWWb5ZGUgKCev1q1qmt6HeeKLAx28sOo2txDlzjG0uMqe/Q1ze2aeh3SwkeS9zW1fWPEK23mW+qTxberG2IGO/XmvEPHS3jeJJrzULk3NxdgSPIY9m49On0Ar68ntoLhDFJFFtDZ6AEV4B8YNBim+JEsN3JJbWIhjKNCod3+XO1e2ScjJ9KqjiXKWpx1MPZe6eQSffIoAJHQ/lXoHi/TdJsLDTptP0ia0thGY2lnlEjySZyWcgAZPsO1c1o0E2paxFBHG6xyOFeQREqo7n0ruTutDlknF2Z3Hws8LT3k1ldSgyWq25udoXG5yeEyfX+hrrDNd6hcX39peB4IY7eJ5DIkOxiq+h5zx6VctbldH8NWcMPmwW6IYrfeMNgc7j35yazbjUPE0U3mW95cSRTcfKxw47A5GBXmVZtzZ7WHhBQTRzq3GnR6nDqVjocaWzwFGgnJwxyOnTnFc1421OKJ2tLO1Fs90gabDZIXPT8cV1fjDU7yWa3V1imlhQ+ZgYye3SsJbe01k/8TeJ0UsFSWFeYfx710UabdmzjxVVK8Ys1dGfUta8KC4e0doLZRG9wHHBXHBH5Vja7GsBtkEYV1tBz3O6Rzn64OPwr0v4O6HNZ6D4r0a+uoLnTZLFryCeJ9p3gbcFTyOMH8K838Wx2UF0zQTOxRQkpbJVcY6H/AIFVRuqjTM5PnopnNvmSbJqxaN5c6MeMGqRvLRG/1xb6JTX1K1GNvmkD/ZFdNjkOltl3Jd5/gcAflWZeyOHO3hh0Gav6DIdUine0hllJdVZFGXGB1IHQHmrx8MXkk4GoTDT4iQC7L5jAE8nAx/OmF9TrtO1nSZvCsKtpC3MTOWUTLnyzu+YjHUZzT/7U0fUL43F5ocME0MAjVlJ/dqPuk5HTr+VVdbii0O8hsdOkEsNvFtVpF4kX6e9Z99eNc6aYmSK2SRgMRAnJPrXm8vNOyPb9py0+ZmXLNHBdN8qTR52qqMDvUDH5Yrr/AIbWvh+VovOtLW2uVYqZWyQuRwPy71y3/CM6r9mFxbwpNHjI2sAx+g7/AIVnLqEtrOtuCUJcM69CSOMH+f4V2xpKKPIqVXNmpq0Udno2pR7UkMUj22duQMyckfUL+tcZESh8yHDxHqvHyV2l5cLP4f1GOUvH9pAkJRejRgsvPbJH48159DdQswkLNDL6r0P4UU9E0FR3szWg37DKxwvbI5PvV/w+V/4SCxDIkiySeSVYZBEnyf8As1Y815kAtI8o9SAK0PDGuR2PinSZra1W5eO5DbH5DPghfyOD+FW3oQtz1Dwk11HI2nwrAZJEWF3lwApGVyCfc1xunJqi6ydR1Ayxwwl/NeY7d3bIXv8AgMVvXOpTaXHOY4xFPM2JiQC0bKTkDt1zWFeX39oCTq5kRQc8nI4xn86zoxag7l1ZLnuuhd1G7iMzCQztCwDR+WemccEVm+LIZrhrf7NFKYlR38sNlxk88d/wqjNcXNsucecqccnlcVa02e4urk3khKsoKoB/DU06TU7m1WupQsY2jW82oalHYWZLSscfMcCMdyfQV3B8N2eixicy/aboZdZW4VGx1Vf6mpdP1Gz3xStFF9qmjCSOigNnOME+mQTWRqGo6hdXN5bQhR5CMxL/AHVx/j2rq0Sucau3oZWshdUkeG6uTFPFD5qFufMUmn+B9Uu9D1aCSwwWYYk3Dse2e3SsmCzuNT36rqUZjSMbY1HBZs/54q5DIljCjwqGkLbQo5IJ4ArKK1udVepTcVCP39zvNe0zTvs9zcWenwJqF44muTExO9jzk59STXmGsaakWrGK4ke1JwzZTJ28Dj3612+hC7ilt1mkVvNcB8nJGT/Ssr4g6d9h8SwyXcm+KWImInjOD939RVwdqiXc4lQsnVuZNmNLjs1hGpXAuYGLKDFw6MR09DjmrWi2cl9qN00UqXKWqEFgMAk9OvsDVQxQ3rgbhvPyoyfeU9vrXRWFrN4b0C4XVZYku7ltyRJ97HbPvW+Jm4xsgo0Y1209jB1BY7SOVmYCRVYcnAyQQK7r4T3cknw6fSA9t811NbLJsz94A/X+I4ryvVWuNSm/0eJpPLDu230A5J+mDXpXwlvLe3+DniuaRQtxa3iNbtnB3ugwB6n5T09DXG7qKuaUqMYNqI8zafZ3c9nqaRXC2TTSw/vWDJENwEYI+8Sp55x1615hM93LOLSFTtY/KijJA9M967C+vdP1bwvHdSkx39pKLZkVcEqf/rZP1zW5oekaPd65AkMiraylF8+Z/L2qBnDHBIzjGfWvWWCp2905pYyf2tx3w60t7VVX5lmdCGcDgKcZB+uBX0t+zxoVvp+i33isxI0t2zW1o6rj90jfOw+rDH0WuI8R6l4LtdDvNJ8Kabo76xqs8OnadDG++VJZSEDg8lirb2z8ox68V75Ho6+HPC9npFrEyWen2qW6McjO1QN2fUnmnVdNRUUrMyownKfPJniH7VOtQt4CnE0ksc3nwzW5U8iRXwM/gSPqa+aH1xdW0ieGeyM+rBd/mjA2qowOfoORXtf7Vl1HNo2m2MrL+8ujIVU/NgKeR7ZxXjVt4E1+a7ltbL7IkaSxxG4uJvKUmToct1A4BI4GRWdOUkmdFRRb8yxoZuL3S0iubcRnHyFeRJj39fUU2/vn0yJLeK4N1G279xIp2wtnJwp6etdJovh24fwp9le/s45rZi0TROWbcrkEkduQfYgj1rkvFt9FqkFrPGm10QrLgfx+tViqMfY3sZ4epL21izoV5q2va9aaXaXTT3l7KsEMgAXYT1A4B6ZpfFGpWc1jJpenRzSlFEazOcNI+Rnj3/rWH4MvbvQ9fsdW0+Xy7uznWaJyoYKwPHB4Ndv4a0JLvxO2vXEkctmpe4ESrgiUnO3HoMnH0FeO8Nz+/a9j0ZVU5KMna5lS+C77S/DcUq3bm+cb3tV+6xP8IPrVrRfDct/cWlxfWc1tD5UjPHJgNkYCg4Pvn8K3tC18X/xP0a1Cl7drsRyoe2VIA/MivU/iVLZ6ZFaWq24SSYFwSB0Xj+tcVevOEbPc6uSDfung2r+FWjfZHfXCRA5Csu7b+NZ02nWulpC95rEqwFgjrHGN4QnLYzXoN5CLiVmSOE7uoHB/nXBa+trceKX0q6wimMRqyn7smM5/WjL5yr1VGRhiUoQbJ9WttF03VNNs9HiY+YBK80z7jICcLx0A78VWvGIuGlBjE+4jYGBJasdbG9tfEFraXMv7yORNjZ4KDkfhW+bSCO4uLyMqxjUszNwWA6getfQVsOqnS1jz6Vd0ut7lWxkuIcw486ViZZypwAWPAJ9vSnGS88zKRxg9ts+D+tUrKNL61+2SXBgilmJkIGSMHrj0HpT2s7WS4maxvpPLViBNKCjEfTHWvPdRxdkd0YcyuyxbeJZFka2vF3xFTHIjjBI75rY8U6pHL4YtLOyTKSbYQB3PYD8q4rVLOMXcXkyNM2DuZm64/wAmug0650y78G6ZaQBjqNtq7TMzcKsR2AY9Tx+h9amb5rNjjeN0ej+Ffhr/AGRZLNeeFofEGoSEbmuJ8QwHuqp3543Hr9K308A2t7afaNX0DSrO3Mm1ra2cpMgx95SvHFLL40aPUrbSFsb281C4YAleIVJ5ySO3PWqVr4uutQ1R9PbQby1IchrneSowev0rllWlc9OGDpcmu5534t8IPofie80VbtZbVEWWG4cfejboCP7wwR+FYh8O2NyDJJdTSlMLknaAPpXZ/FK5aTUA/JZFETt/ePXP5GsDTYLWC1jkuJDM7kvtWQbcdunWuyM1ypnj117GTTEmFhHa21uUdFjjCDamRxxUGoada6o0eVOyJSAzDDNn+VdZNo9uPDw1GaMgvIP3auPkUjKnPXkH86xysCRSeUxXaQPmII5//VWdN05PmiJ4q9olrw3ZQtDHYfaYwUIRfOH65roZvAd1DKyhrVXz8xQY3V5zaXUklxJtkLJvI+uOP6V7j4HuZNS8N20zgsyZjY5HVTgfpipxVWdNXia0aMKkrSOMm8H3sOP3sIz6ZqP/AIRjUP78P5nj9K7fxrqlr4e0g6heLlc7Y1yPnbsPyBNc5pviWVEmk8SW8OmoyiW1C5LumDuJHt/jWFKtiKivFFzoUYuzZwvjbT49KvrFbq4SO4uEYoVXKhQeT9cmsOCSzaEpHp7XkqsWN1csSo5646D8TXWeK/F1j4u0yU2/h+B7HS42ENxMCZ3duCygcKPz6V5/FcG2ym1D6MVBJ+ldXs58qlNaihOC92Ox1cHk+JytrP8AZbNvl8tQdq7gR8oHqa6M+GbvPzeVn8f8K5LwNbLeeKIdRvIS9tZqZkQHGZAeCT+te0W1xHcRCVduD/ewCPwNRUjXppOK0C9Go/eZ836vL5t4EywCD04zTbaJ522q6Jxzk9frTbtJCzSP8rs/CkEHmmRMu9mTC8ZwTXZFnMW9GmaG/hJ2lXlVc+nPY17V8C70W+ua1ZSb1V40lG0E9Djt9a8Ri8uS9QtII1LgoAPQjA9q9q+Dqw/8JrvYPsmtHB2HB4INY4h+4zaj8SPTrmSzM7Dzgvfk4OfxpFaIkGORTjnhh+dazJYAMzLMqqMlmcdO/avN/GHi20+1FNPXES9N/wB5j6//AFq8qjCVWWh2VZKmjgfEXhu1t/E19qYZprd7pp47dfkz36+m7msGW+33j+ZutixJ+bp+ddJf3yanO2Y4fNxnDqckfUVmxaFJqExiWO1YKfmYcbfxNepOjFpHLCvKnqVbrStP8QWtvbjUmguI2byyih1ORzu/IdKxb/wH4psw0kdgt/AD/rbZ8/jtOD/OvQdG8PGzy1vEplUEl0AbaP6VpiZ4h881xc4PKROv6DIrSnaKtcxq1lOXMeU6LaSK3l3VsUdZCrLJHtZeOhBrZl02I42W0R45OBXU6/qOn6isQtmU3MRIxJGVkB9GzXOXE0gGQ5X6CiTCJThtljm/1MUZI4PArrdLVNGxLOoNyU+U8Yjz/WuV0wStr0KzbhGFEh3jqo5z/KtjUrkTO7M2d3vRAJE0+vz6hM0ckgMigrleAfetO3thPagsBLGUBYk4Gfqa821a/NnNmMMWYAZBxzmiSefUyJNRu9kaj5YkcBVH51dyTuNR0exkt47144DHuKs/mjao7cjrnmsi1jsrHU4NSt7xJPMdkZQpyvYg9utd54FvrW38L2sylI40QqxDMyNzjkFsHp6VyviyTS9Vnv5dPUW8xYyFQu0FvUDsDXme1nVk042SOnDXhJu97lq61axATbplocn75Tl8dQDjg1Nfa7a3cc942iW8VwLcAuT8ysMbW/T9K4PS/EBsZvLvoZHjIwSh5B9a6a313TLiKCGO1m+zyOfMeZvvn0xR7Nt2R6ksRHk1PqkWULRK7RrlgCfrivFPjlbWkXi+zmllxi2XzVjIyCCcZ9OCK9L8Q+PNB0nwhb6tFdLJcXEIMMDDOw45LDPY8e9fNHiDWrjXdVkuriSRjK5JZzyef0p4fDu/NI4KtdbRN+48VW1ggW2t4zE7cbl3bvfntUp8Um8tWZoRtAIBiADJ/tCvNrq+F5eZQny0JVCa2tHby8LnIHcGvRukrI4nd6s7PWPFVvrekR2t46i5UACYH5ZCO59GrNsP7QjhaO2upGyCVj8zANZd5ZwMBIyqG9u9V7Ffs1y5jZgpX1zx6VyvDR5rnSsVLk5SaMy3T3Sz2ksc8Ee9owDvz2GD+NN0y/hBk+8IyAWDDgc4zn8a6Dw3IuqX72NzBHMXh4JHzABhxu645q1qXhXSLdZ4vsdzC0qN5exyV28Eccg9K56uOjQq+zkcsaVRq9yr4N14aX4gjZixt5CYp488GNhhwfwzXG/GHSm8M+NL/wAPQX5urePynLhQA4KBkP12sAfXFGh3WzUYVlmyQpy2OuOlRfFZJJNbh1B7hpxdWyAFuq7FCYz9AK7+VNqRSk0uU4p+c1YuNPvYLqKzltyk80Ucsa56pIoZW+hBBpdL0651fV7PSbRS1xe3EdtEB3Z2Cj+dez/tCWvhvTfiBY6XohMtzpelW9hev/ApiGFA/wBrYBu/L1puS5kgS0uc9p2pW/h3S4tJ0tQCV3zzDh5pMckn9AO2KP8AhJpm6zykHgxyKHH681xvntJqI5JLZ4966KG3W1hWS6wc4wo6k+lPmJ5UJeX96YhIjbguQA4yMe1Vo767mdS0ikr91QOAfXFRS3gnudjRyLucLtUjgdOmKlvoY9NvPLMcrKyho3Py7ge4yKyvFS8x+2fLZvQ031K8t4hJJKwZUwB0x9KrTLHfXq34VS7xDzm7hs8/n/Ws/UrppoCrNl1QMhJ5ZSOn1BqbwjqiafqcF7cIklukwWYMMjYwwT+HB/Crc9AjG7L1/Ii6Lfx+YrFId7KOcHBxn06968+7V9P/ABa8OSW/wWtLfw/orTTXhW4u/sdvlmdsfM2OW+8fyr5jZWVirIyspwQRgg1FKopq5VWm4OxGeWH0q/oc0lrrNjcRNIjJcIcxnDAbhnB9cZrQvPDc8HgTTfFYWXyru+ns3Gw4XYqMjfQ7nH/AaqaHp8mq3Tada2l5dajONtnFb4yz4J+bPYDnt3quZWISaZ3Xiqeznup20+V2szI3lO7FmZSTyWPU+9YFhNKI5ERpF8vcZJF64HQD6+te5+HdMhj0e207UNNhje3gSKW3dAwRgoBX868V8U2tvb+O9U0yxW3SM3GIo3kCquVB25PTmueGKUrpLY662FdOKlfcXTVfUJJV8mVNiZRBgs57D6nBpum6l5Fx93KbTvXI5A/Knvo+oWTlJbCKIyAEEygFh7EdaqagNPsW/f6fFAzfMmWJ4pRxF5aHL7KXcksp47i+ke0kkNuGyAww2e+a2tY1BBZi1jQRmQhpT3du34V1/wAC/DehX3hR9TvbFbm6klfAkzhQG4wPpXAfESZbPx7dW1vBthSRNibMqPlBPGRkVUq3O+RHZDDypw9oytYw3txcssKyXEi5EMMKZAJGNzZ6ewrR8JeHw3i2ztNQvY5CGM0kCsGOQuRnH1pP+E3vIbUW0WlWuWO2MW5ZQ5zgAgE8/jW54W1SLR9RjNxp7TahqOIVaOMKkLdh15BOcnjGKwTrX10QqOG5m5paLc6fx1Jb29pHZaPbxx3ZiYr8uNu0dT/nvWNqM+sav4W0LUtNvLOxurr/AFkNw+GYA8FRgk8g1y3xBuvFFjeSSagphadSImQhlZO4BHp6Vhw+MLmKziW1kEFwkCQuWiDhgucFSeU4Pat6akrM0qThdp7Hr+nXHiDxB4ctmFvosVzBlWuZLVIpJHHGQqDp/tE8+leQ+LG1VNUmGqTbpFYDcoyhJ5GD+dW7bxZf2geK2mZEYnoeMVzWsXtxqWpJHubezBQM8ZJ6/rWsXJyvIwqcihyxLkVi15pxuiywC3idf3Q5fqct+f5VSsL64sbcOvzRM5Hl7z8r7fvY+nGa6C6jeyCpHj7LFughDYO4rw7EepOf0rF1RbYWyxrHFHJGWcmMffyRwfTGD09a0vdmHQ3PBvh/XPEcrXVo9jGkV1Esn2q6EWWb7vB5I9T2zXQahDdRxfb7CWC93g/araF/3lvIOSSv90jnP1FcFpXmTRyvbXBjmGFO44VkP9c1s6Yi2bi4utXgTenzKgO9l9CelehTxHJE5Z0vaMu6PrF8fE1pf6fGLG6swZo7iFiWV8bcn0OCa9V0Lxzqionm+JNYS6ZctL9rcrk+xOMV4bd6xHDey/ZJGEcoIJ7/AJ96fb6lNHYx3T3QdPMKCMt8+AAd305x+BrgxM51bWOzDKFPdHoXju11vxNrseqeINUa4trePy4ntl2naTklgOh9xUOiWuhW13cPqIOoRWaBohMzSK2RnIDHHTHbrWBpHi+6hG2EKwPQMKXTbu8vbm6lEzpGkefMRsMrDoPp14qY4ipGCiVKhTlNyT+RtG3W+mbVvDV0BjbtjzweRxz078GufsYZG1prC68mJ5HZXR+obBOAKwtH1q60m4YWsgXDfOP4Xx6irE2oR6trT3Chlkki656SYxkH9a9dVozijzfZyg2dRpGleTclltUaEHcWDjj6iu3trPVdN06z1MWzQ2d6zpbycbHKnDD6j+tcC000cUdyJNrSDZLsOMOvBFdV4i8ZR6j4d0DRdEE6pplqyy/aSMmZ23SOCOoPGK2i1T2OaadTVmlpQtb/AOInhy8HlJdxX8SSAcBxnj8a6r45TTw+LbCJ1aOL7OfL+bO7nk4+v8q8V0O/uYfFUGoPMCtreQSsRzgIyk/oDXsH7R14k/jvSPs8iSQmzVwU7gsxH6V8lmMnOq7n0OFhy0kcz8hj3GGOU4yN3BrybxhbXljrs0rHH7wOjqc47j8a9TjbfEq1zXxJ0uLzIJI5QzMqr5eOWaufL5uFXQ0rU+aF2cbc6gdY1KN5MxuIgrlTzkZ5FXbjVIn8PS2si/6SOMg9SepH4VRgtNJtblJZbi6KqXDheCDztx7ZwD9Kg1i4sZSgsUcoQMs55znkD2/xr6SVVpHk+zTYzTbzy3hRywVGLEZxkelSalfK0olRmG4ljHuyAT3zVeKxMmlz3qzpmKRU8kjllPG4evPGKha2ZW2tzxXHyXZ0+0aRb09fthl81iiBSA2c4NWdGaS3ty6RvhZB8+07d1SNZtY6R9olU7pCAqjoBXbeCIYtL8PRyXW3zJ38wL3JI4H8q6I4dSupOyMlVk5JQV22dLa+IvEOrW1vdaXCsPlQZ2INu1z1JBGT3AFLaXfiO1lW6u7nak4xLGx+99R0HFclJJeafNeaha3cipMWeRY3JKtn36jH5Vkzarq2oTCG3kkYKPmmkJ2oO5+tcDw3NK0NUe7UrTw0Eqysz0Hxjp1rrlqZob5xNDDkQqARyTx9ax/DHia4dmgXTre3toY1VwIxuV/Qeh6mmeFF2tHArHyWbDsx+aQ46k10Gr+FZLOO41zSbqKWTy/NmsO07AdVPY49q68RklapQ5qetjwJZpSlVtUVrle68TXS3kUHk20kGzbsmhUk85zyOOh/OuJ8UaoLi8ktYdLigllIEC227MjY4OPx5rqPCek6pPK19daPA4mTes9xMViJPPA6kfSi/wBX07QVfy7hLq+BO6YqAsef4UHYfrXgUISpz2PThQjNcz2MS28L6zZyW1obIzXE3KwwuCxOM/hXsfwy0zUtK0aeHWbW3tDJIHii88O6jHO7GAO3rTfg1o1vf6IPFF5cLNcXZZEEyN+6AOOPr6/hXez2lhbwebJPaxjO0AKQWPoM96uriZ1X7Ox0RoQh70TjPF/h1vEmpaEDMkWnaddNdzMpyZZFA8uMe2ckn0HvXn3xsnbVyL/zNv2cNZ7iMFlJJz+eT+NeneJvGFlYRG0jHlsByQgIVP8AE9Sa+f5JNb15p28mVtOmnmulll+SPCZLlWbAOAeg6nA619VhMNHDUUpbs8TE13Vq2jsupa+HccsenP8AZ2hM8c4bO3cu0YwCD2zmr114YhuLl7p7ePznYsfKXbEDnnA7fSo7rUbcX0FzYWr2lvbKsbgLtkuY+mMe3X8K67TdXgjnRbG1/wBLyHCvgogHIZ+34V2RpwktThnVmnodEnw11Lw/4PXVSokvJIIp49Pht2YsrthRvHBfuUHQVz0zXGm3EllqtlcfboyPOUfwEgEDjjoRxXoGifFqB7me68Q+VaqmHEtnaq32k42sXUnA+TIBGOTWBuluWa83eW10xuHTyUO0ud2Mnk4BA/CsZVZUl7x14fC/WH7rPOr7SrWcEtGof1x1NYt1pOnxFN9rES+c4HpXTQZkTcG596zNcUfa7UN97DZ+nFfP3Z6fIjFvtLtUhSSC3VAjbmwK9K+A9qt1rxunVikMEi52nGTt4z0zXMRxrJCY2UBCMV7H8D7CGDwYw2RB2u5G+/gkYUDjPtWOIqONNl0qa50zR+Idxb6X4TuJFGZZmEa59+T+gr5z1y6a4nbc2f8APSvVfj5qiDW7TQ/Pii8iATOjPgsW6H8h+pryC8XduZSCynjB61WCjy0k31IxT5p6FCPUHtbtJJGZkTPfnae1dh4U1SPUrWZYNFlNsGVZLlrkLtYkYOMdif1rzjV2U3yBiQu3PI610vgW4Mss9glykYkAbYejYI/wB/CtcTOUabcTmUFPRnqvhuxlgJvV1G2+zEbX2qzbgcgDjvwfyNGo6Poct9KbTUltAke4JHCWBIxnBJ689O1ZFnbzyM0P2LUb6zRioezkLEtjv1XjngVsWfgG5vFVv7P1GyU/N5t35Q47/LkGvn542opXcrFxwVLaxzPj6OOztLC5imhvJRIqySmPD4I9Qex/OuduImuZxbxfMZmVY/qxwP1NdT478J3el6Ky/arW98xg1u0Iww2kZUjPQqevrij4c6BcXXjLw1DcIhi+0ec5U5wsfz4P4ivUwuJc6HNJmkaHvcsdi98adJi0DxTpy2zJFBNpsMJk24GYvlP6AfpXnur3EcNuGWdHJ77SP517l+0/p6z+H9GvI0yY7qRC2BkBkyP/AEGvFrCSHUrI2N0ildu3J6j0rpwta8CqtH3jj5pIrq5Gcjb+Ndf4V0zTLO1TVNRt4bt5Dm3RxlFA/ix3P8q5u10Oa08R/wBl3bbLZwZElUZYqP7vv2rqtQkhWCNoRiMfKi9gBxXYndHI1Z2NfWPEC3VmNsSNHH1iCYOP9nHcelYlxaGd/tFnIrOVDKR0dT/npVB5mI3xn5gcY9T6GqsmoLFaSQRPJFIG/dAcYB5I9sGhu4K62JmtpYZw1xZ74yc7kwcGum/4RW01mbSJG12a1tRIDcK6A+WnfZjv9fWqtzfWt7aW8IKxPsBnY/KC1amkErb+QynA+62cgis1GKZcqzejMz4ixNpt+bWGQNaKAI2Xuo6Z9K5LUJfsdiztjzXUnGeRnpXSePSq6laSyeWyqCGSRwAw49evWuW8WXemXo01NJhhiaNH+0mPJydw2kg8cDI4oi3sypRVuZGbp1vJIq53Y6bVHzMa3LOC5RisdtO7AgeVCpcjPdsdPpVeG448m4uPIJGN8XT8a9C8A6TJb6BLeKjTo0jMpCN8xXGOR15FY4uv7CnzExjzOxxclxex6r9nkNxEDJ/q5QVyB1GPoKtSTyR6m9o0MY+YKhRs8Hpz3r0Sz0c+QLi7SNmI2+XKSCvB7HOfb6VCfCGkylJptOkhKDmSL5WZs5HTIxjHX1rzI5rDm94Tw0vss4/R9Q/sjxLZXUkLSqhIeJW2lgcjGe3OK7nxH4ovb23tzY6LsWD5nEx3k+y4xwK88123WPV7iFZGIjcDOBkDHFek+E/hf4n1kW7K+m6bp8sayR3FxctISrDII2qT07ZFd88Nh6041ZrUqPtLWicx4a+FeteI/DQ8TaFcJdzwXssV7pxYI6RKoZSpxy5yfl+nNdddeBoPG/gb+zbWCKyni/eWUwXlZQMFX74PQ+n4V3kH7NNrAra8/wAUtTtZo8SGSwQKoYdMAk1o+GdGudHvbgw67/ajTMWkaaFUZm7t8vTPf3pYiUoWakdmEgp3TifOn7PHhi/h+PVrpmr2slpd6VFcTyo2MxsqbVZc9eXUg/SqHxM8Or4W8Uaparqr6qGdtt064d2Y5bd6kHv3r6O8S6Jc2fjax8c2cEIu7e0uLO7AcfPG0TFD9VcKfoTXlnjrQ7HV/wCy9WupCtpHMhuyON0RI3c/TNKOIvNMqWDtFnghlZZg46+tdH4atWvWljuJJQ64cKDycn36cZrJisFGn20zB83MRlEhGQMOy4/JR+dbnhfVF0aSYXEcNyJApR0mwUIzzg8nr2rorc/I+Tc89b6m/YeG9PkmEpS4aUNub942A3B4IHPOfyrXk8O6TckNdQTEKwCBJGAVcHOB0B6fnViLxB4TsdEWWyuppp2ULJBLC4KN3znjHoaowaw0jM+IlWNcvn5QoPt3PSvClPEylszblp2Mnxj4egt0h/sa1uZHwwVSSxYBMnH5ZrI+G2k2mua0tlqfmrpzxPJP5ThXYKpYKpOcFiAM+9dPZ+NbyPWdOmtbSAfZJ3l3KS2VMZTDdh17VB8OINNt/FbM0mAZG8tWPCq3QY78cV6lGVSFJKpuVTpRm9D6F+FnjrwdqtrpHh+0+1WuoJbeWtpLIZCnlj7hkONx2jcOOma+TPH0aDx34hitcmIancLFu9PMbFe0nw5/Y3i66bStkV/LtuNNlLH/AI+YgHjX0Add6H1AavDdTZ5pprshhJJI0rqeoYsSR+dXGnGEm47Mcm37slqj6m+K3g+Nf2ev7DtV3XOjWltOD/fMOPMx+Bc14X8CdQsNH+IVvql8m/7PaXDRJj70nlkKv45r6W8Z3wl+HuuZmgEj6PMSN3JJiOa+VvCcjWWpRarZww3M1jIkoglUlZRuAwemR6jPSscLecWmaVbQaaPaLDWv7P8AEFzZ60qC83LLOM8qZFD4I7cMKq6r8NfAWra//bktxdeXdh2mtYpvleTjDA9V+lcz4PXTb7x1q3i7xZcNetNIsiRSHCB5FDElR1AzhR6AV1nxH8VaDDY2M1na2WnyRyH5oQFLqR6D3FaU6fs6/KTjajlgm1v0PMfFHgPxF4bs5dUlitf7N8wpC5ny/l7sKzAjAzxXLx6Re6xdpD5sIiALS3Dy5SBB1Jx+g716jY634m+Jd4fBeif2atgIGuLq41AhIoo48Eu7kZAzgDHcivP/ABnZ6p4fuL3w3qCxW7xyCRmtXDRzDHyyKw+8pHSvRcEtUjw6Neq4e/uel/D3xT4L8H+H00Vby+v5y7M83lgZLHoq+lV/F2o6Dr+lS2aJqLbSZEMmmElD1yWHIHqa5HS/hnqEEFlfXOpFllCSvFHlJEBGcbueRXstv4qvNB0i1szcNLBFGEBlbczAf3j1JrjqxjB8yR24LEzrS5Pa7dND5hFx9lvfOsrgqyHdHIrZIHYD86uxa7qTzQvLKjbHDBwmGJp/xRn0248bajcWNotus7rLti4RGYAsAPrz+NZkbArGFGMKFrTlVk2en9amuaMXZG5r+pXus2Ucc0zMYn3JuyQuR/LoPyr0zwd8IfB3i65is4bqSwnGgafeGSGTdvnlEnmZUn/ZXjtivKrUeS0V7LKgtkk8mWPPzSK4w2PoOfwrsvhrN4zj8cXlx4O1nw/p2p/ZlhWPUCo3ooJZY8qeAAWJ44IpShLl0djmc05ao831Wzn0rVbvTLxSJ7S4e3lCn+JGKn9RXs3w0+G2gXena/dapaTzXunaJaXsA81lCyyxSyE4HXhU4PvXkeuXV74g8QX1xMIr3WL+8Z3e3GI5JHbHyDgYJORXovhD4ifEDSbvxTrieF7a+try3trfUA7kRWqLCVjVfn4Ow9OSOnHSlNTcdCVyp6mV4v0y3s/Ctne2kcSvc6Ql1PuPJkeV1Zl9/l6e1eYvIxNdXqeqvdQJY3gmuIrS3CxKHwEO7OPdQGbj1bNclPG0UrIwwQa1pxt1MpO5Y+1N5YQcADtUEkm7HOaSJVbcWbCquT6/QU7y5jaCcWkogDbTMIzt3ccFumfb3rS4kSWFq17dRQr8gkkVDKwO1Mnv/h3ruD8PruaJZNKlildZZYHhupMMhjIXd8oIG75sA4xjrVf4c6fa3L2yXDExNqKsyjo3lJuOfpv/AEqpqHijWjdXFzYam6RXEsjum4FMbsKNp4zgUKSJZvvoL6D4MurzVbKP+0bq9W0tzvEiwRKgdnBU43sSB6gA+tcul1Lb2twI2wpHzCri6jrGp+C7i6ubozCyvgdp6lXA3k9gAdmPxrnLm8EmEB8tGOGJqXG7NYztEt2dtDeReXuK3LyKd5HypGAdxPv0roNDPg61uo2uP7RjTzAvmSLkvGB8zDHct0GOBx71h6dHcOxSx0+9v4xw8sELYf8AHHArR1q1vxBHZ3FlDFNsLJEH2vGoGf4sZyOwz+dd8I2SZySldtHplxoPg26tI4bfxZbrcTncsUw2kn5uQQOOAB+IrgvEltDpUrfZbW8UjdtlcYimUZ5UnqODVbw/FqCRtBJa2MNykXmIt43zyqMYVBg5OD09qZrPia6vfLXWPOleJPLjJ6RJ2UCtZ1LxMY07MoaBqYQyGX/lq3IA9ewr1PVJtQ16y0rWPsE0dhpOnRWl1duNsaOmQCxPTIKfnXJ3Ph+z0/wX4O8V28bbtXa7W4kJyBJHLhF9jtz+tdNcahcQeBPEekEv9nvbKFzGOm9Z0wfyJ/SvnsRFVHoe3STUbEmkXVndalDa295bzu5GFjkDHjrWfrM1nP4we5u7iOG1sj8hc4DyDsPXGc/lXE6Pqs3h+8Nxa7EuQhRS6/cyOT9azLi8luXO+VpGZi/Ldz1P44H5UUcHy63CpiEo8qL/AImhjjuJbrT5Ulhkk3GNMttzkkk4wBnGPrWJPhZB6Z4AFX7GGZ7j93IwZUZmCHjAHOaheNTMjswVP9WAeTuOOg9s16Td7RRwqLS5mW9A0mXVneNZVSO2AdsnG454A/rXqHws+HkfibVpbG4upITCgkaOGDzZXJYAAA/KAOSSxAAFcl4bt2tdNaBlQTRyNuC9eORn3PX8q9b8O+ONJ0DwU8S6NPcXszvNcSC52x3BK7VWRccqvXGcZ5rvp0eWF+pwVKt526HNeIvhrPq/xdXwHoGqWuorbh5mumO2LYihnzjIyPu8cZNcf4jeWLXm03zI2a1ZkZon3ISDjIPce9bd341sNLtNWg0KS4gv9WtYbaWdlClIs7pkQjoGbA9cD3riopGmeWd8KZG2J67R1NcWJk0mj3MmgnWUuyNizut0xCsRGBtA7fjXo/we8M6HrR1K3uoILi4uJApt5Eb9zbhcl42HAcuVHPZT615ZayoJAqrxXT6P4p1rw3p81xo989s4dGZBhlYg/KWHcD0rnw0+WZ7+b0VXwjla7Wp0HinTtK0S8trPTjKb5XkUzmdZIZY1O0ygL907wy7fYU21uAs0crMXwQCScmuc0m5k1ee51q9jt4CAsKJCmyNAPmYhfUsxJ9STWvZW8kkyTSgoifcT+6Pf3NfY4RP2SPzLE252c34+v9T0xzodrIY7OJ3ZJRJlgjMWCgduuPwrikkBm7NI/AaUZGfX2re8VWGoXHiHUL24ZniaUhQBnamcDjvwKzvCljbXPiCD+2vtFpp0atJLJ5ZBbA4Vfckj9a+TrRj7WXKup9FCcnCN30Oz8H+PPilo+nfYfD+nrf6ba/N5UdgJ1j3e6/MOc17R8Pdb1bxl4ai1zU7IfaUBjaKBhHApzknDHLMBgH05FeLTeLl0xLy08LCfTrS6hMEzNMXklQ9evC/hz710/wAOtavNM8CQBLuSK3hSVkVBgAbm5Pqc9aWHjSoVfaziXJ1KsHTixfjNLbWMTmW3e3u5FIgjBBB5wXx269PSuGNje63Zw38fiJbqNTtkjlc8ZYsdy9OpJx71z/i3X7vxFqi6jeSFmUAAdvy96rwahqUMBt4IXNs3OCMfjXZiMS6km0jmoUFCKi9D16L4gaLpmnR2Wrabp+oSBNkkzW53SHAXPB4+VcZ/2iepqPTPGHgzV3h0qXSjp9rcPiW5tZHQkgdG68e1eUad/pmtW0N1fQ6VbuSHuriJpEhwCclV5PPHHrXUTW62dvJJbeOPDMgiJKixt5vMm6YAVkAB9cnAx3rKjWnGV2y6tKE00l8z1WXSfhotusdnL9ut5im8NelHQ56ZOM4IrYX/AIRubLGxhyPl5viOgwMYbHTFfP2s3OpyLbTXd3KEGSkz7SjH04HX2OaqjxFbxjZIJHYdWQbQfwJrpnmD/kRnRwST1qNeh31k5VyDnBFZ+syFtXijIICxZ/EmsTSfFXlzrHfKrR5xvQYI/wAa3dai2fZrvcBLIGwM87RjB/HJrxHFrc9JTT2LduzeWATu+lfQvwlsbSb4fWXmWtrIzNJuMigtnefWvnXR7+3dxDht+PvYJFfRvwqRl8DWa7GILOQ23g/Me9cWMdqZ00FeRgfHDwbot54eg1SLT7eG+t51j82MBT5bZypx1GQPpXky+H9OtYt72wYc/e5NfQ3ju2+0+D9RXY7GOMTDj+6c/wAhXlqafZ63pnkxv5cuPl571y0KsrbnfGnFrY+efEUv/FTXaWShoEYIEPzA4HP61NYW+m3WVuraWzbvIh+WqOoWV1p/iC+sb5RFeRTEODnrnqPwwasWMdvNeRQ3WpRwws37yZlYpH7kDlvoK96OsUeBU+JnUaPpduiZ07W71gD9yO5MeD9K1TLrtvNHP9smu/KYELeyFjgej9RXBhJLvUJYNKluL+NW2wbYSm8DvtHSt2Dw34l2iTUPC+sMHQOuUlI2+u0DkfpT9lF9DNvudRF4jtWnSJ1hs8HLRO/m5z1wR3z/AErt/hPqsC6w2oWjLJbW8jRHzFxuJHIH59a8WeyeKYWjTXdhPMv7uKO32vITwABjJ54ruvDPgTxtpM8Mt3J9hkuQZI9LP+uYY/1hjHEfA7npUVcNzw5Yo3w1ZUpa7HvfxTm03VPhjrDRR75EiWRFCZZG3Dn8ia+S5VmtZhNbn5k6r619KeGla78MXv8AaN9L9m8toXnEWFckdFB5ODjnue1cFdfCK+bTo7y11iBri4ci3t5IG3yc9sHntk8AZ6mscNg6lNNNGuIr05SvFnCW+qW2pW0Ylh33MedpAwUPufSoo4/O06PvwSM/U1bv/hh4ostSfUUuNLvbey/eXlxFdHYCo5RcgbiPbjPeucn8UfZLhLP7CNq4BkZjz7gV1Jcq1OVvmZZNu6uWjwSOCp6MPQ/41U1dLfyre6kbZsfY27rnsD/jXQaVbPqEm95I4o+M7Rkmp/E3h2FvD15Mk4laJDIEKYzt56j8axeIp3tc3WFq2vYbb6Nqt1oEci2FsYZG3RSJMuWYHB79807ULHULLSIJLi3uoJopCI+NwKk56jOMY9cdateA45pvC9uY8v8ALmNBHuIJbqP0rttPimS4jRpEfELSTZJUjPyjnkfSvFxGYTpza00Zi8Kp631PJPinm50zStQVdylirH0JX/6xrm/C9mru0sqkq4+bA5CnIJ/ka9R+KFl/a1kLaCFIZZ1eSIAYBZCMfn/WvOdLt743UVjjybpAV3BwNuOobGc17OFrKtTU11JceXQtx28P/HvPNGkg+WN3OFb2Pt6GrNrZa9pdzDdWMchSNw6Kj7lB9R2pbjT9WsFK31xp0kb8+XsYkfTHT86k07Svs8Qmku7mw3fdea4UKB/sjOf61u4qSsxJ2PStG8YafeIraxFqNncn/XEwDYPUjkVpXviDw+bm4trK+a6MZPnbY/mJHbPTHqc/4V4vBa295rEVnHdT6mZX2qIYpDKx9skk/lXUy+GNb0kpDNo+oLpUw3SRpZSmRiOzMB/UV41TJqHPe9vI3VabWxraH4H8Ra/Z6j4ot4Y57W4ldre3WUGVkBxuAwM9Oma3tP8AiBN4c02HR5PtNtJZpsVZBhuP4SDXJeHdV1zTtftfDnhUXb302G/s4grHbKeT8zc4A6n/APVXqq+GfF2sarbxeKNG0LUtNf5bktJukUY6qcA5z71vWXLaL2O7CpNXitTmbD4qTSXrPJcyrBg+ZGzZHTtVLWPiFG6ldOuZEujyMVY+J/wZbSrQ6toK6gdLEqyXcAcNLbwg5fZwfM+XoOoPrXmd/f6PFvh0O1MNs7ks7ktIV7Asaj2cZK5u6souzR1Q8e6sh8ye7aZhztbofwruNF0a61PR5dEvlAt722zHIOsW5eR/wEnH5V41p0TTRz3QGYbRfMlbj5Ac7SR6EjFei/D34iXd5dzx3Vs0ptl83CLxGNgyWbuxKjj2odN7oqNWL0bPIPEMGseG71PDuoNLHPYoy7THhSS7HepPUEY5/wAKYkzXtrCthY35vFZmuLpcumONoCqpxgZ5PXNdj4t8ST+NNA1eXxFapaT6deRLZTqn7yMyEgwuPQgE+zKK9q+Fd14d0/TI9PsxFbxxJ8owMuR1Zj3JrsnXcErrU86OFVSbUZaHy+b8oSJ9avWP8W2LCg+hzTftis27znul/wCmrHH5V9C/G/wj4U8QWEl7pdpBp2uJgrNHgR3P+y4HXjoe1fM7LLDcyQupEkbFWX0YHkVpTqRqK5hWoSpOzN601DVJJ1t7VUxIdqQQRfM5PTAAyTXqnhX4bavJot/PqmnXOmaruhbTriRd0SKCTIJNhJGQcdDgjNWfhfoOk+GNPTVLySOfW5lyWPIt1P8ACnv6mu+sfiPbWEnl3Ks5I+Xng1yV6ybtE78Nhmo3kzNutMvdb8JWGs26Kb+C1dOvPmRNlSp7g7WT6SV4r4fhtdb+KWnJLDHFZ3+rxO0WRtCO4Yr9Oor27xz48V9Bn1DS2ii1G1ImjhXhZFGNysO4Iz+NeOK1j/wsLSNet4VgtJ5o7r7OODFIrBmUe2ckezD0p025RYsVFQakfSfxCn0TSPC19Ja6LZyXt8v2C0iMI+eab5F/AZLH2U180eE9IiW3mjmv5GguZ5bWKSJSpaKFHbzhnoGZF/DNdx8ZPFlrfXy2ek3TStawGG2kIIQ3d18gfn+5D5jD3cVxt6IW1SLy53bStMkKQRuSGYLGFUf98oCfdzWmDouEdThxNVS2M1m1OJdX1iWBl05SqRGT5RK4wqBAeW45J6AVZ8eeGH0LTdMvpfENnq7XwZZUghZRBKoG5Ax4faTgkY5qn4hj13XLA6tw1lCTHFArfdA4O1fQVzFoskkpZpGK5yAT3J9K7fd5m+pwOtKpG0uhfhuryztLiG1neL7RH5cm1sb1BDYP4gflVyG+1vxZrlp/aUt1qV27JE0jEvIYwe574H6Cq7wFV+40jt8oCjJJ7ACvZfhJoOn+CYTeeLLi3stY1AAQ20vLQR+hxwGPU+2Kq5x16/s4Ow1vFOmXWsSaWkkiXUQwUaJlH0BIx2NYvjy7ZLS0CEAPKV5+lXdXns7/AOKOvCNFAsoIYSyj7xwWJ/8AHq5bxd4rk0+B7C0jt5ZLhSredCsmxf7yg9Gz0NZSV1Y5sLFwqxlFHJeKtPhuJbbVIWOybMU2w8BgoKv7Ajj6oazWi8m4ZF6KflBPY9D71Xnup5RtkbIHYcAf55qCaR9qKzEhPu89B6UWPa9pI0Fm3W4SRVKknIx69aj1fKi3uIXcMI/LLg85Ax1914/Cqscu5dw5qzE/mQmAgncR/wDWqjNSd7h4durjS9ftLqC1L3sMsU1ojjAMisGXI7g4x+Ne0eJdF8N/8Kj1fxnJqN5f61Jer9pif/R1srmSTMkZt14X+LrnPBBry7wzsfWWEME7P5AZFtyodPu4JZsnGOo9TW98QLnVtXsLy+ksJrZmRBfSiVQLgIcIZFBwWU9D1rnqfEknY7IPR3MjxP4dbw/aW0OqLIbq/tba/tJYlG3bLkyKxxk7egGeoJrn/FOm3FldxzS4eK4jEkbqchh0z7V1PxF8Xap4isPDsszwW72VqViWJyzYwBuORhehAGT0Oa5HS9PvNYv4rYyTMm07pAC/lqB1xkYFaRUre9uRK19DOB2pjoCa9T8D/FO40D4S3ngWDwsskV+8kZ1JSxZ3kYBgAQV37PlXB44NebG0nmiMlvGZIQdoboT2zXoHh3xUbPwDpmlW8cTzaat3NiWPcqSTyhTLnBwyooVT2MnFKoroIM1PFdzpcaazdabGlgsDbEtosBUlkQrtGOyqVGe5Gai+JVx4H8SR6HceHyluLfSorW/8q38spOgJzjgMTg8+1YPi/VLq40jRtDutLj0u6tFdZlfcJJ2Ls2+TP8RL8D0xVqwt/hvfeCY49Q1y/wBF8RW3mBmjha4huGGdu4Z+X04xjPepStZlLqVfBlvZjQfEmnC83LdWKuSyYMbqGPHJ3dFp/hDw3aQwadPqcEd3caqhaGKTokZYjcR6kDNJ4OC3ujCP7JFDdXIFjFImQxwdzyn6DYM10Y1C3h1O/wDFTJ/xLtKVbC0TghgiDaoHUs7Y+i7q7sNbnTZy1r8rSDxV44vvDF1JoHh+SOzjtsJJLEg3Zx90HsBn86zfD/xC1C+1a3tdeuBexSyBUnlAMkRJ4+brtzjIrzm/uri7u5bm6kMk0ztJI3qzHJ/U02ymFveRXDDcImDhfUjp+tbfXJupe+hCw0OS1tT2O78QxaDa3Gr/AGVBd+Z9mhjkGd0ozuds/wAIweBgGuNvvHWqagGh1Fra+gfhoZrZChHpwMj8K5rWb641Exzl5HRB8+487ieSR29PwrO3e9PFYtzlaOwUcOorXc968C+ItAk+GV/4K1bTHuNFE0l3aTb8yWTum5Av+7Ju/wCAn61TGoaXFoepTxql9JcW0Vvbxk4jR1mVyX/2cKayvg1pz6p8PvFkp+ZbG4tJJM9fKdZI3A+gbP4VS8PeC77XjfWkN2ILfTILu41B8/MFiQMoAz/GSF9sE148oRcm0elCo1FI881W4km1C4kkmEzNKxLjo3PUe1QQyFQT+FW5LHekUxcRiWMSYxwAa6nwZ8OdQ1q4hm1G5j0vSnTzFubjKCZR2TgkniuhSSRlySkY/h5nGn39zIWVHCwhwOPU/j0/OrHgrTzq3iIK0Mjx26PcTSBSUiCqSGYjtkV6J4n8LwJoP2XQ5ra5ggjJWNYmjYgd1z15/Oua07Sda0dYP7C1wWmpBVknt1YhXIJxnscfjWmFTqScl0KxcvZ0owkbVxoeq+HdTl/tLQtTllnX51jiLDI2859fnA+pA61z9xrc9oxSTT5UikyojnjZc8n1HsfyNb+qfETxvAFg1zUXUsVwQ/BKsXB5HXcSc+tSv4q8XatHBdNeXh2hvImEUUifMMEjPIOP5n1r1ZOVtDx0le7PP5WS/lcDybWLqEKk7amsEiUeTBI02MgN04pNctrpZ2jvtRk+ds+WIGBP4CjSNPvUlPk2tzHAeTJOu0n6DrXl4nbU9jAVnSleJbm+1RL+7hhXnqTk1SuL/VIplDsDakfPmMYPqK1ZVwcSHn0roPh94W8N+Ib66n1PXrmL7OAJbSJgpPoc46fSuOM1B3kejUxFeorJ7lnwdZbvDtpcNl0kLSooXqSep+gwK3/LmyE2OozkkjGa6GS48K6XpMejafZieGNdiszZYf8AAjzXm/iFdRhvSNL1i7tYAQ2N5b8Oa9+jxBQSUOR6Hz1fI62s+ZChwuqalcXDZjtpXcAICSBk9/pXGa74gvtWuftF26jAwiJwqD0H+NesfEGHQ9K+BVg0mo2cfii/uzNLbLIGnaKTOSwH3RtCnnHX3rwmZvmFeNTmqjlPuzulHlSiTyXbbG5+tdHb+N9Vh0+OztbuO2t4l2KiRj7vTBz1rjJCSdvXHepI4MFTuzyCRVS97cUZOJtwvbtcNcyKpkclgMAKvvjtUkl8MYyB9KyJHJOaildj/FWilZE7svT3EchIZiAQckc1TBZR5iqRHuwMn9KgG4kdec1Im5gI8sVBztzwTUN3GjQ/tW6kga1D/wCjyBcxvyOCSMelQbro9FQjtjFV3bMjEd/0rT0+5kS3ChUYZ4LVDHczx/8Arr1jR4ftnw70zVptvnCf7L1ydqpwfxx+leTE8V6ZoN09t4UgsWXepeOcDPQ7WB/9C/SlUWhdNm3YafO1mi2eBG7fvMda+jvhvHJY+BdOjSSOONI2ILNjgsT1P1rw7wdIDCOm1lz+Nev+E/CPh/UNIs77VV1DUZJE3eRNMzQRnJ4VOmK8zGpcmp3YZvm0Ni88X6WjPam8j1BnBRoLNDcMQRgghMgfia8g1myvPC2sLdrYXlto9zKfspnADL32sATj2z2Fej+O/H3hD4cWLWkEELX6rlbKHESx8cGQgfKPbrXjfjLxd8UPF3hi41CaCWx8OsFlPk6afJKhhhi7NvIBx82MVyUKDlqtEdTxCgUfjJ4ROvWS+LdEi8+eGLbexRjLug6MAOuO/fH0rzvwP4fi1y4El9cC102JS9xPjO1B1CjuegA9SK6Wz8Z69pOlpNZ6lY2jAkFywfzfTYnv71xWoaxqks9xNHcCNLiXz5LeNQsZY9SFHA9xXtYaM4Llmebi5U5y5oH0Xpt5ofgXw5a31rpKwXd6B/Z1uYw7xRkcSyZ+9I3YHhRisDWvEd5rOuxaNFczS30k4jnk3/L5p4IHrt5GT6GvIta+IvibVtTs77UmtXmshiFRFtXPqQPw/IVn6L4w1LSNWXVI1gkuEkMg8wEjcTn1rs9pY4+U+irO50TSLu5j0uxia7hkS3iuiN8sk56lSfu4xgY7t7V0erah4b0y/l02OGK71eCzY6zq80rMYi2C6Lz0HA9WPHrXzFbfEPUI7+G6kt4D5d4LrCORznJFJN4uvJLaVYHdZLiUzysT1cnOT6kZNNVRcp9CJf3N42lSXkcWmaCoaSJZ5ljeQLnaxQnIGMnvyRXLeKPiB9vsvJ0+4KXs0u2WO2G4w2wB2xKw5HHLY6l68hum17xHavcXDPcx20TEyzS4Jxkk5PU/4AVk6JrH2K9W/tbpVkXqFbk+1EqvYagdN4r8ea6l3JpUcludPiKhAsZUsvX69/0rIvTDOolhywkAYE9qmtdFs/ENpcavc+ILWwSFxCUlHzucZyMnpg+/Sqlqm14rdWDxqTtI7jrWLdyloaug37QsbZpCWTDKP9mu1sdStdo85t0TDDDGQQeorysyS28k14v3w4VO4OT/AIVcTxJ5L48nAxyrCuGrh25XR6eHxcVHlkekaXp4spIpPDmtlEhbcllcvmIj+6Paulh1q2i+0DVpHsLmYGSQFGEKqMAKJBkEDP1rxVPE/wC8DRkK2eN1dDpnxGvLePypo7e4jPVXIINceIwHtlruEpUn8LPQbpbHUPEunPH5clvaQ7ix5WUk9MdCvb3wa5TWdMk028vL9rrSbbSnmHmQhHLJkkYVh8x9evfFLL4/8OygNdaU0Nxxh7dwBx0BB6j2rD+IHjqDXbBrPTtIt7JXAVyg4YDBzjsc9xXXhaEqUFGOyMqns7WlqdHp1v4Cu4ZLa1uL2PUpwyQ6rcNuWJycjCE4AHQVna/8I/E9raXWrQ6npuowwxtNM7ylJAFGW4ORn8a80t2mVvMeUgKd2Aa9p8E/D/TbnT49Y8Ra9qf2rUE8yS3huCiBGGQrY5bjGa6HP2OsmZqCr6QRs/B+50nwboKTLHG+r3ahrm4YZZB1CL6KP1NeiQ/ESNcM8iHucmuUXwX4HkhYf2lqEL4+UpcZP68VwXirRb3w5dl3vheadLxA5GHz3Ddv8a82T55N3PThD2cbWPeLbxrY30ZBWzEuCA4UbsfWud1nxg1rbu1vL8wHTrXjWmaoYt5DsijnJPQVhW+uXuoapNcyXBETudkY7joM1Kg2a+0ikj2zSviXqN7J5VzLiIfw5ryLXdFi1f4i38GmSWthZyOs7NJIFSLcBuwD1+YngetNN2sUhfcB+NZn9meIbtLrxTpulzPp6uYpXaUOVK8NlVGQB+grpw9O7d3ZHHja1o2itSTx9ZWmg3qWmn6kJyLMfanjxiRt+UU46n8+gq54bvJtH0oaC+6Oe71KOS4dRzhFKhc98uw/I1ybXL3Gs2rSKGBuFmbuDg4X+v511eq3MM/iW41K18xoPtcRgMgAJKL1IHuBiu9Umonle0k2VNaVptI8UFVDLc3ySbgeRh5CT+A/lR4P8TXRhe0eTbIFDBh/EOmas2KXVnfDT7va8sU5SUxncpIXA69smsmyS1sbWVpLm7SRrqQLC6YjOGIyD3IFY1LTvE3oSdNqR266pdT2MkCyZkcHYWOQGxx+teR3CXH2h7iWOYTM7M7EY+bPP613NtdBYiUfkcj3rK1vSPtn2a8hkmk86VjLG8yqqrnnYD36+1ZYZ2ly9zqxvvRUjLg8S6vGywmR52ztVQec+nFdojXdtbRfbpQ91jLKOkft71itDpekyWzWdrdpcxHc5lkjeN/QjaMjH1NL9seZ2lkYnueetVXpq9kiMNUdryZrXWp3EEInhhFw4IGzsQTzn8Kxb2QrcW3kzMyQFZbXdyTAcYU+pQjb9K1dI1izSL7PJ5ircK3mo65dZFJAVQBz/Awz6kVmXkN35NtqEpjhkkeSYJ5WxYpVYiSLH4Kf+BVtSgoKzObEVHUm+xYvIBq2qyCa4e2jjilvLiQc7D0QKPXaAPxqjI19DcQ27B7hpIxMUjyzIHXjcPXpmun8J2tjqVlBHdeWIH/0nUZwM4tLdd7bj6s7BMD+7Xo3wN8NaTqunXXijX9Njkn1e5aS1iMWRFAOFUex/liideNNNswVGU9InlWh6xqHlW+n3dslvbxM0du4XDFmJbDHuTg4rSn8J3jeCZ/GNzbxWMqSs4gJ5lh3YDgdvX3rufjBqHg3Q7tIfDoszqNowe4ihtt6W2SVDyP0VssFA9z3rk7/AMUatrmgvY615LLLFtzH3Ujjn0qoTurnnYinUg0kvU4jSdaWw8Q6fqLjelvcJIwPcBs12fiLyvEGunU9Ru3IjyYArfxHv78Y/OvKbhXineGT7ysQ1b2gapcSFbOXMmBhX7j61UmOeH+0j0O8v7DStMl1GNC1/fBIp2B4YouFP1Ix+VeR6s10dSlkuo5opWOQsqlWC9uDXoeowR79M8wmSOISSNz95vlxmrNythrMXkXlp58Y+7k4K/7rdRTRzQqqlK7PKXnzznLfSo0WW4mjhUqHlcIu9sKCTgZJ6DnrXXa74Lv7BXuLUC5tgM4UjzEHuO/1H5VyrpyGGMc0z0IVYzV4s9E8R+B/Dtr4Niv/AA7q7X+qWmP7RgEgfep+9Iijspx07VwcGSRtbGDkGptLnntJEuLeUxyx8hgenr+FN1JrUyRzWQZI5k3FGPEbdwP9nuM+tN2M6akrxk7m5oFmI9UW4jnSOKUru4OQc/8A169HOlWmq6XLpq6sqGSPaxdQv48mvI9Ivri1fcqhkyCQfrXofhPUND1e8MGtXz6fG6/umAyreoY9RXPVj1NIVKkJW6HBnR5ZNQuLS1sxcTQh28uNyflBILdcnscAnrXQnV7fS/CN1pGmLLDcXsYinlntwjBscjPUcZ966fV/D+n+FJ4/EkniCCWyeJlgRfllkLAfdIOW4A9hXOf8IrrutQXHiCTTpInkIZI5Cyu69ARn29etJYlby2O10m1oYut3wudItNPsbaCKK1jxv3BXZfxP1J+tW/DsIxPpsN3FbPIYg8kqZVUiVpZAy9TlwtLYaPcafK8uq6XNbW4IZZJF3ZI/h7kAj6fWtXQraN7SYxukV3qlxFp0bYyUjJzM/wCAIH4GqnUjJaCUGmct4x1WTxF4gutWurh5NRu7hjIuwLGMnqDn14xXa+GNY8FXmnyT+MPCBvtYtgsVzJHGBujBwrlcj5ugJA+tVPCttpbeKJtOhiUtJ5ksgNsFETI+3YvJyuOe3Oa3vivo/hSzs9OvtMlZ9ekcRzeVKGTYV/jUdCPzx17VSfQVjlorxIftbWcEcMcS/ZreNR8sbyMWbafQDP8A47XKx6h/xMxaTMW0035meI9GONm4++2ty3222jyI7M84ikYIibn7FnHpjKDPs1c3f27AWeozSSvbXQLRytHtEhU4ZQemRxn6itE2iLE+keHpNXtpTa3kcc8EhSQSAkMuOGGPxq9r/hmHRfDf2ia7Wa6lkUgBduO2PU96z9Pinht5L6G6kgLuExESD07n8elVL9pGibzJZJjkEtI+Tiobdy0lYl8N3MMNxcwzANBNCVkPUAZ71p3uk+H1ZGsZpJJCPli80FS3v3xTr/V9N1Xw9bWcekLa38LsJrqMACRDjaCO546+1ZEETWsEtyp4cGIEjp0JPt2ovcD0D4aeI4PDPgn4gwWzjzLq3tLeAsAeWZlc8+xY1s6Drljpml32oLEsc+pW88F220kyRvblRkfw7XB+u/2ryC1huLud7KwDzSTEARKeZPTivT0utI05hpTst/qPkp9qDkGGMIFAGO7ZH060uVag5bGf4JtdLubew1mbYYLBgFgmgO2Rh0PPDAEZxz05r1K1+KKeIEvtD8QSQS20keYJm2q0ZAwAOgAHb05ryjWNUuL5TbJgnpGqDAX6egqC10/Q7NVa6AupgQzM7HGfQKO1ZyWptTrKMLdTV1fV59es4ISJkkt02W8+/wAtEAzjJ/HufwrMjvLNIFhvr77dOBhpkO0IfRW6/jVi7uNIvnYzWcUhJ7k4qq8fh1MLLYJCPcEA/iDTjJxegVK6nuh632nLEYn1LUZ42IzHKyuuP+BCtGz1jw1Zo4htpSHIJjD4XIHUAdzWU2m+H3+aKIMuP+WcxP8AWsbUtLtXP/EuadWzyHk3CtfbVH9oxSpr7J1M3i+IuPJtowFPHHOPrWXqGv3NyxZnCKew7Vx93FcWs5ilkBPQFWzz/jV6DSdQkjEi6ZfOD1ZoWx/KolFvVs1VVLZF2XUPlMjSEoD94DvUvh7UprEXFysQInYZdm2jOeB79ay5IpoPkmilhBP3XUrz+NIVlmCQqRtUNjccADqTScFbUaqyvdHVW/iaa41m20+ygWdpJAjOGJGep29OnNT6jFf/AG+W4tJXeZmO6IpjOOgHr+NYnwzt3bx1aRrA82Fd8JGWKjYRuwOwzXourslna3Rhdiyo7NOqEqcDhR7k9zisvZxi9EW6s5L3meV61It1qE+oLGIzKRvjGflIABPPrjP41myZI9TVmN2c5DbiowT6+1QvHscFQShwV5/SuqJzPU29c8N6Vpfhez1YeLLG81CeTZJpsMZLw/KCSz5wAM46dRWBE/AbDbTxnBx+dXIg2n6na3S2sHmRTLIEc+YjFSCA2eo9q0PGXiW+8VaxJqeoWun29xIcyiztlhV26biF4zxST1HKLW5jHJzTSMkLxycdaVqjbniqJL8lnKk7JJjKcsy8qBS2MMeLmQMJAikAjIIJHB/Q1WhmKArwwPUE10WkXNube1judIt5oWZmmjgd4pLgcgb2B4xzjHrUSZcVqZOn6BrepWj3em6LqV5bo4jaW3tnkUNjODgehFW10zXAixxaPqZEY2N5dpI2GB5Bwp59q+lfhR8XPAlraaV4U0zw1qekzOywJEirKGk6FmfIJPHJPNep+DbCDSbO/t1gFsr6lczKpj4IaQkMPYivPqY1wdpRO2ng4zV0z4J0uzfUNStrCInfNIE4GSB3Nd3dpLpV/FYXNqbeWJFLkNlJs/8ALRf7oPcdiKl+G2i6lLPPqOh2Vs08WI0lmOAhPU9OeK3PHXhnXZLL+0L3UFvb+BSwt4YwMJ/HgDnAHP4V6dOSejORw5TR8KTLHd+QzbRtLJzw30rq/FnxePhH4fWuk6S2NZIdTNwfs6bjggd2Ofw6147pM9pPp7XF1q8tvKiH7MkYzvZR/wDqrV+C+m6b4s+KcMmv39usNojXSQ3JP+lSKRtX0OCdxz121x16UftdDanNrY9M+D3wru7q4h8ceNka6u5cTw2FwC/lseksuerEHOMcV6r4v0mbV/D6aQ6yz2tw4hntQ/lrLEGBKkjoMD8hV6TUrhVdWktnc/xM7AMP8azP7aud8Mzy2wETMMb2wTyBXkylOcrncoxjGx8lfGXwBdeAtfjtws91pssamO9MeIzLj50GPu4PQE5xjrXGQ/adn2iNDKsBEjkrlQuQOfbJAr7b14zeIvDFzobQWV1HcxM87bTtUcsDk8A5x+VfOp0mMX2o+FxLbRqsghLMwRBvU9T2AYA5r1qNaTilJHBOlHmbTMK48AXWq6Tc6/pd1a2tlG8aS28hYlGZc7gRnK/yrltV0vU/D90sV7mLzF4aM7lYZ9cYrufBmraenhmSHXNdvdPgVNqrbx+YZnBIxjp07nFYuu+ItM/sK80W0+2XMVyyslxeFVePaQeFGfSuiLexjJLc5a0uLy4mSztEW5dpAsahRvLHgAe59K1tC0m6ubP7Z/ZxliRmVWJAXIPIJ6fnWz481fWfEF7YyCwS2ks4vMiCxeRMR98MRjk4GRj3xTfD3ktpq+WDJG580pIxZQ568HjqKVWXIiqVNzlYuaTeSLqNrE2nIY1lXfGrgpjPOcDHIz1NR/FnxH4f8T3lk2h6O9tIs5VpmhWISK3AXA5wDVXUJ7mSYx5YjPyxoMDPYACnSW1xqjW/iLVpbWJmmfNvHCQzOOdyqOpJ57YrOMlLU0nTcdDJ8Y+HINGsY5obwzGRwGQqBt4zxTPDcNzc6Y0kNpPIU3KhRCd2f8Kvz3ryKyzG2jCYIeRPOZD6nHA/Wq1vqkM8kcVxquqQoCfmiAwp9QvH861he2pjU5b+6U9QM1tD5NxHPFjkxiMhiTjqT0FZzosUuLnAwfuD5vzrt7m81y1sluIdTi8R6VjMm9C/kjOAJEb5kPA5BI96x7rRrTV7abUdAEgmiUyXOns29guMlo26sPUda1MjEItWH+q4zgHGM1PaW8ckvESDapdjkZCjk9e+KoRsW57fyokm+baufc0XA6TSdLj17XINI0yP/j4kwkk+PkXHzO2PTmvZ7X4Q/DlIoYL6/u7i5IAeYXRQMfZRwK8a+Hl9/Z95dXQOZDGI19gTz/IV2i64sv8ArCxb+E56V5+JrT5rRdkelhKMHHmlqWPiR8I9J0/TZ9Q8KardTvChd7O5w29R12OOc47HrVe41gfZIVhmI/dqo59BWvY+JLh4RaycoVIyeeK8gtrm4upQkZIRCQT+NZpyqr3uh0yhCjL3ep2dvq1154DTHGfWr+v6g95orLPKSQ6lMnvmudjXaIz3xzS67ebY47OO3aaQr5oVc546jj2zU06TnLlRc6nLC5lazqXSxhJJP+tOeg9KSzdYwNvHbrXOPeK2oyTxQAJLISsSktgE8AE8k9q6nUNL1LTrBLiVXh3R7mVVDqVOBgnt1rr9mo2ied7e7bI9WS8+SSQwfYR/rCsoJY9xgdwOcVd0XWLqystRtYrqby5I2yquVUnGC+PcY/Oqmn6Lrd/YpeWVjFJYzDkF8K3PfuDx1rS1i6hup1tn0+eG+SyW1n3gfMVZWDY7fICM+wrdShpCKuZ8nPGVSUrPou5zdva/app5IIXDO4SDLYUDgHPqa1Imv7O4EMkS3yWw84pCp+YA4Ocew/WtKz066/sfTVt9O1NlW8LvKtuzQOhbJIIBzgD+dbV3qWj6fZ+K7+ywJr3bYacMEbFJBndeBxgFR9RUSrvZGapnOpNrsjS3mnaNdzxSI5knjjZkiJyTz0OMj8q56Ky1qSEXIsJ5o0mMZcDJ3d19e/619LeBBY6b4Q03S7fULV2SDM4huojvkY7mJ59Tj6CuA1M3fh34iS6Lpd5aW9rqwTE0uJBCxB2/KON2Bt54PymuajinKTjGOxtOjyxTuecW0iwxJtkXYw+Uluff6UttpGr+JPtDWMsS2NgAZ5ppcRQg5JJ/WpfC+m6bq+i+IVvn8q6tNO+0WRJxudT82PXgY/GuWgmljtpVjmdFlAWRFOA498da6eVczaM3NuKTLVtc/Z7h7dpGniDlYygJB56ge9dl4f8AC82seKV8NatcT6NcyWxntwyZMxxlQB9eo9jXMeDItLm8U6XHrEk8Vm9wqSTQSFHjzwrA9sHBr2rxz8M/sOnN4j8O6nrV1rWklbiAXU3m7kU5ZVz36n36d6zrVFGST3ZVNScX2OL0rwxrHh3xtcaRM8U+o21uL60z/wAvGMbgAe5XcMe1dV48sV1TwHJq1r5RhjkW6izw4z8rLj19vauN17xb/b3jKTxVeTQ6bfWlnA9k8MRMEkiHPzAfcDgng9G4r0Hw6ml3emLqDXO7SdTkzJIwz9iujwyueyPng+5FTV501KRMVFppHnPh69udSt9Q8N2VowGqXCTXs0H3/sqZZolHQDcSfckCvUNW8WTXkljoOmfbPB+grCIp7rY8tx5YG3y0HRMj+KuN+FcNxo/xKl0dVh81ReWcxbkOqYZfw+Xr716vPC/223tzaQKJHCltmQnvx2rKrWSmk0XTptx3Ob8RnwHP4Hu/A/hd30+Odkka735a4kU5Hmk8sCcd+w6VkeKrPT9G+D2kb7CS+1yxHkzXST/JHHuON3quCqrxkVf8YeA1uvtOqWX2ezvGYvtjfEbknn5f4c+3c15Jd6xqFzZ3GmedMQeHjbrwen5j9K6acoTiefUhiIz1s0ZLT2+p6k3nRLAzpgMrfxe9WtOX7JelCu0jGc+lYEmVcgggg/SrtjfEPtuSzqeN5PK//WrRx7G8JqMXFrc7vRtWim1JUk5hVMZIB3HNdQdPsrtjJbXlxAW+8m0Ff/rVwXh6Gxe/AuZvLiZDhhzz2ruLS6s9PUbtQilgIOVjUls1cbLc+fxdN83uksWkSQfvLZ/t4Q5aN5ME1WuvAsOv6tDdX9umnoXBkW2GDKO4PofepLbxjo+m3Xm/2XM47O8h5/Cprj4jLMdsMcMKE9BwcVfNA5IwxMXeKL+qeD/BbWI02LTltfKBxLDxMeOTuP3vxyK8n8W+G59FjhuBi4sZXdYZtu0gr1Vh2bv6GvUj4istUtpE3COdk2hh2rC8Zql74WXS4sfLicOT0cZyPxok0dGFqVoVFGbPKopAAM5xVyO6VAFUE1lFv5mnI3P4VNz23BM7bwz4mbT9RtJbizg1CG2bdHFcKGKZ6lCejV9I6LM2u6Hb6rZXBe2nTcoK8r6g+hByK+PoZgFCsuVrq/B/jLXPD1zHLYajLGqn1yhH9117iuLF4X2yvHc6MPXdDTofSPiDSlvfDeoW5ge48y3bam4DcwGQOncgV5f8J/Clnr0uojUJjGIEa3WCSQRShn5d+e3YH616Z4Y8U/2/4etdSXhpV/fIi52OPvD6Z6e1Nv7CxuboXuwxT95EjwT9fWvGhWlRvBnrOmqlpI8xvfh7BDeS/wBla3cW1y4w+995Zf8AeGD/AFrk9RjSC4uUEdqE0uPyM24wJZmbrg8k4yMnmvW/Eby6TpV1qUUu5oVJjVUILMeAPzrxvxHFdXemPbW72kVzZMZLqV32y3E0kgBCnHzFSTxxgAmvUwdeU1qzjxFJQexrfCbxPN4f1G61l/D91qshjMcLRwbhFydwI64PHHtUvjLx5b61LfQy6J9gS4VfIQ2mz7PIBguARjkZDeo9wK2fC9lJoEMEhunX/Q2a7kxtDsW3Zbd6k/pXOeKPFtpcTPtmN4VBO2AcZ75Y8Y+ma6lOTehg4pI4SK8lsy1tAFmgYvlZE3dV2549OoPY1Mlnp/8AYd1LfX4+2yYW3iQZCgHJLHt1/KmtLJFf3EkcY/fIyAE8L5ijP5A1PeXFnZxpF/ZkULGAxTkgSCUn+PPY1vYgNMs9HufDM9v9oaHU4nE3mOQFfjG0fhWXbrLdqlqGBbdhcDOf8k1IVsGQtE7BwuVVhkE+h9Ku+H5o9PkfWHUEW/EEZ6PJ159hkUxHX34i8P6SND8LxtPdmHzr+/ZBHtO35hknAxyAM5/OuX0VmaynjVdzuw+Yjk57k/nU+hiDULhrzV42vGcsdwkwA3Xp9e1UiZba3u4tskTkhFB7R8kY/A1m5dBuOhdinjieVYZlYxp85X1NZk8xLk5yc07SoFhtJpGOd4Bx7CqkhzzUisWrW6Ep8icgE/cfp+Boa5urRjGZNyf3W5FZ0h5BHUVFNdSStsZgwB4PtTSHY1BcW0pLGERMepjOMVqaBp1zq08my5SKytxuurub7sK/1J7Cuds7d769gsrUA3E7iONR3Jrtrq3jur238G6fcGDS7IGbULoDlyv35D6+g98VXKISylQyTxeEbGO3giGbnVbrG/65P3fZV5rNv59MSTM+oanqkuMtIX8tPwHJx+NdRFa6HrGlBn1AaNZxytHa2gmUAKOAzA8sxOck1ieI9L0Gzto/7NuvtE0nyriffhcEknjHUD86ydVXsaqnpczLK/tZrhLO3jvVklYKsZbzASegw2aludFjivLvzpZLOaBGDWrwn53H8BBOUJ7HkdKj8Dw7vFUV4YGmhtA1xIqnDYHTHvXY+N9U0nXbRtQt/D+rafqCHEd5NMnlz8glWXqRtzgj0FJ1HzWRSirah4W+H2sR2Om+IdPW7mdmMiyWrENGu47QwwcjjBxjrXXeMfD3irXfD93a6XpSoCm5pJpPLMnPzAA/Q4HFef6V4y17S7L/AIlGpTwmIkNGo4ye+DWz4M+IfiS4sryy1LU5LxQVmhaU/Nu5BX1Ix27VcRNnl15GsMxt41PmQkq6kYAbvk+ufypF5RkLdDuyOwrrvFFtB4gvZLu2CRXR++M/K59Tjv71zE9jdWN8lvdw+UWXcMHIZeRmtL3M7WIfLuHlSSPynweA0g/riopY5Uc+ZEyMeRnvTLmEpIYz97AJ/Hn+ta/g/wANax4q8Q22h6WqrPMwBeTISJe7sR0AosU5NrUxznjtTADn8a9m8ffs6eN/CfhKfxIL6w1e1tY/Nuo7dWWSNB1YA/ewOTXj/VFOADjOQKp6EpCtEikkScDpxWn4fmZra7gI5dQytn7oXJI/HIrMZSyDB5A54rY0QtHAIYxgyttJrNlpnSeDtIePGoCMu8ZDI5bbtPUYP97vXrP/AAunx7AqW9sbC4ijRVEs0eXb5RnJ9axfClgIYbY3MVvLCEUqjH5UO0ne49ic474Arkdb1C1t9VuUTVLm1VpWYIjDkEnBPvXNKEKj95HTGTgtGafw30/xD4h8N3NnoOt21itpN+8tpdyNJuGQxdeRnlQOnFaek/DrxQviWG7v762tWUsGlWeSVnQggqc9Rg+tc54R1C70rU5dR8PXR82BFjugASr55x7jIrW8SfGPxRJosuk32mWFoWidRPGWVwrZHrj1xkVc6dZv3bWEpU95bnGarqlpceF4I1hjS6s3kg8xV2qyZ4A/LNenfA/wXBHpdh4hmj3Xc0ZkHmqQuxvuge2MGvHdRsJrPSIoLmC4tWkJkCzxFWKkcHBxwR0r6o+DfiDwpN4Z06HTDcPqMNlGk0NyBtjZRg7R3X3oq0uSGmxTryrVOaS1/wAjoV0fWDpr3kkdrY2sQLPcyNtjRRzu3E1zMHiPw2unyakms22pxxPseYkRwpJyBy2Ce5FWfjJDrWt+AtXsdPuZZryeNdkEfGVDAsvpyAeK+erfwL4sstOtpb7R9TljvJSsVtabTIjjADMCCBkE+nTrWFL2clpoKpzrc+hfGfiHVDo9romjWaSX+rgpahVPlxxhfmmYjqqgg47kgV85DRr+LxFq+ia9e+RcyTxQz3UgGAN338Htiu4t9F+Kl1c2nhrR/FGpWSLaqoS9R7ZYlwSVLx7gcYxnPOB9K4vxV4avfDfiC90PXr6fUZ1dGurizYyMRt3ZXcc8ZHXFb04OPUxm09kYEv8AZ1poeoQzg3JSRo7J9xA37wN5x1+QN7ZIra8Ka4v2RtL8LeAxql1cII55LlGuWkPGQQAAoz0FT/C3w3oPiLVILPxFq7aZp6EPu27RMxPCGTpHn1PXoDX0Xow0TwvEtlpWn2tlbxtwkROW/wBonuT6msMViFS0tc1w9Fzu7nz58RvDnxQ/sk+LfF1hHY21oEhhUMiSIGOFAVOw9zxVjU/Aus+DNOsbi6cXen30SzR3MakBHYA+Ww7ccj15r1f9qLWLO6+FypDGRJcXkQZtw6AMeldFrtvqeteDU0OC3tkt5LOOM5ZSchRjntyKwlipOlG6N6dJRqM+dNOuY7DxJZahIhdIJRIyjviqt7dat4su9Q1SILBZW5Xz33bdoZvlRff+fU1m+IbiXzhplupe5ZzEwXuc4wPxq3pljb22p3CQzT2lskaefHczZR3HU5Uc8g9jiu2nBqNzCtUUp26C6hbxWujyrs8tGiOfxFc1otq13fQWa/K8siopPYk4/rXWeK5k1TSrltLy8enrFI7RoRlWLBuuCcEL0HeuXspZobpNRWRjMwZg7EEiTJ5H5Z5rSCaWpjUknI27zVJNE1B7HR1EDWs5TzNoLyYyuG9d2SSPcDtUmrKLQ6f4r0FRZhpPLuIEP/HvcqMkY/uuPm/76FXL3WrW/CzXk+nx6jIuxprK0/fMcf3jwPcjBqjY3VnIuo6LYwytbX0IIEp3bZo/nV89icbfoxFXFvqRJFXxtZ2zyQa1p6rHbaghkMS9IZv44/z5Hsa5QsTXT6az3PhvUNPk+V7ci5jUjJBHDDH0rLWwtP7Oe5kvoluVYFLZkIMiEfeVhxweNpxWi1MxuivOzlIztTOWauogbAHJPvXPadaqpjkWd4UfG5lG7aPXb3rYsJ2fCuvI7jofeuTEU21zLY9HDTS91mnqN41ppM0y58zb5ansGbgH+dYeliG3txGq4HVmPWn6vd3Fy0llBI7W6MrPEoyGYZ+b6jJqtGSwVAee4zyKzjT5YmkqvNI1babzG8zHyryMelXLHztLXT/H1pJ9qjSQwX9ugwYlP3OT64x9RWZDgkW8YWQKMsoPOaovcSWd+1rudLG45eHd8pzwTj61pTw/Pp0e4QxsaUnK2q28mXvDaaBJ4nnlmjFqZJTJZpI2UQHJAJ746dq6q61m1srt7PUvDLX9p953tdzZQnnKjoP0rz3U7ExqqYx5fTdwSh6c9+c1Z0LVLnTdQimmu2gcxbBKJCSq54BxyK7qmGi3ax53tZczkeu+GfiD8NrdYrRrC6sYgNmww5CAng9a888UaxDdfELUtU02BYrCV1SBJGDgoqgDOMjnB/OqV219rWrRW+paxdS2e44kTEzL6+3PY10XjfQvC9rpukJ4YjkhlQkXs9xId8oxwSOmc+grPDYWNKr8Lu/uLqVZTjqz0q11qGy+GnhvQ/DySNr2tWi2tpjhUdv9bMRnhUyfyrk/COg6brnxKS1017q68OeHEXzJJXaRJ5wfmZQT8odwTgcYX3rjbLUNVuLiXTdA3/aZoxAbp2PmQ2/dAeiKSSTgZNehR+E9D07wtBpv/CT6jAEYyzC0cR+bIRgkjHQdBmuGvSjh5yjfc1g5VEn2Nbx3r3h5pjonhvQbLUdcmDCSdrZfJtB0LE9yP5jua5PxX4Q8P6X8PJDZwy6hrUUqz3N8z+WwQA7goycKOw65waqWFj/YsTzaH4hvYiX2IDECze56ZrP8X6nrkVlNa6pqw1C1nTZKYkAfB6g4p0uWNo03/wAEU7tNyRx1zLb2trbQOk63kQcTKc7WB5XGTxweQPSsqGElR8jsmeSo7d+a27mawuQqtbXUu3JAMpBIxg/ypUvNG2G3Gi3GCchDcSAA+v3sdq9C0ejOS77GO9vGtwUYvBC43xtJ852npkgAE9vrXfab8Qtfm8Pw6Wmr6ib8SGPeJiVaIKAoC+pzj8K57+2LKKIQW+kxIgzgPKzYB69Sas6HML6+jht7ewtXXJEmPmPsue9Z1IweshxlLoWvBDXGi60/2j7QtnfPLZyTQgPyjjdv3DGAefetHV7FtJ1a9j8J31xf2pib7aLZWaF0Ochh06dh+Fc9fpdy30GlC5d7xpGVvK5DszYXjP0H5mvfbODT/D2jwWklvYpMwG6K3QhpGxyeD09zWFavGFmtTWnTctDiv2fdGs9TudT1i/uL6KVVWG1lgkKyHIPmE47fdH516zH4X01Zlc6v4hPUEteyAVyfwz8J/Ztbv9QedIbeVmkWBAQi88Djrwa9KiisreAtJdKuMk8kj9a8utVvK6Z2U4WVjzP4jaRpyWLw2DXt08ZBZZbqbkA5rybWvsliJb+bQI7fzDgna+Cx7c19LXTW0kRZjEUI+8cc14z+0GyDRNOjtdQ863N0fMhH8LBTtP8AOtMPU5pKJlWi0rnimpSrPdyTLCYldshewqsOK0tPntrW9hmurNL2CNtz28jELJ7EjnFVr4W8l2z2cbRwt82w9EJ5Kj1A6CvWv0OHcksbpocI2Sn15FbtrdS7FaOTcvvWG0UkyhhbsPQjpRBLcWknHHqG6Gk7MidM6dNQfYVkjV1PUEVE8dtcL/qtpPoao22o2kg/egwsOx6H6U9r+PnynQDsc0rGHJ5DzDPatutpyv8AsnpTpdWv1jczpvyuCytjHHpVKS+G7LSA+tUb+9knTy1XCZ596aRcYdyg3XgURt8314pdpoCmqN7EuMcUqO0bZU0nYUm0+tMmx1fgLxhe+GdRWeCRmgcj7Rbk/LIvt6H0NfTWgX2i69o0GqaVrDzQyjlc4ZG7qRjgivjtQM46mui8JeKNV8M6il3pVyUdWBeM8o/sV6GuHFYONbXZnRh8TKjp0PpbxVZbtEvfskxuJxETHE4BDMK81+GOm6DfRao3iONFvvtG0RTkgCPHDD3zmt2y+OuhyiJNU0q7s5GxvkijSRR+Bwa6KLXPAHiKA3Nr4p0u1uByfOi8p/1GD+FcEac6CcWmdrqQqu90crrnhHwtI4e31hU8r5445MzREjoCCP0rjfH2kQSrBb3flwSHndDA0bbQODsxwpyK7bxJ460fQ9JkvND17TdWvYHXyYBbNzzgnJUdOvWvGdV8Sarq2o3Gp6leS3F1dS7pZHYkn2+g6AV14VVZPXbzOSvKMdIlq70HCwtBLHclpNxBJXK4GM9D261Le6a96reRoUEkgGBtu3OOmThvbiqdhf3JuFj8x5A/yKvXqeAPxqw95Mk+0JJuPRWGCK7JVHFkRhzalfUtHunjSNNBkg2jlhPu/wDr1naqzWrWVpDhZLfDt/10Jzz+Q/Kur0+6jZDHcQ3ENxGcsvHPvz1rjNWZpZrm4xk+bjr3pwqcwShY6VNMs59MgeJLxbwp+9YRgKW/HrzUWr6XdWulK94wAGDEm4Et/gMZrpvCkujy+HrGVbyFpIY8XEc0mHLDljj0681z3iK9v/FWsEaRp37qKMIkcZx8qnr79RU63DpY5q2nZ47pycZ2qo9BzUIR5G8uNcnnvir9/pt1pQW2vFjWdx5jKjhtoPQEjjPtVHnnH+RVogfFHbxyfORMmBksvyg/TPP49fSobgwrEf3Ee7kbsY79QO1OdHZRHHG0hJ+6vX60l/p+o2bKL2znhLLuTzF4YeoPcVSA3/BM403S9T1QLH+6UbCyfMHIIGD9DVm5iuNH8JvudjcakyvOw/hjxkD885+lZqN5fguFXIUXF4d+fQHH9Kv63qCPdww3W6VIEVmCffJxj6YobGjXh8L2174GsNdvdZtbWWVGMYZl5VWI+4Bu7de9YOmafHNOI7a4e4VGG1liIBLcbfbJI611Xhbw9a6zpFvqMccUgdXDQuRhOozgH8RXWakNQm0VdNttNsLZIJInVoAV+6wPr3x19645VGm0dkIJ6nJfDkx293rmm3cTR4QSttTLIBlH49uK0/HWiW+naNa6hpOqx3DyKi26TnLyZzlkP4jg8cVT8Ym60vVZPEsNmtu90HSRB86glcOPxBJ/Ok8ONdafulkaG/jt9NkTSVIzHOZBjPHdfTtURhaXOnuOpZ2VjA1zTptNSx1Z7152uxi5ZlwFcgFSPwOaw7uRvN8uQbfLbh04OPU13GraXAvgi4jumuHvlBmk3cYkLZOP5fSsHQ7C11SxEk0O6UAAsGxx9OhrZVNLmLhqWfD3hOTVfCU+rTas9pM0zLDH5W8SoAPmBBGMnI/CuVP2h7vddGXfEhB3nJAAOOtd5qN+1rbWy2t3LEiLgxsBtGOOBXM+Y199pnuCvmXJADEc4Hp+g/CnTqSbbewTgtEiLSvDFnqVkk0OryrIfv74Qyq2OmODXSeBrqPwH4lfUV8Qafc3SW+xbaRJYSxJGPm2sMD60vhHTLeCOX7W0jI+CoUhTmpdd0zTz+/RSs2Noc5yv401iI3sHsXY7XQ/jlrw1wy6rq6yW0hKy2TOGhMZ4wv4eteMeKrax/4STU10TH9nLOxtwW5EZ5AqDUdLW1QP9oWXnB2jpUWnSwQTxtcW4uIAf3ke7G4fX1Fac99TO3Q1/Atjod1r8EPie5eDTHRzIYn2sWA+Vc9gT1qLw6A19DH0y5xz0FV547R7iU2aTNArq0PmfeI9Dim2dyltfo5BGHyAPSle6uUke2LcSLaQrdAZ8tiuxMKFHQNjuR0z3rxTxC/27WrudXUr5hVfoOK9R0nVI3WzTUoL6LSncNLM0LiMgds44z6npXd2fgPwJqNut3baPpksT8ho7yMg/wDj1czrKn5nR7JzR8+2Ml7Hc/Z7eNpnB5NvlgfxFdT4X1HSdH1aTVdb0yxv7qMKYI7jLiMjqdoO0np16VT02C3ukVbvV2SNyD9nt12fhXY6VofhyGEOkMEMuOJZHJb8zXfXxdJKzV2Y08POWuxy/wAVNfk8VXC648MsYLCM71IyAvBGT04r0T4MaT5F8ur6hdM0pUwIqD5IkKhvxyCPpXLa4trfwz6XFdi7mePdFgbsOhyqk+/I/GtP4U6m0ejqv24xlJyskXUhuOTnpwBXLVqSlStHRM0hFRnrqe7Ncae0flwtMIMgHbwX9cZ+nWpNK0+2SWOaEXJcFHUtKcBxz09uKwJ9ThZg+4GOKPg+vFRWevNG1rsk2kDlieMkVwRgonRObkd3b6X5IObeWVGJJG/GPXFfI3xg1mPWPHGoalp5MUPnGCEg5LKF2ZJ9xmvof4qeMLySxtfDGiagi6jqtqpml4C20JH7yVz/AA8ZH0FfNOoadpmq+MptP8OyyPpsZ2RXFw/+sAHzyewJzgfSumg2nzSOepa1kerfCP4caZqXwxuNZ1hrjTpZhLPHfI+PKt1XHzKeGU4JwfWvMvDWua3pFgdS+w32qeHUmaIysjKgweqtzt47HjPFd34m16/1Pw4ngOwvDHe35htbeGD7iQA/OWPZQq9O+a7WS90rwfoiaNGCmmWVsEZSucrj5mYd8kkn60pScV76vcEtfd0secfFbxD4d134Z6bHpd8WvP7QQPazDbLGpRuSO4yRyK73Xte03w5DPHc65psdzHEVhjScSPv2/L8q5xzXz2U0e6u72eJb+VxfH7PZLHuVrcnq0hOVI/HpVKTTvJvrlo7e4SGMMyM4z2/vdD17Vs8HCcVZ6Ij28k2R2fmanqzTNMyyjDhgec5/ya2pPD0t5aJ9ikDTo5BR2I3KTk7focnH+0ayNDYR2zM0Fs25id8jHIA9gP61sW+vaZ5aRNZ3M8yn5WhumVSc8cDn9a6djDc1PCenrZ3T/aJorhJoGjiEiEDzQd0f4FlCn2Y1if2O1xqaRxxmC1dHlbzMBl3ex56dKm8Q63qF7Ekz2/2MZZ3aOMjzXGMZPU+vPfNUZbm4Z1lnhaCV1/1wIQnPqDy3ak9VoNaPU1Lnw7Bpvgi91q1dvtEVwsKSMd25Dw3H8PNb9hq3hm309jJqSw3BSMwW0Ee/zXIHDY4A+tcvLa6tqVjcQwaiJbO1BlljjlcIowCHYFdoJ7c1f8NeAXvNCTXJdQS2hAaRYhgs+zOMn6j0rCVPROctjZT35YmVYzW8niC5ht0ZM2zRTB/74XDYx2yK5Haykbwyj1xiutigjh12FocGSW3MkjDuzO4/liqes2+tads0/UInEczYiDgEOenH5it+ZIw5SaO2ktEjilAyUDKw5DAjIIPcVu6PpNxd+Hb++huI3NkGlitgmWPQtk+mBnFdCkMRggt5YYZYFQKFdckYHasHxdq97oGsxWukyLZwzWgLeWoGSWbP0Paub97L3ab3PTw1TDwleum1Z7dyn4Osbi6FxdqEaRnLbSOOf5V1F4dN0vRRqOrWNu1w0nlwxsA+T/e6cgDn8qb4Au9GtdMSKSYxysSxOzO49gPwxUuvaxpBWaPVorqSHYDAIrZX4PU5yPQdK6ZU2pao89TOcvz4Ov7gl4rnQ75v+XuybfDJ7tCcAZ/2StYPiPTpLWO0uP7TsdQgkdo0mgbDE45DI2GX8Rj0Jrbh1vwvKGh8m+gRTwVC8D1wen51h6rZ/atShGnz280IO4bp1Vse+SBnAraCb2jYzklvckthZTQStqM90X8vyUSMDGR3JJ/pT7qLQHuVjj0+aIIoBE825mOOpwB+FVnsmX93JPGVnJXPQK3Y1p+DtBjubu5XUvMVYWAVPKLeYfbjpwK3xOIlRiuZBTp88rI09A028vgYNPkjgG8KEQLGCeuC3Ws7x/o994fvrISTB/tSH51bdlwcEc9+RXq3g7wjZwzi6tYLoEZx5sYGDnr0rd1T4c6drV/Dd6tcPIyfdRcAL+leBPNZufvS0O9YNW21OL0Xw5puoadDe2VmpnijVHnQENuAwc461evdDvnsljL52kfM27JFeqaV4d0XT7VbW3mMEK9FUd/XpV86VpDIqtdSMB6Dr+lebPEycrnbGilGx4nbeGtRt55Z7ixjuWkA2hmIAX6ZrP1jS72SGSzm0GMKw6xSsDjt9K96l0PR5gpkvZkbsQp5Hp0psfhjS25GrSLzxk9f0prFSRLoRZ8yaJ4Pv1by9QsjjG1ZAx3L+Vac3wruro77S/ePfyUkXdgfhX01beGdEEOx9RLHuxx/hVPxJN4c8HeFdQ1uaSWZLSMsiEgGV84VBx1JwK1jja0pLlM3h6SWp8g+NPDK+H9Zt9EtpzfXzhd6p2Z+ETHqev4ivTPDnw5n0uyjD21q17tAkmMxY7u+BjAqb9njwzceMfG2o+ONemG20mLIznb5ly4zxx0Rf5rX0UdPtiwB1GBccAl+f5Vvi8TKFqaevUyoUYyvOx4PoPwvt5dej1C4kU3IbdjzsKfoAK9D0/wvZ2N0ZVsEkmk4L+buOPau9tbGESCGHU0eRumACcflVqHSLiSQqtxjac7sAVxOtOe7OhU4LoczaadBGRm1kAP93NXNQt7V7cpLpSyoRjHl/wD1q6F/Dc1x9/UDjOSM4/pTm0N4xsN83/AQCaUmxpJnAzaTbLblLe38ojkIyDFeb/E/wl/bmm/ZWna2dZA6MI8qDg9e9fQMmgStnbcOW/21XArEvvDWoSufNmVl7YVcCojVnB3QSpRkrM+Sf+FW6jHOv/E6s2IIOPIbP5Zq4Ph1frctOt3bBixOFhO0ewFfR974XnWQkWrSN/eEIIP4iqp8N3Gfnswn0Wul5hVZksHTPDLXwRMcR3N0OeyoRS3/AMLzcp/r0X+7k5I/lXvNj4buBcp+5+Udc4GB9a200JV4DI/sQprP65Uve5Tw0D5Jv/hXqUBPlahGcf3ojj+dZE/w/wDEURO37LIO2GK5/SvsHVPDcUyFXhQEnPysoP8AOsqXwdaMMfvg3oHH+NbxzGotzF4KB8hz+EfE8XB0l3weqOpB/WqU+h65D/rtJvF/7Zk/yr67fwYm7Cm9UZ7AH+tQ3PgmGNPnu50znDOOv4VtHM+6M3guzPj2SG4jYrJbTxkdd0TDH6VFmvrOTwnayo8aalbucfdIxXJap8P7e6nLNa2czdiflNaxzOD3RDwUlsz55z70vevadR+FsTJm3tNj4yVJDD/GuduPhvexby1ntA+6VOP51vHG05dTKWGmjzpWxU8JXBYY46k9BWnq+gahpDj7daFIz92QcqfxqbQLyDS9VsL9rWC6+yTrMYJl3RyEHOGHpXUppxvHU5Zpp2ZRt1WZSThl6MK6f4eeErLxRrp09dTstPMaeYy3M5jM6gjMcbYIDnsT+VUfGfiS78VeJbvXb4QQz3BA8uFNkaKBhVA9BXPGRVbmQZHQiplzzp9n99iVHXyO8j8K6Pruqa+vhvU/7K0/TbXz1i1eQNLI4JBjDLgdR976VxMqoLaHcrZeTj0xiqk11uGxWO0/ePc+1NLM+xdxwDnFKnGcfidzTlRpWUzW9/aTL1SdHx9GB/pX17N4RhuG3f2Np7Z+bhB3r48+8Bjr2r7R0DVYbzS7a5hWQB4l3Decg4Febml/daPTwFtTntQ8EwO+1tHs9xBUMYckZ+lfLWtwSWFxqOj3MWyeK8+YkYI27lI+nSvqj4m/EK18G6emyCe71KUqY4A5ICZ+Zm9OM496+WvHGqPqusS6rdSIby+YzSoT86HJG1vU4APHrRlsKlnKWwY2UdEty74L0Pw5rVlei/8AEP8AY2pwHdbrLHvinU+wGcg+/fNSeAl1x9Uv9I8N2KXd7O3k/bhnZBGCctk8AHr61xrks2T+HtXe/CPxNqmjR3+m6bLJD9oAmLoAzAjA+UNwDjPJ9K9OUXrbU4E0Y/iSx/s7V7qx855zav5Tyt1Zh94/nmsR2A71q6/5rXU87bmE0hYljluTn5veseVgpxxTSJNrw7Zpe/ao4wzXIhDIFfGBnk+/p+NbPgPSNT1zUZrGKW0t7XyGa5ubuX91bRKOW4Oe+AB1zWN4L1VdF1yLUJLNbuDaY54i2CyHrg9jxkGobC+uLO+v00yLEV8j2oikOf3bt8o9z0rOXNdmmlkWNTCpotjDBcLOkdzIqTAFRIAxw2OwI5q0nh/VNbvvNsrCW4Bwu+MYK4HckgCrHiHQdT8MabYQ6hJameOVZ0ML+Yqru6Hgc+ta+m3GrRW9zHDZXt/Ywy/vTZy4KMf4hGevHfFN1E+ocjMfUfB2t6QHadWtGWIyNI9wEjwCRjIxuPHG0HOamtNW1CJhHJfTSNDGvlCI/uywOcMerD64rWjh0q4u5pL27En2fYDFqCmOYM3RcHgngnjsDT7nw54dTT9R1VNUgtTGgjgiEoAad8lVzzgYViR7ClzK+qGr9GU/DesXer6oljqerLNa6j5guIpPlFsVyVYE9Og9OuKbrb3Gi3DWMwE2nLIHtbi2b/UsOjJ/Ve/Wsqwv9Hh1N4NQ0uC5VidyK3O3+vrXovhXw7oGrxG+0XSorxAhUwic/IG/2eorCrJR1N6XvaMzB4nW80iW3vTayxSROouo13bsqfvKOVPPcVy/w5Np5D/biPKAwP3m3BzXXeK/hdPFb3GqWdtDptvBC80geVmBUDJxwP51jfDTwFJ4wtZYYb9ra3hxIZBFktuJA47dDUqdP2bdxuE+dKwuuR2eo3EOmaTvuXbrDGxcuM926Io7nkn2rSm8CzKfNW8QSKAESJMAe3Pau/8AC/wkOi3JkstUuyzDDkx7d49K6keEriMbXYkepAJriqYxLSGx1ww19ZHjtn4a1UZWYKAOjDvS/wDCL65l9t+rK3WPYc/h6V67Nos0CNtZWYdineqKWGr7gywhxnkGPiub61JbG3sEeT3Xwx1C8ctJqXkDrtZc1Vj+EGoNKP8AifWar6tET+ma92t9LlkAWWN4x3wM1owaDAsodbctxjJFUsfUQng4M8k0j4cWWn2yQyy+e2PmcL99q6rQ/C8NrIv2WztvdmjGf5V3SafJCMQptHoRQIbteVUk+m2sZYmct2bRoRjsV7XTbmOMRiaLGPukAiobjwRpVxIZp9I0+WR+WfyF5P5VqRW+pyY2xDk9hzWglvqQXBkwfTFTGbLcEfP9h4flh0zTobWxQfuFElzKq7ie5x1rWXwva7d15cTXJ7RDCLn6V1E0N1PGsUNpNEF4GBj+dH9lNGokuYZ8+x5runiUnocUKEranE6pp4tWENqY7OLAJ2IM9fWufT7Fa+IJp2uIbe4lBM9sQVjuvR42HCtnqCMe9epy+H7O+UGeGTaO7E5FZHib4fWmo2DQ28JZzyjMcMp9jWtLGLaQqmHdvdL+kah4bm0SPzryK1dlJZWnyVAHTisfW9fsRbuNDKuqKN9/dN5dvDzyeeWPsBn2rhdS+FfjW3bNrD56+glANM0T4X69dXSrr0V3aorYKxgOSPYk4/SuiLpdJHNJVOxRvdW1HU9TudB8M3l3qX9pYS4m8oK9zjkqv8Sx+uT9cdK7hfhve6N4bCR6isN3OFFzJHEWKd9qnPT3r0bwFY6J4Ls2t9M8M3CzSAebcTKGmf6t6ew4q54p1hr63VoNPkhaIMcFAc8VnUr/AMo4Uu545B4JaNluZPEN0zLwWCbXA+tVdc0vR7e3nmhuNRvZBCzJ5kmQXxwMY9a7Wzsb29l83VJ1t4SSPKWMZP1NXdRszBCI9NhguHPHzIFUD3NZvGTvqy1h10R5H4Xs7Ka3i/tG1BuZASfm2hTngYHtWFqV9JJd3VvGy+VGHjCBR0HQ5+tex23he4vrlZL5LQkNnZGm1f55NUPEnwwjNvd6vHOqyQwvJ9niHEmBnH5VvTxsL6synhpW0R4zpUk6QxtGgCKeWIJA9c9qu30u+d5IZURSB/q0AJP4d63PBmi2up6D4ntJ0l+2WcH2q3RASWXHJH0wPzqnoV9BDBFLJZMlruKGSQEws31HKn613x9+6W6Oa1rXGaRHM7eS9o86su4+Yc4P9eDWzBoM17rVtZ3lmgeRQ8cb8KEwQOe33a9C8P33hm404Rx3LafKyEEz4aJzjhVkHy8++DxUfiazlTx/oc32pWimtHG/HyDqQD2NcfPU53CSszp5IWTvcoNp1rpngu/0nT7W3AmgkEgH3s7SAc9TXEeGrvy/h6jSZOyV4Ewx3Fi2QAPxr0K98X+H9J1SG3v9WtJ0kmEMv2dd+1WO1iT0GAfXtXj9/Pq+h2SadcYLW17IRgblRxx17nK5HsM0qFOco+8KrOKehJolsH8SvFJMiRQsIHlZgqgL945PHUH860fEdxbajqcXl3gnhsWHlup3Ddnnn8vyp3g/we+uWKm6u5LW3DkuyrlpGxyM9sVS8baVaeHNWNrp8krJIikI/OcjnBPJ6V0Jxc7dTB8yjcuXWsM0LLFJ5Yx8xx90fWqGvae17oJuUkaa9t3LlRydvfFZdhJHPE8byFt5wRnBArr/AA3K0UrouxgwwFPr61qvdIbucRbXMxtkmhflRgrnGQf8mulh8UMdEudPvLIvcthrWSU7QhzyMemM/pTvE+hw2sTX8EeBM+JwOgz0IHbmuXuEkCTPslkKptc7SfLAP3iewruclOKlYztZ2Ne90HxBdXKGaZJ7VySl3EvmLj3VeQfY13XhHwX4Jnslt7xbu/uScvMd0e32A4wPzrhPD0mrwsk2kSSiJwN/mEqn5nrXaW2uXX+rtTJcXYQExwjIznBIPYc/pXNiMHWlHmhOy89DejVgnaSuQfFLwXZeGb7Sbfw/JdXFvqCyM6Tjf5RTHIOM4wf0r1P4Hvbajos8F9axST6dIsIuUTiVduRnPcf4V5Tr9xfadJa3PiaZora5RyBaOJJMgr8pz0zn1PSvYPgTcW194HtpI7m0tWSWWOWML8zEHhzz1KkVw5jVisIoX5n3OjDRvWbtZdj0IHTwdoZeO22or37A0gZQi8dRH1q1FZw/eF3CffGaT7DFvy95AFHvXzJ6pSiFm4/hx2O2rMf2WJB5ZYuRzsj4FaUGmW7qpeVHi/2OKuwafpsZCxtKvPaQYNANnPuBJgM0h9MxU+FYVYK8xQ+giNb5ttPh4a4uGP8Ad3VH/wAS/kf6QnHUstMRTha1I2rcknP/ADyP+FfPP7SHi2613xZaeB9EkM0djKokCceddtwF/wCAg4+pPpXs3xL8UR+DPB13rTG3e4I8myi8wEvM2dvHcD7x9hXjf7NHhG61nxDd+N9QjNzHaSOkDu3+sum5d+eu0N+be1ehg0qcXWl029TkxD5mqcT274eeGdP8N+F7DQ7abzJIY8zP0Mkp5duffOPbFdRBZxiQfK7f981mlLv/AJ9+ncMDV2x0+/niEyGNQezNhvyxXC5ucnJ7nSopKyNGK1USqAhVvXio7nTdSmjZbeaOPP3SeaWHStRxljFx2MlL/ZF8GDFYv+/lWmRdEVtpeoxkefKrHth8VI+m6nvOyRQvXBfJqythcxjc6xFun3+1MayuC2VhjIJ4+em2CZUl0zVSxCsP+/gqq9jrKZ4dx1wCK1Hs5Il3yWcRHc7/AP69VWW2Y/NbLn/rowrNlJlE2+sbh8syDpkjpVSU3iyGOTVoo2H8LRNkVoF7ZWI+z7T/ANdT/jVk3AIB+yw9Ou6pGZ+PNQRteRuOM5JAapBDbKOJgPx4q4JkkBBhiB/3hTEG5uUiPPYigDOuLW0YhvNiJ69aiWO0XjzYB65fFbM6Kkf7u2i3dy2P8apHapMk0NmVHUFRx79aAKMEMETGSPUEz0yGzVrzWIx9ojbjjJpv2u2DDZaWbfQZqzB5LZeSGDB6KIzn9DSApOU/5aC1PPJD/wD1qq3lpZTHMkNufQ7+RW7usl4+yRH1/dmms9if+XOEn6UDOak0+148poUHu2f6VHcaZhD8tqVx69f0rp2+xkcabA31FNDQgjGnWo/MUrhZHB3/AIZW4tnWSzs7hHBDxkjBB9sV5F4x+Cd28r3Ph1PswbkwPLvUfSvpwrbcn+zIM/7MlQy2qSsDHZ7DjoHFbUsTUpu8WZTownuj4tuPhV46Ryp06AgdxKBn86qXvwz8XWaI1xYjaxxlG3c/hX2nLYs2f9Ff/vpazbrTTIxxHMv5V1/2nV8jL6jTPjuH4fakyOblhG4GQCpx+NZmr6RqC3ZaLTiAcZEXIBxzivsO70NZMCSORfT5RVF9EsbWTzPLO4A9hTjmk09UN4CDWh8yeC/CtzeX8M+oj7NErAiJh87/ANK+hvClytra7GhZU4A+Wrjww7sbFCjp8gzUUq4BEchHvtFYV8XKs9TWlh1TWhxfxyl0+CHTtY+aGaRmtJ5eWVo9jMFK9+cjPUZrjPCV54XTw09nJoFjNHKWLXUsIdznsznkEdK9D+ImmRar4Qu7OUmQbd6OUDGJh/EAPx/AmuU+GdjoWnaTLY+RcXU8wzPM3CSYPAUZ4A/Ou3D117CzOarRftbo8u8b+GoNKu4G00yNDco0qxlwwQA4wGzyevBq9b2NhZeG4pLNmF95ayXEnmfxMOVA9uld7rOkLHdvNDbtDAx2rgg8H/ZNYGpeHYJnkeGFZEdfmDRPAQf+A8GvRpYmDirs46lCSb0OEeS5vp0tYIjJO7bVROrGs+4hdJnSZTGyEh1I5B9K6y+0iztIjCYJYpJAGVlmSQ8dT1BIyaoroKeTG9xNc7ZOHVYQeAecHORW/OrGPKy58PNDtvEWqXFhfb4LX7JJsuVJCxTcbCT/ABd+K6/4T2uhm6ktdU0yD+3tMkKiXJ/eLnGceo9fQinaP4k07TlSOO2uFijAVV8jgAdKzPEHiCxHiWy8SaaqpdRsFuISpXzAPXPqPlP4VyVlObceh0UuWKT6ncfFvTYbzw/BeIC5t3KSADqj8En8cfnXP/C/XVh1mCWaRGW+h+yzHHSeLgE/VcH/AIFXWnxh4L1HSZIZr6KJbiIq8TcEZHTn0ryQmLRdUure4kb7NMQ0Uyf8s5R/q5foRkHHr7Vy0YOVNwkb1GlNSR9NA+H9WtoIPEGkWuoQAkI7xgtG2MZ6Vm638PdH0wLPpGn2dzpw/ftC8AYbsY3e/AA9q5nwV4ig1mwh3O0d1Eu65jXH3QuWcA9sDNdRoXix4LhXDGW2Od8ROCPpSpVZQ9yYqlJT96JTg0nw3qNjJY3Wi2ckTYIyiqVbHUN1HNeW+Mfhhq3h2G51jwvqM5tAhLwLIfPjQjnBX7646jrXt2pWVnqqLe6LKgkeL54emSOv0PNYNxqEaaVdw3+YEit5BM7kghQp3fpmm41IS5oO6CM4SVpaM8l8M6vc2vwS8Spf3FxNe6hew6fZCViTsCgvt9tuR+Ir2L9nnQrfTfBklxM22eebA5x8iDH/AKFvrwfwle3jR2q3t+kOn21wUtJZhwhdl+b8MKT9MV9S6Xpdvp1lBZW98hgiQIqlxyBU473Icq6mmFXNO76HQGHkBJFIPXLin/2fA0Y3XIjP4GsuO1sw+TLGh/66DH4VbaK12BPtETf7zivHPSJJLOxxte7OQeenNQyWdqCPLvifoM1Jb21kWILR8+j1J9i09vm81lPs+KEMqta28a5a9x9VpbaOFn+S9EnsowamlstP2YEpc+71CtrZRNkYA/66GgZcS3zIM3bqvXGae1vtzi5Q/Wq6x2rf8tT/AN91JCkaEgR9T13ZyKRRLH8rf8fMYK9RuqGXzmclbqAD3epILWJpCfl5PUjFXmsLYHHFaJkM56TT75VyLNyR7iq8un3rEM8LQr/sx5Na3kRAk/alX6yVRuZQTiC+C46s24j8MVNyrFf+yZSw3XEgz22Crf8AYzD5RcS59doAqGC4iV1E948hyMlQwFXLKWz8xpPNmdhx85Jx9BTuS0WrDS3gOFvlBPZowatTaPFINpm8uT1CfKfwqJbqHOfnHuVrRgu42iXcwbPbHNNSM3Ey20+e2JWaUOn8Pyfyou7CGSxP7gNuHJqxd3AWRi8mY/4cnJFUJNQnAMcbKyYochWMqXQYHf8A49029uDTP+EZjfKlFC+zHNaU9zdbMrFGfrJj+lRC9uhncqr7CSo5mVYy4vD0NrcN5Nnck8fMZMg1bksGEZBhAyMNu6Y71LNqUi/eXB95xWXf38lwrRtOYgO6y81SEz5r+Iui33hzX761s5riF4wQGicr59sxyOR1A6Ee1dL8CxDP4PvozYW8hnult5FcDayou4cHqfmOT9K6f4jaXDr0PmfaDBf2hLWs7Nx7q3qp/wDr15foviubRpJbWWWawkWZnZIdpiLnqce/tXuRm69Gyep5TXsql3sdv4k+Hscwml0OSTSnkYK8EbkwSDPQr/hXIt4N8U28xtpJLSdMYYO5A5HUA+9a9p8SjCAJ7xZNrE8ZXJ/DNYuv/Ea5uWla3up08wEAISCB6ZNb0KuJp6Xv6kVFSlsc/eWcmlyStf6daK9v18vDjJ4Oew7c1lrPPqVxH8krQxnckQ+bLkDcx/EdT0GB2q3B/aGvFbZpFgs9wZgz4DEfxMepP+RXbQaRYJojaXZrviYhp7hXCu5HQY/uj0rerile8jOFFvYx7S+tUtAsL3H7vO4faPLx9OTnP0pZL7TtQMdnNFO2W273kLYPrnFWFsdL0xkiu0e7gPQiQqwrSk8O6Pdxr9k8+EPzuDk/pUTxGGvfkNFSqWtc87l0uDziYbxbdSeAQTgVf09fJmjWXWBGP+ehhJAGPbmu0j8DW6wu32t3JP3mTP8ASsrVPBV15oW1mDj0HH860WNoPoR9WqIinvNOS0aBr6fURNlXGPLXbjqCefSs63voLWFPJeG3DqVlYjzWlwfu/Tp1rQtPAWoSMBNqVtC2R8sqkYrBn0e6tPETaLNsVpJVVJC3yld3XPYVpHGqzUNCHRkty5/ajX1zHEsUpjYhSWbkj2A4Fez/AA7tI10Nni0eCxiY/NJOP3j+5J5rHsNE0Oxmji0fSE1GYdJp8Yz+VdfaeH7+8Cf2hMlvEo+WGAj+deNjca6ys2ehh8PyanBfFOzt/EEKaVoenm+1ASbt9uPlQ98mux+CvgnUdF8MourQyW908rO6HjA6KPfpXXaTpaaci/YojEccsHGTW3EbnbmSRnftmQGvPniG4ci2OmNFKfN1I7iM21uMLMzE/wAKk0/TmkdG3pdBf+uJqKa0vpJPM+3Swxjr864H5Vf01b+ZwlvdEqOrF65rm1rFmFYshfMlz/d2YNTqIxxvm+gQ/wCFSRafqCkvHcREk85YCmyyanC5XCOR1ImGaZIyfyFj3MJeP+mZ/wAKps1jJIqmOXceg8s4NaKzXciAymRSwxtznFcJ8bPFz+EfBTfZZmj1C+Y29kO6nHzyf8BH6kVdOm6klGPUUpKEW2eL/GbXZfGnxCt/D+hxiW2tZRZ2oQcSzMcPJ9AeM+ik19F+A9FXwr4e0/RbPzJLe0iwylcCRzyzn6kk14r+zD4XdtSn8azFo0tWa3ssqDvcjEjc+gIXPqTX0TFeXPX7Sv0ytdeNqKNqMdonPh4OV6j6lk3MnytHZwJ7kGnNqBj+YpgeqZpi3k8g/eTbsfSnPPOy7QNv0FcJ0tFm21MsMI3X1zmrYvbgYNZ8d1MuOGGPap/7Ruhyq/mlWpEOJNJqm04Zzn/dyKgk1T5s/a2Uem3/AOtUsWpXXTax+kYqOS9nbc7RzDI5/d1dydhq64kS/wCt3H1ZKqXXiaNUJV0ds8DyTn+Va9q3nQBzKVHZWHNQSiVjiO5UD0KD/Ck02CaMQ+J5XOEgDH/rif8ACozr11yfsKHjgbMc1rSQzn5ftkP0PFRmyuB/y8Wx9maosVdHPReKL58favDrL3OyUA5/KrCeJ7rpF4fmTPJbzFP9K2IbXMjC7ksWGPlwcGlFjZ5+9bD6MKLD0KUPiK5aE/adFuQ5PWKVRxTx4jUjY2iX3oSSjVpJZ2ygYaDA6DcMVHdWccke1ZLZD6hhmnYVkZ9zrFm4xJolwcf7K1Rn1TTgnzaHefgBWm2luV/4/V98OtRnS0z8162fQkGpY1YyG1HTHeNzpV2rDhTuxjPrzWzm35HnQL9JRxVdtGt+cvE2R3QVGdDs26GPpj7gqGaaFlHhjPy3CN7mcU43cIH+sib3Eq1lSaHCAdqhee2OaqnRYQx3qij1zUXY7I30u7dj8yhh3/epUyS2uQyqo/7ajP8AOuW+x6cvSZfwH/16esOlomH1COM8YLL/APXpphyo6ny7FSWCdevz5/rUEn9mKTujJP1NZdpo9pcJu/thEB6AL/8AXpL3w7p+w7tcUNj0P+NVYLIs30enTkGGd49v3sDOKw9QsYml4umcY67cVLBocMExa315FZlxzk5H502fSJuSNehJP+yakpJGDdWEfmjbKffjpVW7sY1YbLvt3Fa8mh3yn/kN2hB9jUR8Oag3zG/t/rzTHoY4hVmMeUbIwfkBzXKa1obaVf8A27SwjRtzJABtGfavRoPD1xtYTzRsf4ShxRJ4bt5BtuJwB7tVRqOJDimeY6qLbUNNDSWb+cPmTDDcpHoa4+58R6hYSm3ntIpVB+V9gJ/Gvc5fBOlyPu+1BT/suBWDrPw40+5JJu0b3ZhXVSxMVpIxqUb7Hzx4q1C5fVYLyHfFLjKvtAPHb9T+daOiRGHS4Y57eJpCSxLMcgk5r0/U/hekkap9uB2coC4IB/HpWfb+A7qzkbyr23Zz3ZK7/rlNxSTOT6tJO7OMM0n3FtUbtkRkjFLbRSRXqo1nFOG/gYHmu6/sTVYV2uYDjuj4zVW80y4fbFNau8qHcjq2cH8qIYlJinQdtDLg0TRb6QeZoFtubqd7L/I1o+IvC9xrmnLG1pY2jRLiJ92Mj0PtWhYQ6jHCD9mKsp5Kv1/DFTvcaiVLPaSzHttHSipKUXzJ6CpqMlytankNtfap4Y1DyZlkjZAYw56lD1Rv7yV3WleOtMvIYFayt4JI1KnDEKzHkn2rV1aL+07U2974bu7vHQ5ClfoR0rjLn4b65dTF9P0eeBDyBNIPl/ECr9rTqL39GL2c4fCd3p/i7ULB1msXsUQE5US5yPeqHjnxLFripYRury3DANFaDdcXO4cxk9EX1PJPtWNpvwh8R3Cr9r1CK3UnopLEe1dv4S+F1nolyl09zNLOpyHzjmmsTRpbO4nQqVNbWOJuPA2qy61Zxa8ILHToypNlA3AAOdu4cEep+te1wSz3CBk0+3C/7LHkV1WiaHoeuWos7uNI7pRmNifmz6r/AIVk6p4fk0O8Md7AZLdjiORThWH17H2qMRH6xFSiwoT9hLlkhbGK1aILcW4Rgeu7NWfsVm7jYorDaKdJm+xcIfVMkfjUkQ14kNHePH7YwK8mUbOzPVi7q6N6106zjcO4O8HgjIxWgWt84MYJ+tYlpda7nZPeb1x24NX4Wu2K/wClOexGazZZbzAv/LJh/wACqGb7LN8r20h9Pm/+vVmMXPUuxPvipEa8yfM8nHbAGaVxoox2tmefLZf+BGpEjgU/KpHvuNTzPOg4h3fQVVMt0Wy1mSPYc0FF61hYkFYXYHoQavhH720lYsV1qSOVhtljTPGVPNWDcaqOgk6dlpoLFaHTVJ4vEY46eWacdFaTrcIP+A1vGNFjBCKD7CkAHzcUkgOfbQgVKm4Q8+lWbfT7qFAkF1CoHX5c1oOB5o47U88YA6YpksqLbap/z+2/0KVPbWt+GVpbq15OSdvNPHU1IPuLTIZZZnwsYaAgd9g5NNlR4zndEQR/dqun3h/vVNP/AKr8aUhEWWPJWMj/AHaYXKZXy4T9VBqGFm3/AHj+dVNQZgrYYjr3rMBbuRfMbfHbMPoKybnVbGFm8y3iYL1xD/8AWqO4ZspyetZ9+zeS3J+7VpiLizWOoBtumqF/vGEL/OuR8TfDTQdblMj2Co/ZlYKf0rqLNmO3LE8jqa2Co2ngdPStIVJR+FkyhGW6PCtQ+AcLFjZ6s0WeiuwNZ9v8F9W026E/2rSb1V52XC5U/XmvarsA5yAfrSxRxkDMa9PSuhY2sluY/Vqbex5wug+JVhEB0zw75QGAIogPyqM+H/FOzbHa2QHT5FAwK9EuQBgAAD0rJmJWUbSR9Kj6xI09kjhLvwZ4oulXf5O1TkblDVoQaP40hjVVu7dcAAn7Otd5Zs2wfMevrVbVJJPt1ou9tpfkZ4NP28mHskczFpvjBmAnvEkQHoIQP6Vaj8N+JLk7vPlUE4GMLn9K7bc3mj5j+dbLsxiTLE8etR7WRXIjzifwP4gvYBDPJvUd3nwf0qHTvhEYtUt9Rngs5J4OVLTk5z65616YrNvAycfWpW60vbT7g4RMK1iuLBjB9ktht4JQH+dWhqbq2z7ECfYn/CtQff8AxqzB92T8KybZa0M5dQuGwTYoP+Bf/WqQXsmRusuPr/8AWq6elOQnj6UgRVFzB1aGQk/wgDFSRz24YZhmBIzxgVZH30+tSd/xoGwL6PgeZNdBvZKfG2gjlrq4B90xTP4lqa5A87oOlUiLE6Xeiqp23bBVBLMy8ADqTXyB8TvEFz8UPit5GkuWt5JhY6YuPlEYJzKR78ufbHpX0n8W3aP4TeJ5I2ZHGnSgMpwcEYPP0rwP9kmKKT4skyRoxTTZyhKg7TlBkenBIr1MElGnOr1RwYl3lGHc+lfCdjo+geGrDw/Y2+60s4REreWPn/vMfcnJP1rTf+zt2Y7OD6+SM1eVVz90flUjKv8AdHT0rzZNtts60rIoqtiVz5UK/wDbPFORLHoWh+gjqrqJIMYBIG01XUnPWpGbkdnZSIG8qNl9dvWn/YbcD5IVUegHFZULNtHzHr60/wAyTH326+tWiWa0ECqQFVf++asKvUYH0xXPNJJ/fb86uRM2wfMenrVpks0JYQc4yD7VGYoVA34B96QE+UeT0piAGI5APSqQmONpaud7xr9cUk0FmsWVtjMeygc1YUDb0qePhuOODWiiiGzmrqC3LGQ6Hcyn1UD/ABqg32eFzu8P6im7/pmP8a7GZmwPmP51Un+Zhu5571EoouMmcqUtm/1Wi3gP+3x/jVlbW3A+ewdcjncxroGA9BTLv/V1m0aXMMQWManNuM9snmpxHZ7Btt2H/AjV5lUsuVB/Cqt5/rTUsZSu4IZFxtYenzmmh7jaFDcAYBK5NTHqKb3NZstDYd3PnFj6bRSzSxxp/qpX+ijNIzNkfMfzpSzY+8enrSsUVmlg/wCebL/wAVIkilcbUb2aIUQMxBySetKv3qkYsc8Qk+eKIA8HEVVbjTLFt2N6gnOAOBWrYj9+o9jV6+Rfs7fKv5Va2EcY2kwrJ+6mZAP9nPNIumuJMmZHXPQritPUQA6YAHI6UoA2DgVLK6Gfc2bRw7oLSKV8j5c44psUV8VJa1EeOB8+a0m6Uq9BTSFczUju1JDIcfhVOeXzPlLDcvbkc1sSk4aq8aKWJKqTn0qWikZWJCN21ye+F4qEszE/u3x/u10BRP7i/lRNDFkfuk/75FQM50qn8SAemUprwRn+GDP0rdMMOf8AVJ/3yKd9ngx/qY/++RQBzZsbeQYaOH8aR9KjUbo5LTB7FhXTrBB/zxj/AO+RTHggLHMMZ5/uiquxaHLGCEDaxgH5U1ILeNsBY3B6jINdSlvBz+5j6f3BWfPBCA5EMYPqFFdeFqtS9m9UzlxNNcvOt0UYobYciBQ3tirKbegVf0pLOOMytlFPHp71oGOMKcRqOPSpxFNU6jii6E/aQUmjPm3qu7ywR7dqgtr7ddiCS3ADAhWK4FakiJtHyr19KcVXy/ujqe1YNm9h0KlHEkfysOc4HWun0vUodQh+waxCkit913Awfr7+9crATuI7c0kZO7qehrajXlTloY1qEai1NXxB4TvtILX1ivn2nJIPJQE9x3HvWVA0ssZHlx59MYxXqPgtml8OweYxfkr8xzx6VwWtKsevzrGoRRIcBRgda9qrRjWpqT0Z5VKtKlPlRjGC4DjblPouaerXMZGZ1z7xVpR/wU6UDceBXhtHtJ3RHHcTFMuI29wuM1NahbhWVLFZh3welQPxjHHFS2rMr5UkH1FTYouRwyKoUWUigDgBuKN1wv8Ay4zn6PUc80uB+9fr/eNFvNMW5lkPP940hok/fsf+PG5+oYVLtbA3Wt5n/eqe3kk2n94/51KskmPvt+dMZ//Z"/>
          <p:cNvSpPr txBox="1">
            <a:spLocks noChangeAspect="1" noChangeArrowheads="1"/>
          </p:cNvSpPr>
          <p:nvPr/>
        </p:nvSpPr>
        <p:spPr bwMode="auto">
          <a:xfrm>
            <a:off x="5471824" y="9181341"/>
            <a:ext cx="1290685" cy="57965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defTabSz="457200" rtl="0" eaLnBrk="1" latinLnBrk="0" hangingPunct="1">
              <a:spcBef>
                <a:spcPts val="800"/>
              </a:spcBef>
              <a:spcAft>
                <a:spcPts val="0"/>
              </a:spcAft>
              <a:buFont typeface="Arial"/>
              <a:buChar char="•"/>
              <a:defRPr sz="2800" b="0" i="0" kern="1200">
                <a:solidFill>
                  <a:schemeClr val="tx1"/>
                </a:solidFill>
                <a:latin typeface="Calibri"/>
                <a:ea typeface="+mn-ea"/>
                <a:cs typeface="Calibri"/>
              </a:defRPr>
            </a:lvl1pPr>
            <a:lvl2pPr marL="684213" indent="-339725" algn="l" defTabSz="457200" rtl="0" eaLnBrk="1" latinLnBrk="0" hangingPunct="1">
              <a:spcBef>
                <a:spcPts val="800"/>
              </a:spcBef>
              <a:spcAft>
                <a:spcPts val="0"/>
              </a:spcAft>
              <a:buFont typeface="Arial"/>
              <a:buChar char="•"/>
              <a:tabLst>
                <a:tab pos="627063" algn="l"/>
              </a:tabLst>
              <a:defRPr sz="2400" b="0" i="0" kern="1200">
                <a:solidFill>
                  <a:schemeClr val="tx1"/>
                </a:solidFill>
                <a:latin typeface="Calibri"/>
                <a:ea typeface="+mn-ea"/>
                <a:cs typeface="Calibri"/>
              </a:defRPr>
            </a:lvl2pPr>
            <a:lvl3pPr marL="971550" indent="-231775" algn="l" defTabSz="457200" rtl="0" eaLnBrk="1" latinLnBrk="0" hangingPunct="1">
              <a:spcBef>
                <a:spcPts val="800"/>
              </a:spcBef>
              <a:spcAft>
                <a:spcPts val="0"/>
              </a:spcAft>
              <a:buFont typeface="Arial"/>
              <a:buChar char="•"/>
              <a:defRPr sz="2000" b="0" i="0" kern="1200">
                <a:solidFill>
                  <a:schemeClr val="tx1"/>
                </a:solidFill>
                <a:latin typeface="Calibri"/>
                <a:ea typeface="+mn-ea"/>
                <a:cs typeface="Calibri"/>
              </a:defRPr>
            </a:lvl3pPr>
            <a:lvl4pPr marL="1316038" indent="-287338" algn="l" defTabSz="457200" rtl="0" eaLnBrk="1" latinLnBrk="0" hangingPunct="1">
              <a:spcBef>
                <a:spcPts val="800"/>
              </a:spcBef>
              <a:spcAft>
                <a:spcPts val="0"/>
              </a:spcAft>
              <a:buFont typeface="Arial"/>
              <a:buChar char="•"/>
              <a:defRPr sz="1600" b="0" i="0" kern="1200">
                <a:solidFill>
                  <a:schemeClr val="tx1"/>
                </a:solidFill>
                <a:latin typeface="Calibri"/>
                <a:ea typeface="+mn-ea"/>
                <a:cs typeface="Calibri"/>
              </a:defRPr>
            </a:lvl4pPr>
            <a:lvl5pPr marL="1598613" indent="-282575" algn="l" defTabSz="457200" rtl="0" eaLnBrk="1" latinLnBrk="0" hangingPunct="1">
              <a:spcBef>
                <a:spcPct val="20000"/>
              </a:spcBef>
              <a:buFont typeface="Arial"/>
              <a:buChar char="»"/>
              <a:defRPr sz="2000" b="0" i="0" kern="1200">
                <a:solidFill>
                  <a:schemeClr val="tx1"/>
                </a:solidFill>
                <a:latin typeface="Avenir Roman"/>
                <a:ea typeface="+mn-ea"/>
                <a:cs typeface="Avenir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400" b="1" u="sng"/>
              <a:t>Overview</a:t>
            </a:r>
            <a:r>
              <a:rPr lang="en-US" sz="1400"/>
              <a:t>: An annual event where UAB students, faculty and staff compete against Lakeshore’s recreational wheelchair flag football team </a:t>
            </a:r>
          </a:p>
          <a:p>
            <a:r>
              <a:rPr lang="en-US" sz="1400" b="1" u="sng">
                <a:solidFill>
                  <a:prstClr val="black"/>
                </a:solidFill>
              </a:rPr>
              <a:t>Purpose: </a:t>
            </a:r>
            <a:r>
              <a:rPr lang="en-US" sz="1400">
                <a:solidFill>
                  <a:prstClr val="black"/>
                </a:solidFill>
              </a:rPr>
              <a:t> To provide an opportunity for UAB and a community partner (Lakeshore) to come together for some fun, friendly competition! And, of course, raise awareness and an appreciation of the athleticism and ability of the opponents.</a:t>
            </a:r>
          </a:p>
          <a:p>
            <a:r>
              <a:rPr lang="en-US" sz="1400" b="1" u="sng">
                <a:solidFill>
                  <a:prstClr val="black"/>
                </a:solidFill>
              </a:rPr>
              <a:t>Structure</a:t>
            </a:r>
            <a:r>
              <a:rPr lang="en-US" sz="1400">
                <a:solidFill>
                  <a:prstClr val="black"/>
                </a:solidFill>
              </a:rPr>
              <a:t>: A 7-on-7 wheelchair flag football game. Additional activities throughout the event include half-time games complete with raffle items. </a:t>
            </a:r>
            <a:endParaRPr lang="en-US" sz="1400" b="1" u="sng"/>
          </a:p>
          <a:p>
            <a:pPr marL="0" indent="0">
              <a:buFont typeface="Arial"/>
              <a:buNone/>
            </a:pPr>
            <a:endParaRPr lang="en-US" dirty="0"/>
          </a:p>
        </p:txBody>
      </p:sp>
      <p:pic>
        <p:nvPicPr>
          <p:cNvPr id="7" name="Picture 4" descr="Image contains a group of individuals smiling on a basketball court. Blaze, UAB's mascot, is in the middle of the group. &#10;" title="Wheelchair Flag Football 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7166" y="2754512"/>
            <a:ext cx="2721561" cy="1813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7529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248" y="299235"/>
            <a:ext cx="8229600" cy="900425"/>
          </a:xfrm>
        </p:spPr>
        <p:txBody>
          <a:bodyPr/>
          <a:lstStyle/>
          <a:p>
            <a:r>
              <a:rPr lang="en-US" sz="2400" dirty="0">
                <a:solidFill>
                  <a:srgbClr val="1E6B52"/>
                </a:solidFill>
              </a:rPr>
              <a:t>Student Affairs Innovation Grant: Kurzweil Pilot Project</a:t>
            </a:r>
          </a:p>
        </p:txBody>
      </p:sp>
      <p:sp>
        <p:nvSpPr>
          <p:cNvPr id="3" name="Content Placeholder 2"/>
          <p:cNvSpPr>
            <a:spLocks noGrp="1"/>
          </p:cNvSpPr>
          <p:nvPr>
            <p:ph idx="1"/>
          </p:nvPr>
        </p:nvSpPr>
        <p:spPr>
          <a:xfrm>
            <a:off x="252248" y="765797"/>
            <a:ext cx="10294883" cy="3972911"/>
          </a:xfrm>
        </p:spPr>
        <p:txBody>
          <a:bodyPr numCol="3"/>
          <a:lstStyle/>
          <a:p>
            <a:pPr marL="0" indent="0">
              <a:buNone/>
            </a:pPr>
            <a:r>
              <a:rPr lang="en-US" sz="1400" u="sng" dirty="0"/>
              <a:t>Description:</a:t>
            </a:r>
            <a:r>
              <a:rPr lang="en-US" sz="1400" dirty="0"/>
              <a:t> Kurzweil 3000 provides students with accessible tools that allow organizing notes, creating outlines, essays and study guides. Includes: text-to-speech, optical character recognition, dictionary, and more!</a:t>
            </a:r>
            <a:endParaRPr lang="en-US" sz="1400" u="sng" dirty="0"/>
          </a:p>
          <a:p>
            <a:pPr marL="0" indent="0">
              <a:buNone/>
            </a:pPr>
            <a:r>
              <a:rPr lang="en-US" sz="1400" u="sng" dirty="0"/>
              <a:t>Purpose</a:t>
            </a:r>
            <a:r>
              <a:rPr lang="en-US" sz="1400" dirty="0"/>
              <a:t>: </a:t>
            </a:r>
          </a:p>
          <a:p>
            <a:r>
              <a:rPr lang="en-US" sz="1400" dirty="0"/>
              <a:t>Provide targeted students with an all-in-one educational software solution designed based on the principles of Universal Design for Learning (UDL).</a:t>
            </a:r>
          </a:p>
          <a:p>
            <a:r>
              <a:rPr lang="en-US" sz="1400" dirty="0"/>
              <a:t>High impact student populations include DSS, TRIO, and INTO UAB</a:t>
            </a:r>
          </a:p>
          <a:p>
            <a:pPr lvl="1"/>
            <a:r>
              <a:rPr lang="en-US" sz="1400" u="sng" dirty="0"/>
              <a:t>Ultimate goal</a:t>
            </a:r>
            <a:r>
              <a:rPr lang="en-US" sz="1400" dirty="0"/>
              <a:t>: to supply data based conclusions that might pave the way for </a:t>
            </a:r>
            <a:r>
              <a:rPr lang="en-US" sz="1400" u="sng" dirty="0"/>
              <a:t>all</a:t>
            </a:r>
            <a:r>
              <a:rPr lang="en-US" sz="1400" dirty="0"/>
              <a:t> UAB students to enjoy access to Kurzweil </a:t>
            </a:r>
          </a:p>
          <a:p>
            <a:pPr lvl="1"/>
            <a:r>
              <a:rPr lang="en-US" sz="1400" u="sng" dirty="0"/>
              <a:t>Campus Partners:</a:t>
            </a:r>
            <a:r>
              <a:rPr lang="en-US" sz="1400" dirty="0"/>
              <a:t> </a:t>
            </a:r>
          </a:p>
          <a:p>
            <a:pPr lvl="2"/>
            <a:r>
              <a:rPr lang="en-US" sz="1400" dirty="0"/>
              <a:t>Vulcan Materials Academic Success Center</a:t>
            </a:r>
          </a:p>
          <a:p>
            <a:pPr lvl="2"/>
            <a:r>
              <a:rPr lang="en-US" sz="1400" dirty="0"/>
              <a:t>Athletics</a:t>
            </a:r>
            <a:r>
              <a:rPr lang="en-US" sz="1400" u="sng" dirty="0"/>
              <a:t> </a:t>
            </a:r>
          </a:p>
          <a:p>
            <a:pPr lvl="2"/>
            <a:r>
              <a:rPr lang="en-US" sz="1400" dirty="0"/>
              <a:t>INTO UAB</a:t>
            </a:r>
          </a:p>
          <a:p>
            <a:pPr lvl="2"/>
            <a:r>
              <a:rPr lang="en-US" sz="1400" dirty="0"/>
              <a:t>TRIO</a:t>
            </a:r>
          </a:p>
          <a:p>
            <a:pPr lvl="2"/>
            <a:r>
              <a:rPr lang="en-US" sz="1400" dirty="0"/>
              <a:t>University Writing Center</a:t>
            </a:r>
          </a:p>
          <a:p>
            <a:pPr lvl="2"/>
            <a:r>
              <a:rPr lang="en-US" sz="1400" dirty="0"/>
              <a:t>Institutional Effectiveness and Analysis (data)</a:t>
            </a:r>
          </a:p>
          <a:p>
            <a:pPr lvl="1"/>
            <a:endParaRPr lang="en-US" sz="1000" u="sng" dirty="0"/>
          </a:p>
        </p:txBody>
      </p:sp>
    </p:spTree>
    <p:extLst>
      <p:ext uri="{BB962C8B-B14F-4D97-AF65-F5344CB8AC3E}">
        <p14:creationId xmlns:p14="http://schemas.microsoft.com/office/powerpoint/2010/main" val="30274429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E6B52"/>
                </a:solidFill>
              </a:rPr>
              <a:t>Key Accomplishments resulting from campus </a:t>
            </a:r>
            <a:br>
              <a:rPr lang="en-US" dirty="0">
                <a:solidFill>
                  <a:srgbClr val="1E6B52"/>
                </a:solidFill>
              </a:rPr>
            </a:br>
            <a:r>
              <a:rPr lang="en-US" dirty="0">
                <a:solidFill>
                  <a:srgbClr val="1E6B52"/>
                </a:solidFill>
              </a:rPr>
              <a:t>support</a:t>
            </a:r>
            <a:r>
              <a:rPr lang="en-US" dirty="0"/>
              <a:t>	</a:t>
            </a:r>
          </a:p>
        </p:txBody>
      </p:sp>
      <p:sp>
        <p:nvSpPr>
          <p:cNvPr id="3" name="Content Placeholder 2"/>
          <p:cNvSpPr>
            <a:spLocks noGrp="1"/>
          </p:cNvSpPr>
          <p:nvPr>
            <p:ph idx="1"/>
          </p:nvPr>
        </p:nvSpPr>
        <p:spPr>
          <a:xfrm>
            <a:off x="457200" y="1191778"/>
            <a:ext cx="8229600" cy="3237247"/>
          </a:xfrm>
        </p:spPr>
        <p:txBody>
          <a:bodyPr/>
          <a:lstStyle/>
          <a:p>
            <a:r>
              <a:rPr lang="en-US" sz="2000" dirty="0"/>
              <a:t>New Positions: ADA Investigator/Faculty Advisor &amp; Graduate Associate</a:t>
            </a:r>
          </a:p>
          <a:p>
            <a:r>
              <a:rPr lang="en-US" sz="2000" dirty="0"/>
              <a:t>Reclassification of current position (OM to Program </a:t>
            </a:r>
            <a:r>
              <a:rPr lang="en-US" sz="2000" dirty="0" err="1"/>
              <a:t>Coord</a:t>
            </a:r>
            <a:r>
              <a:rPr lang="en-US" sz="2000" dirty="0"/>
              <a:t>. II)</a:t>
            </a:r>
          </a:p>
          <a:p>
            <a:r>
              <a:rPr lang="en-US" sz="2000" dirty="0"/>
              <a:t>Extended Test Proctoring Hours</a:t>
            </a:r>
          </a:p>
          <a:p>
            <a:r>
              <a:rPr lang="en-US" sz="2000" dirty="0"/>
              <a:t>Awarded the inaugural SA Strategic Innovation Grant: Kurzweil Firefly 3000</a:t>
            </a:r>
          </a:p>
          <a:p>
            <a:r>
              <a:rPr lang="en-US" sz="2000" dirty="0"/>
              <a:t>Awards/Recognition: </a:t>
            </a:r>
            <a:r>
              <a:rPr lang="en-US" sz="1400" dirty="0"/>
              <a:t>UAB Employee of the Month, Student Affairs Employee of the Month (3), Student Affairs Employee of the Year, Student Affairs Legacy Award, Student Assistant: Inclusive Campus Commitment Award, Student Assistant: Student Employee of the Year, Disability Advocates Organization- Outstanding New Organization </a:t>
            </a:r>
          </a:p>
          <a:p>
            <a:endParaRPr lang="en-US" sz="2000" dirty="0"/>
          </a:p>
          <a:p>
            <a:endParaRPr lang="en-US" dirty="0"/>
          </a:p>
        </p:txBody>
      </p:sp>
    </p:spTree>
    <p:extLst>
      <p:ext uri="{BB962C8B-B14F-4D97-AF65-F5344CB8AC3E}">
        <p14:creationId xmlns:p14="http://schemas.microsoft.com/office/powerpoint/2010/main" val="32555755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701" y="848564"/>
            <a:ext cx="8229600" cy="3921624"/>
          </a:xfrm>
        </p:spPr>
        <p:txBody>
          <a:bodyPr/>
          <a:lstStyle/>
          <a:p>
            <a:pPr marL="0" indent="0">
              <a:buNone/>
            </a:pPr>
            <a:r>
              <a:rPr lang="en-US" sz="1800" dirty="0"/>
              <a:t>“One of the many responsibilities of Disability Support Services (DSS) is to ensure that all UAB faculty and staff are well educated about working with students with disabilities.  Their efforts protect faculty and staff, as well as the institution and provide a more accessible, open campus for UAB’s students with disabilities.  In an effort to ensure university-wide compliance, I strongly encourage all employees to complete the </a:t>
            </a:r>
            <a:r>
              <a:rPr lang="en-US" sz="1800" i="1" dirty="0"/>
              <a:t>DSS Faculty and Staff Online Training Course </a:t>
            </a:r>
            <a:r>
              <a:rPr lang="en-US" sz="1800" dirty="0"/>
              <a:t>or to reach out to DSS to request an in-person training for your unit.  It is appropriate for all full-time and part-time staff and should be incorporated into the departmental onboarding processes. Help us ensure an accessible, inclusive experience at UAB by participating in this important educational opportunity.”</a:t>
            </a:r>
          </a:p>
          <a:p>
            <a:pPr marL="0" indent="0">
              <a:buNone/>
            </a:pPr>
            <a:endParaRPr lang="en-US" sz="1800" dirty="0"/>
          </a:p>
          <a:p>
            <a:pPr marL="0" indent="0">
              <a:buNone/>
            </a:pPr>
            <a:r>
              <a:rPr lang="en-US" sz="1800" dirty="0"/>
              <a:t> </a:t>
            </a:r>
            <a:r>
              <a:rPr lang="en-US" sz="1800" b="1" dirty="0"/>
              <a:t>Dr. John Jones, Vice President for Student Affairs </a:t>
            </a:r>
            <a:endParaRPr lang="en-US" sz="1800" dirty="0"/>
          </a:p>
          <a:p>
            <a:pPr marL="0" indent="0">
              <a:buNone/>
            </a:pPr>
            <a:endParaRPr lang="en-US" dirty="0"/>
          </a:p>
        </p:txBody>
      </p:sp>
    </p:spTree>
    <p:extLst>
      <p:ext uri="{BB962C8B-B14F-4D97-AF65-F5344CB8AC3E}">
        <p14:creationId xmlns:p14="http://schemas.microsoft.com/office/powerpoint/2010/main" val="30226689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solidFill>
                  <a:srgbClr val="1E6B52"/>
                </a:solidFill>
              </a:rPr>
              <a:t>Let’s hear from you! </a:t>
            </a:r>
            <a:br>
              <a:rPr lang="en-US" dirty="0"/>
            </a:br>
            <a:r>
              <a:rPr lang="en-US" sz="2600" dirty="0"/>
              <a:t>How does your campus promote a culture of </a:t>
            </a:r>
            <a:br>
              <a:rPr lang="en-US" sz="2600" dirty="0"/>
            </a:br>
            <a:r>
              <a:rPr lang="en-US" sz="2600" dirty="0"/>
              <a:t>disability inclusion?</a:t>
            </a:r>
          </a:p>
        </p:txBody>
      </p:sp>
      <p:sp>
        <p:nvSpPr>
          <p:cNvPr id="3" name="Content Placeholder 2"/>
          <p:cNvSpPr>
            <a:spLocks noGrp="1"/>
          </p:cNvSpPr>
          <p:nvPr>
            <p:ph idx="1"/>
          </p:nvPr>
        </p:nvSpPr>
        <p:spPr>
          <a:xfrm>
            <a:off x="457200" y="1846106"/>
            <a:ext cx="8229600" cy="3237247"/>
          </a:xfrm>
        </p:spPr>
        <p:txBody>
          <a:bodyPr/>
          <a:lstStyle/>
          <a:p>
            <a:r>
              <a:rPr lang="en-US" sz="2000" dirty="0"/>
              <a:t>At what level does your campus view the idea of disability as diversity? </a:t>
            </a:r>
          </a:p>
          <a:p>
            <a:r>
              <a:rPr lang="en-US" sz="2000" dirty="0"/>
              <a:t>What is something your department can do to further advance toward a culture of disability inclusion/access?</a:t>
            </a:r>
          </a:p>
          <a:p>
            <a:r>
              <a:rPr lang="en-US" sz="2000" dirty="0"/>
              <a:t>What are some of the potential challenges for accomplishing your goal?</a:t>
            </a:r>
          </a:p>
          <a:p>
            <a:r>
              <a:rPr lang="en-US" sz="2000" dirty="0"/>
              <a:t>Are there any strategies that might work on your campus to overcome those challenges? </a:t>
            </a:r>
          </a:p>
        </p:txBody>
      </p:sp>
    </p:spTree>
    <p:extLst>
      <p:ext uri="{BB962C8B-B14F-4D97-AF65-F5344CB8AC3E}">
        <p14:creationId xmlns:p14="http://schemas.microsoft.com/office/powerpoint/2010/main" val="3755753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1E6B52"/>
                </a:solidFill>
              </a:rPr>
              <a:t>Questions / Contact Information </a:t>
            </a:r>
          </a:p>
        </p:txBody>
      </p:sp>
      <p:sp>
        <p:nvSpPr>
          <p:cNvPr id="3" name="Content Placeholder 2"/>
          <p:cNvSpPr>
            <a:spLocks noGrp="1"/>
          </p:cNvSpPr>
          <p:nvPr>
            <p:ph idx="1"/>
          </p:nvPr>
        </p:nvSpPr>
        <p:spPr>
          <a:xfrm>
            <a:off x="457200" y="790042"/>
            <a:ext cx="8229600" cy="3920947"/>
          </a:xfrm>
        </p:spPr>
        <p:txBody>
          <a:bodyPr/>
          <a:lstStyle/>
          <a:p>
            <a:pPr marL="0" indent="0">
              <a:buNone/>
            </a:pPr>
            <a:r>
              <a:rPr lang="en-US" sz="2200" b="1" dirty="0"/>
              <a:t>Allison Solomon, Director/ADA Compliance Officer </a:t>
            </a:r>
            <a:r>
              <a:rPr lang="en-US" sz="2200" dirty="0">
                <a:hlinkClick r:id="rId3"/>
              </a:rPr>
              <a:t>asolomon@uab.edu</a:t>
            </a:r>
            <a:r>
              <a:rPr lang="en-US" sz="2200" dirty="0"/>
              <a:t> </a:t>
            </a:r>
          </a:p>
          <a:p>
            <a:pPr marL="0" indent="0">
              <a:buNone/>
            </a:pPr>
            <a:endParaRPr lang="en-US" sz="2200" dirty="0"/>
          </a:p>
          <a:p>
            <a:pPr marL="0" indent="0">
              <a:buNone/>
            </a:pPr>
            <a:r>
              <a:rPr lang="en-US" sz="2200" b="1" dirty="0"/>
              <a:t>Valerie DuBose, Assistant Director </a:t>
            </a:r>
          </a:p>
          <a:p>
            <a:pPr marL="0" indent="0">
              <a:buNone/>
            </a:pPr>
            <a:r>
              <a:rPr lang="en-US" sz="2200" dirty="0">
                <a:hlinkClick r:id="rId4"/>
              </a:rPr>
              <a:t>vdubose@uab.edu</a:t>
            </a:r>
            <a:r>
              <a:rPr lang="en-US" sz="2200" dirty="0"/>
              <a:t> </a:t>
            </a:r>
          </a:p>
          <a:p>
            <a:pPr marL="0" indent="0">
              <a:buNone/>
            </a:pPr>
            <a:endParaRPr lang="en-US" sz="2200" dirty="0"/>
          </a:p>
          <a:p>
            <a:pPr marL="0" indent="0" algn="ctr">
              <a:buNone/>
            </a:pPr>
            <a:r>
              <a:rPr lang="en-US" sz="2200" b="1" dirty="0"/>
              <a:t>UAB Disability Support Services</a:t>
            </a:r>
          </a:p>
          <a:p>
            <a:pPr marL="0" indent="0" algn="ctr">
              <a:buNone/>
            </a:pPr>
            <a:r>
              <a:rPr lang="en-US" sz="2200" dirty="0"/>
              <a:t>uab.edu/</a:t>
            </a:r>
            <a:r>
              <a:rPr lang="en-US" sz="2200" dirty="0" err="1"/>
              <a:t>dss</a:t>
            </a:r>
            <a:endParaRPr lang="en-US" sz="2200" dirty="0"/>
          </a:p>
          <a:p>
            <a:pPr marL="0" indent="0" algn="ctr">
              <a:buNone/>
            </a:pPr>
            <a:r>
              <a:rPr lang="en-US" sz="2200" dirty="0">
                <a:hlinkClick r:id="rId5"/>
              </a:rPr>
              <a:t>dss@uab.edu</a:t>
            </a:r>
            <a:r>
              <a:rPr lang="en-US" sz="2200" dirty="0"/>
              <a:t> </a:t>
            </a:r>
          </a:p>
          <a:p>
            <a:pPr marL="0" indent="0" algn="ctr">
              <a:buNone/>
            </a:pPr>
            <a:r>
              <a:rPr lang="en-US" sz="2200" dirty="0"/>
              <a:t>205.934-4205</a:t>
            </a:r>
          </a:p>
          <a:p>
            <a:pPr marL="0" indent="0">
              <a:buNone/>
            </a:pPr>
            <a:endParaRPr lang="en-US" sz="2400" dirty="0"/>
          </a:p>
        </p:txBody>
      </p:sp>
    </p:spTree>
    <p:extLst>
      <p:ext uri="{BB962C8B-B14F-4D97-AF65-F5344CB8AC3E}">
        <p14:creationId xmlns:p14="http://schemas.microsoft.com/office/powerpoint/2010/main" val="403279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E6B52"/>
                </a:solidFill>
              </a:rPr>
              <a:t>UAB Disability Support Services</a:t>
            </a:r>
          </a:p>
        </p:txBody>
      </p:sp>
      <p:sp>
        <p:nvSpPr>
          <p:cNvPr id="20" name="Bent-Up Arrow 19" descr="Arrow indicates that this organizational structure slide is describing a descending hierarchy." title="Image of arrow pointing to the right"/>
          <p:cNvSpPr/>
          <p:nvPr/>
        </p:nvSpPr>
        <p:spPr>
          <a:xfrm rot="5400000">
            <a:off x="3516459" y="3475497"/>
            <a:ext cx="987195" cy="1123886"/>
          </a:xfrm>
          <a:prstGeom prst="bentUpArrow">
            <a:avLst>
              <a:gd name="adj1" fmla="val 32840"/>
              <a:gd name="adj2" fmla="val 25000"/>
              <a:gd name="adj3" fmla="val 3578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1" name="Bent-Up Arrow 20" descr="Arrow indicates that this organizational structure slide is describing a descending hierarchy." title="Image of arrow pointing to the right"/>
          <p:cNvSpPr/>
          <p:nvPr/>
        </p:nvSpPr>
        <p:spPr>
          <a:xfrm rot="5400000">
            <a:off x="1063514" y="1932244"/>
            <a:ext cx="987195" cy="1123886"/>
          </a:xfrm>
          <a:prstGeom prst="bentUpArrow">
            <a:avLst>
              <a:gd name="adj1" fmla="val 32840"/>
              <a:gd name="adj2" fmla="val 25000"/>
              <a:gd name="adj3" fmla="val 3578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 name="TextBox 2" descr="AVP Student Experience&#10;AVP Student Services&#10;Development &amp; Giving&#10;Finance &amp; Administration&#10;Title IX&#10;" title="AVP Student Health and Wellbeing"/>
          <p:cNvSpPr txBox="1"/>
          <p:nvPr/>
        </p:nvSpPr>
        <p:spPr>
          <a:xfrm>
            <a:off x="2168792" y="858352"/>
            <a:ext cx="2900642" cy="1103379"/>
          </a:xfrm>
          <a:prstGeom prst="rect">
            <a:avLst/>
          </a:prstGeom>
          <a:noFill/>
        </p:spPr>
        <p:txBody>
          <a:bodyPr wrap="square" rtlCol="0">
            <a:spAutoFit/>
          </a:bodyPr>
          <a:lstStyle/>
          <a:p>
            <a:pPr marL="114300" lvl="1" indent="-114300" defTabSz="622300">
              <a:lnSpc>
                <a:spcPct val="90000"/>
              </a:lnSpc>
              <a:spcBef>
                <a:spcPct val="0"/>
              </a:spcBef>
              <a:spcAft>
                <a:spcPct val="15000"/>
              </a:spcAft>
              <a:buChar char="••"/>
            </a:pPr>
            <a:r>
              <a:rPr lang="en-US" sz="1400" b="1" dirty="0"/>
              <a:t>AVP Student Health and Wellbeing</a:t>
            </a:r>
          </a:p>
          <a:p>
            <a:pPr marL="57150" lvl="1" indent="-57150" defTabSz="444500">
              <a:lnSpc>
                <a:spcPct val="90000"/>
              </a:lnSpc>
              <a:spcBef>
                <a:spcPct val="0"/>
              </a:spcBef>
              <a:spcAft>
                <a:spcPct val="15000"/>
              </a:spcAft>
              <a:buChar char="••"/>
            </a:pPr>
            <a:r>
              <a:rPr lang="en-US" sz="1000" dirty="0"/>
              <a:t>AVP Student Experience</a:t>
            </a:r>
          </a:p>
          <a:p>
            <a:pPr marL="57150" lvl="1" indent="-57150" defTabSz="444500">
              <a:lnSpc>
                <a:spcPct val="90000"/>
              </a:lnSpc>
              <a:spcBef>
                <a:spcPct val="0"/>
              </a:spcBef>
              <a:spcAft>
                <a:spcPct val="15000"/>
              </a:spcAft>
              <a:buChar char="••"/>
            </a:pPr>
            <a:r>
              <a:rPr lang="en-US" sz="1000" dirty="0"/>
              <a:t>AVP Student Services</a:t>
            </a:r>
          </a:p>
          <a:p>
            <a:pPr marL="57150" lvl="1" indent="-57150" defTabSz="444500">
              <a:lnSpc>
                <a:spcPct val="90000"/>
              </a:lnSpc>
              <a:spcBef>
                <a:spcPct val="0"/>
              </a:spcBef>
              <a:spcAft>
                <a:spcPct val="15000"/>
              </a:spcAft>
              <a:buChar char="••"/>
            </a:pPr>
            <a:r>
              <a:rPr lang="en-US" sz="1000" dirty="0"/>
              <a:t>Development &amp; Giving</a:t>
            </a:r>
          </a:p>
          <a:p>
            <a:pPr marL="57150" lvl="1" indent="-57150" defTabSz="444500">
              <a:lnSpc>
                <a:spcPct val="90000"/>
              </a:lnSpc>
              <a:spcBef>
                <a:spcPct val="0"/>
              </a:spcBef>
              <a:spcAft>
                <a:spcPct val="15000"/>
              </a:spcAft>
              <a:buChar char="••"/>
            </a:pPr>
            <a:r>
              <a:rPr lang="en-US" sz="1000" dirty="0"/>
              <a:t>Finance &amp; Administration</a:t>
            </a:r>
          </a:p>
          <a:p>
            <a:pPr marL="57150" lvl="1" indent="-57150" defTabSz="444500">
              <a:lnSpc>
                <a:spcPct val="90000"/>
              </a:lnSpc>
              <a:spcBef>
                <a:spcPct val="0"/>
              </a:spcBef>
              <a:spcAft>
                <a:spcPct val="15000"/>
              </a:spcAft>
              <a:buChar char="••"/>
            </a:pPr>
            <a:r>
              <a:rPr lang="en-US" sz="1000" dirty="0"/>
              <a:t>Title IX</a:t>
            </a:r>
          </a:p>
        </p:txBody>
      </p:sp>
      <p:sp>
        <p:nvSpPr>
          <p:cNvPr id="22" name="TextBox 21" descr="Disability Support Services,Campus Recreation, Student Health, Student Counseling, Veteran Recruitment &amp; Support Services, Wellness Promotion&#10;" title="Box describing areas under the VP of Student Affairs at UAB"/>
          <p:cNvSpPr txBox="1"/>
          <p:nvPr/>
        </p:nvSpPr>
        <p:spPr>
          <a:xfrm>
            <a:off x="4572000" y="2436095"/>
            <a:ext cx="2414016" cy="1103379"/>
          </a:xfrm>
          <a:prstGeom prst="rect">
            <a:avLst/>
          </a:prstGeom>
          <a:noFill/>
        </p:spPr>
        <p:txBody>
          <a:bodyPr wrap="square" rtlCol="0">
            <a:spAutoFit/>
          </a:bodyPr>
          <a:lstStyle/>
          <a:p>
            <a:pPr marL="57150" lvl="1" indent="-57150" defTabSz="444500">
              <a:lnSpc>
                <a:spcPct val="90000"/>
              </a:lnSpc>
              <a:spcBef>
                <a:spcPct val="0"/>
              </a:spcBef>
              <a:spcAft>
                <a:spcPct val="15000"/>
              </a:spcAft>
              <a:buChar char="••"/>
            </a:pPr>
            <a:r>
              <a:rPr lang="en-US" sz="1000" dirty="0"/>
              <a:t> </a:t>
            </a:r>
            <a:r>
              <a:rPr lang="en-US" sz="1400" b="1" dirty="0"/>
              <a:t>Disability Support Services</a:t>
            </a:r>
            <a:endParaRPr lang="en-US" dirty="0"/>
          </a:p>
          <a:p>
            <a:pPr marL="57150" lvl="1" indent="-57150" defTabSz="444500">
              <a:lnSpc>
                <a:spcPct val="90000"/>
              </a:lnSpc>
              <a:spcBef>
                <a:spcPct val="0"/>
              </a:spcBef>
              <a:spcAft>
                <a:spcPct val="15000"/>
              </a:spcAft>
              <a:buChar char="••"/>
            </a:pPr>
            <a:r>
              <a:rPr lang="en-US" sz="1000" dirty="0"/>
              <a:t>Campus Recreation </a:t>
            </a:r>
          </a:p>
          <a:p>
            <a:pPr marL="57150" lvl="1" indent="-57150" defTabSz="444500">
              <a:lnSpc>
                <a:spcPct val="90000"/>
              </a:lnSpc>
              <a:spcBef>
                <a:spcPct val="0"/>
              </a:spcBef>
              <a:spcAft>
                <a:spcPct val="15000"/>
              </a:spcAft>
              <a:buChar char="••"/>
            </a:pPr>
            <a:r>
              <a:rPr lang="en-US" sz="1000" dirty="0"/>
              <a:t>  Student Health</a:t>
            </a:r>
          </a:p>
          <a:p>
            <a:pPr marL="57150" lvl="1" indent="-57150" defTabSz="444500">
              <a:lnSpc>
                <a:spcPct val="90000"/>
              </a:lnSpc>
              <a:spcBef>
                <a:spcPct val="0"/>
              </a:spcBef>
              <a:spcAft>
                <a:spcPct val="15000"/>
              </a:spcAft>
              <a:buChar char="••"/>
            </a:pPr>
            <a:r>
              <a:rPr lang="en-US" sz="1000" dirty="0"/>
              <a:t> Student Counseling</a:t>
            </a:r>
          </a:p>
          <a:p>
            <a:pPr marL="57150" lvl="1" indent="-57150" defTabSz="444500">
              <a:lnSpc>
                <a:spcPct val="90000"/>
              </a:lnSpc>
              <a:spcBef>
                <a:spcPct val="0"/>
              </a:spcBef>
              <a:spcAft>
                <a:spcPct val="15000"/>
              </a:spcAft>
              <a:buChar char="••"/>
            </a:pPr>
            <a:r>
              <a:rPr lang="en-US" sz="1000" dirty="0"/>
              <a:t>Veteran Recruitment &amp; Support Services</a:t>
            </a:r>
          </a:p>
          <a:p>
            <a:pPr marL="57150" lvl="1" indent="-57150" defTabSz="444500">
              <a:lnSpc>
                <a:spcPct val="90000"/>
              </a:lnSpc>
              <a:spcBef>
                <a:spcPct val="0"/>
              </a:spcBef>
              <a:spcAft>
                <a:spcPct val="15000"/>
              </a:spcAft>
              <a:buChar char="••"/>
            </a:pPr>
            <a:r>
              <a:rPr lang="en-US" sz="1000" dirty="0"/>
              <a:t> Wellness Promotion</a:t>
            </a:r>
          </a:p>
        </p:txBody>
      </p:sp>
      <p:sp>
        <p:nvSpPr>
          <p:cNvPr id="23" name="Rounded Rectangle 4" descr="Division of Student Affairs" title="Text Box titled Vice President"/>
          <p:cNvSpPr txBox="1"/>
          <p:nvPr/>
        </p:nvSpPr>
        <p:spPr>
          <a:xfrm>
            <a:off x="457200" y="950934"/>
            <a:ext cx="1548265" cy="1049655"/>
          </a:xfrm>
          <a:prstGeom prst="rect">
            <a:avLst/>
          </a:prstGeom>
          <a:solidFill>
            <a:srgbClr val="1E6B52"/>
          </a:solid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t>Vice President</a:t>
            </a:r>
          </a:p>
          <a:p>
            <a:pPr lvl="0" algn="ctr" defTabSz="800100">
              <a:lnSpc>
                <a:spcPct val="90000"/>
              </a:lnSpc>
              <a:spcBef>
                <a:spcPct val="0"/>
              </a:spcBef>
              <a:spcAft>
                <a:spcPct val="35000"/>
              </a:spcAft>
            </a:pPr>
            <a:r>
              <a:rPr lang="en-US" sz="1800" kern="1200" dirty="0"/>
              <a:t>Division of Student Affairs</a:t>
            </a:r>
          </a:p>
        </p:txBody>
      </p:sp>
      <p:sp>
        <p:nvSpPr>
          <p:cNvPr id="24" name="Rounded Rectangle 4" descr="Titled Assistant Vice President: Student Health and Wellbeing" title="Box showing descending organizational structure"/>
          <p:cNvSpPr txBox="1"/>
          <p:nvPr/>
        </p:nvSpPr>
        <p:spPr>
          <a:xfrm>
            <a:off x="2850547" y="2494187"/>
            <a:ext cx="1548265" cy="1049655"/>
          </a:xfrm>
          <a:prstGeom prst="rect">
            <a:avLst/>
          </a:prstGeom>
          <a:solidFill>
            <a:srgbClr val="EB6851"/>
          </a:solid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t>Assistant VP</a:t>
            </a:r>
          </a:p>
          <a:p>
            <a:pPr lvl="0" algn="ctr" defTabSz="800100">
              <a:lnSpc>
                <a:spcPct val="90000"/>
              </a:lnSpc>
              <a:spcBef>
                <a:spcPct val="0"/>
              </a:spcBef>
              <a:spcAft>
                <a:spcPct val="35000"/>
              </a:spcAft>
            </a:pPr>
            <a:r>
              <a:rPr lang="en-US" sz="1800" kern="1200" dirty="0"/>
              <a:t>Student Health and Wellbeing</a:t>
            </a:r>
          </a:p>
        </p:txBody>
      </p:sp>
      <p:sp>
        <p:nvSpPr>
          <p:cNvPr id="25" name="Rounded Rectangle 4" descr="Disability Support Services" title="Box showing descending organizational structure"/>
          <p:cNvSpPr txBox="1"/>
          <p:nvPr/>
        </p:nvSpPr>
        <p:spPr>
          <a:xfrm>
            <a:off x="5169566" y="3791465"/>
            <a:ext cx="1548265" cy="1049655"/>
          </a:xfrm>
          <a:prstGeom prst="rect">
            <a:avLst/>
          </a:prstGeom>
          <a:solidFill>
            <a:srgbClr val="5C7E95"/>
          </a:solid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t>Disability Support Services</a:t>
            </a:r>
          </a:p>
        </p:txBody>
      </p:sp>
    </p:spTree>
    <p:extLst>
      <p:ext uri="{BB962C8B-B14F-4D97-AF65-F5344CB8AC3E}">
        <p14:creationId xmlns:p14="http://schemas.microsoft.com/office/powerpoint/2010/main" val="3894166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E6B52"/>
                </a:solidFill>
              </a:rPr>
              <a:t>UAB DSS at a Glance</a:t>
            </a:r>
          </a:p>
        </p:txBody>
      </p:sp>
      <p:sp>
        <p:nvSpPr>
          <p:cNvPr id="3" name="Content Placeholder 2"/>
          <p:cNvSpPr>
            <a:spLocks noGrp="1"/>
          </p:cNvSpPr>
          <p:nvPr>
            <p:ph idx="1"/>
          </p:nvPr>
        </p:nvSpPr>
        <p:spPr>
          <a:xfrm>
            <a:off x="457200" y="1089965"/>
            <a:ext cx="8229600" cy="3504657"/>
          </a:xfrm>
        </p:spPr>
        <p:txBody>
          <a:bodyPr/>
          <a:lstStyle/>
          <a:p>
            <a:r>
              <a:rPr lang="en-US" sz="2000" dirty="0"/>
              <a:t>Number of </a:t>
            </a:r>
            <a:r>
              <a:rPr lang="en-US" sz="2000" u="sng" dirty="0"/>
              <a:t>active</a:t>
            </a:r>
            <a:r>
              <a:rPr lang="en-US" sz="2000" dirty="0"/>
              <a:t> students:  </a:t>
            </a:r>
            <a:r>
              <a:rPr lang="en-US" sz="2000" b="1" dirty="0"/>
              <a:t>674</a:t>
            </a:r>
          </a:p>
          <a:p>
            <a:r>
              <a:rPr lang="en-US" sz="2000" dirty="0"/>
              <a:t>Students registered: </a:t>
            </a:r>
            <a:r>
              <a:rPr lang="en-US" sz="2000" b="1" dirty="0"/>
              <a:t>12% increase from AY17</a:t>
            </a:r>
          </a:p>
          <a:p>
            <a:r>
              <a:rPr lang="en-US" sz="2000" dirty="0"/>
              <a:t>Applications submitted: </a:t>
            </a:r>
            <a:r>
              <a:rPr lang="en-US" sz="2000" b="1" dirty="0"/>
              <a:t>38% increase from AY 17</a:t>
            </a:r>
          </a:p>
          <a:p>
            <a:r>
              <a:rPr lang="en-US" sz="2000" dirty="0"/>
              <a:t>Students in Progress: </a:t>
            </a:r>
            <a:r>
              <a:rPr lang="en-US" sz="2000" b="1" dirty="0"/>
              <a:t>72% increase from AY 17</a:t>
            </a:r>
          </a:p>
          <a:p>
            <a:r>
              <a:rPr lang="en-US" sz="2000" dirty="0"/>
              <a:t>Interactions: </a:t>
            </a:r>
            <a:r>
              <a:rPr lang="en-US" sz="2000" b="1" dirty="0"/>
              <a:t>11% increase from AY 17</a:t>
            </a:r>
          </a:p>
          <a:p>
            <a:r>
              <a:rPr lang="en-US" sz="2000" dirty="0"/>
              <a:t>Internal Presentations &amp; Trainings: </a:t>
            </a:r>
            <a:r>
              <a:rPr lang="en-US" sz="2000" b="1" dirty="0"/>
              <a:t>5,780 people within UAB community reached (265% increase)</a:t>
            </a:r>
          </a:p>
        </p:txBody>
      </p:sp>
    </p:spTree>
    <p:extLst>
      <p:ext uri="{BB962C8B-B14F-4D97-AF65-F5344CB8AC3E}">
        <p14:creationId xmlns:p14="http://schemas.microsoft.com/office/powerpoint/2010/main" val="1722119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169" y="291353"/>
            <a:ext cx="8479631" cy="900425"/>
          </a:xfrm>
        </p:spPr>
        <p:txBody>
          <a:bodyPr anchor="t">
            <a:noAutofit/>
          </a:bodyPr>
          <a:lstStyle/>
          <a:p>
            <a:r>
              <a:rPr lang="en-US" dirty="0">
                <a:solidFill>
                  <a:srgbClr val="1E6B52"/>
                </a:solidFill>
              </a:rPr>
              <a:t>Campus Strategic Goals: Diversity woven throughout</a:t>
            </a:r>
          </a:p>
        </p:txBody>
      </p:sp>
      <p:sp>
        <p:nvSpPr>
          <p:cNvPr id="3" name="Content Placeholder 2"/>
          <p:cNvSpPr>
            <a:spLocks noGrp="1"/>
          </p:cNvSpPr>
          <p:nvPr>
            <p:ph idx="1"/>
          </p:nvPr>
        </p:nvSpPr>
        <p:spPr>
          <a:xfrm>
            <a:off x="108880" y="739747"/>
            <a:ext cx="8229600" cy="4004442"/>
          </a:xfrm>
        </p:spPr>
        <p:txBody>
          <a:bodyPr anchor="t"/>
          <a:lstStyle/>
          <a:p>
            <a:pPr marL="0" indent="0" algn="ctr">
              <a:buNone/>
            </a:pPr>
            <a:r>
              <a:rPr lang="en-US" sz="1500" dirty="0"/>
              <a:t>UAB continues to promote its </a:t>
            </a:r>
            <a:r>
              <a:rPr lang="en-US" sz="1500" b="1" u="sng" dirty="0"/>
              <a:t>core value of diversity </a:t>
            </a:r>
            <a:r>
              <a:rPr lang="en-US" sz="1500" dirty="0"/>
              <a:t>and build on its reputation as </a:t>
            </a:r>
          </a:p>
          <a:p>
            <a:pPr marL="0" indent="0" algn="ctr">
              <a:buNone/>
            </a:pPr>
            <a:r>
              <a:rPr lang="en-US" sz="1500" b="1" u="sng" dirty="0"/>
              <a:t>one of the most diverse</a:t>
            </a:r>
            <a:r>
              <a:rPr lang="en-US" sz="1500" dirty="0"/>
              <a:t> universities in the nation. </a:t>
            </a:r>
          </a:p>
          <a:p>
            <a:pPr marL="0" indent="0" algn="ctr">
              <a:buNone/>
            </a:pPr>
            <a:endParaRPr lang="en-US" sz="1500" dirty="0"/>
          </a:p>
          <a:p>
            <a:r>
              <a:rPr lang="en-US" sz="1400" dirty="0"/>
              <a:t>UAB University-Wide Strategic Plan (2018—2023) includes: </a:t>
            </a:r>
          </a:p>
          <a:p>
            <a:pPr marL="683895" lvl="1"/>
            <a:r>
              <a:rPr lang="en-US" sz="1200" b="1" u="sng" dirty="0"/>
              <a:t>Shared Values: </a:t>
            </a:r>
            <a:r>
              <a:rPr lang="en-US" sz="1200" dirty="0"/>
              <a:t>Integrity, Respect, </a:t>
            </a:r>
            <a:r>
              <a:rPr lang="en-US" sz="1200" b="1" u="sng" dirty="0"/>
              <a:t>Diversity and Inclusiveness</a:t>
            </a:r>
            <a:r>
              <a:rPr lang="en-US" sz="1200" dirty="0"/>
              <a:t>, Collaboration, Excellence and Achievement, Stewardship, Accountability </a:t>
            </a:r>
          </a:p>
          <a:p>
            <a:pPr marL="683895" lvl="1"/>
            <a:r>
              <a:rPr lang="en-US" sz="1200" dirty="0"/>
              <a:t>Strategic Goal 1: Offer a world-class, socially conscious education to </a:t>
            </a:r>
            <a:r>
              <a:rPr lang="en-US" sz="1200" b="1" u="sng" dirty="0"/>
              <a:t>diverse</a:t>
            </a:r>
            <a:r>
              <a:rPr lang="en-US" sz="1200" dirty="0"/>
              <a:t> students to prepare the next generation of citizens and leaders</a:t>
            </a:r>
          </a:p>
          <a:p>
            <a:r>
              <a:rPr lang="en-US" sz="1400" dirty="0"/>
              <a:t>UAB Division of Student Affairs Strategic Plan (2016-2020): </a:t>
            </a:r>
          </a:p>
          <a:p>
            <a:pPr lvl="2"/>
            <a:r>
              <a:rPr lang="en-US" sz="1200" b="1" dirty="0"/>
              <a:t>Strategic Priority 2: Supportive and Inclusive Communities </a:t>
            </a:r>
          </a:p>
          <a:p>
            <a:pPr marL="1315720" lvl="3" indent="-287020"/>
            <a:r>
              <a:rPr lang="en-US" sz="1200" dirty="0"/>
              <a:t>Cultivate and demonstrate an atmosphere of inclusion and social justice</a:t>
            </a:r>
          </a:p>
          <a:p>
            <a:pPr marL="1315720" lvl="3" indent="-287020"/>
            <a:r>
              <a:rPr lang="en-US" sz="1200" dirty="0"/>
              <a:t>Highlight and celebrate UAB’s uniqueness</a:t>
            </a:r>
          </a:p>
          <a:p>
            <a:pPr marL="1315720" lvl="3" indent="-287020"/>
            <a:r>
              <a:rPr lang="en-US" sz="1200" dirty="0"/>
              <a:t>Establish a culture of civic responsibility</a:t>
            </a:r>
          </a:p>
          <a:p>
            <a:pPr marL="1315720" lvl="3" indent="-287020"/>
            <a:r>
              <a:rPr lang="en-US" sz="1200" dirty="0"/>
              <a:t>Foster a welcoming, supportive and affirming community</a:t>
            </a:r>
          </a:p>
          <a:p>
            <a:pPr marL="1315720" lvl="3" indent="-287020"/>
            <a:endParaRPr lang="en-US" sz="1000" dirty="0"/>
          </a:p>
          <a:p>
            <a:pPr marL="0" indent="0">
              <a:buNone/>
            </a:pPr>
            <a:endParaRPr lang="en-US" sz="1400" dirty="0"/>
          </a:p>
        </p:txBody>
      </p:sp>
    </p:spTree>
    <p:extLst>
      <p:ext uri="{BB962C8B-B14F-4D97-AF65-F5344CB8AC3E}">
        <p14:creationId xmlns:p14="http://schemas.microsoft.com/office/powerpoint/2010/main" val="51740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E6B52"/>
                </a:solidFill>
              </a:rPr>
              <a:t>Establishment of </a:t>
            </a:r>
            <a:r>
              <a:rPr lang="en-US" u="sng" dirty="0">
                <a:solidFill>
                  <a:srgbClr val="1E6B52"/>
                </a:solidFill>
              </a:rPr>
              <a:t>Access for All </a:t>
            </a:r>
            <a:r>
              <a:rPr lang="en-US" dirty="0">
                <a:solidFill>
                  <a:srgbClr val="1E6B52"/>
                </a:solidFill>
              </a:rPr>
              <a:t>Campaign</a:t>
            </a:r>
          </a:p>
        </p:txBody>
      </p:sp>
      <p:sp>
        <p:nvSpPr>
          <p:cNvPr id="3" name="Content Placeholder 2"/>
          <p:cNvSpPr>
            <a:spLocks noGrp="1"/>
          </p:cNvSpPr>
          <p:nvPr>
            <p:ph idx="1"/>
          </p:nvPr>
        </p:nvSpPr>
        <p:spPr>
          <a:xfrm>
            <a:off x="2731137" y="1657789"/>
            <a:ext cx="8527774" cy="3594083"/>
          </a:xfrm>
        </p:spPr>
        <p:txBody>
          <a:bodyPr/>
          <a:lstStyle/>
          <a:p>
            <a:r>
              <a:rPr lang="en-US" sz="1900" dirty="0"/>
              <a:t>Intended to promote and increase campus awareness </a:t>
            </a:r>
          </a:p>
          <a:p>
            <a:r>
              <a:rPr lang="en-US" sz="1900" dirty="0"/>
              <a:t>Partnered with campus Marketing to create a logo</a:t>
            </a:r>
          </a:p>
          <a:p>
            <a:r>
              <a:rPr lang="en-US" sz="1900" dirty="0"/>
              <a:t>Ramped up marketing efforts surrounding this theme</a:t>
            </a:r>
          </a:p>
          <a:p>
            <a:pPr lvl="1"/>
            <a:r>
              <a:rPr lang="en-US" sz="1900" dirty="0"/>
              <a:t>Tabling events on Campus Green and Student Center</a:t>
            </a:r>
          </a:p>
          <a:p>
            <a:pPr lvl="1"/>
            <a:r>
              <a:rPr lang="en-US" sz="1900" dirty="0"/>
              <a:t>Invested in swag for giveaways at various events</a:t>
            </a:r>
          </a:p>
        </p:txBody>
      </p:sp>
      <p:pic>
        <p:nvPicPr>
          <p:cNvPr id="7" name="Picture 6" descr="Image of a green outline of the UAB city skyline with yellow rays coming from behind the skyline. Underneath the image are the words Access for All with the web address www.uab.edu/dss and the DSS logo." title="Access for All Campaign Im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983" y="1352989"/>
            <a:ext cx="2548154" cy="2353176"/>
          </a:xfrm>
          <a:prstGeom prst="rect">
            <a:avLst/>
          </a:prstGeom>
        </p:spPr>
      </p:pic>
    </p:spTree>
    <p:extLst>
      <p:ext uri="{BB962C8B-B14F-4D97-AF65-F5344CB8AC3E}">
        <p14:creationId xmlns:p14="http://schemas.microsoft.com/office/powerpoint/2010/main" val="1125242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8373" y="1601740"/>
            <a:ext cx="8229600" cy="3237247"/>
          </a:xfrm>
        </p:spPr>
        <p:txBody>
          <a:bodyPr/>
          <a:lstStyle/>
          <a:p>
            <a:pPr marL="0" indent="0" algn="ctr">
              <a:buNone/>
            </a:pPr>
            <a:r>
              <a:rPr lang="en-US" sz="5400" dirty="0">
                <a:solidFill>
                  <a:srgbClr val="1E6B52"/>
                </a:solidFill>
              </a:rPr>
              <a:t>IDENTIFYING &amp; DEVELOPING STRATEGIC PARTNERSHIPS </a:t>
            </a:r>
          </a:p>
        </p:txBody>
      </p:sp>
    </p:spTree>
    <p:extLst>
      <p:ext uri="{BB962C8B-B14F-4D97-AF65-F5344CB8AC3E}">
        <p14:creationId xmlns:p14="http://schemas.microsoft.com/office/powerpoint/2010/main" val="2011158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E6B52"/>
                </a:solidFill>
              </a:rPr>
              <a:t>Who are potential partners?</a:t>
            </a:r>
          </a:p>
        </p:txBody>
      </p:sp>
      <p:sp>
        <p:nvSpPr>
          <p:cNvPr id="3" name="Content Placeholder 2"/>
          <p:cNvSpPr>
            <a:spLocks noGrp="1"/>
          </p:cNvSpPr>
          <p:nvPr>
            <p:ph idx="1"/>
          </p:nvPr>
        </p:nvSpPr>
        <p:spPr>
          <a:xfrm>
            <a:off x="457200" y="888534"/>
            <a:ext cx="8229600" cy="3498919"/>
          </a:xfrm>
        </p:spPr>
        <p:txBody>
          <a:bodyPr anchor="t"/>
          <a:lstStyle/>
          <a:p>
            <a:r>
              <a:rPr lang="en-US" dirty="0"/>
              <a:t>Faculty</a:t>
            </a:r>
          </a:p>
          <a:p>
            <a:r>
              <a:rPr lang="en-US" dirty="0"/>
              <a:t>Staff</a:t>
            </a:r>
          </a:p>
          <a:p>
            <a:r>
              <a:rPr lang="en-US" dirty="0"/>
              <a:t>Administrators</a:t>
            </a:r>
          </a:p>
          <a:p>
            <a:r>
              <a:rPr lang="en-US" dirty="0"/>
              <a:t>Campus Departments/Organizations </a:t>
            </a:r>
          </a:p>
          <a:p>
            <a:r>
              <a:rPr lang="en-US" dirty="0"/>
              <a:t>Student Groups</a:t>
            </a:r>
          </a:p>
          <a:p>
            <a:r>
              <a:rPr lang="en-US" dirty="0"/>
              <a:t>Community Businesses, Agencies </a:t>
            </a:r>
          </a:p>
          <a:p>
            <a:endParaRPr lang="en-US" dirty="0"/>
          </a:p>
        </p:txBody>
      </p:sp>
    </p:spTree>
    <p:extLst>
      <p:ext uri="{BB962C8B-B14F-4D97-AF65-F5344CB8AC3E}">
        <p14:creationId xmlns:p14="http://schemas.microsoft.com/office/powerpoint/2010/main" val="2414961118"/>
      </p:ext>
    </p:extLst>
  </p:cSld>
  <p:clrMapOvr>
    <a:masterClrMapping/>
  </p:clrMapOvr>
</p:sld>
</file>

<file path=ppt/theme/theme1.xml><?xml version="1.0" encoding="utf-8"?>
<a:theme xmlns:a="http://schemas.openxmlformats.org/drawingml/2006/main" name="Green_Angles_template">
  <a:themeElements>
    <a:clrScheme name="Custom 8">
      <a:dk1>
        <a:sysClr val="windowText" lastClr="000000"/>
      </a:dk1>
      <a:lt1>
        <a:sysClr val="window" lastClr="FFFFFF"/>
      </a:lt1>
      <a:dk2>
        <a:srgbClr val="1C4A26"/>
      </a:dk2>
      <a:lt2>
        <a:srgbClr val="EEECE1"/>
      </a:lt2>
      <a:accent1>
        <a:srgbClr val="9C9F49"/>
      </a:accent1>
      <a:accent2>
        <a:srgbClr val="C59518"/>
      </a:accent2>
      <a:accent3>
        <a:srgbClr val="4C4C4C"/>
      </a:accent3>
      <a:accent4>
        <a:srgbClr val="99CC99"/>
      </a:accent4>
      <a:accent5>
        <a:srgbClr val="CCCC99"/>
      </a:accent5>
      <a:accent6>
        <a:srgbClr val="669966"/>
      </a:accent6>
      <a:hlink>
        <a:srgbClr val="008000"/>
      </a:hlink>
      <a:folHlink>
        <a:srgbClr val="9999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EC96C3F5ADFD4ABD9C17091AECB4DC" ma:contentTypeVersion="10" ma:contentTypeDescription="Create a new document." ma:contentTypeScope="" ma:versionID="7a26b7cd021adef302cc6c96feba932b">
  <xsd:schema xmlns:xsd="http://www.w3.org/2001/XMLSchema" xmlns:xs="http://www.w3.org/2001/XMLSchema" xmlns:p="http://schemas.microsoft.com/office/2006/metadata/properties" xmlns:ns1="http://schemas.microsoft.com/sharepoint/v3" xmlns:ns2="828bf973-57c6-41a7-b9d7-3c4861f02f6a" xmlns:ns3="548e7f97-df56-4f92-a1e6-dd409488f064" targetNamespace="http://schemas.microsoft.com/office/2006/metadata/properties" ma:root="true" ma:fieldsID="8a210ba417de604defa87369ba2d82ed" ns1:_="" ns2:_="" ns3:_="">
    <xsd:import namespace="http://schemas.microsoft.com/sharepoint/v3"/>
    <xsd:import namespace="828bf973-57c6-41a7-b9d7-3c4861f02f6a"/>
    <xsd:import namespace="548e7f97-df56-4f92-a1e6-dd409488f06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Location" minOccurs="0"/>
                <xsd:element ref="ns3:SharedWithUsers"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hidden="true" ma:internalName="_ip_UnifiedCompliancePolicyProperties">
      <xsd:simpleType>
        <xsd:restriction base="dms:Note"/>
      </xsd:simpleType>
    </xsd:element>
    <xsd:element name="_ip_UnifiedCompliancePolicyUIAction" ma:index="1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8bf973-57c6-41a7-b9d7-3c4861f02f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48e7f97-df56-4f92-a1e6-dd409488f06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D1F2CF-3205-4EC6-A232-D49C09180B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28bf973-57c6-41a7-b9d7-3c4861f02f6a"/>
    <ds:schemaRef ds:uri="548e7f97-df56-4f92-a1e6-dd409488f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D0C638-E783-4940-94D0-D7499B1800C0}">
  <ds:schemaRefs>
    <ds:schemaRef ds:uri="http://schemas.microsoft.com/office/2006/documentManagement/types"/>
    <ds:schemaRef ds:uri="828bf973-57c6-41a7-b9d7-3c4861f02f6a"/>
    <ds:schemaRef ds:uri="http://purl.org/dc/dcmitype/"/>
    <ds:schemaRef ds:uri="http://schemas.microsoft.com/sharepoint/v3"/>
    <ds:schemaRef ds:uri="http://purl.org/dc/elements/1.1/"/>
    <ds:schemaRef ds:uri="http://schemas.openxmlformats.org/package/2006/metadata/core-properties"/>
    <ds:schemaRef ds:uri="http://schemas.microsoft.com/office/infopath/2007/PartnerControls"/>
    <ds:schemaRef ds:uri="http://purl.org/dc/terms/"/>
    <ds:schemaRef ds:uri="548e7f97-df56-4f92-a1e6-dd409488f064"/>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15A37F91-04AC-48EA-B2A8-7D01ADC821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21888</TotalTime>
  <Words>2988</Words>
  <Application>Microsoft Office PowerPoint</Application>
  <PresentationFormat>On-screen Show (16:9)</PresentationFormat>
  <Paragraphs>376</Paragraphs>
  <Slides>39</Slides>
  <Notes>21</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Green_Angles_template</vt:lpstr>
      <vt:lpstr>Access for All: Creating a campus culture of disability inclusion</vt:lpstr>
      <vt:lpstr>Learning Outcomes</vt:lpstr>
      <vt:lpstr>University of Alabama at Birmingham (UAB)</vt:lpstr>
      <vt:lpstr>UAB Disability Support Services</vt:lpstr>
      <vt:lpstr>UAB DSS at a Glance</vt:lpstr>
      <vt:lpstr>Campus Strategic Goals: Diversity woven throughout</vt:lpstr>
      <vt:lpstr>Establishment of Access for All Campaign</vt:lpstr>
      <vt:lpstr>PowerPoint Presentation</vt:lpstr>
      <vt:lpstr>Who are potential partners?</vt:lpstr>
      <vt:lpstr>Developing Strategic Partnerships: Faculty/ Staff</vt:lpstr>
      <vt:lpstr>Developing Strategic Partnerships and Increasing Engagement : Students   </vt:lpstr>
      <vt:lpstr>Additional Strategic Partnerships &amp; Outreach</vt:lpstr>
      <vt:lpstr>PowerPoint Presentation</vt:lpstr>
      <vt:lpstr>Establish clear expectations for campus community</vt:lpstr>
      <vt:lpstr>PowerPoint Presentation</vt:lpstr>
      <vt:lpstr>Additional Opportunities for promoting a culture of inclusion:</vt:lpstr>
      <vt:lpstr>PowerPoint Presentation</vt:lpstr>
      <vt:lpstr>DATA MATTERS!</vt:lpstr>
      <vt:lpstr>Student Affairs Departmental Goals</vt:lpstr>
      <vt:lpstr>PowerPoint Presentation</vt:lpstr>
      <vt:lpstr>PowerPoint Presentation</vt:lpstr>
      <vt:lpstr>Challenge the Stigma: Details  (adopted from Stella Young’s TED Talk: “I’m not your inspiration, thank you very much”) </vt:lpstr>
      <vt:lpstr>Challenge the Stigma</vt:lpstr>
      <vt:lpstr>Challenge the Stigma: Impact</vt:lpstr>
      <vt:lpstr>Challenge the Stigma Video</vt:lpstr>
      <vt:lpstr>PowerPoint Presentation</vt:lpstr>
      <vt:lpstr>All In: A Commitment to Accessibility &amp; Inclusion </vt:lpstr>
      <vt:lpstr>PowerPoint Presentation</vt:lpstr>
      <vt:lpstr>The Disability Experience: Details</vt:lpstr>
      <vt:lpstr>The Disability Experience: Impact</vt:lpstr>
      <vt:lpstr>Use one word to describe accessible...</vt:lpstr>
      <vt:lpstr>Comments from Participants:</vt:lpstr>
      <vt:lpstr>PowerPoint Presentation</vt:lpstr>
      <vt:lpstr>Annual Wheelchair Flag Football Game</vt:lpstr>
      <vt:lpstr>Student Affairs Innovation Grant: Kurzweil Pilot Project</vt:lpstr>
      <vt:lpstr>Key Accomplishments resulting from campus  support </vt:lpstr>
      <vt:lpstr>PowerPoint Presentation</vt:lpstr>
      <vt:lpstr>Let’s hear from you!  How does your campus promote a culture of  disability inclusion?</vt:lpstr>
      <vt:lpstr>Questions / Contact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 for All: Creating a campus culture of disability inclusion</dc:title>
  <dc:creator>Dubose, Valerie</dc:creator>
  <cp:lastModifiedBy>Dubose, Valerie</cp:lastModifiedBy>
  <cp:revision>127</cp:revision>
  <cp:lastPrinted>2018-06-27T20:45:04Z</cp:lastPrinted>
  <dcterms:modified xsi:type="dcterms:W3CDTF">2018-07-02T20:17:49Z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0x01010003EC96C3F5ADFD4ABD9C17091AECB4DC</vt:lpwstr>
  </property>
</Properties>
</file>