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  <p:sldId id="336" r:id="rId3"/>
    <p:sldId id="307" r:id="rId4"/>
    <p:sldId id="332" r:id="rId5"/>
    <p:sldId id="312" r:id="rId6"/>
    <p:sldId id="306" r:id="rId7"/>
    <p:sldId id="308" r:id="rId8"/>
    <p:sldId id="309" r:id="rId9"/>
    <p:sldId id="310" r:id="rId10"/>
    <p:sldId id="316" r:id="rId11"/>
    <p:sldId id="330" r:id="rId12"/>
    <p:sldId id="333" r:id="rId13"/>
    <p:sldId id="313" r:id="rId14"/>
    <p:sldId id="327" r:id="rId15"/>
    <p:sldId id="328" r:id="rId16"/>
    <p:sldId id="324" r:id="rId17"/>
    <p:sldId id="325" r:id="rId18"/>
    <p:sldId id="318" r:id="rId19"/>
    <p:sldId id="326" r:id="rId20"/>
    <p:sldId id="334" r:id="rId21"/>
    <p:sldId id="335" r:id="rId22"/>
    <p:sldId id="331" r:id="rId23"/>
    <p:sldId id="304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9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5F6849-E746-4C50-B190-519E5D38E8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4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8C4B40-D338-48C1-AEAB-DDA7C18163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20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8C4B40-D338-48C1-AEAB-DDA7C18163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157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8C4B40-D338-48C1-AEAB-DDA7C18163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3007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8C4B40-D338-48C1-AEAB-DDA7C18163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64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8C4B40-D338-48C1-AEAB-DDA7C18163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94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8C4B40-D338-48C1-AEAB-DDA7C18163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733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13003B-C17B-4500-8242-DAE1AB339C2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34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E8D71A-AB32-4CAC-8763-CCBC689ED7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66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7EF42C-9A55-4392-8596-855779944E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21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158D0-945E-4B20-93CC-4734D53E28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68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3ADEC9-F158-4C04-B714-D6C9FFF3AB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85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9D7F78-1F35-413E-A35F-B0CC8BA62BF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4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8395B4-FEB4-4553-824D-A87929193D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3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8D9FFC-69B1-475A-BD3B-950D56694D3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9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EE6E-26D7-4D60-B736-37CA7AE6AF9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683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A62AE2-CC8D-4255-9337-771F4C2A69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55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28C4B40-D338-48C1-AEAB-DDA7C18163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7960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uggan@cod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s://www.youtube.com/watch?v=plPNhooUUu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lPNhooUUu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d.edu/student_life/student_services/austismerica.aspx" TargetMode="External"/><Relationship Id="rId2" Type="http://schemas.openxmlformats.org/officeDocument/2006/relationships/hyperlink" Target="https://www.facebook.com/Autismeric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yeAT0dInc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1981200"/>
            <a:ext cx="8534400" cy="3329581"/>
          </a:xfrm>
        </p:spPr>
        <p:txBody>
          <a:bodyPr/>
          <a:lstStyle/>
          <a:p>
            <a:pPr>
              <a:defRPr/>
            </a:pPr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4000" b="1" dirty="0"/>
              <a:t/>
            </a:r>
            <a:br>
              <a:rPr lang="en-US" sz="4000" b="1" dirty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4000" b="1" dirty="0" smtClean="0"/>
              <a:t>Serving Students on the Autism Spectrum and Intellectual Disabilities at Community Colleges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990600" y="4419600"/>
            <a:ext cx="7772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 algn="r" eaLnBrk="1" hangingPunct="1">
              <a:defRPr/>
            </a:pPr>
            <a:r>
              <a:rPr lang="en-US" sz="2800" b="0" kern="0" dirty="0" smtClean="0"/>
              <a:t>Michael W. Duggan, LCPC, CRC, </a:t>
            </a:r>
            <a:r>
              <a:rPr lang="en-US" sz="2800" b="0" kern="0" dirty="0" err="1" smtClean="0"/>
              <a:t>Ed.D</a:t>
            </a:r>
            <a:r>
              <a:rPr lang="en-US" sz="2800" b="0" kern="0" dirty="0" smtClean="0"/>
              <a:t>.</a:t>
            </a:r>
          </a:p>
          <a:p>
            <a:pPr algn="r" eaLnBrk="1" hangingPunct="1">
              <a:defRPr/>
            </a:pPr>
            <a:r>
              <a:rPr lang="en-US" sz="2800" b="0" kern="0" dirty="0" smtClean="0"/>
              <a:t>Counselor for Students with Disabilities/Professor</a:t>
            </a:r>
          </a:p>
          <a:p>
            <a:pPr algn="r" eaLnBrk="1" hangingPunct="1">
              <a:defRPr/>
            </a:pPr>
            <a:r>
              <a:rPr lang="en-US" sz="2800" b="0" kern="0" dirty="0" smtClean="0"/>
              <a:t>Counseling Services</a:t>
            </a:r>
          </a:p>
          <a:p>
            <a:pPr algn="r" eaLnBrk="1" hangingPunct="1">
              <a:defRPr/>
            </a:pPr>
            <a:r>
              <a:rPr lang="en-US" sz="2800" b="0" kern="0" dirty="0">
                <a:hlinkClick r:id="rId2"/>
              </a:rPr>
              <a:t>d</a:t>
            </a:r>
            <a:r>
              <a:rPr lang="en-US" sz="2800" b="0" kern="0" dirty="0" smtClean="0">
                <a:hlinkClick r:id="rId2"/>
              </a:rPr>
              <a:t>uggan@cod.edu</a:t>
            </a:r>
            <a:endParaRPr lang="en-US" sz="2800" b="0" kern="0" dirty="0" smtClean="0"/>
          </a:p>
          <a:p>
            <a:pPr algn="r" eaLnBrk="1" hangingPunct="1">
              <a:defRPr/>
            </a:pPr>
            <a:r>
              <a:rPr lang="en-US" sz="2800" b="0" kern="0" dirty="0" smtClean="0"/>
              <a:t>630-942-2845</a:t>
            </a:r>
            <a:r>
              <a:rPr lang="en-US" kern="0" dirty="0" smtClean="0"/>
              <a:t/>
            </a:r>
            <a:br>
              <a:rPr lang="en-US" kern="0" dirty="0" smtClean="0"/>
            </a:br>
            <a:endParaRPr lang="en-US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39112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+mn-lt"/>
              </a:rPr>
              <a:t>Education 1110—Interpersonal Skills for Life and Work for Autism Spectrum Students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40386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sz="2800" dirty="0" smtClean="0"/>
              <a:t>Small cohort of 15 students</a:t>
            </a:r>
          </a:p>
          <a:p>
            <a:r>
              <a:rPr lang="en-US" sz="2800" dirty="0" smtClean="0"/>
              <a:t>Targets unique interpersonal challenges for students on the spectrum</a:t>
            </a:r>
          </a:p>
          <a:p>
            <a:pPr lvl="1"/>
            <a:r>
              <a:rPr lang="en-US" dirty="0" smtClean="0"/>
              <a:t>Making friends</a:t>
            </a:r>
          </a:p>
          <a:p>
            <a:pPr lvl="1"/>
            <a:r>
              <a:rPr lang="en-US" dirty="0" smtClean="0"/>
              <a:t>Developing relationships</a:t>
            </a:r>
          </a:p>
          <a:p>
            <a:pPr lvl="1"/>
            <a:r>
              <a:rPr lang="en-US" dirty="0" smtClean="0"/>
              <a:t>Managing anxiety and stress</a:t>
            </a:r>
          </a:p>
          <a:p>
            <a:pPr lvl="1"/>
            <a:r>
              <a:rPr lang="en-US" dirty="0" smtClean="0"/>
              <a:t>Developing coping skills</a:t>
            </a:r>
          </a:p>
          <a:p>
            <a:pPr lvl="1"/>
            <a:r>
              <a:rPr lang="en-US" dirty="0" smtClean="0"/>
              <a:t>Asking for help</a:t>
            </a:r>
          </a:p>
          <a:p>
            <a:pPr lvl="1"/>
            <a:r>
              <a:rPr lang="en-US" dirty="0" smtClean="0"/>
              <a:t>Expressing and recognizing emotions</a:t>
            </a:r>
          </a:p>
          <a:p>
            <a:pPr lvl="1"/>
            <a:r>
              <a:rPr lang="en-US" dirty="0" smtClean="0"/>
              <a:t>Many more topics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40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4484"/>
            <a:ext cx="10744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sz="4000" dirty="0" smtClean="0">
                <a:latin typeface="+mn-lt"/>
              </a:rPr>
              <a:t>What works: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Students love socializing without the heavy therapeutic component </a:t>
            </a:r>
          </a:p>
          <a:p>
            <a:r>
              <a:rPr lang="en-US" sz="2800" dirty="0" smtClean="0"/>
              <a:t>Eases the transition from high school to college</a:t>
            </a:r>
            <a:endParaRPr lang="en-US" sz="2800" dirty="0"/>
          </a:p>
          <a:p>
            <a:r>
              <a:rPr lang="en-US" sz="2800" dirty="0" smtClean="0"/>
              <a:t>Long term relationships form from both the class and the group</a:t>
            </a:r>
          </a:p>
          <a:p>
            <a:r>
              <a:rPr lang="en-US" sz="2800" dirty="0" smtClean="0"/>
              <a:t>Parents benefit as much as the students</a:t>
            </a:r>
            <a:endParaRPr lang="en-US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223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35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4484"/>
            <a:ext cx="10744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sz="4000" dirty="0" smtClean="0">
                <a:latin typeface="+mn-lt"/>
              </a:rPr>
              <a:t>Challenges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Some parents feel once a month isn’t enough</a:t>
            </a:r>
          </a:p>
          <a:p>
            <a:r>
              <a:rPr lang="en-US" sz="2800" dirty="0" smtClean="0"/>
              <a:t>Staffing levels can be low if someone is out</a:t>
            </a:r>
            <a:endParaRPr lang="en-US" sz="2800" dirty="0"/>
          </a:p>
          <a:p>
            <a:r>
              <a:rPr lang="en-US" sz="2800" dirty="0" smtClean="0"/>
              <a:t>Varying functioning levels in the class</a:t>
            </a:r>
          </a:p>
          <a:p>
            <a:endParaRPr lang="en-US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223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10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8125890" cy="14005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</a:t>
            </a:r>
            <a:r>
              <a:rPr lang="en-US" dirty="0" smtClean="0">
                <a:latin typeface="+mn-lt"/>
              </a:rPr>
              <a:t>Students with Intellectual and/or Developmental Disabilities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dirty="0" smtClean="0"/>
              <a:t>Vocational Skills Program--</a:t>
            </a:r>
          </a:p>
          <a:p>
            <a:pPr lvl="1"/>
            <a:r>
              <a:rPr lang="en-US" dirty="0" smtClean="0"/>
              <a:t>Job Skill Development</a:t>
            </a:r>
            <a:endParaRPr lang="en-US" dirty="0"/>
          </a:p>
          <a:p>
            <a:r>
              <a:rPr lang="en-US" sz="3200" dirty="0" smtClean="0"/>
              <a:t>Project COACH</a:t>
            </a:r>
          </a:p>
          <a:p>
            <a:pPr lvl="1"/>
            <a:r>
              <a:rPr lang="en-US" dirty="0" smtClean="0"/>
              <a:t>--Cohort focused, internship based program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77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897290" cy="1400530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dirty="0" smtClean="0">
                <a:latin typeface="+mn-lt"/>
              </a:rPr>
              <a:t>Vocational Skills Program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1295400"/>
            <a:ext cx="7554300" cy="5410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dirty="0" smtClean="0"/>
              <a:t>Classes focusing on vocational skills development including:</a:t>
            </a:r>
          </a:p>
          <a:p>
            <a:pPr lvl="1"/>
            <a:r>
              <a:rPr lang="en-US" sz="3000" dirty="0" smtClean="0"/>
              <a:t>Horticulture Skills</a:t>
            </a:r>
          </a:p>
          <a:p>
            <a:pPr lvl="1"/>
            <a:r>
              <a:rPr lang="en-US" sz="3000" dirty="0" smtClean="0"/>
              <a:t>Computer Skills</a:t>
            </a:r>
          </a:p>
          <a:p>
            <a:pPr lvl="1"/>
            <a:r>
              <a:rPr lang="en-US" sz="3000" dirty="0" smtClean="0"/>
              <a:t>Office Skills</a:t>
            </a:r>
          </a:p>
          <a:p>
            <a:pPr lvl="1"/>
            <a:r>
              <a:rPr lang="en-US" sz="3000" dirty="0" smtClean="0"/>
              <a:t>Hospitality Skills</a:t>
            </a:r>
          </a:p>
          <a:p>
            <a:pPr lvl="1"/>
            <a:r>
              <a:rPr lang="en-US" sz="3000" dirty="0" smtClean="0"/>
              <a:t>Communication Skills</a:t>
            </a:r>
          </a:p>
          <a:p>
            <a:pPr lvl="1"/>
            <a:r>
              <a:rPr lang="en-US" sz="3000" dirty="0" smtClean="0"/>
              <a:t>Keyboarding Skills</a:t>
            </a:r>
            <a:endParaRPr lang="en-US" sz="3000" dirty="0"/>
          </a:p>
          <a:p>
            <a:pPr marL="0" indent="0">
              <a:buNone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1876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897290" cy="14005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</a:t>
            </a:r>
            <a:r>
              <a:rPr lang="en-US" dirty="0" smtClean="0">
                <a:latin typeface="+mn-lt"/>
              </a:rPr>
              <a:t>Vocational Skills Program (cont.)</a:t>
            </a:r>
            <a:br>
              <a:rPr lang="en-US" dirty="0" smtClean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1295400"/>
            <a:ext cx="7554300" cy="5410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dirty="0" smtClean="0"/>
              <a:t>Classes also offered in</a:t>
            </a:r>
          </a:p>
          <a:p>
            <a:pPr lvl="1"/>
            <a:r>
              <a:rPr lang="en-US" sz="3000" dirty="0" smtClean="0"/>
              <a:t> Independent Living Skills </a:t>
            </a:r>
          </a:p>
          <a:p>
            <a:pPr lvl="1"/>
            <a:r>
              <a:rPr lang="en-US" sz="3000" dirty="0" smtClean="0"/>
              <a:t>Money Management Skills</a:t>
            </a:r>
          </a:p>
          <a:p>
            <a:pPr lvl="1"/>
            <a:r>
              <a:rPr lang="en-US" sz="3000" dirty="0" smtClean="0"/>
              <a:t>Literacy</a:t>
            </a:r>
          </a:p>
          <a:p>
            <a:pPr marL="0" indent="0">
              <a:buNone/>
            </a:pPr>
            <a:endParaRPr lang="en-US" sz="3200" dirty="0" smtClean="0"/>
          </a:p>
        </p:txBody>
      </p:sp>
      <p:pic>
        <p:nvPicPr>
          <p:cNvPr id="4" name="Picture 3" descr="Photo of 2 students and a teacher" title="Photo of 2 students and a teache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389" y="3581400"/>
            <a:ext cx="41656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73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dirty="0" smtClean="0">
                <a:latin typeface="+mn-lt"/>
              </a:rPr>
              <a:t>Project COACH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209800"/>
            <a:ext cx="6711654" cy="4495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dirty="0" smtClean="0"/>
              <a:t>Cohort structured program for students with intellectual disabilities over 2 years. </a:t>
            </a:r>
          </a:p>
          <a:p>
            <a:r>
              <a:rPr lang="en-US" sz="3200" dirty="0" smtClean="0"/>
              <a:t>Accepts 15 students per year</a:t>
            </a:r>
          </a:p>
          <a:p>
            <a:r>
              <a:rPr lang="en-US" sz="3200" dirty="0" smtClean="0"/>
              <a:t>Year 1:  classwork  </a:t>
            </a:r>
          </a:p>
          <a:p>
            <a:r>
              <a:rPr lang="en-US" sz="3200" dirty="0" smtClean="0"/>
              <a:t>Year 2:  Work Experience</a:t>
            </a:r>
          </a:p>
          <a:p>
            <a:pPr marL="0" indent="0">
              <a:buNone/>
            </a:pPr>
            <a:endParaRPr lang="en-US" sz="3200" dirty="0" smtClean="0"/>
          </a:p>
        </p:txBody>
      </p:sp>
      <p:pic>
        <p:nvPicPr>
          <p:cNvPr id="4" name="Picture 3" descr="Photo of Michael Duggan and 8 students" title="Photo of Michael Duggan and 8 student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389" y="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2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dirty="0" smtClean="0">
                <a:latin typeface="+mn-lt"/>
              </a:rPr>
              <a:t>Project COACH (</a:t>
            </a:r>
            <a:r>
              <a:rPr lang="en-US" dirty="0" err="1" smtClean="0">
                <a:latin typeface="+mn-lt"/>
              </a:rPr>
              <a:t>cont</a:t>
            </a:r>
            <a:r>
              <a:rPr lang="en-US" dirty="0" smtClean="0">
                <a:latin typeface="+mn-lt"/>
              </a:rPr>
              <a:t>).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sz="3200" dirty="0" smtClean="0"/>
              <a:t>Competitive admissions</a:t>
            </a:r>
          </a:p>
          <a:p>
            <a:r>
              <a:rPr lang="en-US" sz="3200" dirty="0" smtClean="0"/>
              <a:t>Scholarship assistance available</a:t>
            </a:r>
          </a:p>
          <a:p>
            <a:r>
              <a:rPr lang="en-US" sz="3200" dirty="0" smtClean="0"/>
              <a:t>Students take credit classes as well</a:t>
            </a:r>
          </a:p>
          <a:p>
            <a:r>
              <a:rPr lang="en-US" sz="3200" dirty="0" smtClean="0"/>
              <a:t>Students participate in COD Best Buddies</a:t>
            </a:r>
          </a:p>
          <a:p>
            <a:pPr marL="0" indent="0">
              <a:buNone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61998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634484"/>
            <a:ext cx="8305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sz="4000" dirty="0" smtClean="0">
                <a:latin typeface="+mn-lt"/>
              </a:rPr>
              <a:t>COD Buddies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800" dirty="0" smtClean="0"/>
              <a:t>Mentoring of Project COACH Students by COD Human Service and Special Education Students</a:t>
            </a:r>
            <a:endParaRPr lang="en-US" sz="2800" dirty="0"/>
          </a:p>
          <a:p>
            <a:r>
              <a:rPr lang="en-US" sz="2800" dirty="0" smtClean="0"/>
              <a:t>Students meet weekly and also plan celebrations</a:t>
            </a:r>
            <a:endParaRPr lang="en-US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223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 descr="Picture of two friends with their arms around each others shoulders." title="COD Best Buddies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2534"/>
            <a:ext cx="23622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97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0"/>
            <a:ext cx="9144000" cy="1143000"/>
          </a:xfrm>
        </p:spPr>
        <p:txBody>
          <a:bodyPr/>
          <a:lstStyle/>
          <a:p>
            <a:pPr algn="ctr"/>
            <a:endParaRPr lang="en-US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638800" cy="53919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cs typeface="Times New Roman" pitchFamily="18" charset="0"/>
              <a:hlinkClick r:id="rId2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Photo of 5 mentors smiling" title="Photo of 5 mentor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5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Unique challenges of community colleges: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 admissions</a:t>
            </a:r>
          </a:p>
          <a:p>
            <a:r>
              <a:rPr lang="en-US" dirty="0" smtClean="0"/>
              <a:t>Levels of intellectual functioning can go anywhere from 1</a:t>
            </a:r>
            <a:r>
              <a:rPr lang="en-US" baseline="30000" dirty="0" smtClean="0"/>
              <a:t>st</a:t>
            </a:r>
            <a:r>
              <a:rPr lang="en-US" dirty="0" smtClean="0"/>
              <a:t> to graduate level</a:t>
            </a:r>
          </a:p>
          <a:p>
            <a:r>
              <a:rPr lang="en-US" dirty="0" smtClean="0"/>
              <a:t>Levels of maturational functioning can go anywhere from the 1</a:t>
            </a:r>
            <a:r>
              <a:rPr lang="en-US" baseline="30000" dirty="0" smtClean="0"/>
              <a:t>st</a:t>
            </a:r>
            <a:r>
              <a:rPr lang="en-US" dirty="0" smtClean="0"/>
              <a:t> to graduate level</a:t>
            </a:r>
          </a:p>
          <a:p>
            <a:r>
              <a:rPr lang="en-US" dirty="0" smtClean="0"/>
              <a:t>Funding</a:t>
            </a:r>
          </a:p>
          <a:p>
            <a:r>
              <a:rPr lang="en-US" dirty="0" smtClean="0"/>
              <a:t>Staffing</a:t>
            </a:r>
          </a:p>
          <a:p>
            <a:r>
              <a:rPr lang="en-US" dirty="0" smtClean="0"/>
              <a:t>Faculty pushback</a:t>
            </a:r>
          </a:p>
          <a:p>
            <a:r>
              <a:rPr lang="en-US" dirty="0" smtClean="0"/>
              <a:t>Time!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6090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4484"/>
            <a:ext cx="10744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sz="4000" dirty="0" smtClean="0">
                <a:latin typeface="+mn-lt"/>
              </a:rPr>
              <a:t>What works: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Students love the cohort model</a:t>
            </a:r>
          </a:p>
          <a:p>
            <a:r>
              <a:rPr lang="en-US" sz="2800" dirty="0" smtClean="0"/>
              <a:t>Students are learning life-long skills for employment and life</a:t>
            </a:r>
            <a:endParaRPr lang="en-US" sz="2800" dirty="0"/>
          </a:p>
          <a:p>
            <a:r>
              <a:rPr lang="en-US" sz="2800" dirty="0" smtClean="0"/>
              <a:t>Faculty are wonderful</a:t>
            </a:r>
          </a:p>
          <a:p>
            <a:r>
              <a:rPr lang="en-US" sz="2800" dirty="0" smtClean="0"/>
              <a:t>An affordable option is now available.</a:t>
            </a:r>
            <a:endParaRPr lang="en-US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223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8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34484"/>
            <a:ext cx="10744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sz="4000" dirty="0" smtClean="0">
                <a:latin typeface="+mn-lt"/>
              </a:rPr>
              <a:t>Challenges &amp; What We Learned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Some parents feel once a month isn’t enough</a:t>
            </a:r>
          </a:p>
          <a:p>
            <a:r>
              <a:rPr lang="en-US" sz="2800" dirty="0" smtClean="0"/>
              <a:t>Staffing levels can be low if someone is out</a:t>
            </a:r>
            <a:endParaRPr lang="en-US" sz="2800" dirty="0"/>
          </a:p>
          <a:p>
            <a:r>
              <a:rPr lang="en-US" sz="2800" dirty="0" smtClean="0"/>
              <a:t>Varying functioning levels in the class</a:t>
            </a:r>
          </a:p>
          <a:p>
            <a:endParaRPr lang="en-US" sz="2800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-2233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74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en-US" b="1" dirty="0" smtClean="0">
                <a:latin typeface="+mn-lt"/>
                <a:cs typeface="Times New Roman" pitchFamily="18" charset="0"/>
              </a:rPr>
              <a:t>Shameless Plug</a:t>
            </a:r>
            <a:endParaRPr lang="en-US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5791200" cy="6019800"/>
          </a:xfrm>
        </p:spPr>
        <p:txBody>
          <a:bodyPr>
            <a:normAutofit/>
          </a:bodyPr>
          <a:lstStyle/>
          <a:p>
            <a:pPr lvl="2"/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5" name="Picture 4" descr="Picture of book written my Michael Duggan, First Class Support for College Students on the Autism Spectrum" title="Book 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873369"/>
            <a:ext cx="486623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8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Experiences/Questions?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What we’re </a:t>
            </a:r>
            <a:r>
              <a:rPr lang="en-US" dirty="0" smtClean="0">
                <a:latin typeface="+mn-lt"/>
              </a:rPr>
              <a:t>doing for Autism Spectrum Students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Autismerica</a:t>
            </a:r>
          </a:p>
          <a:p>
            <a:r>
              <a:rPr lang="en-US" sz="2800" dirty="0" smtClean="0"/>
              <a:t>Education 1110 for Spectrum Students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82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What we’re </a:t>
            </a:r>
            <a:r>
              <a:rPr lang="en-US" dirty="0" smtClean="0">
                <a:latin typeface="+mn-lt"/>
              </a:rPr>
              <a:t>doing for Students</a:t>
            </a:r>
            <a:r>
              <a:rPr lang="en-US" dirty="0"/>
              <a:t> </a:t>
            </a:r>
            <a:r>
              <a:rPr lang="en-US" dirty="0" smtClean="0"/>
              <a:t>with Intellectual Disabilities: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059" y="2362200"/>
            <a:ext cx="6711654" cy="41954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Vocational Skills Program</a:t>
            </a:r>
          </a:p>
          <a:p>
            <a:r>
              <a:rPr lang="en-US" sz="2800" dirty="0" smtClean="0"/>
              <a:t>Project COACH</a:t>
            </a:r>
          </a:p>
          <a:p>
            <a:r>
              <a:rPr lang="en-US" sz="2800" dirty="0" smtClean="0"/>
              <a:t>Best Buddies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33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dirty="0" smtClean="0"/>
              <a:t>	</a:t>
            </a:r>
            <a:r>
              <a:rPr lang="en-US" dirty="0" smtClean="0">
                <a:latin typeface="+mn-lt"/>
              </a:rPr>
              <a:t>Claire and Jason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70120"/>
          </a:xfrm>
        </p:spPr>
        <p:txBody>
          <a:bodyPr>
            <a:normAutofit/>
          </a:bodyPr>
          <a:lstStyle/>
          <a:p>
            <a:pPr marL="109728" lvl="0" indent="0">
              <a:spcBef>
                <a:spcPts val="400"/>
              </a:spcBef>
              <a:buClr>
                <a:srgbClr val="2DA2BF"/>
              </a:buClr>
              <a:buSzPct val="68000"/>
              <a:buNone/>
            </a:pPr>
            <a:endParaRPr lang="en-US" sz="2700" dirty="0" smtClean="0">
              <a:solidFill>
                <a:prstClr val="black"/>
              </a:solidFill>
            </a:endParaRPr>
          </a:p>
        </p:txBody>
      </p:sp>
      <p:pic>
        <p:nvPicPr>
          <p:cNvPr id="2" name="Picture 1" descr="A photo of Claire, a college student with glasses in her 20s'" title="A photo of Claire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24200"/>
            <a:ext cx="3860800" cy="2895600"/>
          </a:xfrm>
          <a:prstGeom prst="rect">
            <a:avLst/>
          </a:prstGeom>
        </p:spPr>
      </p:pic>
      <p:pic>
        <p:nvPicPr>
          <p:cNvPr id="6" name="Picture 5" descr="A photo of Jason, a college student with glasses in his 20s'" title="Photo of Jas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045" y="3048000"/>
            <a:ext cx="39624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7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0"/>
            <a:ext cx="9144000" cy="1143000"/>
          </a:xfrm>
        </p:spPr>
        <p:txBody>
          <a:bodyPr/>
          <a:lstStyle/>
          <a:p>
            <a:pPr algn="ctr"/>
            <a:r>
              <a:rPr lang="en-US" b="1" dirty="0" smtClean="0">
                <a:latin typeface="+mn-lt"/>
                <a:cs typeface="Times New Roman" pitchFamily="18" charset="0"/>
              </a:rPr>
              <a:t>Perspective:   Starting Off</a:t>
            </a:r>
            <a:endParaRPr lang="en-US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638800" cy="53919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cs typeface="Times New Roman" pitchFamily="18" charset="0"/>
              <a:hlinkClick r:id="rId2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97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70120"/>
          </a:xfrm>
        </p:spPr>
        <p:txBody>
          <a:bodyPr>
            <a:normAutofit fontScale="92500" lnSpcReduction="10000"/>
          </a:bodyPr>
          <a:lstStyle/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en-US" sz="2700" dirty="0" smtClean="0">
              <a:latin typeface="Lucida Sans Unicode"/>
            </a:endParaRPr>
          </a:p>
          <a:p>
            <a:pPr marL="36576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/>
              <a:t>History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 smtClean="0"/>
              <a:t>Social </a:t>
            </a:r>
            <a:r>
              <a:rPr lang="en-US" sz="2700" dirty="0"/>
              <a:t>group for students and community members on the autism spectrum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/>
              <a:t>No age limit, but most students age 16-30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/>
              <a:t>Includes short educational programming, and then social time, including video games, </a:t>
            </a:r>
            <a:r>
              <a:rPr lang="en-US" sz="2700" dirty="0" err="1"/>
              <a:t>ping-pong</a:t>
            </a:r>
            <a:r>
              <a:rPr lang="en-US" sz="2700" dirty="0"/>
              <a:t>, pool and more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/>
              <a:t>Separate meeting area for </a:t>
            </a:r>
            <a:r>
              <a:rPr lang="en-US" sz="2700" dirty="0" smtClean="0"/>
              <a:t>parents</a:t>
            </a: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 smtClean="0"/>
              <a:t>Mentoring Program</a:t>
            </a:r>
          </a:p>
          <a:p>
            <a:pPr marL="36576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 smtClean="0">
                <a:solidFill>
                  <a:prstClr val="black"/>
                </a:solidFill>
                <a:hlinkClick r:id="rId2"/>
              </a:rPr>
              <a:t>Facebook Page</a:t>
            </a:r>
            <a:endParaRPr lang="en-US" sz="2700" dirty="0" smtClean="0">
              <a:solidFill>
                <a:prstClr val="black"/>
              </a:solidFill>
            </a:endParaRP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 smtClean="0">
                <a:solidFill>
                  <a:prstClr val="black"/>
                </a:solidFill>
                <a:hlinkClick r:id="rId3"/>
              </a:rPr>
              <a:t>Official website</a:t>
            </a:r>
            <a:endParaRPr lang="en-US" sz="2700" dirty="0">
              <a:solidFill>
                <a:prstClr val="black"/>
              </a:solidFill>
            </a:endParaRP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en-US" sz="2700" dirty="0">
              <a:solidFill>
                <a:prstClr val="black"/>
              </a:solidFill>
            </a:endParaRPr>
          </a:p>
        </p:txBody>
      </p:sp>
      <p:pic>
        <p:nvPicPr>
          <p:cNvPr id="4" name="Picture 2" descr="The logo for Autismerica.  Written in red, white, and blue script like the American flag." title="Autismerica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45" y="304800"/>
            <a:ext cx="7618413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12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70120"/>
          </a:xfrm>
        </p:spPr>
        <p:txBody>
          <a:bodyPr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en-US" sz="2700" dirty="0" smtClean="0">
              <a:solidFill>
                <a:prstClr val="black"/>
              </a:solidFill>
              <a:latin typeface="Lucida Sans Unicode"/>
            </a:endParaRPr>
          </a:p>
          <a:p>
            <a:pPr marL="365760" lvl="0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700" dirty="0" smtClean="0"/>
              <a:t>Articles:</a:t>
            </a:r>
          </a:p>
          <a:p>
            <a:pPr marL="731520" lvl="1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500" dirty="0"/>
              <a:t>Daily Herald</a:t>
            </a:r>
          </a:p>
          <a:p>
            <a:pPr marL="731520" lvl="1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500" dirty="0"/>
              <a:t>Chicago Sun Times</a:t>
            </a:r>
          </a:p>
          <a:p>
            <a:pPr marL="731520" lvl="1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500" dirty="0"/>
              <a:t>COD Courier</a:t>
            </a:r>
          </a:p>
          <a:p>
            <a:pPr marL="731520" lvl="1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r>
              <a:rPr lang="en-US" sz="2500" dirty="0"/>
              <a:t>West Suburban </a:t>
            </a:r>
            <a:r>
              <a:rPr lang="en-US" sz="2500" dirty="0" smtClean="0"/>
              <a:t>Living</a:t>
            </a:r>
            <a:endParaRPr lang="en-US" sz="2700" dirty="0" smtClean="0"/>
          </a:p>
          <a:p>
            <a:pPr marL="731520" lvl="1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en-US" sz="2500" dirty="0" smtClean="0">
              <a:solidFill>
                <a:prstClr val="black"/>
              </a:solidFill>
            </a:endParaRPr>
          </a:p>
          <a:p>
            <a:pPr marL="731520" lvl="1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en-US" sz="2500" dirty="0" smtClean="0">
              <a:solidFill>
                <a:prstClr val="black"/>
              </a:solidFill>
            </a:endParaRPr>
          </a:p>
          <a:p>
            <a:pPr marL="731520" lvl="1" indent="-256032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Char char=""/>
            </a:pPr>
            <a:endParaRPr lang="en-US" sz="2500" dirty="0">
              <a:solidFill>
                <a:prstClr val="black"/>
              </a:solidFill>
            </a:endParaRPr>
          </a:p>
        </p:txBody>
      </p:sp>
      <p:pic>
        <p:nvPicPr>
          <p:cNvPr id="4" name="Picture 2" descr="The logo for Autismerica.  Written in red, white, and blue script like the American flag." title="Autismerica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45" y="304800"/>
            <a:ext cx="7618413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70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050" y="0"/>
            <a:ext cx="9144000" cy="1143000"/>
          </a:xfrm>
        </p:spPr>
        <p:txBody>
          <a:bodyPr/>
          <a:lstStyle/>
          <a:p>
            <a:pPr algn="ctr"/>
            <a:r>
              <a:rPr lang="en-US" b="1" dirty="0" smtClean="0">
                <a:latin typeface="+mn-lt"/>
                <a:cs typeface="Times New Roman" pitchFamily="18" charset="0"/>
              </a:rPr>
              <a:t>Autismerica Video</a:t>
            </a:r>
            <a:endParaRPr lang="en-US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5638800" cy="5391912"/>
          </a:xfrm>
        </p:spPr>
        <p:txBody>
          <a:bodyPr>
            <a:normAutofit/>
          </a:bodyPr>
          <a:lstStyle/>
          <a:p>
            <a:r>
              <a:rPr lang="en-US" sz="3200" dirty="0" smtClean="0">
                <a:cs typeface="Times New Roman" pitchFamily="18" charset="0"/>
                <a:hlinkClick r:id="rId2"/>
              </a:rPr>
              <a:t> </a:t>
            </a:r>
            <a:endParaRPr lang="en-US" sz="3200" dirty="0"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2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849</TotalTime>
  <Words>425</Words>
  <Application>Microsoft Office PowerPoint</Application>
  <PresentationFormat>On-screen Show (4:3)</PresentationFormat>
  <Paragraphs>111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Century Gothic</vt:lpstr>
      <vt:lpstr>Lucida Sans Unicode</vt:lpstr>
      <vt:lpstr>Times New Roman</vt:lpstr>
      <vt:lpstr>Wingdings 3</vt:lpstr>
      <vt:lpstr>Ion</vt:lpstr>
      <vt:lpstr>    Serving Students on the Autism Spectrum and Intellectual Disabilities at Community Colleges   </vt:lpstr>
      <vt:lpstr>Unique challenges of community colleges:</vt:lpstr>
      <vt:lpstr>What we’re doing for Autism Spectrum Students:</vt:lpstr>
      <vt:lpstr>What we’re doing for Students with Intellectual Disabilities: </vt:lpstr>
      <vt:lpstr> Claire and Jason</vt:lpstr>
      <vt:lpstr>Perspective:   Starting Off</vt:lpstr>
      <vt:lpstr>PowerPoint Presentation</vt:lpstr>
      <vt:lpstr>PowerPoint Presentation</vt:lpstr>
      <vt:lpstr>Autismerica Video</vt:lpstr>
      <vt:lpstr>Education 1110—Interpersonal Skills for Life and Work for Autism Spectrum Students</vt:lpstr>
      <vt:lpstr> What works:</vt:lpstr>
      <vt:lpstr> Challenges</vt:lpstr>
      <vt:lpstr> Students with Intellectual and/or Developmental Disabilities</vt:lpstr>
      <vt:lpstr> Vocational Skills Program</vt:lpstr>
      <vt:lpstr> Vocational Skills Program (cont.) </vt:lpstr>
      <vt:lpstr> Project COACH</vt:lpstr>
      <vt:lpstr> Project COACH (cont).</vt:lpstr>
      <vt:lpstr> COD Buddies</vt:lpstr>
      <vt:lpstr>PowerPoint Presentation</vt:lpstr>
      <vt:lpstr> What works:</vt:lpstr>
      <vt:lpstr> Challenges &amp; What We Learned</vt:lpstr>
      <vt:lpstr>Shameless Plug</vt:lpstr>
      <vt:lpstr>Your Experiences/Questions?</vt:lpstr>
    </vt:vector>
  </TitlesOfParts>
  <Company>COD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Success Skills and Autism</dc:title>
  <dc:creator>faculty</dc:creator>
  <cp:lastModifiedBy>Duggan, Michael</cp:lastModifiedBy>
  <cp:revision>82</cp:revision>
  <dcterms:created xsi:type="dcterms:W3CDTF">2006-09-06T19:51:42Z</dcterms:created>
  <dcterms:modified xsi:type="dcterms:W3CDTF">2018-06-14T19:01:33Z</dcterms:modified>
</cp:coreProperties>
</file>