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29"/>
  </p:handoutMasterIdLst>
  <p:sldIdLst>
    <p:sldId id="256" r:id="rId2"/>
    <p:sldId id="278" r:id="rId3"/>
    <p:sldId id="280" r:id="rId4"/>
    <p:sldId id="272" r:id="rId5"/>
    <p:sldId id="260" r:id="rId6"/>
    <p:sldId id="258" r:id="rId7"/>
    <p:sldId id="279" r:id="rId8"/>
    <p:sldId id="257" r:id="rId9"/>
    <p:sldId id="263" r:id="rId10"/>
    <p:sldId id="281" r:id="rId11"/>
    <p:sldId id="264" r:id="rId12"/>
    <p:sldId id="259" r:id="rId13"/>
    <p:sldId id="265" r:id="rId14"/>
    <p:sldId id="277" r:id="rId15"/>
    <p:sldId id="261" r:id="rId16"/>
    <p:sldId id="262" r:id="rId17"/>
    <p:sldId id="266" r:id="rId18"/>
    <p:sldId id="267" r:id="rId19"/>
    <p:sldId id="270" r:id="rId20"/>
    <p:sldId id="269" r:id="rId21"/>
    <p:sldId id="271" r:id="rId22"/>
    <p:sldId id="273" r:id="rId23"/>
    <p:sldId id="274" r:id="rId24"/>
    <p:sldId id="275" r:id="rId25"/>
    <p:sldId id="276" r:id="rId26"/>
    <p:sldId id="282" r:id="rId27"/>
    <p:sldId id="283" r:id="rId2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6" autoAdjust="0"/>
    <p:restoredTop sz="94660"/>
  </p:normalViewPr>
  <p:slideViewPr>
    <p:cSldViewPr snapToGrid="0">
      <p:cViewPr varScale="1">
        <p:scale>
          <a:sx n="53" d="100"/>
          <a:sy n="53" d="100"/>
        </p:scale>
        <p:origin x="84" y="2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73FBA3B6-F3F3-4800-B297-AF2DBBF4708E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9F271CC8-0261-4DFD-B714-2CEA836CAB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1936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4306322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473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376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30371755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202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1662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964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2037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9660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658289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BB884E47-2018-42D1-BB9C-6DBC82B3D2AC}" type="datetimeFigureOut">
              <a:rPr lang="en-US" smtClean="0"/>
              <a:t>7/8/2018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CE386D38-47E7-4759-B1FB-D637242A394A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18007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9888" y="1335024"/>
            <a:ext cx="8886469" cy="2551656"/>
          </a:xfrm>
        </p:spPr>
        <p:txBody>
          <a:bodyPr/>
          <a:lstStyle/>
          <a:p>
            <a:pPr algn="l"/>
            <a:r>
              <a:rPr lang="en-US" sz="4000" b="1" dirty="0">
                <a:solidFill>
                  <a:srgbClr val="333333"/>
                </a:solidFill>
                <a:latin typeface="Garamond" panose="02020404030301010803" pitchFamily="18" charset="0"/>
              </a:rPr>
              <a:t>Addressing Access in Health Sciences: Externships in the Community College Curriculum</a:t>
            </a:r>
            <a:endParaRPr lang="en-US" sz="4000" dirty="0">
              <a:latin typeface="Garamond" panose="02020404030301010803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444684" y="4340327"/>
            <a:ext cx="6831673" cy="1292377"/>
          </a:xfrm>
        </p:spPr>
        <p:txBody>
          <a:bodyPr>
            <a:normAutofit/>
          </a:bodyPr>
          <a:lstStyle/>
          <a:p>
            <a:pPr algn="r"/>
            <a:r>
              <a:rPr lang="en-US" dirty="0"/>
              <a:t>Michelle Mitchell, M.Ed., </a:t>
            </a:r>
          </a:p>
          <a:p>
            <a:pPr algn="r"/>
            <a:r>
              <a:rPr lang="en-US" dirty="0"/>
              <a:t>Lehigh Carbon Community College</a:t>
            </a:r>
          </a:p>
          <a:p>
            <a:pPr algn="r"/>
            <a:r>
              <a:rPr lang="en-US" dirty="0"/>
              <a:t>mmtchell@lccc.edu</a:t>
            </a:r>
          </a:p>
        </p:txBody>
      </p:sp>
    </p:spTree>
    <p:extLst>
      <p:ext uri="{BB962C8B-B14F-4D97-AF65-F5344CB8AC3E}">
        <p14:creationId xmlns:p14="http://schemas.microsoft.com/office/powerpoint/2010/main" val="27514375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800100"/>
            <a:ext cx="9601200" cy="1485900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Be Wise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Help students plan in advance </a:t>
            </a:r>
          </a:p>
          <a:p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Treatment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location/frequency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History &amp; prognosis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69082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877824"/>
            <a:ext cx="9601200" cy="1293876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Be Wise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66152" y="2358570"/>
            <a:ext cx="9406648" cy="3508829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Be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creative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Support students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Review technical standards &amp; learning outcomes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748367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800100"/>
            <a:ext cx="9601200" cy="1485900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Academic/Technical Standards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Define essential learning experience 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Focus discussion on what can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be:</a:t>
            </a:r>
          </a:p>
          <a:p>
            <a:pPr lvl="1"/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 accommodated</a:t>
            </a:r>
          </a:p>
          <a:p>
            <a:pPr lvl="1"/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Wave</a:t>
            </a:r>
          </a:p>
          <a:p>
            <a:pPr lvl="1"/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altered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with explanation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0000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Be Wise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Understand program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policies</a:t>
            </a:r>
          </a:p>
          <a:p>
            <a:pPr lvl="1"/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attendance</a:t>
            </a:r>
          </a:p>
          <a:p>
            <a:pPr lvl="1"/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time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to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degree</a:t>
            </a:r>
          </a:p>
          <a:p>
            <a:pPr lvl="1"/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leave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of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absence</a:t>
            </a:r>
          </a:p>
          <a:p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Not otherwise qualified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7598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18AE410-BFA6-BE4A-99C2-59EB9E5D01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9286" y="2509459"/>
            <a:ext cx="8087393" cy="1839082"/>
          </a:xfrm>
        </p:spPr>
        <p:txBody>
          <a:bodyPr>
            <a:normAutofit/>
          </a:bodyPr>
          <a:lstStyle/>
          <a:p>
            <a:r>
              <a:rPr lang="en-US" sz="8200" dirty="0"/>
              <a:t>What You Can Do</a:t>
            </a:r>
          </a:p>
        </p:txBody>
      </p:sp>
    </p:spTree>
    <p:extLst>
      <p:ext uri="{BB962C8B-B14F-4D97-AF65-F5344CB8AC3E}">
        <p14:creationId xmlns:p14="http://schemas.microsoft.com/office/powerpoint/2010/main" val="36126754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Clinical Accommodations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505456"/>
            <a:ext cx="9601200" cy="2886456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Uphold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standards while creating equal access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062725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Clear Policies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Take a practical approach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75415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Tahoma" panose="020B0604030504040204" pitchFamily="34" charset="0"/>
                <a:cs typeface="Tahoma" panose="020B0604030504040204" pitchFamily="34" charset="0"/>
              </a:rPr>
              <a:t>Accommodations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Scheduling (location, order)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Leave 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Overnight call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Release from clinic to attend appointments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Modification to attendance policy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Modified approach (simulation labs)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58544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Accommodations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19072"/>
            <a:ext cx="9601200" cy="4663440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Assistive technology 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screen readers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smart pens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Communication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cell phones/text features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CART/interpreters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amplification devices</a:t>
            </a:r>
          </a:p>
          <a:p>
            <a:pPr lvl="1"/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early notification of patient presentations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724568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Accommodations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71700"/>
            <a:ext cx="9930384" cy="4119372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Alternate methods of providing care can be equally effective and legitimate</a:t>
            </a:r>
          </a:p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Work collaboratively to determine </a:t>
            </a:r>
          </a:p>
          <a:p>
            <a:pPr marL="1517904" lvl="3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essential functions</a:t>
            </a:r>
          </a:p>
          <a:p>
            <a:pPr marL="1517904" lvl="3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core competencies</a:t>
            </a:r>
          </a:p>
          <a:p>
            <a:pPr marL="1517904" lvl="3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0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alternative approaches</a:t>
            </a:r>
            <a:endParaRPr lang="en-US" sz="2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4512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F8D146-FEF9-2144-8F2E-1DCB05A4F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534609"/>
            <a:ext cx="9601200" cy="1485900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Discussion Points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A2FEB8B-9E97-4040-BF7B-EBB40E777F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Why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How 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6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 What </a:t>
            </a:r>
            <a:endParaRPr lang="en-US" sz="36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544750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10460736" cy="1485900"/>
          </a:xfrm>
        </p:spPr>
        <p:txBody>
          <a:bodyPr>
            <a:no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Accommodations Questions to Ask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664208"/>
            <a:ext cx="10131552" cy="4864608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Would the accommodation fundamentally alter the educational program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Would the proposed accommodation cause an undue burden to the school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Would the proposed accommodation results in a failure to meet any technical standard of the program</a:t>
            </a:r>
          </a:p>
          <a:p>
            <a:r>
              <a:rPr lang="en-US" sz="32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With the accommodation legitimately jeopardize patient safety (must be legitimate, not presumed)</a:t>
            </a:r>
          </a:p>
          <a:p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3146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Patient Safety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1700784"/>
            <a:ext cx="10259568" cy="4681728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28 CFR 36.208 “In determining whether an individual poses a direct threat to the health or safety of others, a [school] must make an </a:t>
            </a:r>
            <a:r>
              <a:rPr lang="en-US" sz="2800" u="sng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individualized assessment</a:t>
            </a:r>
            <a:r>
              <a:rPr lang="en-US" sz="2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based on reasonable judgment that relies on </a:t>
            </a:r>
            <a:r>
              <a:rPr lang="en-US" sz="2800" u="sng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current medical knowledge</a:t>
            </a:r>
            <a:r>
              <a:rPr lang="en-US" sz="2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on the best available objective evidence, to ascertain: the </a:t>
            </a:r>
            <a:r>
              <a:rPr lang="en-US" sz="2800" u="sng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nature, duration, and severity of the risk</a:t>
            </a:r>
            <a:r>
              <a:rPr lang="en-US" sz="2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 the </a:t>
            </a:r>
            <a:r>
              <a:rPr lang="en-US" sz="2800" u="sng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probability</a:t>
            </a:r>
            <a:r>
              <a:rPr lang="en-US" sz="2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that the potential injury will actually occur; and whether </a:t>
            </a:r>
            <a:r>
              <a:rPr lang="en-US" sz="2800" u="sng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reasonable modifications</a:t>
            </a:r>
            <a:r>
              <a:rPr lang="en-US" sz="28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policies, practices, or procedures or the provision of auxiliary aids or services will mitigate the risk.”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51070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</a:rPr>
              <a:t>create scenarios to review and discuss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ahoma" panose="020B0604030504040204" pitchFamily="34" charset="0"/>
                <a:ea typeface="Calibri" panose="020F0502020204030204" pitchFamily="34" charset="0"/>
              </a:rPr>
              <a:t>physical, chronic (stability of condition, triggers, flares look like), mental health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2881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Admission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71700"/>
            <a:ext cx="10131552" cy="3515868"/>
          </a:xfrm>
        </p:spPr>
        <p:txBody>
          <a:bodyPr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While submitting application materials to the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medical assisting department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 student discloses her disability to the assistant director of nursing.  The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director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member of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selection committee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admittance into the program.  Is this appropriate?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7682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>
                <a:latin typeface="Tahoma" panose="020B0604030504040204" pitchFamily="34" charset="0"/>
                <a:ea typeface="Calibri" panose="020F0502020204030204" pitchFamily="34" charset="0"/>
              </a:rPr>
              <a:t>Accommodation Scenario 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professor of an EMT class refuses to allow a student with a disability to use a tape recorder in class, citing that students discuss personal information related to topics covered in class.  Is the denial legal?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4785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>
                <a:latin typeface="Tahoma" panose="020B0604030504040204" pitchFamily="34" charset="0"/>
                <a:ea typeface="Calibri" panose="020F0502020204030204" pitchFamily="34" charset="0"/>
              </a:rPr>
              <a:t>Admission Scenario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 the director of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EKG technician program,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you believe that a student with a disability enrolled in your program will not be employable because of his disability.  You state this to him and recommend that he withdraws and chooses another major.  Is this appropriate?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72693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>
                <a:latin typeface="Tahoma" panose="020B0604030504040204" pitchFamily="34" charset="0"/>
                <a:ea typeface="Calibri" panose="020F0502020204030204" pitchFamily="34" charset="0"/>
              </a:rPr>
              <a:t>Accommodation Scenario </a:t>
            </a:r>
            <a:endParaRPr lang="en-US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171700"/>
            <a:ext cx="9601200" cy="3581400"/>
          </a:xfrm>
        </p:spPr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professor of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phlebotomy class does not want the student who is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deaf in the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course, as the professor feels student will not be able to effectively communicate with their patient. What would you do? What accommodations would you recommend?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802648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8176" y="1472184"/>
            <a:ext cx="9601200" cy="1485900"/>
          </a:xfrm>
        </p:spPr>
        <p:txBody>
          <a:bodyPr>
            <a:normAutofit/>
          </a:bodyPr>
          <a:lstStyle/>
          <a:p>
            <a:pPr algn="ctr"/>
            <a:r>
              <a:rPr 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Questions??</a:t>
            </a:r>
            <a:endParaRPr 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480" y="3584448"/>
            <a:ext cx="7918704" cy="2849880"/>
          </a:xfrm>
        </p:spPr>
        <p:txBody>
          <a:bodyPr>
            <a:normAutofit/>
          </a:bodyPr>
          <a:lstStyle/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mmitchell@LCCC.edu</a:t>
            </a:r>
          </a:p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 not forget resources available on AHEAD’s website</a:t>
            </a:r>
          </a:p>
          <a:p>
            <a:r>
              <a:rPr lang="en-US" sz="32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Please do not forget to complete your evaluation!</a:t>
            </a:r>
            <a:endParaRPr lang="en-US" sz="32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8606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3AE65978-1182-9440-8753-E74AF617BC43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200" dirty="0"/>
              <a:t>Why You Do</a:t>
            </a:r>
          </a:p>
        </p:txBody>
      </p:sp>
    </p:spTree>
    <p:extLst>
      <p:ext uri="{BB962C8B-B14F-4D97-AF65-F5344CB8AC3E}">
        <p14:creationId xmlns:p14="http://schemas.microsoft.com/office/powerpoint/2010/main" val="3159492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1362" y="830338"/>
            <a:ext cx="9601200" cy="1485900"/>
          </a:xfrm>
        </p:spPr>
        <p:txBody>
          <a:bodyPr>
            <a:no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Recruiting Students with Disability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1362" y="2706624"/>
            <a:ext cx="9601200" cy="35814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Increase diversity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Improve community health outcomes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Improve student retention/graduation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Meet new NIH requirements and grant applications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Compliance with disability law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1158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534610"/>
            <a:ext cx="9601200" cy="1485900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Barriers to Healthcare </a:t>
            </a:r>
            <a:r>
              <a:rPr lang="en-US" sz="5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Clinicals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286000"/>
            <a:ext cx="9912096" cy="4169664"/>
          </a:xfrm>
        </p:spPr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Strict technical standards 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Effectively communicating with patients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Needing to have a vast breath of knowledge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Assistive technology (patient safety, confidentiality, interactive process),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Disclosure and a clinical/professional setting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Knowledge of self &amp; needs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47190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But… Concerns </a:t>
            </a: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We Hear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Patient safety</a:t>
            </a:r>
          </a:p>
          <a:p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Will they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get </a:t>
            </a:r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this in "real world"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580231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xmlns="" id="{52A2ACD7-092E-304A-8D75-BEBBB929CA89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8200" dirty="0"/>
              <a:t>How You Can Do</a:t>
            </a:r>
          </a:p>
        </p:txBody>
      </p:sp>
    </p:spTree>
    <p:extLst>
      <p:ext uri="{BB962C8B-B14F-4D97-AF65-F5344CB8AC3E}">
        <p14:creationId xmlns:p14="http://schemas.microsoft.com/office/powerpoint/2010/main" val="2012557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Open Communication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Periodic Meetings </a:t>
            </a:r>
          </a:p>
          <a:p>
            <a:pPr lvl="1"/>
            <a:r>
              <a:rPr lang="en-US" sz="360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build trust</a:t>
            </a:r>
          </a:p>
          <a:p>
            <a:pPr lvl="1"/>
            <a:r>
              <a:rPr lang="en-US" sz="360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set expectations</a:t>
            </a:r>
          </a:p>
          <a:p>
            <a:pPr lvl="1"/>
            <a:r>
              <a:rPr lang="en-US" sz="3600" i="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determine when training may be needed</a:t>
            </a:r>
          </a:p>
        </p:txBody>
      </p:sp>
    </p:spTree>
    <p:extLst>
      <p:ext uri="{BB962C8B-B14F-4D97-AF65-F5344CB8AC3E}">
        <p14:creationId xmlns:p14="http://schemas.microsoft.com/office/powerpoint/2010/main" val="528590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800100"/>
            <a:ext cx="9601200" cy="1485900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  <a:ea typeface="Calibri" panose="020F0502020204030204" pitchFamily="34" charset="0"/>
              </a:rPr>
              <a:t>Be Wise </a:t>
            </a:r>
            <a:endParaRPr 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ramond" panose="02020404030301010803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Know your programs (consult others)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Make sure students are aware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Communicate early &amp; often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Gather information from student (previous accommodations</a:t>
            </a:r>
          </a:p>
          <a:p>
            <a:r>
              <a:rPr lang="en-US" sz="3200" dirty="0">
                <a:latin typeface="Tahoma" panose="020B0604030504040204" pitchFamily="34" charset="0"/>
                <a:ea typeface="Calibri" panose="020F0502020204030204" pitchFamily="34" charset="0"/>
              </a:rPr>
              <a:t>Anticipated </a:t>
            </a:r>
            <a:r>
              <a:rPr lang="en-US" sz="3200" dirty="0" smtClean="0">
                <a:latin typeface="Tahoma" panose="020B0604030504040204" pitchFamily="34" charset="0"/>
                <a:ea typeface="Calibri" panose="020F0502020204030204" pitchFamily="34" charset="0"/>
              </a:rPr>
              <a:t>barriers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32684032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TM10001105[[fn=Crop]]</Template>
  <TotalTime>77</TotalTime>
  <Words>678</Words>
  <Application>Microsoft Office PowerPoint</Application>
  <PresentationFormat>Widescreen</PresentationFormat>
  <Paragraphs>105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Calibri</vt:lpstr>
      <vt:lpstr>Franklin Gothic Book</vt:lpstr>
      <vt:lpstr>Garamond</vt:lpstr>
      <vt:lpstr>Tahoma</vt:lpstr>
      <vt:lpstr>Times New Roman</vt:lpstr>
      <vt:lpstr>Crop</vt:lpstr>
      <vt:lpstr>Addressing Access in Health Sciences: Externships in the Community College Curriculum</vt:lpstr>
      <vt:lpstr>Discussion Points </vt:lpstr>
      <vt:lpstr>PowerPoint Presentation</vt:lpstr>
      <vt:lpstr>Recruiting Students with Disability </vt:lpstr>
      <vt:lpstr>Barriers to Healthcare Clinicals</vt:lpstr>
      <vt:lpstr>But… Concerns We Hear </vt:lpstr>
      <vt:lpstr>PowerPoint Presentation</vt:lpstr>
      <vt:lpstr>Open Communication</vt:lpstr>
      <vt:lpstr>Be Wise </vt:lpstr>
      <vt:lpstr>Be Wise </vt:lpstr>
      <vt:lpstr>Be Wise</vt:lpstr>
      <vt:lpstr>Academic/Technical Standards</vt:lpstr>
      <vt:lpstr>Be Wise</vt:lpstr>
      <vt:lpstr>What You Can Do</vt:lpstr>
      <vt:lpstr>Clinical Accommodations</vt:lpstr>
      <vt:lpstr>Clear Policies</vt:lpstr>
      <vt:lpstr>Accommodations </vt:lpstr>
      <vt:lpstr>Accommodations </vt:lpstr>
      <vt:lpstr>Accommodations </vt:lpstr>
      <vt:lpstr>Accommodations Questions to Ask </vt:lpstr>
      <vt:lpstr>Patient Safety </vt:lpstr>
      <vt:lpstr>create scenarios to review and discuss </vt:lpstr>
      <vt:lpstr>Admission Scenario</vt:lpstr>
      <vt:lpstr>Accommodation Scenario </vt:lpstr>
      <vt:lpstr>Admission Scenario</vt:lpstr>
      <vt:lpstr>Accommodation Scenario </vt:lpstr>
      <vt:lpstr>Questions??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Addressing Access in Health Sciences: Externships in the Community College Curriculum</dc:title>
  <dc:creator>Michelle Mitchell</dc:creator>
  <cp:lastModifiedBy>Michelle Mitchell</cp:lastModifiedBy>
  <cp:revision>13</cp:revision>
  <cp:lastPrinted>2018-07-08T18:08:44Z</cp:lastPrinted>
  <dcterms:created xsi:type="dcterms:W3CDTF">2018-07-02T13:35:18Z</dcterms:created>
  <dcterms:modified xsi:type="dcterms:W3CDTF">2018-07-08T18:10:32Z</dcterms:modified>
</cp:coreProperties>
</file>