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0"/>
  </p:notesMasterIdLst>
  <p:sldIdLst>
    <p:sldId id="256" r:id="rId2"/>
    <p:sldId id="289" r:id="rId3"/>
    <p:sldId id="259" r:id="rId4"/>
    <p:sldId id="257" r:id="rId5"/>
    <p:sldId id="28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88" r:id="rId21"/>
    <p:sldId id="292" r:id="rId22"/>
    <p:sldId id="293" r:id="rId23"/>
    <p:sldId id="294" r:id="rId24"/>
    <p:sldId id="295" r:id="rId25"/>
    <p:sldId id="296" r:id="rId26"/>
    <p:sldId id="278" r:id="rId27"/>
    <p:sldId id="279" r:id="rId28"/>
    <p:sldId id="297" r:id="rId29"/>
    <p:sldId id="280" r:id="rId30"/>
    <p:sldId id="290" r:id="rId31"/>
    <p:sldId id="291" r:id="rId32"/>
    <p:sldId id="298" r:id="rId33"/>
    <p:sldId id="281" r:id="rId34"/>
    <p:sldId id="282" r:id="rId35"/>
    <p:sldId id="283" r:id="rId36"/>
    <p:sldId id="284" r:id="rId37"/>
    <p:sldId id="285" r:id="rId38"/>
    <p:sldId id="299" r:id="rId39"/>
  </p:sldIdLst>
  <p:sldSz cx="9144000" cy="5143500" type="screen16x9"/>
  <p:notesSz cx="6858000" cy="9144000"/>
  <p:embeddedFontLst>
    <p:embeddedFont>
      <p:font typeface="Nunito" pitchFamily="2" charset="77"/>
      <p:regular r:id="rId41"/>
      <p:bold r:id="rId42"/>
      <p:italic r:id="rId43"/>
      <p:boldItalic r:id="rId44"/>
    </p:embeddedFont>
    <p:embeddedFont>
      <p:font typeface="Calibri" panose="020F0502020204030204" pitchFamily="34" charset="0"/>
      <p:regular r:id="rId45"/>
      <p:bold r:id="rId46"/>
      <p:italic r:id="rId47"/>
      <p:boldItalic r:id="rId4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94674"/>
  </p:normalViewPr>
  <p:slideViewPr>
    <p:cSldViewPr snapToGrid="0">
      <p:cViewPr varScale="1">
        <p:scale>
          <a:sx n="139" d="100"/>
          <a:sy n="139" d="100"/>
        </p:scale>
        <p:origin x="176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font" Target="fonts/font7.fntdata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font" Target="fonts/font8.fntdata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6.fntdata"/><Relationship Id="rId20" Type="http://schemas.openxmlformats.org/officeDocument/2006/relationships/slide" Target="slides/slide19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Shape 14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Shape 15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Shape 18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Shape 19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Shape 2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Shape 2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Shape 26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Shape 27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Shape 30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Shape 3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Shape 34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" name="Shape 1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Shape 11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Shape 115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Shape 11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Shape 119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Shape 39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Shape 4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Shape 4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Shape 4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Shape 51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Shape 52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2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Shape 79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Shape 80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Shape 81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Shape 8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" name="Shape 85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Shape 8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Shape 89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Shape 9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Shape 9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Shape 10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ryantrichardse@uncw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ctrTitle"/>
          </p:nvPr>
        </p:nvSpPr>
        <p:spPr>
          <a:xfrm>
            <a:off x="1096200" y="1822825"/>
            <a:ext cx="69504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000000"/>
                </a:solidFill>
                <a:latin typeface="+mj-lt"/>
                <a:ea typeface="Times New Roman"/>
                <a:cs typeface="Times New Roman"/>
                <a:sym typeface="Times New Roman"/>
              </a:rPr>
              <a:t>Encouraging  Universal  Design in the Classroom  by Leveraging  the Priorities  of Faculty</a:t>
            </a:r>
            <a:endParaRPr sz="2400" b="1" dirty="0">
              <a:solidFill>
                <a:srgbClr val="000000"/>
              </a:solidFill>
              <a:latin typeface="+mj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u="sng" dirty="0">
              <a:solidFill>
                <a:srgbClr val="000000"/>
              </a:solidFill>
              <a:latin typeface="+mj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9" name="Shape 129"/>
          <p:cNvSpPr txBox="1">
            <a:spLocks noGrp="1"/>
          </p:cNvSpPr>
          <p:nvPr>
            <p:ph type="subTitle" idx="1"/>
          </p:nvPr>
        </p:nvSpPr>
        <p:spPr>
          <a:xfrm>
            <a:off x="1858700" y="3270922"/>
            <a:ext cx="5361300" cy="6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  <a:latin typeface="+mn-lt"/>
              </a:rPr>
              <a:t>Beth Ann Bryant-Richards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  <a:latin typeface="+mn-lt"/>
                <a:hlinkClick r:id="rId3"/>
              </a:rPr>
              <a:t>bryantrichardse@uncw.edu</a:t>
            </a:r>
            <a:endParaRPr lang="en" dirty="0">
              <a:solidFill>
                <a:schemeClr val="accent1"/>
              </a:solidFill>
              <a:latin typeface="+mn-lt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  <a:latin typeface="+mn-lt"/>
              </a:rPr>
              <a:t>312-343-9699</a:t>
            </a:r>
            <a:endParaRPr dirty="0">
              <a:solidFill>
                <a:schemeClr val="accent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Literature Review: Barrier #1: Faculty</a:t>
            </a:r>
            <a:endParaRPr dirty="0">
              <a:latin typeface="+mj-lt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819150" y="1471575"/>
            <a:ext cx="7505700" cy="315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err="1"/>
              <a:t>Diez</a:t>
            </a:r>
            <a:r>
              <a:rPr lang="en" dirty="0"/>
              <a:t> et al., 2015 found:</a:t>
            </a:r>
            <a:endParaRPr dirty="0">
              <a:latin typeface="+mn-lt"/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ALL students surveyed and interviewed reported </a:t>
            </a:r>
            <a:r>
              <a:rPr lang="en" b="1" dirty="0">
                <a:latin typeface="+mn-lt"/>
              </a:rPr>
              <a:t>faculty as being the number one barrier</a:t>
            </a:r>
            <a:r>
              <a:rPr lang="en" dirty="0">
                <a:latin typeface="+mn-lt"/>
              </a:rPr>
              <a:t> to learning</a:t>
            </a:r>
            <a:endParaRPr dirty="0">
              <a:latin typeface="+mn-lt"/>
            </a:endParaRPr>
          </a:p>
          <a:p>
            <a:pPr marL="45720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“Another common scenario occurs when </a:t>
            </a:r>
            <a:r>
              <a:rPr lang="en" b="1" dirty="0">
                <a:latin typeface="+mn-lt"/>
              </a:rPr>
              <a:t>lecturers drag their feet</a:t>
            </a:r>
            <a:r>
              <a:rPr lang="en" dirty="0">
                <a:latin typeface="+mn-lt"/>
              </a:rPr>
              <a:t> about providing students with </a:t>
            </a:r>
            <a:r>
              <a:rPr lang="en" b="1" dirty="0">
                <a:latin typeface="+mn-lt"/>
              </a:rPr>
              <a:t>course materials in advance.</a:t>
            </a:r>
            <a:r>
              <a:rPr lang="en" dirty="0">
                <a:latin typeface="+mn-lt"/>
              </a:rPr>
              <a:t> This is especially problematic as </a:t>
            </a:r>
            <a:r>
              <a:rPr lang="en" b="1" dirty="0">
                <a:latin typeface="+mn-lt"/>
              </a:rPr>
              <a:t>students identify early access to such material as crucial</a:t>
            </a:r>
            <a:r>
              <a:rPr lang="en" dirty="0">
                <a:latin typeface="+mn-lt"/>
              </a:rPr>
              <a:t> to understanding explanations, assimilating the information and making the most of class time” (</a:t>
            </a:r>
            <a:r>
              <a:rPr lang="en" dirty="0" err="1">
                <a:latin typeface="+mn-lt"/>
              </a:rPr>
              <a:t>Diez</a:t>
            </a:r>
            <a:r>
              <a:rPr lang="en" dirty="0">
                <a:latin typeface="+mn-lt"/>
              </a:rPr>
              <a:t> et. al. 2015, p. 154).</a:t>
            </a:r>
            <a:endParaRPr dirty="0">
              <a:latin typeface="+mn-lt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 dirty="0">
                <a:latin typeface="+mn-lt"/>
              </a:rPr>
              <a:t>poor assessment practices</a:t>
            </a:r>
            <a:r>
              <a:rPr lang="en" dirty="0">
                <a:latin typeface="+mn-lt"/>
              </a:rPr>
              <a:t> (</a:t>
            </a:r>
            <a:r>
              <a:rPr lang="en" dirty="0" err="1">
                <a:latin typeface="+mn-lt"/>
              </a:rPr>
              <a:t>Morina</a:t>
            </a:r>
            <a:r>
              <a:rPr lang="en" dirty="0">
                <a:latin typeface="+mn-lt"/>
              </a:rPr>
              <a:t>, 2017).</a:t>
            </a:r>
            <a:endParaRPr b="1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 dirty="0">
                <a:latin typeface="+mn-lt"/>
              </a:rPr>
              <a:t>untrained</a:t>
            </a:r>
            <a:r>
              <a:rPr lang="en" dirty="0">
                <a:latin typeface="+mn-lt"/>
              </a:rPr>
              <a:t> faculty and </a:t>
            </a:r>
            <a:r>
              <a:rPr lang="en" b="1" dirty="0">
                <a:latin typeface="+mn-lt"/>
              </a:rPr>
              <a:t>negative attitudes</a:t>
            </a:r>
            <a:r>
              <a:rPr lang="en" dirty="0">
                <a:latin typeface="+mn-lt"/>
              </a:rPr>
              <a:t> (Fuller et al., 2009)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Literature Review: Barrier-Faculty Training</a:t>
            </a:r>
            <a:endParaRPr dirty="0">
              <a:latin typeface="+mj-lt"/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Lombardi, in several studies, (2011 &amp; 2015)  found: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Faculty training may help </a:t>
            </a:r>
            <a:r>
              <a:rPr lang="en" b="1" dirty="0">
                <a:latin typeface="+mn-lt"/>
              </a:rPr>
              <a:t>positively affect attitudes</a:t>
            </a:r>
            <a:r>
              <a:rPr lang="en" dirty="0">
                <a:latin typeface="+mn-lt"/>
              </a:rPr>
              <a:t> toward students with disabilities.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</a:t>
            </a:r>
            <a:r>
              <a:rPr lang="en" b="1" dirty="0">
                <a:latin typeface="+mn-lt"/>
              </a:rPr>
              <a:t>Faculty do not receive training</a:t>
            </a:r>
            <a:r>
              <a:rPr lang="en" dirty="0">
                <a:latin typeface="+mn-lt"/>
              </a:rPr>
              <a:t> or receive little training in best practices in </a:t>
            </a:r>
            <a:r>
              <a:rPr lang="en" b="1" dirty="0">
                <a:latin typeface="+mn-lt"/>
              </a:rPr>
              <a:t>teaching diverse learners.</a:t>
            </a:r>
            <a:endParaRPr b="1" dirty="0">
              <a:latin typeface="+mn-lt"/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Severe </a:t>
            </a:r>
            <a:r>
              <a:rPr lang="en" b="1" dirty="0">
                <a:latin typeface="+mn-lt"/>
              </a:rPr>
              <a:t>lack</a:t>
            </a:r>
            <a:r>
              <a:rPr lang="en" dirty="0">
                <a:latin typeface="+mn-lt"/>
              </a:rPr>
              <a:t> in faculty </a:t>
            </a:r>
            <a:r>
              <a:rPr lang="en" b="1" dirty="0">
                <a:latin typeface="+mn-lt"/>
              </a:rPr>
              <a:t>training </a:t>
            </a:r>
            <a:r>
              <a:rPr lang="en" dirty="0">
                <a:latin typeface="+mn-lt"/>
              </a:rPr>
              <a:t>(</a:t>
            </a:r>
            <a:r>
              <a:rPr lang="en" dirty="0" err="1">
                <a:latin typeface="+mn-lt"/>
              </a:rPr>
              <a:t>Diez</a:t>
            </a:r>
            <a:r>
              <a:rPr lang="en" dirty="0">
                <a:latin typeface="+mn-lt"/>
              </a:rPr>
              <a:t> et al., 2015).</a:t>
            </a:r>
            <a:endParaRPr dirty="0">
              <a:latin typeface="+mn-lt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 dirty="0">
                <a:latin typeface="+mn-lt"/>
              </a:rPr>
              <a:t>dearth of faculty professional development</a:t>
            </a:r>
            <a:r>
              <a:rPr lang="en" dirty="0">
                <a:latin typeface="+mn-lt"/>
              </a:rPr>
              <a:t> opportunities (</a:t>
            </a:r>
            <a:r>
              <a:rPr lang="en" dirty="0" err="1">
                <a:latin typeface="+mn-lt"/>
              </a:rPr>
              <a:t>Morina</a:t>
            </a:r>
            <a:r>
              <a:rPr lang="en" dirty="0">
                <a:latin typeface="+mn-lt"/>
              </a:rPr>
              <a:t>, 2017).</a:t>
            </a:r>
            <a:endParaRPr dirty="0">
              <a:latin typeface="+mn-lt"/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Literature Review: Barrier-Students</a:t>
            </a:r>
            <a:endParaRPr dirty="0">
              <a:latin typeface="+mj-lt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 dirty="0">
                <a:latin typeface="+mn-lt"/>
              </a:rPr>
              <a:t>Classroom climate</a:t>
            </a:r>
            <a:r>
              <a:rPr lang="en" dirty="0">
                <a:latin typeface="+mn-lt"/>
              </a:rPr>
              <a:t> for students with disabilities </a:t>
            </a:r>
            <a:r>
              <a:rPr lang="en" b="1" dirty="0">
                <a:latin typeface="+mn-lt"/>
              </a:rPr>
              <a:t>has improved considerably</a:t>
            </a:r>
            <a:r>
              <a:rPr lang="en" dirty="0">
                <a:latin typeface="+mn-lt"/>
              </a:rPr>
              <a:t> since  </a:t>
            </a:r>
            <a:endParaRPr dirty="0">
              <a:latin typeface="+mn-lt"/>
            </a:endParaRP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1997 study (Yssel et al., 2016).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Even so, there is a </a:t>
            </a:r>
            <a:r>
              <a:rPr lang="en" b="1" dirty="0">
                <a:latin typeface="+mn-lt"/>
              </a:rPr>
              <a:t>well-known</a:t>
            </a:r>
            <a:r>
              <a:rPr lang="en" dirty="0">
                <a:latin typeface="+mn-lt"/>
              </a:rPr>
              <a:t> and </a:t>
            </a:r>
            <a:r>
              <a:rPr lang="en" b="1" dirty="0">
                <a:latin typeface="+mn-lt"/>
              </a:rPr>
              <a:t>well-documented reluctance</a:t>
            </a:r>
            <a:r>
              <a:rPr lang="en" dirty="0">
                <a:latin typeface="+mn-lt"/>
              </a:rPr>
              <a:t> among students to seek accommodations (Yssel et al., 2016).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Literature Review: Strategies for Conveying Information to Faculty</a:t>
            </a:r>
            <a:endParaRPr dirty="0">
              <a:latin typeface="+mj-lt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Shaw (2011) espoused using UDL methods!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Multiple means of representation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Multiple means of engagement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>
                <a:latin typeface="+mn-lt"/>
              </a:rPr>
              <a:t>	Multiple means of expression</a:t>
            </a:r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Literature Review: Framework to take back to faculty</a:t>
            </a:r>
            <a:endParaRPr dirty="0">
              <a:latin typeface="+mj-lt"/>
            </a:endParaRP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err="1">
                <a:latin typeface="+mn-lt"/>
              </a:rPr>
              <a:t>Liberman</a:t>
            </a:r>
            <a:r>
              <a:rPr lang="en" dirty="0">
                <a:latin typeface="+mn-lt"/>
              </a:rPr>
              <a:t> (2017) makes the point that: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</a:t>
            </a:r>
            <a:r>
              <a:rPr lang="en" b="1" dirty="0">
                <a:latin typeface="+mn-lt"/>
              </a:rPr>
              <a:t>People</a:t>
            </a:r>
            <a:r>
              <a:rPr lang="en" dirty="0">
                <a:latin typeface="+mn-lt"/>
              </a:rPr>
              <a:t> do not want to be seen as different and </a:t>
            </a:r>
            <a:r>
              <a:rPr lang="en" b="1" dirty="0">
                <a:latin typeface="+mn-lt"/>
              </a:rPr>
              <a:t>do not want to be singled out</a:t>
            </a:r>
            <a:endParaRPr b="1" dirty="0">
              <a:latin typeface="+mn-lt"/>
            </a:endParaRPr>
          </a:p>
          <a:p>
            <a:pPr marL="45720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b="1" dirty="0">
                <a:latin typeface="+mn-lt"/>
              </a:rPr>
              <a:t>Using UDL protects students</a:t>
            </a:r>
            <a:r>
              <a:rPr lang="en" dirty="0">
                <a:latin typeface="+mn-lt"/>
              </a:rPr>
              <a:t> with disabilities </a:t>
            </a:r>
            <a:r>
              <a:rPr lang="en" b="1" dirty="0">
                <a:latin typeface="+mn-lt"/>
              </a:rPr>
              <a:t>from being set apart</a:t>
            </a:r>
            <a:r>
              <a:rPr lang="en" dirty="0">
                <a:latin typeface="+mn-lt"/>
              </a:rPr>
              <a:t> or set aside due to their learning differences, since every student benefits from using UDL</a:t>
            </a:r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Literature Review: UDL in Large Lecture, a framework to take back to faculty</a:t>
            </a:r>
            <a:endParaRPr dirty="0">
              <a:latin typeface="+mj-lt"/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819150" y="1998050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“Universal Design for Learning in Teaching Large Lecture Classes”	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i="1" dirty="0">
                <a:latin typeface="+mn-lt"/>
              </a:rPr>
              <a:t>Journal of Marketing Education</a:t>
            </a:r>
            <a:endParaRPr i="1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 dirty="0">
                <a:latin typeface="+mn-lt"/>
              </a:rPr>
              <a:t>n=600</a:t>
            </a:r>
            <a:r>
              <a:rPr lang="en" dirty="0">
                <a:latin typeface="+mn-lt"/>
              </a:rPr>
              <a:t>	(introductory marketing class)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Analyzed 4 instructional tools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>
                <a:latin typeface="+mn-lt"/>
              </a:rPr>
              <a:t>“students perceived that the </a:t>
            </a:r>
            <a:r>
              <a:rPr lang="en" b="1" dirty="0">
                <a:latin typeface="+mn-lt"/>
              </a:rPr>
              <a:t>instructional tools were highly effective</a:t>
            </a:r>
            <a:r>
              <a:rPr lang="en" dirty="0">
                <a:latin typeface="+mn-lt"/>
              </a:rPr>
              <a:t> in helping them learn” (Dean, Lee-Post and </a:t>
            </a:r>
            <a:r>
              <a:rPr lang="en" dirty="0" err="1">
                <a:latin typeface="+mn-lt"/>
              </a:rPr>
              <a:t>Hapke</a:t>
            </a:r>
            <a:r>
              <a:rPr lang="en" dirty="0">
                <a:latin typeface="+mn-lt"/>
              </a:rPr>
              <a:t>, 2016 p. 12).</a:t>
            </a:r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Literature Review: UDL in Large Lecture, a framework to take back to faculty</a:t>
            </a:r>
            <a:endParaRPr dirty="0">
              <a:latin typeface="+mj-lt"/>
            </a:endParaRPr>
          </a:p>
        </p:txBody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Goes </a:t>
            </a:r>
            <a:r>
              <a:rPr lang="en" b="1" dirty="0">
                <a:latin typeface="+mn-lt"/>
              </a:rPr>
              <a:t>beyond self-report</a:t>
            </a:r>
            <a:r>
              <a:rPr lang="en" dirty="0">
                <a:latin typeface="+mn-lt"/>
              </a:rPr>
              <a:t> and provides evidence of learning in regard to </a:t>
            </a:r>
            <a:r>
              <a:rPr lang="en" b="1" dirty="0">
                <a:latin typeface="+mn-lt"/>
              </a:rPr>
              <a:t>learning goals assessments</a:t>
            </a:r>
            <a:endParaRPr b="1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“By evaluating the effectiveness of UDL on </a:t>
            </a:r>
            <a:r>
              <a:rPr lang="en" b="1" dirty="0">
                <a:latin typeface="+mn-lt"/>
              </a:rPr>
              <a:t>both perceived and actual learning</a:t>
            </a:r>
            <a:r>
              <a:rPr lang="en" dirty="0">
                <a:latin typeface="+mn-lt"/>
              </a:rPr>
              <a:t>, we contribute to the UDL literature with an empirical study that extends learning outcome research from the predominantly subjective to objective assessments, further </a:t>
            </a:r>
            <a:r>
              <a:rPr lang="en" b="1" dirty="0">
                <a:latin typeface="+mn-lt"/>
              </a:rPr>
              <a:t>strengthening the validity of UDL’s efficacy as an educational practice</a:t>
            </a:r>
            <a:r>
              <a:rPr lang="en" dirty="0">
                <a:latin typeface="+mn-lt"/>
              </a:rPr>
              <a:t>” (Dean, Lee-Post and </a:t>
            </a:r>
            <a:r>
              <a:rPr lang="en" dirty="0" err="1">
                <a:latin typeface="+mn-lt"/>
              </a:rPr>
              <a:t>Hapke</a:t>
            </a:r>
            <a:r>
              <a:rPr lang="en" dirty="0">
                <a:latin typeface="+mn-lt"/>
              </a:rPr>
              <a:t>, 2016, p. 12).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Interview: Instructional Designer</a:t>
            </a:r>
            <a:endParaRPr dirty="0">
              <a:latin typeface="+mj-lt"/>
            </a:endParaRPr>
          </a:p>
        </p:txBody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Interview with Instructional Designer from 4 year public institution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 dirty="0">
                <a:latin typeface="+mn-lt"/>
              </a:rPr>
              <a:t>Embedded in unit</a:t>
            </a:r>
            <a:r>
              <a:rPr lang="en" dirty="0">
                <a:latin typeface="+mn-lt"/>
              </a:rPr>
              <a:t> with primary duties </a:t>
            </a:r>
            <a:r>
              <a:rPr lang="en" b="1" dirty="0">
                <a:latin typeface="+mn-lt"/>
              </a:rPr>
              <a:t>to support online delivery</a:t>
            </a:r>
            <a:r>
              <a:rPr lang="en" dirty="0">
                <a:latin typeface="+mn-lt"/>
              </a:rPr>
              <a:t> (not face-to-face instruction) and works directly with faculty to design new online courses or update current courses that are launching online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Works with faculty to identify ways to make a course that is informed by </a:t>
            </a:r>
            <a:r>
              <a:rPr lang="en" b="1" dirty="0">
                <a:latin typeface="+mn-lt"/>
              </a:rPr>
              <a:t>thoughtful pedagogical practice </a:t>
            </a:r>
            <a:r>
              <a:rPr lang="en" i="1" dirty="0">
                <a:latin typeface="+mn-lt"/>
              </a:rPr>
              <a:t>prior to beginning course design</a:t>
            </a:r>
            <a:endParaRPr i="1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>
                <a:latin typeface="+mn-lt"/>
              </a:rPr>
              <a:t>Faculty are subject matter experts; instructional designer assists with designing online course so that </a:t>
            </a:r>
            <a:r>
              <a:rPr lang="en" b="1" dirty="0">
                <a:latin typeface="+mn-lt"/>
              </a:rPr>
              <a:t>core ideas translate</a:t>
            </a:r>
            <a:r>
              <a:rPr lang="en" dirty="0">
                <a:latin typeface="+mn-lt"/>
              </a:rPr>
              <a:t> from traditional  to online delivery</a:t>
            </a:r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Interview: Instructional Designer</a:t>
            </a:r>
            <a:endParaRPr dirty="0">
              <a:latin typeface="+mj-lt"/>
            </a:endParaRPr>
          </a:p>
        </p:txBody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Reports on faculty mindset: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No one says, “</a:t>
            </a:r>
            <a:r>
              <a:rPr lang="en" b="1" dirty="0">
                <a:latin typeface="+mn-lt"/>
              </a:rPr>
              <a:t>I don’t want to</a:t>
            </a:r>
            <a:r>
              <a:rPr lang="en" dirty="0">
                <a:latin typeface="+mn-lt"/>
              </a:rPr>
              <a:t> make my course accessible.”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</a:t>
            </a:r>
            <a:r>
              <a:rPr lang="en" b="1" dirty="0">
                <a:latin typeface="+mn-lt"/>
              </a:rPr>
              <a:t>Overwhelmed</a:t>
            </a:r>
            <a:r>
              <a:rPr lang="en" dirty="0">
                <a:latin typeface="+mn-lt"/>
              </a:rPr>
              <a:t> by unfamiliar technology and ADA compliance issues.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Overall </a:t>
            </a:r>
            <a:r>
              <a:rPr lang="en" b="1" dirty="0">
                <a:latin typeface="+mn-lt"/>
              </a:rPr>
              <a:t>lack of information</a:t>
            </a:r>
            <a:r>
              <a:rPr lang="en" dirty="0">
                <a:latin typeface="+mn-lt"/>
              </a:rPr>
              <a:t> about what has been communicated to faculty </a:t>
            </a:r>
            <a:r>
              <a:rPr lang="en" b="1" dirty="0">
                <a:latin typeface="+mn-lt"/>
              </a:rPr>
              <a:t>about compliance.</a:t>
            </a:r>
            <a:endParaRPr b="1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</a:rPr>
              <a:t>	Most faculty have never taken an online course, so have </a:t>
            </a:r>
            <a:r>
              <a:rPr lang="en" b="1" dirty="0">
                <a:latin typeface="+mn-lt"/>
              </a:rPr>
              <a:t>no point of reference</a:t>
            </a:r>
            <a:r>
              <a:rPr lang="en" dirty="0">
                <a:latin typeface="+mn-lt"/>
              </a:rPr>
              <a:t> for the practice.</a:t>
            </a:r>
            <a:endParaRPr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	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Interview: Instructional Designer</a:t>
            </a:r>
            <a:endParaRPr/>
          </a:p>
        </p:txBody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</a:t>
            </a:r>
            <a:r>
              <a:rPr lang="en" b="1" dirty="0"/>
              <a:t>Top down support</a:t>
            </a:r>
            <a:r>
              <a:rPr lang="en" dirty="0"/>
              <a:t> needed for faculty buy-in</a:t>
            </a:r>
            <a:endParaRPr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	Enlist support of pivotal member of unit who is an </a:t>
            </a:r>
            <a:r>
              <a:rPr lang="en" b="1" dirty="0"/>
              <a:t>exemplar of best teaching practices</a:t>
            </a:r>
            <a:endParaRPr b="1"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Recruit support for UDL from the individual with the most social clout among their peers from within the department </a:t>
            </a:r>
            <a:endParaRPr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UDL needs </a:t>
            </a:r>
            <a:r>
              <a:rPr lang="en" b="1" dirty="0"/>
              <a:t>advocates on the faculty side</a:t>
            </a:r>
            <a:endParaRPr b="1" dirty="0"/>
          </a:p>
          <a:p>
            <a:pPr marL="45720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Using UDL </a:t>
            </a:r>
            <a:r>
              <a:rPr lang="en" b="1" dirty="0"/>
              <a:t>cannot</a:t>
            </a:r>
            <a:r>
              <a:rPr lang="en" dirty="0"/>
              <a:t> represent a </a:t>
            </a:r>
            <a:r>
              <a:rPr lang="en" b="1" dirty="0"/>
              <a:t>“time suck”</a:t>
            </a:r>
            <a:r>
              <a:rPr lang="en" dirty="0"/>
              <a:t> to faculty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115D1-D49B-AF40-9701-575C9FAA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Context: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How do I approach teaching?</a:t>
            </a:r>
          </a:p>
        </p:txBody>
      </p:sp>
    </p:spTree>
    <p:extLst>
      <p:ext uri="{BB962C8B-B14F-4D97-AF65-F5344CB8AC3E}">
        <p14:creationId xmlns:p14="http://schemas.microsoft.com/office/powerpoint/2010/main" val="2489968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Surveying Faculty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lvl="0" indent="0">
              <a:buClr>
                <a:srgbClr val="000000"/>
              </a:buClr>
              <a:buSzPts val="1200"/>
              <a:buNone/>
            </a:pPr>
            <a:endParaRPr lang="en-US" sz="1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 indent="-304800">
              <a:spcBef>
                <a:spcPts val="0"/>
              </a:spcBef>
              <a:buClr>
                <a:srgbClr val="000000"/>
              </a:buClr>
              <a:buSzPts val="1200"/>
              <a:buFont typeface="Times New Roman"/>
              <a:buChar char="○"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Electronic survey </a:t>
            </a:r>
          </a:p>
          <a:p>
            <a:pPr lvl="1" indent="-304800">
              <a:spcBef>
                <a:spcPts val="0"/>
              </a:spcBef>
              <a:buClr>
                <a:srgbClr val="000000"/>
              </a:buClr>
              <a:buSzPts val="1200"/>
              <a:buFont typeface="Times New Roman"/>
              <a:buChar char="○"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English, Math, Biology, Psychology, History, Philosophy &amp; Religion</a:t>
            </a:r>
          </a:p>
          <a:p>
            <a:pPr lvl="1" indent="-304800">
              <a:spcBef>
                <a:spcPts val="0"/>
              </a:spcBef>
              <a:buClr>
                <a:srgbClr val="000000"/>
              </a:buClr>
              <a:buSzPts val="1200"/>
              <a:buFont typeface="Times New Roman"/>
              <a:buChar char="○"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Departments with large numbers of general education classes</a:t>
            </a:r>
          </a:p>
          <a:p>
            <a:pPr lvl="1" indent="-304800">
              <a:spcBef>
                <a:spcPts val="0"/>
              </a:spcBef>
              <a:buClr>
                <a:srgbClr val="000000"/>
              </a:buClr>
              <a:buSzPts val="1200"/>
              <a:buFont typeface="Times New Roman"/>
              <a:buChar char="○"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36 respondents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283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84C1-468E-BC47-B8C9-0FAABE4DE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463AA-4659-784B-A415-37BC907D05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When I show a video in class, I make sure that it is captioned</a:t>
            </a:r>
          </a:p>
          <a:p>
            <a:r>
              <a:rPr lang="en-US" sz="1600" dirty="0"/>
              <a:t>Always: 2.75% (UDL)</a:t>
            </a:r>
          </a:p>
          <a:p>
            <a:r>
              <a:rPr lang="en-US" sz="1600" dirty="0"/>
              <a:t>I never show videos: 13.89% (not using multiple means of representation)</a:t>
            </a:r>
          </a:p>
          <a:p>
            <a:r>
              <a:rPr lang="en-US" sz="1600" dirty="0"/>
              <a:t>Sometimes: 61.11%</a:t>
            </a:r>
          </a:p>
          <a:p>
            <a:r>
              <a:rPr lang="en-US" sz="1600" dirty="0"/>
              <a:t>Never: 22%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06630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63CA4-B9D9-1A40-8AA9-3A7986BF3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Question 2: When I use Blackboard to distribute course materials, I ensure that all reading material is accessible for screen reading technology.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46BE9-2B5B-D545-9362-B94B208ABF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Always: 10.53 percent</a:t>
            </a:r>
          </a:p>
          <a:p>
            <a:r>
              <a:rPr lang="en-US" dirty="0"/>
              <a:t>Sometimes: 15.79 percent</a:t>
            </a:r>
          </a:p>
          <a:p>
            <a:r>
              <a:rPr lang="en-US" dirty="0"/>
              <a:t>Never: 26.32 percent</a:t>
            </a:r>
          </a:p>
          <a:p>
            <a:r>
              <a:rPr lang="en-US" dirty="0"/>
              <a:t>I don’t know: 34.21 percent</a:t>
            </a:r>
          </a:p>
          <a:p>
            <a:r>
              <a:rPr lang="en-US" dirty="0"/>
              <a:t>NA or I do not use Blackboard: 13.61 percent </a:t>
            </a:r>
          </a:p>
        </p:txBody>
      </p:sp>
    </p:spTree>
    <p:extLst>
      <p:ext uri="{BB962C8B-B14F-4D97-AF65-F5344CB8AC3E}">
        <p14:creationId xmlns:p14="http://schemas.microsoft.com/office/powerpoint/2010/main" val="31988839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C6CBB-021B-694B-8ADB-406A565B5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Question 3: When images are included in course materials, I ensure that there is a description of the image.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84484-F5C4-2E41-8A31-62CDDD3BDE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Always: 21.05 percent</a:t>
            </a:r>
          </a:p>
          <a:p>
            <a:r>
              <a:rPr lang="en-US" dirty="0"/>
              <a:t>Sometimes: 44.74 percent</a:t>
            </a:r>
          </a:p>
          <a:p>
            <a:r>
              <a:rPr lang="en-US" dirty="0"/>
              <a:t>Never: 15.79 percent</a:t>
            </a:r>
          </a:p>
          <a:p>
            <a:r>
              <a:rPr lang="en-US" dirty="0"/>
              <a:t>I don’t know: 2.63 percent</a:t>
            </a:r>
          </a:p>
          <a:p>
            <a:r>
              <a:rPr lang="en-US" dirty="0"/>
              <a:t>NA I do not use images: 15.79 percent</a:t>
            </a:r>
          </a:p>
        </p:txBody>
      </p:sp>
    </p:spTree>
    <p:extLst>
      <p:ext uri="{BB962C8B-B14F-4D97-AF65-F5344CB8AC3E}">
        <p14:creationId xmlns:p14="http://schemas.microsoft.com/office/powerpoint/2010/main" val="2568115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6C351-3FA5-6947-B054-64FF089E2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latin typeface="+mj-lt"/>
              </a:rPr>
              <a:t>Question 4: if I need help or have questions about making course content accessible, I can contact: (open-ended response)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B20E4-3472-2240-AC68-65952CF16A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NA: 6 percent</a:t>
            </a:r>
          </a:p>
          <a:p>
            <a:r>
              <a:rPr lang="en-US" dirty="0">
                <a:latin typeface="+mn-lt"/>
              </a:rPr>
              <a:t>Online: 6 percent</a:t>
            </a:r>
          </a:p>
          <a:p>
            <a:r>
              <a:rPr lang="en-US" dirty="0">
                <a:latin typeface="+mn-lt"/>
              </a:rPr>
              <a:t>Don’t know: 14 percent</a:t>
            </a:r>
          </a:p>
          <a:p>
            <a:r>
              <a:rPr lang="en-US" dirty="0">
                <a:latin typeface="+mn-lt"/>
              </a:rPr>
              <a:t>Ask a colleague: 14 percent</a:t>
            </a:r>
          </a:p>
          <a:p>
            <a:r>
              <a:rPr lang="en-US" dirty="0">
                <a:latin typeface="+mn-lt"/>
              </a:rPr>
              <a:t>Disability Center:</a:t>
            </a:r>
          </a:p>
          <a:p>
            <a:r>
              <a:rPr lang="en-US" dirty="0">
                <a:latin typeface="+mn-lt"/>
              </a:rPr>
              <a:t>IT department, Technology Assistance Center, Office of Distance Education: 64 percent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0727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81D72-F177-B14E-8A1F-D98E0EABD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Question 5: I consider myself proficient with technology.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8BA1E-FD67-E64E-B439-844BBD9396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Strongly agree: 21.05 percent</a:t>
            </a:r>
          </a:p>
          <a:p>
            <a:r>
              <a:rPr lang="en-US" dirty="0">
                <a:latin typeface="+mn-lt"/>
              </a:rPr>
              <a:t>Agree: 42.11</a:t>
            </a:r>
          </a:p>
          <a:p>
            <a:r>
              <a:rPr lang="en-US" dirty="0">
                <a:latin typeface="+mn-lt"/>
              </a:rPr>
              <a:t>Neither agree nor disagree: 26.32</a:t>
            </a:r>
          </a:p>
          <a:p>
            <a:r>
              <a:rPr lang="en-US" dirty="0">
                <a:latin typeface="+mn-lt"/>
              </a:rPr>
              <a:t>Disagree: 7.78</a:t>
            </a:r>
          </a:p>
          <a:p>
            <a:r>
              <a:rPr lang="en-US" dirty="0">
                <a:latin typeface="+mn-lt"/>
              </a:rPr>
              <a:t>Strongly disagree: 2.63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3601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xfrm>
            <a:off x="819150" y="516416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Survey Results and Implications</a:t>
            </a:r>
            <a:endParaRPr dirty="0">
              <a:latin typeface="+mj-lt"/>
            </a:endParaRPr>
          </a:p>
        </p:txBody>
      </p:sp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1990" y="1130101"/>
            <a:ext cx="7505700" cy="288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400" dirty="0">
                <a:latin typeface="+mn-lt"/>
              </a:rPr>
              <a:t>Over </a:t>
            </a:r>
            <a:r>
              <a:rPr lang="en" sz="1400" b="1" dirty="0">
                <a:latin typeface="+mn-lt"/>
              </a:rPr>
              <a:t>63%</a:t>
            </a:r>
            <a:r>
              <a:rPr lang="en" sz="1400" dirty="0">
                <a:latin typeface="+mn-lt"/>
              </a:rPr>
              <a:t> of respondents claimed to be </a:t>
            </a:r>
            <a:r>
              <a:rPr lang="en" sz="1400" b="1" dirty="0">
                <a:latin typeface="+mn-lt"/>
              </a:rPr>
              <a:t>proficient with technology</a:t>
            </a:r>
            <a:r>
              <a:rPr lang="en" sz="1400" dirty="0">
                <a:latin typeface="+mn-lt"/>
              </a:rPr>
              <a:t>, yet results from other questions indicate that they DO NOT implement accessible practices with course materials</a:t>
            </a:r>
            <a:endParaRPr sz="1400" dirty="0">
              <a:latin typeface="+mn-lt"/>
            </a:endParaRPr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400" dirty="0">
                <a:latin typeface="+mn-lt"/>
              </a:rPr>
              <a:t>On average, only 11.45% of respondents ALWAYS ensure that their course materials are accessible </a:t>
            </a:r>
            <a:endParaRPr sz="1400" dirty="0">
              <a:latin typeface="+mn-lt"/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400" dirty="0">
                <a:latin typeface="+mn-lt"/>
              </a:rPr>
              <a:t>When asked whether or not they ensure that online materials are accessible by screen-reader technology, 34% of respondents answered: </a:t>
            </a:r>
            <a:r>
              <a:rPr lang="en" sz="1400" b="1" dirty="0">
                <a:latin typeface="+mn-lt"/>
              </a:rPr>
              <a:t>I don’t know</a:t>
            </a:r>
            <a:r>
              <a:rPr lang="en" sz="1400" dirty="0">
                <a:latin typeface="+mn-lt"/>
              </a:rPr>
              <a:t>, making this the answer choice the most common response</a:t>
            </a:r>
            <a:endParaRPr sz="1400" dirty="0">
              <a:latin typeface="+mn-lt"/>
            </a:endParaRPr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400" dirty="0">
                <a:latin typeface="+mn-lt"/>
              </a:rPr>
              <a:t>This  implies that faculty DO NOT understand what it means to have accessible materials</a:t>
            </a:r>
            <a:endParaRPr sz="1400" dirty="0">
              <a:latin typeface="+mn-lt"/>
            </a:endParaRPr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400" dirty="0">
                <a:latin typeface="+mn-lt"/>
              </a:rPr>
              <a:t>This informed our decision to make screen reader technology a key component of “The Pitch”</a:t>
            </a:r>
            <a:endParaRPr sz="1400" dirty="0">
              <a:latin typeface="+mn-lt"/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400" dirty="0">
                <a:latin typeface="+mn-lt"/>
              </a:rPr>
              <a:t>Only </a:t>
            </a:r>
            <a:r>
              <a:rPr lang="en" sz="1400" b="1" dirty="0">
                <a:latin typeface="+mn-lt"/>
              </a:rPr>
              <a:t>2.78%</a:t>
            </a:r>
            <a:r>
              <a:rPr lang="en" sz="1400" dirty="0">
                <a:latin typeface="+mn-lt"/>
              </a:rPr>
              <a:t> of faculty </a:t>
            </a:r>
            <a:r>
              <a:rPr lang="en" sz="1400" b="1" dirty="0">
                <a:latin typeface="+mn-lt"/>
              </a:rPr>
              <a:t>ALWAYS</a:t>
            </a:r>
            <a:r>
              <a:rPr lang="en" sz="1400" dirty="0">
                <a:latin typeface="+mn-lt"/>
              </a:rPr>
              <a:t> use captioning when showing videos</a:t>
            </a:r>
            <a:endParaRPr sz="1400" dirty="0">
              <a:latin typeface="+mn-lt"/>
            </a:endParaRPr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400" dirty="0">
                <a:latin typeface="+mn-lt"/>
              </a:rPr>
              <a:t>This shows that we need to include this simple practice in “The Pitch”</a:t>
            </a:r>
            <a:endParaRPr sz="1400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Takeaways: Return to Objectives</a:t>
            </a:r>
            <a:endParaRPr dirty="0">
              <a:latin typeface="+mj-lt"/>
            </a:endParaRPr>
          </a:p>
        </p:txBody>
      </p:sp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819150" y="1541825"/>
            <a:ext cx="7505700" cy="28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What is the faculty mindset?</a:t>
            </a:r>
          </a:p>
          <a:p>
            <a:pPr marL="13970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Not against adopting/implementing UDL, but don’t know what it is, why they should implement it, and how to do so</a:t>
            </a:r>
          </a:p>
          <a:p>
            <a:pPr marL="596900" lvl="1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Most are simply waiting until they know of students with disabilities in their class that are requesting specific accommodations 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404EB-3E2E-6542-B832-3F854FC6F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Takeaways: Return to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8DEF83-4EF3-2F4E-A36F-DAD8CB96D8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lvl="0" indent="0">
              <a:buClr>
                <a:srgbClr val="000000"/>
              </a:buClr>
              <a:buSzPts val="1400"/>
              <a:buNone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What barriers exist in higher education for implementing UDL?</a:t>
            </a:r>
          </a:p>
          <a:p>
            <a:pPr lvl="1" indent="-317500"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Adequate training and professional development are typically not provided to faculty members</a:t>
            </a:r>
          </a:p>
          <a:p>
            <a:pPr marL="596900" lvl="1" indent="0">
              <a:spcBef>
                <a:spcPts val="0"/>
              </a:spcBef>
              <a:buClr>
                <a:srgbClr val="000000"/>
              </a:buClr>
              <a:buSzPts val="1400"/>
              <a:buNone/>
            </a:pPr>
            <a:endParaRPr lang="en-US"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lvl="1" indent="-317500"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Faculty members don’t know what it means to make their course accessible</a:t>
            </a:r>
          </a:p>
          <a:p>
            <a:pPr marL="596900" lvl="1" indent="0">
              <a:spcBef>
                <a:spcPts val="0"/>
              </a:spcBef>
              <a:buClr>
                <a:srgbClr val="000000"/>
              </a:buClr>
              <a:buSzPts val="1400"/>
              <a:buNone/>
            </a:pPr>
            <a:endParaRPr lang="en-US"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lvl="1" indent="-317500"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Faculty members are not expected to implement UDL practices, nor are they held accountable for not doing so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112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Takeaways: Return to Objectives</a:t>
            </a:r>
            <a:endParaRPr dirty="0">
              <a:latin typeface="+mj-lt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What are the best strategies or ideas to convey to the target faculty audience?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Make faculty aware of the what, why, and how of UDL principles and bring it to them </a:t>
            </a:r>
          </a:p>
          <a:p>
            <a:pPr marL="939800" lvl="1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A</a:t>
            </a: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t department meetings</a:t>
            </a:r>
          </a:p>
          <a:p>
            <a:pPr marL="939800" lvl="1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During Individual conversations</a:t>
            </a:r>
          </a:p>
          <a:p>
            <a:pPr marL="939800" lvl="1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</a:pPr>
            <a:endParaRPr lang="en"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596900" lvl="1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13970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Provide a framework to take back to your university to promote UDL principles to faculty at  universities. We called our framework “The Pitch.”</a:t>
            </a:r>
          </a:p>
          <a:p>
            <a:pPr marL="13970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sz="1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Objectives of this presentation: for disabilities services professionals</a:t>
            </a:r>
            <a:endParaRPr dirty="0">
              <a:latin typeface="+mj-lt"/>
            </a:endParaRP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Understand the faculty mindset.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Identify barriers.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Determine strategies or ideas for how to convey to the target faculty audience. 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Provide a framework to take back to your university to promote UDL principles to faculty at  universities.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Think about how to assess the impact of your efforts at your university.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F5F4C-7A90-4D4B-85C7-E99EE2467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“The Pitch”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1D750-DA23-7E4F-B76B-DAFA65C1B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9150" y="1414653"/>
            <a:ext cx="7505700" cy="2448000"/>
          </a:xfrm>
        </p:spPr>
        <p:txBody>
          <a:bodyPr/>
          <a:lstStyle/>
          <a:p>
            <a:r>
              <a:rPr lang="en-US" sz="1400" dirty="0">
                <a:latin typeface="+mn-lt"/>
              </a:rPr>
              <a:t>Designed a 5-10 minute presentation directed at busy faculty members to use at department meetings</a:t>
            </a:r>
          </a:p>
          <a:p>
            <a:r>
              <a:rPr lang="en-US" sz="1400" dirty="0">
                <a:latin typeface="+mn-lt"/>
              </a:rPr>
              <a:t>Included a video on the importance of UDL from the CAST website (2 minute engaging video)</a:t>
            </a:r>
          </a:p>
          <a:p>
            <a:r>
              <a:rPr lang="en-US" sz="1400" dirty="0">
                <a:latin typeface="+mn-lt"/>
              </a:rPr>
              <a:t>Chose two issues to address: captioning and making handouts accessible to screen readers</a:t>
            </a:r>
          </a:p>
          <a:p>
            <a:r>
              <a:rPr lang="en-US" sz="1400" dirty="0">
                <a:latin typeface="+mn-lt"/>
              </a:rPr>
              <a:t>Dovetailed with university librarian’s objectives for faculty </a:t>
            </a:r>
          </a:p>
          <a:p>
            <a:pPr lvl="1"/>
            <a:r>
              <a:rPr lang="en-US" sz="1400" dirty="0">
                <a:latin typeface="+mn-lt"/>
              </a:rPr>
              <a:t>To link to the library site, rather than posting scanned PDF copies</a:t>
            </a:r>
          </a:p>
          <a:p>
            <a:pPr lvl="1"/>
            <a:r>
              <a:rPr lang="en-US" sz="1400" dirty="0">
                <a:latin typeface="+mn-lt"/>
              </a:rPr>
              <a:t>To use the library’s video streaming services, which often already have captioning option</a:t>
            </a:r>
          </a:p>
        </p:txBody>
      </p:sp>
    </p:spTree>
    <p:extLst>
      <p:ext uri="{BB962C8B-B14F-4D97-AF65-F5344CB8AC3E}">
        <p14:creationId xmlns:p14="http://schemas.microsoft.com/office/powerpoint/2010/main" val="23687618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08A95-8DFE-7E47-8B27-49098C084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“The Pitch”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FE4A6-F1E6-5749-A9C3-44B3112833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+mn-lt"/>
              </a:rPr>
              <a:t>Objective: Encourage captioning by explaining the benefits of always using captions with video content</a:t>
            </a:r>
          </a:p>
          <a:p>
            <a:r>
              <a:rPr lang="en-US" sz="1400" dirty="0">
                <a:latin typeface="+mn-lt"/>
              </a:rPr>
              <a:t>For the tired or sleepy student</a:t>
            </a:r>
          </a:p>
          <a:p>
            <a:r>
              <a:rPr lang="en-US" sz="1400" dirty="0">
                <a:latin typeface="+mn-lt"/>
              </a:rPr>
              <a:t>For the inattentive student</a:t>
            </a:r>
          </a:p>
          <a:p>
            <a:r>
              <a:rPr lang="en-US" sz="1400" dirty="0">
                <a:latin typeface="+mn-lt"/>
              </a:rPr>
              <a:t>For the student who struggles with reading</a:t>
            </a:r>
          </a:p>
          <a:p>
            <a:r>
              <a:rPr lang="en-US" sz="1400" dirty="0">
                <a:latin typeface="+mn-lt"/>
              </a:rPr>
              <a:t>For the student who struggles with auditory processing issues</a:t>
            </a:r>
          </a:p>
          <a:p>
            <a:r>
              <a:rPr lang="en-US" sz="1400" dirty="0">
                <a:latin typeface="+mn-lt"/>
              </a:rPr>
              <a:t>For students learning English</a:t>
            </a:r>
          </a:p>
          <a:p>
            <a:r>
              <a:rPr lang="en-US" sz="1400" dirty="0">
                <a:latin typeface="+mn-lt"/>
              </a:rPr>
              <a:t>For students who are deaf or hard of hearing</a:t>
            </a:r>
          </a:p>
          <a:p>
            <a:r>
              <a:rPr lang="en-US" sz="1400" dirty="0">
                <a:latin typeface="+mn-lt"/>
              </a:rPr>
              <a:t>For people like me, who have a hard time understanding accents (example: Sherlock)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2002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FAE53-C6D5-5A4E-8E02-9F075EF17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“The Pitch”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972B1-1AAE-324E-8B71-2886B30713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Objective: Encouraging use of handouts that are accessible to screen reading technology</a:t>
            </a:r>
          </a:p>
          <a:p>
            <a:r>
              <a:rPr lang="en-US" dirty="0">
                <a:latin typeface="+mn-lt"/>
              </a:rPr>
              <a:t>For instructors who get frustrated with students who do not do the reading before class</a:t>
            </a:r>
          </a:p>
          <a:p>
            <a:r>
              <a:rPr lang="en-US" dirty="0">
                <a:latin typeface="+mn-lt"/>
              </a:rPr>
              <a:t>For slower readers</a:t>
            </a:r>
          </a:p>
          <a:p>
            <a:r>
              <a:rPr lang="en-US" dirty="0">
                <a:latin typeface="+mn-lt"/>
              </a:rPr>
              <a:t>For students who are auditory learners</a:t>
            </a:r>
          </a:p>
          <a:p>
            <a:r>
              <a:rPr lang="en-US" dirty="0">
                <a:latin typeface="+mn-lt"/>
              </a:rPr>
              <a:t>To help students review reading material</a:t>
            </a:r>
          </a:p>
          <a:p>
            <a:r>
              <a:rPr lang="en-US" dirty="0">
                <a:latin typeface="+mn-lt"/>
              </a:rPr>
              <a:t>For students who are blind or have low vision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787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Assessing Impact</a:t>
            </a:r>
            <a:endParaRPr dirty="0">
              <a:latin typeface="+mj-lt"/>
            </a:endParaRPr>
          </a:p>
        </p:txBody>
      </p:sp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819150" y="1666600"/>
            <a:ext cx="7505700" cy="27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 dirty="0">
                <a:latin typeface="+mn-lt"/>
                <a:ea typeface="Times New Roman"/>
                <a:cs typeface="Times New Roman"/>
                <a:sym typeface="Times New Roman"/>
              </a:rPr>
              <a:t>Now that you have some tools and strategies to take back to your institution, how might you assess the impact of your initiative?</a:t>
            </a:r>
            <a:endParaRPr sz="1800" dirty="0">
              <a:latin typeface="+mn-lt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xfrm>
            <a:off x="819150" y="854744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References</a:t>
            </a:r>
            <a:r>
              <a:rPr lang="en" dirty="0"/>
              <a:t> </a:t>
            </a:r>
            <a:endParaRPr dirty="0"/>
          </a:p>
        </p:txBody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Cook, L., P.D. Rumrill, and M. Tankersley. 2009. “Priorities and understanding of faculty members regarding 	college students with disabilities.” </a:t>
            </a:r>
            <a:r>
              <a:rPr lang="en" sz="1200" i="1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International Journal of Teaching and Learning in Higher 	Education, 21</a:t>
            </a:r>
            <a:r>
              <a:rPr lang="en" sz="120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, (1), 84-96.</a:t>
            </a:r>
            <a:endParaRPr sz="120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 dirty="0">
                <a:latin typeface="+mn-lt"/>
              </a:rPr>
              <a:t>Dean, T., Lee-Post, A., &amp; Hapke, H. (2016). Universal Design for Learning in Teaching Large Lecture 	Classes. Journal of Marketing Education, 39(1), 5-16. doi:10.1177/0273475316662104</a:t>
            </a:r>
            <a:endParaRPr sz="1200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Díez, A. M., López, R. G., &amp; Molina, V. M. (2014). “Students with disabilities in higher education: a 	biographical-narrative approach to the role of lecturers.” </a:t>
            </a:r>
            <a:r>
              <a:rPr lang="en" sz="1200" i="1" dirty="0">
                <a:solidFill>
                  <a:srgbClr val="333333"/>
                </a:solidFill>
                <a:latin typeface="+mn-lt"/>
                <a:ea typeface="Times New Roman"/>
                <a:cs typeface="Times New Roman"/>
                <a:sym typeface="Times New Roman"/>
              </a:rPr>
              <a:t>Higher Education Research &amp; 	Development, 34</a:t>
            </a:r>
            <a:r>
              <a:rPr lang="en" sz="120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(1), 147-159. doi:10.1080/07294360.2014.934329</a:t>
            </a:r>
            <a:endParaRPr sz="120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20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1200" dirty="0">
              <a:solidFill>
                <a:srgbClr val="333333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References</a:t>
            </a:r>
            <a:endParaRPr dirty="0">
              <a:latin typeface="+mj-lt"/>
            </a:endParaRPr>
          </a:p>
        </p:txBody>
      </p:sp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333333"/>
                </a:solidFill>
                <a:highlight>
                  <a:schemeClr val="dk1"/>
                </a:highlight>
                <a:latin typeface="+mn-lt"/>
                <a:ea typeface="Times New Roman"/>
                <a:cs typeface="Times New Roman"/>
                <a:sym typeface="Times New Roman"/>
              </a:rPr>
              <a:t>Fuller, M. J., Bradley, A., Healey, M., Hurst, A., Kelly, K., Riddell, S., . . . Weedon, E. (2009).</a:t>
            </a:r>
            <a:r>
              <a:rPr lang="en" sz="1200" i="1" dirty="0">
                <a:solidFill>
                  <a:srgbClr val="333333"/>
                </a:solidFill>
                <a:latin typeface="+mn-lt"/>
                <a:ea typeface="Times New Roman"/>
                <a:cs typeface="Times New Roman"/>
                <a:sym typeface="Times New Roman"/>
              </a:rPr>
              <a:t>Improving 	disabled students' learning</a:t>
            </a:r>
            <a:r>
              <a:rPr lang="en" sz="1200" dirty="0">
                <a:solidFill>
                  <a:srgbClr val="333333"/>
                </a:solidFill>
                <a:highlight>
                  <a:schemeClr val="dk1"/>
                </a:highlight>
                <a:latin typeface="+mn-lt"/>
                <a:ea typeface="Times New Roman"/>
                <a:cs typeface="Times New Roman"/>
                <a:sym typeface="Times New Roman"/>
              </a:rPr>
              <a:t>. London: Routledge.</a:t>
            </a:r>
            <a:endParaRPr sz="1200" dirty="0">
              <a:solidFill>
                <a:srgbClr val="333333"/>
              </a:solidFill>
              <a:highlight>
                <a:schemeClr val="dk1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333333"/>
                </a:solidFill>
                <a:highlight>
                  <a:schemeClr val="dk1"/>
                </a:highlight>
                <a:latin typeface="+mn-lt"/>
                <a:ea typeface="Times New Roman"/>
                <a:cs typeface="Times New Roman"/>
                <a:sym typeface="Times New Roman"/>
              </a:rPr>
              <a:t>Lieberman, L. J. (2017). The Need for Universal Design for Learning. </a:t>
            </a:r>
            <a:r>
              <a:rPr lang="en" sz="1200" i="1" dirty="0">
                <a:solidFill>
                  <a:srgbClr val="333333"/>
                </a:solidFill>
                <a:latin typeface="+mn-lt"/>
                <a:ea typeface="Times New Roman"/>
                <a:cs typeface="Times New Roman"/>
                <a:sym typeface="Times New Roman"/>
              </a:rPr>
              <a:t>Journal of Physical Education, 	Recreation &amp; Dance,88</a:t>
            </a:r>
            <a:r>
              <a:rPr lang="en" sz="1200" dirty="0">
                <a:solidFill>
                  <a:srgbClr val="333333"/>
                </a:solidFill>
                <a:highlight>
                  <a:schemeClr val="dk1"/>
                </a:highlight>
                <a:latin typeface="+mn-lt"/>
                <a:ea typeface="Times New Roman"/>
                <a:cs typeface="Times New Roman"/>
                <a:sym typeface="Times New Roman"/>
              </a:rPr>
              <a:t>(3), 5-7. doi:10.1080/07303084.2016.1271257</a:t>
            </a:r>
            <a:endParaRPr sz="1200" dirty="0">
              <a:solidFill>
                <a:srgbClr val="333333"/>
              </a:solidFill>
              <a:highlight>
                <a:schemeClr val="dk1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 dirty="0">
                <a:latin typeface="+mn-lt"/>
              </a:rPr>
              <a:t>Lombardi, A. R., Murray, C., &amp; Gerdes, H. (2011). College faculty and inclusive instruction: Self-reported 	attitudes and actions pertaining to Universal Design. Journal of Diversity in Higher Education, 	4(4), 250-261. doi:10.1037/a0024961</a:t>
            </a:r>
            <a:endParaRPr sz="1200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References</a:t>
            </a:r>
            <a:endParaRPr dirty="0">
              <a:latin typeface="+mj-lt"/>
            </a:endParaRPr>
          </a:p>
        </p:txBody>
      </p:sp>
      <p:sp>
        <p:nvSpPr>
          <p:cNvPr id="300" name="Shape 300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+mn-lt"/>
              </a:rPr>
              <a:t>Lombardi, Allison &amp; Vukovic, Boris &amp; Sala-Bars, Ingrid. (2015). International Comparisons of Inclusive 	Instruction Among College Faculty in Spain, Canada, and the United States. Journal of 	Postsecondary Education and Disability. 28. 447-460. </a:t>
            </a:r>
            <a:endParaRPr sz="1200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 dirty="0">
                <a:latin typeface="+mn-lt"/>
              </a:rPr>
              <a:t>Moriña, A. (2016). Inclusive education in higher education: challenges and opportunities. European Journal 	of Special Needs Education, 32(1), 3-17. doi:10.1080/08856257.2016.1254964</a:t>
            </a:r>
            <a:endParaRPr sz="1200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333333"/>
                </a:solidFill>
                <a:highlight>
                  <a:schemeClr val="dk1"/>
                </a:highlight>
                <a:latin typeface="+mn-lt"/>
                <a:ea typeface="Times New Roman"/>
                <a:cs typeface="Times New Roman"/>
                <a:sym typeface="Times New Roman"/>
              </a:rPr>
              <a:t>Shaw, R. A. (2011). Employing universal design for instruction. </a:t>
            </a:r>
            <a:r>
              <a:rPr lang="en" sz="1200" i="1" dirty="0">
                <a:solidFill>
                  <a:srgbClr val="333333"/>
                </a:solidFill>
                <a:latin typeface="+mn-lt"/>
                <a:ea typeface="Times New Roman"/>
                <a:cs typeface="Times New Roman"/>
                <a:sym typeface="Times New Roman"/>
              </a:rPr>
              <a:t>New Directions for Student 	Services,2011</a:t>
            </a:r>
            <a:r>
              <a:rPr lang="en" sz="1200" dirty="0">
                <a:solidFill>
                  <a:srgbClr val="333333"/>
                </a:solidFill>
                <a:highlight>
                  <a:schemeClr val="dk1"/>
                </a:highlight>
                <a:latin typeface="+mn-lt"/>
                <a:ea typeface="Times New Roman"/>
                <a:cs typeface="Times New Roman"/>
                <a:sym typeface="Times New Roman"/>
              </a:rPr>
              <a:t>(134), 21-33. doi:10.1002/ss.392</a:t>
            </a:r>
            <a:endParaRPr sz="1200" dirty="0">
              <a:solidFill>
                <a:srgbClr val="333333"/>
              </a:solidFill>
              <a:highlight>
                <a:schemeClr val="dk1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References</a:t>
            </a:r>
            <a:endParaRPr dirty="0">
              <a:latin typeface="+mj-lt"/>
            </a:endParaRPr>
          </a:p>
        </p:txBody>
      </p:sp>
      <p:sp>
        <p:nvSpPr>
          <p:cNvPr id="306" name="Shape 306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+mn-lt"/>
              </a:rPr>
              <a:t>Yssel, N., Pak, N., &amp; Beilke, J. (2016). A Door Must Be Opened: Perceptions of Students with Disabilities in 	Higher Education. International Journal of Disability, Development and Education, 63(3), 384-	394. doi:10.1080/1034912x.2015.1123232</a:t>
            </a:r>
            <a:endParaRPr sz="1200" dirty="0">
              <a:latin typeface="+mn-lt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3A6E2-18D1-DD47-8775-AEE82AD1F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957CE-5D18-7A47-B936-BE2C2C1E7B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Thanks for your attention.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I welcome questions and comments.</a:t>
            </a:r>
          </a:p>
        </p:txBody>
      </p:sp>
    </p:spTree>
    <p:extLst>
      <p:ext uri="{BB962C8B-B14F-4D97-AF65-F5344CB8AC3E}">
        <p14:creationId xmlns:p14="http://schemas.microsoft.com/office/powerpoint/2010/main" val="163141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latin typeface="+mj-lt"/>
              </a:rPr>
              <a:t>Background: How did this topic emerge? </a:t>
            </a:r>
            <a:b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dirty="0"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In discussion with students about instructor practices that make learning more accessible.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"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Issues observed in higher education: emphasis on online delivery.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"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Collaboration with university librarian for distance learning.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"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Shout out to Courtney Poland </a:t>
            </a:r>
            <a:r>
              <a:rPr lang="en" sz="1400" dirty="0" err="1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Rickert</a:t>
            </a: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, MPA, former graduate assistant at UNCW, who assisted with the research and survey and helped present a much earlier version.</a:t>
            </a: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Faculty Teaching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Focus on faculty who teach face-to-face classes, assign standard textbooks and readings, and use a LMS (Blackboard, Moodle, D2L) or other online resources </a:t>
            </a:r>
            <a:r>
              <a:rPr lang="en-US" sz="1400" u="sng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merely as a supplement </a:t>
            </a: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to their teaching</a:t>
            </a:r>
          </a:p>
          <a:p>
            <a:pPr marL="0" lvl="0" indent="0">
              <a:buNone/>
            </a:pPr>
            <a:endParaRPr lang="en-US"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buNone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	Posting handouts</a:t>
            </a:r>
          </a:p>
          <a:p>
            <a:pPr marL="0" lvl="0" indent="0">
              <a:buNone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	Posting PowerPoint slides</a:t>
            </a:r>
          </a:p>
          <a:p>
            <a:pPr marL="0" lvl="0" indent="0">
              <a:buNone/>
            </a:pPr>
            <a:r>
              <a:rPr lang="en-US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	Occasional use of video or audio in class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486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Questions about faculty </a:t>
            </a:r>
            <a:endParaRPr dirty="0">
              <a:latin typeface="+mj-lt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819150" y="1666600"/>
            <a:ext cx="7505700" cy="27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Do faculty members care about access issues?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What are the barriers to convincing faculty to adopt UDL principles?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How can we overcome those barriers?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Terms Defined </a:t>
            </a:r>
            <a:endParaRPr dirty="0">
              <a:latin typeface="+mj-lt"/>
            </a:endParaRP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819150" y="1613125"/>
            <a:ext cx="7505700" cy="28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b="1" dirty="0">
                <a:solidFill>
                  <a:srgbClr val="2B2B2B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Universal Design for Learning (UDL)</a:t>
            </a:r>
            <a:r>
              <a:rPr lang="en" sz="1400" dirty="0">
                <a:solidFill>
                  <a:srgbClr val="2B2B2B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 is a framework to improve and optimize teaching and learning for all people based on scientific insights into how humans learn. -CAST</a:t>
            </a:r>
            <a:endParaRPr sz="1400" dirty="0">
              <a:solidFill>
                <a:srgbClr val="2B2B2B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2B2B2B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b="1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Faculty</a:t>
            </a: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 members for the purpose of this presentation are defined as face-to-face instructors who use online as supplement or for the distribution of materials in their courses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</a:pPr>
            <a:r>
              <a:rPr lang="en" sz="1400" b="1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Presentation/Lecture: </a:t>
            </a: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how the course content is presented to students </a:t>
            </a:r>
            <a:r>
              <a:rPr lang="en" sz="1400" u="sng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in class </a:t>
            </a:r>
            <a:endParaRPr sz="1400" u="sng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Investigation Methodology</a:t>
            </a:r>
            <a:endParaRPr dirty="0">
              <a:latin typeface="+mj-lt"/>
            </a:endParaRP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Literature: what do we already know about UDL in postsecondary institutions? 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Interview: an instructional designer at a 4 year public college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Survey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○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Sent electronic survey 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○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English, Math, Biology, Psychology, History, Philosophy &amp; Religion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○"/>
            </a:pPr>
            <a:r>
              <a:rPr lang="en" sz="14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Departments with large numbers of general education classes</a:t>
            </a:r>
            <a:endParaRPr sz="14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Literature Review: Faculty Mindset</a:t>
            </a:r>
            <a:endParaRPr dirty="0">
              <a:latin typeface="+mj-lt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latin typeface="+mn-lt"/>
              </a:rPr>
              <a:t>Most information about the mindset of faculty came from our interview (discussed in a moment)</a:t>
            </a:r>
            <a:endParaRPr sz="1400" dirty="0">
              <a:latin typeface="+mn-lt"/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 b="1" dirty="0">
                <a:latin typeface="+mn-lt"/>
              </a:rPr>
              <a:t>Poor attitudes</a:t>
            </a:r>
            <a:r>
              <a:rPr lang="en" sz="1400" dirty="0">
                <a:latin typeface="+mn-lt"/>
              </a:rPr>
              <a:t> from lecturers led to poor teaching practices in the classroom (</a:t>
            </a:r>
            <a:r>
              <a:rPr lang="en" sz="1400" dirty="0" err="1">
                <a:latin typeface="+mn-lt"/>
              </a:rPr>
              <a:t>Diez</a:t>
            </a:r>
            <a:r>
              <a:rPr lang="en" sz="1400" dirty="0">
                <a:latin typeface="+mn-lt"/>
              </a:rPr>
              <a:t> et al., 2015).</a:t>
            </a:r>
            <a:endParaRPr sz="1400" dirty="0">
              <a:latin typeface="+mn-lt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 b="1" dirty="0">
                <a:latin typeface="+mn-lt"/>
              </a:rPr>
              <a:t>Willingness</a:t>
            </a:r>
            <a:r>
              <a:rPr lang="en" sz="1400" dirty="0">
                <a:latin typeface="+mn-lt"/>
              </a:rPr>
              <a:t> of faculty to </a:t>
            </a:r>
            <a:r>
              <a:rPr lang="en" sz="1400" b="1" dirty="0">
                <a:latin typeface="+mn-lt"/>
              </a:rPr>
              <a:t>provide accommodations were not found to be highly important</a:t>
            </a:r>
            <a:r>
              <a:rPr lang="en" sz="1400" dirty="0">
                <a:latin typeface="+mn-lt"/>
              </a:rPr>
              <a:t> and were </a:t>
            </a:r>
            <a:r>
              <a:rPr lang="en" sz="1400" b="1" dirty="0">
                <a:latin typeface="+mn-lt"/>
              </a:rPr>
              <a:t>not</a:t>
            </a:r>
            <a:r>
              <a:rPr lang="en" sz="1400" dirty="0">
                <a:latin typeface="+mn-lt"/>
              </a:rPr>
              <a:t> being addressed in a </a:t>
            </a:r>
            <a:r>
              <a:rPr lang="en" sz="1400" b="1" dirty="0">
                <a:latin typeface="+mn-lt"/>
              </a:rPr>
              <a:t>satisfactory</a:t>
            </a:r>
            <a:r>
              <a:rPr lang="en" sz="1400" dirty="0">
                <a:latin typeface="+mn-lt"/>
              </a:rPr>
              <a:t> way (Cook, </a:t>
            </a:r>
            <a:r>
              <a:rPr lang="en" sz="1400" dirty="0" err="1">
                <a:latin typeface="+mn-lt"/>
              </a:rPr>
              <a:t>Rumrill</a:t>
            </a:r>
            <a:r>
              <a:rPr lang="en" sz="1400" dirty="0">
                <a:latin typeface="+mn-lt"/>
              </a:rPr>
              <a:t>, and </a:t>
            </a:r>
            <a:r>
              <a:rPr lang="en" sz="1400" dirty="0" err="1">
                <a:latin typeface="+mn-lt"/>
              </a:rPr>
              <a:t>Tankersley</a:t>
            </a:r>
            <a:r>
              <a:rPr lang="en" sz="1400" dirty="0">
                <a:latin typeface="+mn-lt"/>
              </a:rPr>
              <a:t>, 2009).</a:t>
            </a:r>
            <a:endParaRPr sz="1400" dirty="0">
              <a:latin typeface="+mn-lt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1657</Words>
  <Application>Microsoft Macintosh PowerPoint</Application>
  <PresentationFormat>On-screen Show (16:9)</PresentationFormat>
  <Paragraphs>220</Paragraphs>
  <Slides>38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Nunito</vt:lpstr>
      <vt:lpstr>Times New Roman</vt:lpstr>
      <vt:lpstr>Calibri</vt:lpstr>
      <vt:lpstr>Shift</vt:lpstr>
      <vt:lpstr>  Encouraging  Universal  Design in the Classroom  by Leveraging  the Priorities  of Faculty  </vt:lpstr>
      <vt:lpstr>Context: How do I approach teaching?</vt:lpstr>
      <vt:lpstr>Objectives of this presentation: for disabilities services professionals</vt:lpstr>
      <vt:lpstr>Background: How did this topic emerge?  </vt:lpstr>
      <vt:lpstr>Faculty Teaching Styles</vt:lpstr>
      <vt:lpstr>Questions about faculty </vt:lpstr>
      <vt:lpstr>Terms Defined </vt:lpstr>
      <vt:lpstr>Investigation Methodology</vt:lpstr>
      <vt:lpstr>Literature Review: Faculty Mindset</vt:lpstr>
      <vt:lpstr>Literature Review: Barrier #1: Faculty</vt:lpstr>
      <vt:lpstr>Literature Review: Barrier-Faculty Training</vt:lpstr>
      <vt:lpstr>Literature Review: Barrier-Students</vt:lpstr>
      <vt:lpstr>Literature Review: Strategies for Conveying Information to Faculty</vt:lpstr>
      <vt:lpstr>Literature Review: Framework to take back to faculty</vt:lpstr>
      <vt:lpstr>Literature Review: UDL in Large Lecture, a framework to take back to faculty</vt:lpstr>
      <vt:lpstr>Literature Review: UDL in Large Lecture, a framework to take back to faculty</vt:lpstr>
      <vt:lpstr>Interview: Instructional Designer</vt:lpstr>
      <vt:lpstr>Interview: Instructional Designer</vt:lpstr>
      <vt:lpstr>Interview: Instructional Designer</vt:lpstr>
      <vt:lpstr>Surveying Faculty</vt:lpstr>
      <vt:lpstr>Question 1</vt:lpstr>
      <vt:lpstr>Question 2: When I use Blackboard to distribute course materials, I ensure that all reading material is accessible for screen reading technology. </vt:lpstr>
      <vt:lpstr>Question 3: When images are included in course materials, I ensure that there is a description of the image.</vt:lpstr>
      <vt:lpstr>Question 4: if I need help or have questions about making course content accessible, I can contact: (open-ended response)</vt:lpstr>
      <vt:lpstr>Question 5: I consider myself proficient with technology. </vt:lpstr>
      <vt:lpstr>Survey Results and Implications</vt:lpstr>
      <vt:lpstr>Takeaways: Return to Objectives</vt:lpstr>
      <vt:lpstr>Takeaways: Return to Objectives</vt:lpstr>
      <vt:lpstr>Takeaways: Return to Objectives </vt:lpstr>
      <vt:lpstr>“The Pitch”</vt:lpstr>
      <vt:lpstr>“The Pitch”</vt:lpstr>
      <vt:lpstr>“The Pitch”</vt:lpstr>
      <vt:lpstr>Assessing Impact</vt:lpstr>
      <vt:lpstr>References </vt:lpstr>
      <vt:lpstr>References</vt:lpstr>
      <vt:lpstr>References</vt:lpstr>
      <vt:lpstr>References</vt:lpstr>
      <vt:lpstr>Thank you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Encouraging  Universal  Design in the Classroom  by Leveraging  the Priorities  of Faculty</dc:title>
  <dc:creator>Bryant-Richards, Elizabeth A.</dc:creator>
  <cp:lastModifiedBy>DPU</cp:lastModifiedBy>
  <cp:revision>11</cp:revision>
  <cp:lastPrinted>2018-07-02T16:05:49Z</cp:lastPrinted>
  <dcterms:modified xsi:type="dcterms:W3CDTF">2018-07-02T16:58:25Z</dcterms:modified>
</cp:coreProperties>
</file>