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8"/>
  </p:notesMasterIdLst>
  <p:handoutMasterIdLst>
    <p:handoutMasterId r:id="rId29"/>
  </p:handoutMasterIdLst>
  <p:sldIdLst>
    <p:sldId id="256" r:id="rId2"/>
    <p:sldId id="283" r:id="rId3"/>
    <p:sldId id="419" r:id="rId4"/>
    <p:sldId id="409" r:id="rId5"/>
    <p:sldId id="407" r:id="rId6"/>
    <p:sldId id="430" r:id="rId7"/>
    <p:sldId id="431" r:id="rId8"/>
    <p:sldId id="432" r:id="rId9"/>
    <p:sldId id="433" r:id="rId10"/>
    <p:sldId id="411" r:id="rId11"/>
    <p:sldId id="423" r:id="rId12"/>
    <p:sldId id="425" r:id="rId13"/>
    <p:sldId id="426" r:id="rId14"/>
    <p:sldId id="424" r:id="rId15"/>
    <p:sldId id="405" r:id="rId16"/>
    <p:sldId id="279" r:id="rId17"/>
    <p:sldId id="372" r:id="rId18"/>
    <p:sldId id="427" r:id="rId19"/>
    <p:sldId id="428" r:id="rId20"/>
    <p:sldId id="429" r:id="rId21"/>
    <p:sldId id="421" r:id="rId22"/>
    <p:sldId id="414" r:id="rId23"/>
    <p:sldId id="434" r:id="rId24"/>
    <p:sldId id="417" r:id="rId25"/>
    <p:sldId id="422" r:id="rId26"/>
    <p:sldId id="395" r:id="rId27"/>
  </p:sldIdLst>
  <p:sldSz cx="9144000" cy="6858000" type="screen4x3"/>
  <p:notesSz cx="7010400"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A506"/>
    <a:srgbClr val="FF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11" autoAdjust="0"/>
    <p:restoredTop sz="95874" autoAdjust="0"/>
  </p:normalViewPr>
  <p:slideViewPr>
    <p:cSldViewPr>
      <p:cViewPr varScale="1">
        <p:scale>
          <a:sx n="65" d="100"/>
          <a:sy n="65" d="100"/>
        </p:scale>
        <p:origin x="1372" y="64"/>
      </p:cViewPr>
      <p:guideLst>
        <p:guide orient="horz" pos="2160"/>
        <p:guide pos="2880"/>
      </p:guideLst>
    </p:cSldViewPr>
  </p:slideViewPr>
  <p:notesTextViewPr>
    <p:cViewPr>
      <p:scale>
        <a:sx n="100" d="100"/>
        <a:sy n="100" d="100"/>
      </p:scale>
      <p:origin x="0" y="-28"/>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3037840" cy="463408"/>
          </a:xfrm>
          <a:prstGeom prst="rect">
            <a:avLst/>
          </a:prstGeom>
        </p:spPr>
        <p:txBody>
          <a:bodyPr vert="horz" lIns="93178" tIns="46589" rIns="93178" bIns="46589" rtlCol="0"/>
          <a:lstStyle>
            <a:lvl1pPr algn="l">
              <a:defRPr sz="1200"/>
            </a:lvl1pPr>
          </a:lstStyle>
          <a:p>
            <a:endParaRPr lang="en-US"/>
          </a:p>
        </p:txBody>
      </p:sp>
      <p:sp>
        <p:nvSpPr>
          <p:cNvPr id="3" name="Date Placeholder 2"/>
          <p:cNvSpPr>
            <a:spLocks noGrp="1"/>
          </p:cNvSpPr>
          <p:nvPr>
            <p:ph type="dt" sz="quarter" idx="1"/>
          </p:nvPr>
        </p:nvSpPr>
        <p:spPr>
          <a:xfrm>
            <a:off x="3970938" y="3"/>
            <a:ext cx="3037840" cy="463408"/>
          </a:xfrm>
          <a:prstGeom prst="rect">
            <a:avLst/>
          </a:prstGeom>
        </p:spPr>
        <p:txBody>
          <a:bodyPr vert="horz" lIns="93178" tIns="46589" rIns="93178" bIns="46589" rtlCol="0"/>
          <a:lstStyle>
            <a:lvl1pPr algn="r">
              <a:defRPr sz="1200"/>
            </a:lvl1pPr>
          </a:lstStyle>
          <a:p>
            <a:fld id="{97203A04-C3D1-4184-81D6-8CCFB8058B79}" type="datetimeFigureOut">
              <a:rPr lang="en-US" smtClean="0"/>
              <a:t>7/9/2018</a:t>
            </a:fld>
            <a:endParaRPr lang="en-US"/>
          </a:p>
        </p:txBody>
      </p:sp>
      <p:sp>
        <p:nvSpPr>
          <p:cNvPr id="4" name="Footer Placeholder 3"/>
          <p:cNvSpPr>
            <a:spLocks noGrp="1"/>
          </p:cNvSpPr>
          <p:nvPr>
            <p:ph type="ftr" sz="quarter" idx="2"/>
          </p:nvPr>
        </p:nvSpPr>
        <p:spPr>
          <a:xfrm>
            <a:off x="0" y="8772671"/>
            <a:ext cx="3037840" cy="463407"/>
          </a:xfrm>
          <a:prstGeom prst="rect">
            <a:avLst/>
          </a:prstGeom>
        </p:spPr>
        <p:txBody>
          <a:bodyPr vert="horz" lIns="93178" tIns="46589" rIns="93178"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72671"/>
            <a:ext cx="3037840" cy="463407"/>
          </a:xfrm>
          <a:prstGeom prst="rect">
            <a:avLst/>
          </a:prstGeom>
        </p:spPr>
        <p:txBody>
          <a:bodyPr vert="horz" lIns="93178" tIns="46589" rIns="93178" bIns="46589" rtlCol="0" anchor="b"/>
          <a:lstStyle>
            <a:lvl1pPr algn="r">
              <a:defRPr sz="1200"/>
            </a:lvl1pPr>
          </a:lstStyle>
          <a:p>
            <a:fld id="{45EF9F7F-E5E6-423A-8298-B5167EB7E54F}" type="slidenum">
              <a:rPr lang="en-US" smtClean="0"/>
              <a:t>‹#›</a:t>
            </a:fld>
            <a:endParaRPr lang="en-US"/>
          </a:p>
        </p:txBody>
      </p:sp>
    </p:spTree>
    <p:extLst>
      <p:ext uri="{BB962C8B-B14F-4D97-AF65-F5344CB8AC3E}">
        <p14:creationId xmlns:p14="http://schemas.microsoft.com/office/powerpoint/2010/main" val="41160633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037367" cy="463064"/>
          </a:xfrm>
          <a:prstGeom prst="rect">
            <a:avLst/>
          </a:prstGeom>
        </p:spPr>
        <p:txBody>
          <a:bodyPr vert="horz" lIns="91128" tIns="45565" rIns="91128" bIns="45565" rtlCol="0"/>
          <a:lstStyle>
            <a:lvl1pPr algn="l">
              <a:defRPr sz="1200"/>
            </a:lvl1pPr>
          </a:lstStyle>
          <a:p>
            <a:endParaRPr lang="en-US"/>
          </a:p>
        </p:txBody>
      </p:sp>
      <p:sp>
        <p:nvSpPr>
          <p:cNvPr id="3" name="Date Placeholder 2"/>
          <p:cNvSpPr>
            <a:spLocks noGrp="1"/>
          </p:cNvSpPr>
          <p:nvPr>
            <p:ph type="dt" idx="1"/>
          </p:nvPr>
        </p:nvSpPr>
        <p:spPr>
          <a:xfrm>
            <a:off x="3971456" y="2"/>
            <a:ext cx="3037366" cy="463064"/>
          </a:xfrm>
          <a:prstGeom prst="rect">
            <a:avLst/>
          </a:prstGeom>
        </p:spPr>
        <p:txBody>
          <a:bodyPr vert="horz" lIns="91128" tIns="45565" rIns="91128" bIns="45565" rtlCol="0"/>
          <a:lstStyle>
            <a:lvl1pPr algn="r">
              <a:defRPr sz="1200"/>
            </a:lvl1pPr>
          </a:lstStyle>
          <a:p>
            <a:fld id="{9760F8A3-A945-4131-9DF5-D224AD804498}" type="datetimeFigureOut">
              <a:rPr lang="en-US" smtClean="0"/>
              <a:t>7/9/2018</a:t>
            </a:fld>
            <a:endParaRPr lang="en-US"/>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1128" tIns="45565" rIns="91128" bIns="45565" rtlCol="0" anchor="ctr"/>
          <a:lstStyle/>
          <a:p>
            <a:endParaRPr lang="en-US"/>
          </a:p>
        </p:txBody>
      </p:sp>
      <p:sp>
        <p:nvSpPr>
          <p:cNvPr id="5" name="Notes Placeholder 4"/>
          <p:cNvSpPr>
            <a:spLocks noGrp="1"/>
          </p:cNvSpPr>
          <p:nvPr>
            <p:ph type="body" sz="quarter" idx="3"/>
          </p:nvPr>
        </p:nvSpPr>
        <p:spPr>
          <a:xfrm>
            <a:off x="700569" y="4444783"/>
            <a:ext cx="5609267" cy="3636784"/>
          </a:xfrm>
          <a:prstGeom prst="rect">
            <a:avLst/>
          </a:prstGeom>
        </p:spPr>
        <p:txBody>
          <a:bodyPr vert="horz" lIns="91128" tIns="45565" rIns="91128" bIns="4556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2" y="8773011"/>
            <a:ext cx="3037367" cy="463064"/>
          </a:xfrm>
          <a:prstGeom prst="rect">
            <a:avLst/>
          </a:prstGeom>
        </p:spPr>
        <p:txBody>
          <a:bodyPr vert="horz" lIns="91128" tIns="45565" rIns="91128" bIns="45565" rtlCol="0" anchor="b"/>
          <a:lstStyle>
            <a:lvl1pPr algn="l">
              <a:defRPr sz="1200"/>
            </a:lvl1pPr>
          </a:lstStyle>
          <a:p>
            <a:endParaRPr lang="en-US"/>
          </a:p>
        </p:txBody>
      </p:sp>
      <p:sp>
        <p:nvSpPr>
          <p:cNvPr id="7" name="Slide Number Placeholder 6"/>
          <p:cNvSpPr>
            <a:spLocks noGrp="1"/>
          </p:cNvSpPr>
          <p:nvPr>
            <p:ph type="sldNum" sz="quarter" idx="5"/>
          </p:nvPr>
        </p:nvSpPr>
        <p:spPr>
          <a:xfrm>
            <a:off x="3971456" y="8773011"/>
            <a:ext cx="3037366" cy="463064"/>
          </a:xfrm>
          <a:prstGeom prst="rect">
            <a:avLst/>
          </a:prstGeom>
        </p:spPr>
        <p:txBody>
          <a:bodyPr vert="horz" lIns="91128" tIns="45565" rIns="91128" bIns="45565" rtlCol="0" anchor="b"/>
          <a:lstStyle>
            <a:lvl1pPr algn="r">
              <a:defRPr sz="1200"/>
            </a:lvl1pPr>
          </a:lstStyle>
          <a:p>
            <a:fld id="{702AE593-D57C-4AF3-B8DA-74EB2ECC6245}" type="slidenum">
              <a:rPr lang="en-US" smtClean="0"/>
              <a:t>‹#›</a:t>
            </a:fld>
            <a:endParaRPr lang="en-US"/>
          </a:p>
        </p:txBody>
      </p:sp>
    </p:spTree>
    <p:extLst>
      <p:ext uri="{BB962C8B-B14F-4D97-AF65-F5344CB8AC3E}">
        <p14:creationId xmlns:p14="http://schemas.microsoft.com/office/powerpoint/2010/main" val="3185847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session is an overall review to offer investigators a starting point</a:t>
            </a:r>
            <a:endParaRPr lang="en-US" dirty="0"/>
          </a:p>
        </p:txBody>
      </p:sp>
      <p:sp>
        <p:nvSpPr>
          <p:cNvPr id="4" name="Slide Number Placeholder 3"/>
          <p:cNvSpPr>
            <a:spLocks noGrp="1"/>
          </p:cNvSpPr>
          <p:nvPr>
            <p:ph type="sldNum" sz="quarter" idx="10"/>
          </p:nvPr>
        </p:nvSpPr>
        <p:spPr/>
        <p:txBody>
          <a:bodyPr/>
          <a:lstStyle/>
          <a:p>
            <a:fld id="{702AE593-D57C-4AF3-B8DA-74EB2ECC6245}" type="slidenum">
              <a:rPr lang="en-US" smtClean="0"/>
              <a:t>1</a:t>
            </a:fld>
            <a:endParaRPr lang="en-US"/>
          </a:p>
        </p:txBody>
      </p:sp>
    </p:spTree>
    <p:extLst>
      <p:ext uri="{BB962C8B-B14F-4D97-AF65-F5344CB8AC3E}">
        <p14:creationId xmlns:p14="http://schemas.microsoft.com/office/powerpoint/2010/main" val="4174869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Basics</a:t>
            </a:r>
            <a:endParaRPr lang="en-US" dirty="0"/>
          </a:p>
        </p:txBody>
      </p:sp>
      <p:sp>
        <p:nvSpPr>
          <p:cNvPr id="4" name="Slide Number Placeholder 3"/>
          <p:cNvSpPr>
            <a:spLocks noGrp="1"/>
          </p:cNvSpPr>
          <p:nvPr>
            <p:ph type="sldNum" sz="quarter" idx="10"/>
          </p:nvPr>
        </p:nvSpPr>
        <p:spPr/>
        <p:txBody>
          <a:bodyPr/>
          <a:lstStyle/>
          <a:p>
            <a:fld id="{702AE593-D57C-4AF3-B8DA-74EB2ECC6245}" type="slidenum">
              <a:rPr lang="en-US" smtClean="0"/>
              <a:t>16</a:t>
            </a:fld>
            <a:endParaRPr lang="en-US"/>
          </a:p>
        </p:txBody>
      </p:sp>
    </p:spTree>
    <p:extLst>
      <p:ext uri="{BB962C8B-B14F-4D97-AF65-F5344CB8AC3E}">
        <p14:creationId xmlns:p14="http://schemas.microsoft.com/office/powerpoint/2010/main" val="16559797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Basics</a:t>
            </a:r>
            <a:endParaRPr lang="en-US" dirty="0"/>
          </a:p>
        </p:txBody>
      </p:sp>
      <p:sp>
        <p:nvSpPr>
          <p:cNvPr id="4" name="Slide Number Placeholder 3"/>
          <p:cNvSpPr>
            <a:spLocks noGrp="1"/>
          </p:cNvSpPr>
          <p:nvPr>
            <p:ph type="sldNum" sz="quarter" idx="10"/>
          </p:nvPr>
        </p:nvSpPr>
        <p:spPr/>
        <p:txBody>
          <a:bodyPr/>
          <a:lstStyle/>
          <a:p>
            <a:fld id="{702AE593-D57C-4AF3-B8DA-74EB2ECC6245}" type="slidenum">
              <a:rPr lang="en-US" smtClean="0"/>
              <a:t>17</a:t>
            </a:fld>
            <a:endParaRPr lang="en-US"/>
          </a:p>
        </p:txBody>
      </p:sp>
    </p:spTree>
    <p:extLst>
      <p:ext uri="{BB962C8B-B14F-4D97-AF65-F5344CB8AC3E}">
        <p14:creationId xmlns:p14="http://schemas.microsoft.com/office/powerpoint/2010/main" val="5709145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2AE593-D57C-4AF3-B8DA-74EB2ECC6245}" type="slidenum">
              <a:rPr lang="en-US" smtClean="0"/>
              <a:t>18</a:t>
            </a:fld>
            <a:endParaRPr lang="en-US"/>
          </a:p>
        </p:txBody>
      </p:sp>
    </p:spTree>
    <p:extLst>
      <p:ext uri="{BB962C8B-B14F-4D97-AF65-F5344CB8AC3E}">
        <p14:creationId xmlns:p14="http://schemas.microsoft.com/office/powerpoint/2010/main" val="38119855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Institutions</a:t>
            </a:r>
            <a:r>
              <a:rPr lang="en-US" baseline="0" dirty="0" smtClean="0"/>
              <a:t> should set reasonable deadlines.</a:t>
            </a:r>
            <a:endParaRPr lang="en-US" dirty="0"/>
          </a:p>
        </p:txBody>
      </p:sp>
      <p:sp>
        <p:nvSpPr>
          <p:cNvPr id="4" name="Slide Number Placeholder 3"/>
          <p:cNvSpPr>
            <a:spLocks noGrp="1"/>
          </p:cNvSpPr>
          <p:nvPr>
            <p:ph type="sldNum" sz="quarter" idx="10"/>
          </p:nvPr>
        </p:nvSpPr>
        <p:spPr/>
        <p:txBody>
          <a:bodyPr/>
          <a:lstStyle/>
          <a:p>
            <a:fld id="{702AE593-D57C-4AF3-B8DA-74EB2ECC6245}" type="slidenum">
              <a:rPr lang="en-US" smtClean="0"/>
              <a:t>19</a:t>
            </a:fld>
            <a:endParaRPr lang="en-US"/>
          </a:p>
        </p:txBody>
      </p:sp>
    </p:spTree>
    <p:extLst>
      <p:ext uri="{BB962C8B-B14F-4D97-AF65-F5344CB8AC3E}">
        <p14:creationId xmlns:p14="http://schemas.microsoft.com/office/powerpoint/2010/main" val="16333227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Retaliation</a:t>
            </a:r>
            <a:r>
              <a:rPr lang="en-US" baseline="0" dirty="0" smtClean="0"/>
              <a:t> is not permissible at any time. All investigations and decisions must be treated confidentially.</a:t>
            </a:r>
            <a:endParaRPr lang="en-US" dirty="0" smtClean="0"/>
          </a:p>
          <a:p>
            <a:r>
              <a:rPr lang="en-US" dirty="0" smtClean="0"/>
              <a:t>These types of remarks may</a:t>
            </a:r>
            <a:r>
              <a:rPr lang="en-US" baseline="0" dirty="0" smtClean="0"/>
              <a:t> result in an attitudinal discrimination complaint. </a:t>
            </a:r>
          </a:p>
          <a:p>
            <a:endParaRPr lang="en-US" dirty="0"/>
          </a:p>
        </p:txBody>
      </p:sp>
      <p:sp>
        <p:nvSpPr>
          <p:cNvPr id="4" name="Slide Number Placeholder 3"/>
          <p:cNvSpPr>
            <a:spLocks noGrp="1"/>
          </p:cNvSpPr>
          <p:nvPr>
            <p:ph type="sldNum" sz="quarter" idx="10"/>
          </p:nvPr>
        </p:nvSpPr>
        <p:spPr/>
        <p:txBody>
          <a:bodyPr/>
          <a:lstStyle/>
          <a:p>
            <a:fld id="{702AE593-D57C-4AF3-B8DA-74EB2ECC6245}" type="slidenum">
              <a:rPr lang="en-US" smtClean="0"/>
              <a:t>21</a:t>
            </a:fld>
            <a:endParaRPr lang="en-US"/>
          </a:p>
        </p:txBody>
      </p:sp>
    </p:spTree>
    <p:extLst>
      <p:ext uri="{BB962C8B-B14F-4D97-AF65-F5344CB8AC3E}">
        <p14:creationId xmlns:p14="http://schemas.microsoft.com/office/powerpoint/2010/main" val="1750628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TV:</a:t>
            </a:r>
            <a:r>
              <a:rPr lang="en-US" baseline="0" dirty="0" smtClean="0"/>
              <a:t> </a:t>
            </a:r>
            <a:r>
              <a:rPr lang="en-US" dirty="0" smtClean="0"/>
              <a:t>SACS – Southern Association of Colleges and Schools; Equal</a:t>
            </a:r>
            <a:r>
              <a:rPr lang="en-US" baseline="0" dirty="0" smtClean="0"/>
              <a:t> Opportunity Office for Grants; etc.</a:t>
            </a:r>
            <a:endParaRPr lang="en-US" dirty="0"/>
          </a:p>
        </p:txBody>
      </p:sp>
      <p:sp>
        <p:nvSpPr>
          <p:cNvPr id="4" name="Slide Number Placeholder 3"/>
          <p:cNvSpPr>
            <a:spLocks noGrp="1"/>
          </p:cNvSpPr>
          <p:nvPr>
            <p:ph type="sldNum" sz="quarter" idx="10"/>
          </p:nvPr>
        </p:nvSpPr>
        <p:spPr/>
        <p:txBody>
          <a:bodyPr/>
          <a:lstStyle/>
          <a:p>
            <a:fld id="{702AE593-D57C-4AF3-B8DA-74EB2ECC6245}" type="slidenum">
              <a:rPr lang="en-US" smtClean="0"/>
              <a:t>22</a:t>
            </a:fld>
            <a:endParaRPr lang="en-US"/>
          </a:p>
        </p:txBody>
      </p:sp>
    </p:spTree>
    <p:extLst>
      <p:ext uri="{BB962C8B-B14F-4D97-AF65-F5344CB8AC3E}">
        <p14:creationId xmlns:p14="http://schemas.microsoft.com/office/powerpoint/2010/main" val="24308743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Kristin</a:t>
            </a:r>
            <a:endParaRPr lang="en-US" dirty="0"/>
          </a:p>
        </p:txBody>
      </p:sp>
      <p:sp>
        <p:nvSpPr>
          <p:cNvPr id="4" name="Slide Number Placeholder 3"/>
          <p:cNvSpPr>
            <a:spLocks noGrp="1"/>
          </p:cNvSpPr>
          <p:nvPr>
            <p:ph type="sldNum" sz="quarter" idx="10"/>
          </p:nvPr>
        </p:nvSpPr>
        <p:spPr/>
        <p:txBody>
          <a:bodyPr/>
          <a:lstStyle/>
          <a:p>
            <a:fld id="{702AE593-D57C-4AF3-B8DA-74EB2ECC6245}" type="slidenum">
              <a:rPr lang="en-US" smtClean="0"/>
              <a:t>24</a:t>
            </a:fld>
            <a:endParaRPr lang="en-US"/>
          </a:p>
        </p:txBody>
      </p:sp>
    </p:spTree>
    <p:extLst>
      <p:ext uri="{BB962C8B-B14F-4D97-AF65-F5344CB8AC3E}">
        <p14:creationId xmlns:p14="http://schemas.microsoft.com/office/powerpoint/2010/main" val="39838260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TV</a:t>
            </a:r>
            <a:r>
              <a:rPr lang="en-US" baseline="0" dirty="0" smtClean="0"/>
              <a:t> – differing roles will be discussed during the panel presentation in the following session.</a:t>
            </a:r>
            <a:endParaRPr lang="en-US" dirty="0"/>
          </a:p>
        </p:txBody>
      </p:sp>
      <p:sp>
        <p:nvSpPr>
          <p:cNvPr id="4" name="Slide Number Placeholder 3"/>
          <p:cNvSpPr>
            <a:spLocks noGrp="1"/>
          </p:cNvSpPr>
          <p:nvPr>
            <p:ph type="sldNum" sz="quarter" idx="10"/>
          </p:nvPr>
        </p:nvSpPr>
        <p:spPr/>
        <p:txBody>
          <a:bodyPr/>
          <a:lstStyle/>
          <a:p>
            <a:fld id="{702AE593-D57C-4AF3-B8DA-74EB2ECC6245}" type="slidenum">
              <a:rPr lang="en-US" smtClean="0"/>
              <a:t>25</a:t>
            </a:fld>
            <a:endParaRPr lang="en-US"/>
          </a:p>
        </p:txBody>
      </p:sp>
    </p:spTree>
    <p:extLst>
      <p:ext uri="{BB962C8B-B14F-4D97-AF65-F5344CB8AC3E}">
        <p14:creationId xmlns:p14="http://schemas.microsoft.com/office/powerpoint/2010/main" val="16546062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TV? – summarize, Q</a:t>
            </a:r>
            <a:r>
              <a:rPr lang="en-US" baseline="0" dirty="0" smtClean="0"/>
              <a:t> &amp; A, and - </a:t>
            </a:r>
            <a:r>
              <a:rPr lang="en-US" sz="1200" kern="1200" dirty="0" smtClean="0">
                <a:solidFill>
                  <a:schemeClr val="tx1"/>
                </a:solidFill>
                <a:effectLst/>
                <a:latin typeface="+mn-lt"/>
                <a:ea typeface="+mn-ea"/>
                <a:cs typeface="+mn-cs"/>
              </a:rPr>
              <a:t>The presentation feedback/evaluation form is available directly through the app or online (the URL is in the program book). Please remind participants in your sessions to share their feedback at the end of your session. It’s very helpful to AHEAD in planning further professional development events. </a:t>
            </a:r>
            <a:endParaRPr lang="en-US" dirty="0"/>
          </a:p>
        </p:txBody>
      </p:sp>
      <p:sp>
        <p:nvSpPr>
          <p:cNvPr id="4" name="Slide Number Placeholder 3"/>
          <p:cNvSpPr>
            <a:spLocks noGrp="1"/>
          </p:cNvSpPr>
          <p:nvPr>
            <p:ph type="sldNum" sz="quarter" idx="10"/>
          </p:nvPr>
        </p:nvSpPr>
        <p:spPr/>
        <p:txBody>
          <a:bodyPr/>
          <a:lstStyle/>
          <a:p>
            <a:fld id="{702AE593-D57C-4AF3-B8DA-74EB2ECC6245}" type="slidenum">
              <a:rPr lang="en-US" smtClean="0"/>
              <a:t>26</a:t>
            </a:fld>
            <a:endParaRPr lang="en-US"/>
          </a:p>
        </p:txBody>
      </p:sp>
    </p:spTree>
    <p:extLst>
      <p:ext uri="{BB962C8B-B14F-4D97-AF65-F5344CB8AC3E}">
        <p14:creationId xmlns:p14="http://schemas.microsoft.com/office/powerpoint/2010/main" val="2352375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2AE593-D57C-4AF3-B8DA-74EB2ECC6245}" type="slidenum">
              <a:rPr lang="en-US" smtClean="0"/>
              <a:t>2</a:t>
            </a:fld>
            <a:endParaRPr lang="en-US"/>
          </a:p>
        </p:txBody>
      </p:sp>
    </p:spTree>
    <p:extLst>
      <p:ext uri="{BB962C8B-B14F-4D97-AF65-F5344CB8AC3E}">
        <p14:creationId xmlns:p14="http://schemas.microsoft.com/office/powerpoint/2010/main" val="1003934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 we are mainly</a:t>
            </a:r>
            <a:r>
              <a:rPr lang="en-US" baseline="0" dirty="0" smtClean="0"/>
              <a:t> focusing on the FORMAL ADA complaint, within our institutions.</a:t>
            </a:r>
            <a:endParaRPr lang="en-US" dirty="0"/>
          </a:p>
        </p:txBody>
      </p:sp>
      <p:sp>
        <p:nvSpPr>
          <p:cNvPr id="4" name="Slide Number Placeholder 3"/>
          <p:cNvSpPr>
            <a:spLocks noGrp="1"/>
          </p:cNvSpPr>
          <p:nvPr>
            <p:ph type="sldNum" sz="quarter" idx="10"/>
          </p:nvPr>
        </p:nvSpPr>
        <p:spPr/>
        <p:txBody>
          <a:bodyPr/>
          <a:lstStyle/>
          <a:p>
            <a:fld id="{702AE593-D57C-4AF3-B8DA-74EB2ECC6245}" type="slidenum">
              <a:rPr lang="en-US" smtClean="0"/>
              <a:t>3</a:t>
            </a:fld>
            <a:endParaRPr lang="en-US"/>
          </a:p>
        </p:txBody>
      </p:sp>
    </p:spTree>
    <p:extLst>
      <p:ext uri="{BB962C8B-B14F-4D97-AF65-F5344CB8AC3E}">
        <p14:creationId xmlns:p14="http://schemas.microsoft.com/office/powerpoint/2010/main" val="167535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2AE593-D57C-4AF3-B8DA-74EB2ECC6245}" type="slidenum">
              <a:rPr lang="en-US" smtClean="0"/>
              <a:t>4</a:t>
            </a:fld>
            <a:endParaRPr lang="en-US"/>
          </a:p>
        </p:txBody>
      </p:sp>
    </p:spTree>
    <p:extLst>
      <p:ext uri="{BB962C8B-B14F-4D97-AF65-F5344CB8AC3E}">
        <p14:creationId xmlns:p14="http://schemas.microsoft.com/office/powerpoint/2010/main" val="755976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what a grievance procedure</a:t>
            </a:r>
            <a:r>
              <a:rPr lang="en-US" baseline="0" dirty="0" smtClean="0"/>
              <a:t> might look like in a flow chart. We will be addressing separate sections of this chart throughout this presentation and a full size attachment as well as a Word outline was included in the handouts available online. </a:t>
            </a:r>
            <a:endParaRPr lang="en-US" dirty="0"/>
          </a:p>
        </p:txBody>
      </p:sp>
      <p:sp>
        <p:nvSpPr>
          <p:cNvPr id="4" name="Slide Number Placeholder 3"/>
          <p:cNvSpPr>
            <a:spLocks noGrp="1"/>
          </p:cNvSpPr>
          <p:nvPr>
            <p:ph type="sldNum" sz="quarter" idx="10"/>
          </p:nvPr>
        </p:nvSpPr>
        <p:spPr/>
        <p:txBody>
          <a:bodyPr/>
          <a:lstStyle/>
          <a:p>
            <a:fld id="{702AE593-D57C-4AF3-B8DA-74EB2ECC6245}" type="slidenum">
              <a:rPr lang="en-US" smtClean="0"/>
              <a:t>5</a:t>
            </a:fld>
            <a:endParaRPr lang="en-US"/>
          </a:p>
        </p:txBody>
      </p:sp>
    </p:spTree>
    <p:extLst>
      <p:ext uri="{BB962C8B-B14F-4D97-AF65-F5344CB8AC3E}">
        <p14:creationId xmlns:p14="http://schemas.microsoft.com/office/powerpoint/2010/main" val="1278379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2AE593-D57C-4AF3-B8DA-74EB2ECC6245}" type="slidenum">
              <a:rPr lang="en-US" smtClean="0"/>
              <a:t>10</a:t>
            </a:fld>
            <a:endParaRPr lang="en-US"/>
          </a:p>
        </p:txBody>
      </p:sp>
    </p:spTree>
    <p:extLst>
      <p:ext uri="{BB962C8B-B14F-4D97-AF65-F5344CB8AC3E}">
        <p14:creationId xmlns:p14="http://schemas.microsoft.com/office/powerpoint/2010/main" val="42676612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Skipping B for the moment… </a:t>
            </a:r>
            <a:r>
              <a:rPr lang="en-US" dirty="0" smtClean="0"/>
              <a:t>E.g. Is</a:t>
            </a:r>
            <a:r>
              <a:rPr lang="en-US" baseline="0" dirty="0" smtClean="0"/>
              <a:t> a tight “no pets” policy preventing a student from having an ESA? Are the policies/procedures required for documentation so onerous that many are unable to comply (documentation older than requested, etc.)?</a:t>
            </a:r>
            <a:endParaRPr lang="en-US" dirty="0"/>
          </a:p>
        </p:txBody>
      </p:sp>
      <p:sp>
        <p:nvSpPr>
          <p:cNvPr id="4" name="Slide Number Placeholder 3"/>
          <p:cNvSpPr>
            <a:spLocks noGrp="1"/>
          </p:cNvSpPr>
          <p:nvPr>
            <p:ph type="sldNum" sz="quarter" idx="10"/>
          </p:nvPr>
        </p:nvSpPr>
        <p:spPr/>
        <p:txBody>
          <a:bodyPr/>
          <a:lstStyle/>
          <a:p>
            <a:fld id="{702AE593-D57C-4AF3-B8DA-74EB2ECC6245}" type="slidenum">
              <a:rPr lang="en-US" smtClean="0"/>
              <a:t>13</a:t>
            </a:fld>
            <a:endParaRPr lang="en-US"/>
          </a:p>
        </p:txBody>
      </p:sp>
    </p:spTree>
    <p:extLst>
      <p:ext uri="{BB962C8B-B14F-4D97-AF65-F5344CB8AC3E}">
        <p14:creationId xmlns:p14="http://schemas.microsoft.com/office/powerpoint/2010/main" val="2806794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Come back to B</a:t>
            </a:r>
            <a:endParaRPr lang="en-US" dirty="0"/>
          </a:p>
        </p:txBody>
      </p:sp>
      <p:sp>
        <p:nvSpPr>
          <p:cNvPr id="4" name="Slide Number Placeholder 3"/>
          <p:cNvSpPr>
            <a:spLocks noGrp="1"/>
          </p:cNvSpPr>
          <p:nvPr>
            <p:ph type="sldNum" sz="quarter" idx="10"/>
          </p:nvPr>
        </p:nvSpPr>
        <p:spPr/>
        <p:txBody>
          <a:bodyPr/>
          <a:lstStyle/>
          <a:p>
            <a:fld id="{702AE593-D57C-4AF3-B8DA-74EB2ECC6245}" type="slidenum">
              <a:rPr lang="en-US" smtClean="0"/>
              <a:t>14</a:t>
            </a:fld>
            <a:endParaRPr lang="en-US"/>
          </a:p>
        </p:txBody>
      </p:sp>
    </p:spTree>
    <p:extLst>
      <p:ext uri="{BB962C8B-B14F-4D97-AF65-F5344CB8AC3E}">
        <p14:creationId xmlns:p14="http://schemas.microsoft.com/office/powerpoint/2010/main" val="93968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Fundamental</a:t>
            </a:r>
            <a:r>
              <a:rPr lang="en-US" baseline="0" dirty="0" smtClean="0"/>
              <a:t> basics of accommodations</a:t>
            </a:r>
            <a:endParaRPr lang="en-US" dirty="0"/>
          </a:p>
        </p:txBody>
      </p:sp>
      <p:sp>
        <p:nvSpPr>
          <p:cNvPr id="4" name="Slide Number Placeholder 3"/>
          <p:cNvSpPr>
            <a:spLocks noGrp="1"/>
          </p:cNvSpPr>
          <p:nvPr>
            <p:ph type="sldNum" sz="quarter" idx="10"/>
          </p:nvPr>
        </p:nvSpPr>
        <p:spPr/>
        <p:txBody>
          <a:bodyPr/>
          <a:lstStyle/>
          <a:p>
            <a:fld id="{702AE593-D57C-4AF3-B8DA-74EB2ECC6245}" type="slidenum">
              <a:rPr lang="en-US" smtClean="0"/>
              <a:t>15</a:t>
            </a:fld>
            <a:endParaRPr lang="en-US"/>
          </a:p>
        </p:txBody>
      </p:sp>
    </p:spTree>
    <p:extLst>
      <p:ext uri="{BB962C8B-B14F-4D97-AF65-F5344CB8AC3E}">
        <p14:creationId xmlns:p14="http://schemas.microsoft.com/office/powerpoint/2010/main" val="29193221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D796BE4-679C-4DFE-B5DB-965AC62CBF37}" type="datetimeFigureOut">
              <a:rPr lang="en-US" smtClean="0"/>
              <a:pPr/>
              <a:t>7/9/2018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194D2C-FA1A-4C0C-8A0A-51D998E8491E}"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855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796BE4-679C-4DFE-B5DB-965AC62CBF37}" type="datetimeFigureOut">
              <a:rPr lang="en-US" smtClean="0"/>
              <a:pPr/>
              <a:t>7/9/2018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194D2C-FA1A-4C0C-8A0A-51D998E8491E}" type="slidenum">
              <a:rPr lang="en-US" smtClean="0"/>
              <a:pPr/>
              <a:t>‹#›</a:t>
            </a:fld>
            <a:endParaRPr lang="en-US"/>
          </a:p>
        </p:txBody>
      </p:sp>
    </p:spTree>
    <p:extLst>
      <p:ext uri="{BB962C8B-B14F-4D97-AF65-F5344CB8AC3E}">
        <p14:creationId xmlns:p14="http://schemas.microsoft.com/office/powerpoint/2010/main" val="2614996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796BE4-679C-4DFE-B5DB-965AC62CBF37}" type="datetimeFigureOut">
              <a:rPr lang="en-US" smtClean="0"/>
              <a:pPr/>
              <a:t>7/9/2018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194D2C-FA1A-4C0C-8A0A-51D998E8491E}" type="slidenum">
              <a:rPr lang="en-US" smtClean="0"/>
              <a:pPr/>
              <a:t>‹#›</a:t>
            </a:fld>
            <a:endParaRPr lang="en-US"/>
          </a:p>
        </p:txBody>
      </p:sp>
    </p:spTree>
    <p:extLst>
      <p:ext uri="{BB962C8B-B14F-4D97-AF65-F5344CB8AC3E}">
        <p14:creationId xmlns:p14="http://schemas.microsoft.com/office/powerpoint/2010/main" val="2585848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796BE4-679C-4DFE-B5DB-965AC62CBF37}" type="datetimeFigureOut">
              <a:rPr lang="en-US" smtClean="0"/>
              <a:pPr/>
              <a:t>7/9/2018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194D2C-FA1A-4C0C-8A0A-51D998E8491E}" type="slidenum">
              <a:rPr lang="en-US" smtClean="0"/>
              <a:pPr/>
              <a:t>‹#›</a:t>
            </a:fld>
            <a:endParaRPr lang="en-US"/>
          </a:p>
        </p:txBody>
      </p:sp>
    </p:spTree>
    <p:extLst>
      <p:ext uri="{BB962C8B-B14F-4D97-AF65-F5344CB8AC3E}">
        <p14:creationId xmlns:p14="http://schemas.microsoft.com/office/powerpoint/2010/main" val="2274290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D796BE4-679C-4DFE-B5DB-965AC62CBF37}" type="datetimeFigureOut">
              <a:rPr lang="en-US" smtClean="0"/>
              <a:pPr/>
              <a:t>7/9/2018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194D2C-FA1A-4C0C-8A0A-51D998E8491E}"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8591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D796BE4-679C-4DFE-B5DB-965AC62CBF37}" type="datetimeFigureOut">
              <a:rPr lang="en-US" smtClean="0"/>
              <a:pPr/>
              <a:t>7/9/2018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194D2C-FA1A-4C0C-8A0A-51D998E8491E}" type="slidenum">
              <a:rPr lang="en-US" smtClean="0"/>
              <a:pPr/>
              <a:t>‹#›</a:t>
            </a:fld>
            <a:endParaRPr lang="en-US"/>
          </a:p>
        </p:txBody>
      </p:sp>
    </p:spTree>
    <p:extLst>
      <p:ext uri="{BB962C8B-B14F-4D97-AF65-F5344CB8AC3E}">
        <p14:creationId xmlns:p14="http://schemas.microsoft.com/office/powerpoint/2010/main" val="386745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22960" y="2582335"/>
            <a:ext cx="370332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D796BE4-679C-4DFE-B5DB-965AC62CBF37}" type="datetimeFigureOut">
              <a:rPr lang="en-US" smtClean="0"/>
              <a:pPr/>
              <a:t>7/9/2018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8194D2C-FA1A-4C0C-8A0A-51D998E8491E}" type="slidenum">
              <a:rPr lang="en-US" smtClean="0"/>
              <a:pPr/>
              <a:t>‹#›</a:t>
            </a:fld>
            <a:endParaRPr lang="en-US"/>
          </a:p>
        </p:txBody>
      </p:sp>
    </p:spTree>
    <p:extLst>
      <p:ext uri="{BB962C8B-B14F-4D97-AF65-F5344CB8AC3E}">
        <p14:creationId xmlns:p14="http://schemas.microsoft.com/office/powerpoint/2010/main" val="3458141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D796BE4-679C-4DFE-B5DB-965AC62CBF37}" type="datetimeFigureOut">
              <a:rPr lang="en-US" smtClean="0"/>
              <a:pPr/>
              <a:t>7/9/2018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8194D2C-FA1A-4C0C-8A0A-51D998E8491E}" type="slidenum">
              <a:rPr lang="en-US" smtClean="0"/>
              <a:pPr/>
              <a:t>‹#›</a:t>
            </a:fld>
            <a:endParaRPr lang="en-US"/>
          </a:p>
        </p:txBody>
      </p:sp>
    </p:spTree>
    <p:extLst>
      <p:ext uri="{BB962C8B-B14F-4D97-AF65-F5344CB8AC3E}">
        <p14:creationId xmlns:p14="http://schemas.microsoft.com/office/powerpoint/2010/main" val="1489569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D796BE4-679C-4DFE-B5DB-965AC62CBF37}" type="datetimeFigureOut">
              <a:rPr lang="en-US" smtClean="0"/>
              <a:pPr/>
              <a:t>7/9/2018</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28194D2C-FA1A-4C0C-8A0A-51D998E8491E}" type="slidenum">
              <a:rPr lang="en-US" smtClean="0"/>
              <a:pPr/>
              <a:t>‹#›</a:t>
            </a:fld>
            <a:endParaRPr lang="en-US"/>
          </a:p>
        </p:txBody>
      </p:sp>
    </p:spTree>
    <p:extLst>
      <p:ext uri="{BB962C8B-B14F-4D97-AF65-F5344CB8AC3E}">
        <p14:creationId xmlns:p14="http://schemas.microsoft.com/office/powerpoint/2010/main" val="3204545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2D796BE4-679C-4DFE-B5DB-965AC62CBF37}" type="datetimeFigureOut">
              <a:rPr lang="en-US" smtClean="0"/>
              <a:pPr/>
              <a:t>7/9/2018</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8194D2C-FA1A-4C0C-8A0A-51D998E8491E}" type="slidenum">
              <a:rPr lang="en-US" smtClean="0"/>
              <a:pPr/>
              <a:t>‹#›</a:t>
            </a:fld>
            <a:endParaRPr lang="en-US"/>
          </a:p>
        </p:txBody>
      </p:sp>
    </p:spTree>
    <p:extLst>
      <p:ext uri="{BB962C8B-B14F-4D97-AF65-F5344CB8AC3E}">
        <p14:creationId xmlns:p14="http://schemas.microsoft.com/office/powerpoint/2010/main" val="1093119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D796BE4-679C-4DFE-B5DB-965AC62CBF37}" type="datetimeFigureOut">
              <a:rPr lang="en-US" smtClean="0"/>
              <a:pPr/>
              <a:t>7/9/2018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194D2C-FA1A-4C0C-8A0A-51D998E8491E}" type="slidenum">
              <a:rPr lang="en-US" smtClean="0"/>
              <a:pPr/>
              <a:t>‹#›</a:t>
            </a:fld>
            <a:endParaRPr lang="en-US"/>
          </a:p>
        </p:txBody>
      </p:sp>
    </p:spTree>
    <p:extLst>
      <p:ext uri="{BB962C8B-B14F-4D97-AF65-F5344CB8AC3E}">
        <p14:creationId xmlns:p14="http://schemas.microsoft.com/office/powerpoint/2010/main" val="2399905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9144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2D796BE4-679C-4DFE-B5DB-965AC62CBF37}" type="datetimeFigureOut">
              <a:rPr lang="en-US" smtClean="0"/>
              <a:pPr/>
              <a:t>7/9/2018</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28194D2C-FA1A-4C0C-8A0A-51D998E8491E}" type="slidenum">
              <a:rPr lang="en-US" smtClean="0"/>
              <a:pPr/>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453744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ristin.a.Malloy@lonestar.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virest@Winthrop.edu"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hyperlink" Target="http://askjan.org/bulletins/adaaa1.htm#IIID"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lonestar.edu/departments/generalcounsel/Section_VI.D.11_Students_with_Disability_Rights_Policy.pdf" TargetMode="External"/><Relationship Id="rId7" Type="http://schemas.openxmlformats.org/officeDocument/2006/relationships/hyperlink" Target="http://www.winthrop.edu/uploadedfiles/hcs/dsadacompliancecomplaintform.pdf"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hyperlink" Target="http://www.lonestar.edu/27408.htm" TargetMode="External"/><Relationship Id="rId5" Type="http://schemas.openxmlformats.org/officeDocument/2006/relationships/hyperlink" Target="http://www.lonestar.edu/departments/generalcounsel/Section_VI.D.12_Student_Civil_Rights_Complaints_Forms.pdf" TargetMode="External"/><Relationship Id="rId4" Type="http://schemas.openxmlformats.org/officeDocument/2006/relationships/hyperlink" Target="https://www.winthrop.edu/hcs/default.aspx?id=23201"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winthrop.edu/uploadedFiles/HCS/DSADAComplianceComplaintForm.pdf"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hyperlink" Target="http://www.lonestar.edu/departments/generalcounsel/Section_VI.D.12_Student_Civil_Rights_Complaints_Forms.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5684" y="1981200"/>
            <a:ext cx="7851648" cy="1600200"/>
          </a:xfrm>
        </p:spPr>
        <p:txBody>
          <a:bodyPr>
            <a:normAutofit fontScale="90000"/>
          </a:bodyPr>
          <a:lstStyle/>
          <a:p>
            <a:r>
              <a:rPr lang="en-US" dirty="0" smtClean="0">
                <a:solidFill>
                  <a:schemeClr val="accent2">
                    <a:lumMod val="50000"/>
                  </a:schemeClr>
                </a:solidFill>
              </a:rPr>
              <a:t>I</a:t>
            </a:r>
            <a:r>
              <a:rPr lang="en-US" b="1" dirty="0" smtClean="0">
                <a:solidFill>
                  <a:schemeClr val="accent2">
                    <a:lumMod val="50000"/>
                  </a:schemeClr>
                </a:solidFill>
              </a:rPr>
              <a:t>nvestigating the </a:t>
            </a:r>
            <a:br>
              <a:rPr lang="en-US" b="1" dirty="0" smtClean="0">
                <a:solidFill>
                  <a:schemeClr val="accent2">
                    <a:lumMod val="50000"/>
                  </a:schemeClr>
                </a:solidFill>
              </a:rPr>
            </a:br>
            <a:r>
              <a:rPr lang="en-US" b="1" dirty="0" smtClean="0">
                <a:solidFill>
                  <a:schemeClr val="accent2">
                    <a:lumMod val="50000"/>
                  </a:schemeClr>
                </a:solidFill>
              </a:rPr>
              <a:t>ADA Complaint</a:t>
            </a:r>
            <a:r>
              <a:rPr lang="en-US" dirty="0" smtClean="0">
                <a:solidFill>
                  <a:srgbClr val="FFCC33"/>
                </a:solidFill>
              </a:rPr>
              <a:t/>
            </a:r>
            <a:br>
              <a:rPr lang="en-US" dirty="0" smtClean="0">
                <a:solidFill>
                  <a:srgbClr val="FFCC33"/>
                </a:solidFill>
              </a:rPr>
            </a:br>
            <a:endParaRPr lang="en-US" i="1" dirty="0">
              <a:solidFill>
                <a:srgbClr val="FFCC33"/>
              </a:solidFill>
            </a:endParaRPr>
          </a:p>
        </p:txBody>
      </p:sp>
      <p:sp>
        <p:nvSpPr>
          <p:cNvPr id="3" name="Subtitle 2"/>
          <p:cNvSpPr>
            <a:spLocks noGrp="1"/>
          </p:cNvSpPr>
          <p:nvPr>
            <p:ph type="subTitle" idx="1"/>
          </p:nvPr>
        </p:nvSpPr>
        <p:spPr>
          <a:xfrm>
            <a:off x="533400" y="2895600"/>
            <a:ext cx="8077200" cy="3352800"/>
          </a:xfrm>
        </p:spPr>
        <p:txBody>
          <a:bodyPr>
            <a:normAutofit fontScale="55000" lnSpcReduction="20000"/>
          </a:bodyPr>
          <a:lstStyle/>
          <a:p>
            <a:endParaRPr lang="en-US" sz="2000" dirty="0" smtClean="0">
              <a:solidFill>
                <a:schemeClr val="accent6">
                  <a:lumMod val="25000"/>
                </a:schemeClr>
              </a:solidFill>
            </a:endParaRPr>
          </a:p>
          <a:p>
            <a:endParaRPr lang="en-US" sz="2000" dirty="0">
              <a:solidFill>
                <a:schemeClr val="accent6">
                  <a:lumMod val="25000"/>
                </a:schemeClr>
              </a:solidFill>
            </a:endParaRPr>
          </a:p>
          <a:p>
            <a:endParaRPr lang="en-US" sz="2000" dirty="0" smtClean="0">
              <a:solidFill>
                <a:schemeClr val="accent6">
                  <a:lumMod val="25000"/>
                </a:schemeClr>
              </a:solidFill>
            </a:endParaRPr>
          </a:p>
          <a:p>
            <a:endParaRPr lang="en-US" sz="2000" dirty="0">
              <a:solidFill>
                <a:schemeClr val="accent6">
                  <a:lumMod val="25000"/>
                </a:schemeClr>
              </a:solidFill>
            </a:endParaRPr>
          </a:p>
          <a:p>
            <a:endParaRPr lang="en-US" sz="1800" dirty="0" smtClean="0">
              <a:solidFill>
                <a:schemeClr val="accent6">
                  <a:lumMod val="25000"/>
                </a:schemeClr>
              </a:solidFill>
            </a:endParaRPr>
          </a:p>
          <a:p>
            <a:endParaRPr lang="en-US" sz="1800" dirty="0">
              <a:solidFill>
                <a:schemeClr val="accent6">
                  <a:lumMod val="25000"/>
                </a:schemeClr>
              </a:solidFill>
            </a:endParaRPr>
          </a:p>
          <a:p>
            <a:r>
              <a:rPr lang="en-US" sz="2200" b="1" dirty="0" smtClean="0">
                <a:solidFill>
                  <a:schemeClr val="tx1"/>
                </a:solidFill>
              </a:rPr>
              <a:t>Kristin Malloy, Lone Star College, </a:t>
            </a:r>
            <a:r>
              <a:rPr lang="en-US" sz="2200" b="1" dirty="0" err="1" smtClean="0">
                <a:solidFill>
                  <a:schemeClr val="tx1"/>
                </a:solidFill>
              </a:rPr>
              <a:t>tx</a:t>
            </a:r>
            <a:r>
              <a:rPr lang="en-US" sz="2200" b="1" dirty="0" smtClean="0">
                <a:solidFill>
                  <a:schemeClr val="tx1"/>
                </a:solidFill>
              </a:rPr>
              <a:t> – </a:t>
            </a:r>
            <a:r>
              <a:rPr lang="en-US" sz="2200" b="1" dirty="0" smtClean="0">
                <a:solidFill>
                  <a:schemeClr val="tx1"/>
                </a:solidFill>
                <a:hlinkClick r:id="rId3"/>
              </a:rPr>
              <a:t>Kristin.a.Malloy@lonestar.edu</a:t>
            </a:r>
            <a:endParaRPr lang="en-US" sz="2200" b="1" dirty="0" smtClean="0">
              <a:solidFill>
                <a:schemeClr val="tx1"/>
              </a:solidFill>
            </a:endParaRPr>
          </a:p>
          <a:p>
            <a:r>
              <a:rPr lang="en-US" sz="2200" b="1" dirty="0" smtClean="0">
                <a:solidFill>
                  <a:schemeClr val="tx1"/>
                </a:solidFill>
              </a:rPr>
              <a:t>Tina </a:t>
            </a:r>
            <a:r>
              <a:rPr lang="en-US" sz="2200" b="1" dirty="0">
                <a:solidFill>
                  <a:schemeClr val="tx1"/>
                </a:solidFill>
              </a:rPr>
              <a:t>Vires, Winthrop University, </a:t>
            </a:r>
            <a:r>
              <a:rPr lang="en-US" sz="2200" b="1" dirty="0" err="1">
                <a:solidFill>
                  <a:schemeClr val="tx1"/>
                </a:solidFill>
              </a:rPr>
              <a:t>sc</a:t>
            </a:r>
            <a:r>
              <a:rPr lang="en-US" sz="2200" b="1" dirty="0">
                <a:solidFill>
                  <a:schemeClr val="tx1"/>
                </a:solidFill>
              </a:rPr>
              <a:t> – </a:t>
            </a:r>
            <a:r>
              <a:rPr lang="en-US" sz="2200" b="1" dirty="0">
                <a:solidFill>
                  <a:schemeClr val="tx1"/>
                </a:solidFill>
                <a:hlinkClick r:id="rId4"/>
              </a:rPr>
              <a:t>virest@Winthrop.edu</a:t>
            </a:r>
            <a:r>
              <a:rPr lang="en-US" sz="2200" b="1" dirty="0">
                <a:solidFill>
                  <a:schemeClr val="tx1"/>
                </a:solidFill>
              </a:rPr>
              <a:t> </a:t>
            </a:r>
          </a:p>
          <a:p>
            <a:endParaRPr lang="en-US" sz="2200" b="1" dirty="0" smtClean="0">
              <a:solidFill>
                <a:schemeClr val="tx1"/>
              </a:solidFill>
            </a:endParaRPr>
          </a:p>
          <a:p>
            <a:r>
              <a:rPr lang="en-US" sz="2200" b="1" i="1" dirty="0" smtClean="0">
                <a:solidFill>
                  <a:schemeClr val="tx1"/>
                </a:solidFill>
              </a:rPr>
              <a:t>Including consultation with additional members of the Ahead </a:t>
            </a:r>
            <a:r>
              <a:rPr lang="en-US" sz="2200" b="1" i="1" dirty="0" err="1" smtClean="0">
                <a:solidFill>
                  <a:schemeClr val="tx1"/>
                </a:solidFill>
              </a:rPr>
              <a:t>ada</a:t>
            </a:r>
            <a:r>
              <a:rPr lang="en-US" sz="2200" b="1" i="1" dirty="0" smtClean="0">
                <a:solidFill>
                  <a:schemeClr val="tx1"/>
                </a:solidFill>
              </a:rPr>
              <a:t> sig</a:t>
            </a:r>
            <a:endParaRPr lang="en-US" sz="2200" b="1" i="1" dirty="0">
              <a:solidFill>
                <a:schemeClr val="tx1"/>
              </a:solidFill>
            </a:endParaRPr>
          </a:p>
          <a:p>
            <a:r>
              <a:rPr lang="en-US" dirty="0" smtClean="0">
                <a:solidFill>
                  <a:schemeClr val="accent6">
                    <a:lumMod val="25000"/>
                  </a:schemeClr>
                </a:solidFill>
              </a:rPr>
              <a:t>	           	</a:t>
            </a:r>
          </a:p>
          <a:p>
            <a:endParaRPr lang="en-US" dirty="0"/>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A</a:t>
            </a:r>
            <a:r>
              <a:rPr lang="en-US" dirty="0" smtClean="0"/>
              <a:t>ccommodation and/or resolution requested:</a:t>
            </a:r>
            <a:endParaRPr lang="en-US" dirty="0"/>
          </a:p>
        </p:txBody>
      </p:sp>
      <p:sp>
        <p:nvSpPr>
          <p:cNvPr id="3" name="Content Placeholder 2"/>
          <p:cNvSpPr>
            <a:spLocks noGrp="1"/>
          </p:cNvSpPr>
          <p:nvPr>
            <p:ph idx="1"/>
          </p:nvPr>
        </p:nvSpPr>
        <p:spPr/>
        <p:txBody>
          <a:bodyPr>
            <a:normAutofit lnSpcReduction="10000"/>
          </a:bodyPr>
          <a:lstStyle/>
          <a:p>
            <a:endParaRPr lang="en-US" dirty="0" smtClean="0"/>
          </a:p>
          <a:p>
            <a:pPr>
              <a:buFont typeface="Wingdings" panose="05000000000000000000" pitchFamily="2" charset="2"/>
              <a:buChar char="§"/>
            </a:pPr>
            <a:r>
              <a:rPr lang="en-US" sz="3000" dirty="0" smtClean="0"/>
              <a:t>To </a:t>
            </a:r>
            <a:r>
              <a:rPr lang="en-US" sz="3000" dirty="0"/>
              <a:t>be allowed to return to the internship next semester. </a:t>
            </a:r>
            <a:endParaRPr lang="en-US" sz="3000" dirty="0" smtClean="0"/>
          </a:p>
          <a:p>
            <a:pPr>
              <a:buFont typeface="Wingdings" panose="05000000000000000000" pitchFamily="2" charset="2"/>
              <a:buChar char="§"/>
            </a:pPr>
            <a:endParaRPr lang="en-US" sz="3000" dirty="0" smtClean="0"/>
          </a:p>
          <a:p>
            <a:pPr>
              <a:buFont typeface="Wingdings" panose="05000000000000000000" pitchFamily="2" charset="2"/>
              <a:buChar char="§"/>
            </a:pPr>
            <a:r>
              <a:rPr lang="en-US" sz="3000" dirty="0" smtClean="0"/>
              <a:t>To have the </a:t>
            </a:r>
            <a:r>
              <a:rPr lang="en-US" sz="3000" dirty="0"/>
              <a:t>grade for this semester </a:t>
            </a:r>
            <a:r>
              <a:rPr lang="en-US" sz="3000" dirty="0" smtClean="0"/>
              <a:t>“</a:t>
            </a:r>
            <a:r>
              <a:rPr lang="en-US" sz="3000" dirty="0"/>
              <a:t>wiped” from his </a:t>
            </a:r>
            <a:r>
              <a:rPr lang="en-US" sz="3000" dirty="0" smtClean="0"/>
              <a:t>transcript. </a:t>
            </a:r>
          </a:p>
          <a:p>
            <a:pPr>
              <a:buFont typeface="Wingdings" panose="05000000000000000000" pitchFamily="2" charset="2"/>
              <a:buChar char="§"/>
            </a:pPr>
            <a:endParaRPr lang="en-US" sz="3000" dirty="0" smtClean="0"/>
          </a:p>
          <a:p>
            <a:pPr>
              <a:buFont typeface="Wingdings" panose="05000000000000000000" pitchFamily="2" charset="2"/>
              <a:buChar char="§"/>
            </a:pPr>
            <a:r>
              <a:rPr lang="en-US" sz="3000" dirty="0" smtClean="0"/>
              <a:t>Return of tuition/fees for the current semester. </a:t>
            </a:r>
            <a:endParaRPr lang="en-US" sz="3000" dirty="0"/>
          </a:p>
        </p:txBody>
      </p:sp>
    </p:spTree>
    <p:extLst>
      <p:ext uri="{BB962C8B-B14F-4D97-AF65-F5344CB8AC3E}">
        <p14:creationId xmlns:p14="http://schemas.microsoft.com/office/powerpoint/2010/main" val="765540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5"/>
            <a:ext cx="7543800" cy="1313596"/>
          </a:xfrm>
        </p:spPr>
        <p:txBody>
          <a:bodyPr/>
          <a:lstStyle/>
          <a:p>
            <a:r>
              <a:rPr lang="en-US" dirty="0" smtClean="0">
                <a:solidFill>
                  <a:schemeClr val="tx1"/>
                </a:solidFill>
              </a:rPr>
              <a:t>G</a:t>
            </a:r>
            <a:r>
              <a:rPr lang="en-US" dirty="0" smtClean="0"/>
              <a:t>etting Started</a:t>
            </a:r>
            <a:endParaRPr lang="en-US" dirty="0"/>
          </a:p>
        </p:txBody>
      </p:sp>
      <p:pic>
        <p:nvPicPr>
          <p:cNvPr id="5" name="Content Placeholder 4"/>
          <p:cNvPicPr>
            <a:picLocks noGrp="1" noChangeAspect="1"/>
          </p:cNvPicPr>
          <p:nvPr>
            <p:ph sz="half" idx="1"/>
          </p:nvPr>
        </p:nvPicPr>
        <p:blipFill>
          <a:blip r:embed="rId2"/>
          <a:stretch>
            <a:fillRect/>
          </a:stretch>
        </p:blipFill>
        <p:spPr>
          <a:xfrm>
            <a:off x="822324" y="2362200"/>
            <a:ext cx="4147145" cy="2667000"/>
          </a:xfrm>
          <a:prstGeom prst="rect">
            <a:avLst/>
          </a:prstGeom>
        </p:spPr>
      </p:pic>
      <p:sp>
        <p:nvSpPr>
          <p:cNvPr id="4" name="Content Placeholder 3"/>
          <p:cNvSpPr>
            <a:spLocks noGrp="1"/>
          </p:cNvSpPr>
          <p:nvPr>
            <p:ph sz="half" idx="2"/>
          </p:nvPr>
        </p:nvSpPr>
        <p:spPr>
          <a:xfrm>
            <a:off x="4800600" y="1845735"/>
            <a:ext cx="3566160" cy="4023360"/>
          </a:xfrm>
        </p:spPr>
        <p:txBody>
          <a:bodyPr>
            <a:normAutofit fontScale="92500" lnSpcReduction="20000"/>
          </a:bodyPr>
          <a:lstStyle/>
          <a:p>
            <a:r>
              <a:rPr lang="en-US" dirty="0"/>
              <a:t>Student Grievance Form Received</a:t>
            </a:r>
            <a:endParaRPr lang="en-US" sz="1800" dirty="0"/>
          </a:p>
          <a:p>
            <a:pPr lvl="0"/>
            <a:r>
              <a:rPr lang="en-US" dirty="0"/>
              <a:t>Acknowledge Receipt and Begin </a:t>
            </a:r>
            <a:r>
              <a:rPr lang="en-US" dirty="0" smtClean="0"/>
              <a:t>Log </a:t>
            </a:r>
            <a:r>
              <a:rPr lang="en-US" sz="1200" i="1" dirty="0" smtClean="0"/>
              <a:t>(actual log in handouts)</a:t>
            </a:r>
            <a:endParaRPr lang="en-US" sz="1800" dirty="0"/>
          </a:p>
          <a:p>
            <a:pPr lvl="0"/>
            <a:r>
              <a:rPr lang="en-US" dirty="0"/>
              <a:t>Review and </a:t>
            </a:r>
            <a:r>
              <a:rPr lang="en-US" dirty="0" smtClean="0"/>
              <a:t>Evaluate to</a:t>
            </a:r>
            <a:endParaRPr lang="en-US" sz="1800" dirty="0"/>
          </a:p>
          <a:p>
            <a:pPr lvl="0"/>
            <a:r>
              <a:rPr lang="en-US" dirty="0" smtClean="0"/>
              <a:t>Determine Category </a:t>
            </a:r>
            <a:r>
              <a:rPr lang="en-US" dirty="0"/>
              <a:t>of </a:t>
            </a:r>
            <a:r>
              <a:rPr lang="en-US" dirty="0" smtClean="0"/>
              <a:t>Complaint</a:t>
            </a:r>
          </a:p>
          <a:p>
            <a:pPr lvl="0"/>
            <a:endParaRPr lang="en-US" sz="1800" dirty="0"/>
          </a:p>
          <a:p>
            <a:pPr lvl="1"/>
            <a:r>
              <a:rPr lang="en-US" dirty="0"/>
              <a:t>Physical Barrier Preventing Access – go to IV</a:t>
            </a:r>
            <a:endParaRPr lang="en-US" sz="1600" dirty="0"/>
          </a:p>
          <a:p>
            <a:pPr lvl="1"/>
            <a:r>
              <a:rPr lang="en-US" dirty="0"/>
              <a:t>Failure to Accommodate/Attitudinal Discrimination/disability-based harassment (personal treatment) -- [Most Complex] – go to V</a:t>
            </a:r>
            <a:endParaRPr lang="en-US" sz="1600" dirty="0"/>
          </a:p>
          <a:p>
            <a:pPr lvl="1"/>
            <a:r>
              <a:rPr lang="en-US" dirty="0"/>
              <a:t>Policy and Procedures Preventing Access – go to VI</a:t>
            </a:r>
            <a:endParaRPr lang="en-US" sz="1600" dirty="0"/>
          </a:p>
          <a:p>
            <a:endParaRPr lang="en-US" dirty="0"/>
          </a:p>
        </p:txBody>
      </p:sp>
    </p:spTree>
    <p:extLst>
      <p:ext uri="{BB962C8B-B14F-4D97-AF65-F5344CB8AC3E}">
        <p14:creationId xmlns:p14="http://schemas.microsoft.com/office/powerpoint/2010/main" val="2397174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Physical Barrier?</a:t>
            </a:r>
            <a:endParaRPr lang="en-US" dirty="0"/>
          </a:p>
        </p:txBody>
      </p:sp>
      <p:pic>
        <p:nvPicPr>
          <p:cNvPr id="5" name="Content Placeholder 4"/>
          <p:cNvPicPr>
            <a:picLocks noGrp="1" noChangeAspect="1"/>
          </p:cNvPicPr>
          <p:nvPr>
            <p:ph sz="half" idx="1"/>
          </p:nvPr>
        </p:nvPicPr>
        <p:blipFill>
          <a:blip r:embed="rId2"/>
          <a:stretch>
            <a:fillRect/>
          </a:stretch>
        </p:blipFill>
        <p:spPr>
          <a:xfrm>
            <a:off x="1143000" y="1846263"/>
            <a:ext cx="2880360" cy="4491530"/>
          </a:xfrm>
          <a:prstGeom prst="rect">
            <a:avLst/>
          </a:prstGeom>
        </p:spPr>
      </p:pic>
      <p:sp>
        <p:nvSpPr>
          <p:cNvPr id="4" name="Content Placeholder 3"/>
          <p:cNvSpPr>
            <a:spLocks noGrp="1"/>
          </p:cNvSpPr>
          <p:nvPr>
            <p:ph sz="half" idx="2"/>
          </p:nvPr>
        </p:nvSpPr>
        <p:spPr>
          <a:xfrm>
            <a:off x="4800600" y="1845735"/>
            <a:ext cx="3566160" cy="4023360"/>
          </a:xfrm>
        </p:spPr>
        <p:txBody>
          <a:bodyPr/>
          <a:lstStyle/>
          <a:p>
            <a:pPr lvl="0"/>
            <a:r>
              <a:rPr lang="en-US" dirty="0" smtClean="0"/>
              <a:t>IV. Inspect </a:t>
            </a:r>
            <a:r>
              <a:rPr lang="en-US" dirty="0"/>
              <a:t>Facility for ADA Compliance and determine – Is this a valid ADA complaint</a:t>
            </a:r>
            <a:r>
              <a:rPr lang="en-US" dirty="0" smtClean="0"/>
              <a:t>?</a:t>
            </a:r>
          </a:p>
          <a:p>
            <a:pPr lvl="0"/>
            <a:endParaRPr lang="en-US" sz="1800" dirty="0"/>
          </a:p>
          <a:p>
            <a:pPr lvl="1"/>
            <a:r>
              <a:rPr lang="en-US" dirty="0"/>
              <a:t>If yes, notify facility, schedule meeting within established time frame to take corrective actions and generate report identifying problem and corrective plan in place - go to </a:t>
            </a:r>
            <a:r>
              <a:rPr lang="en-US" dirty="0" smtClean="0"/>
              <a:t>VII</a:t>
            </a:r>
          </a:p>
          <a:p>
            <a:pPr lvl="1"/>
            <a:endParaRPr lang="en-US" sz="1600" dirty="0"/>
          </a:p>
          <a:p>
            <a:pPr lvl="1"/>
            <a:r>
              <a:rPr lang="en-US" dirty="0"/>
              <a:t>If no, issue detailed report - go to VII</a:t>
            </a:r>
            <a:endParaRPr lang="en-US" sz="1600" dirty="0"/>
          </a:p>
          <a:p>
            <a:endParaRPr lang="en-US" dirty="0"/>
          </a:p>
        </p:txBody>
      </p:sp>
    </p:spTree>
    <p:extLst>
      <p:ext uri="{BB962C8B-B14F-4D97-AF65-F5344CB8AC3E}">
        <p14:creationId xmlns:p14="http://schemas.microsoft.com/office/powerpoint/2010/main" val="1164641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C</a:t>
            </a:r>
            <a:r>
              <a:rPr lang="en-US" dirty="0" smtClean="0"/>
              <a:t>. Are Policies/Procedures Preventing Access?</a:t>
            </a:r>
            <a:endParaRPr lang="en-US" dirty="0"/>
          </a:p>
        </p:txBody>
      </p:sp>
      <p:sp>
        <p:nvSpPr>
          <p:cNvPr id="3" name="Content Placeholder 2"/>
          <p:cNvSpPr>
            <a:spLocks noGrp="1"/>
          </p:cNvSpPr>
          <p:nvPr>
            <p:ph sz="half" idx="1"/>
          </p:nvPr>
        </p:nvSpPr>
        <p:spPr>
          <a:xfrm>
            <a:off x="822960" y="1845734"/>
            <a:ext cx="3596640" cy="4023360"/>
          </a:xfrm>
        </p:spPr>
        <p:txBody>
          <a:bodyPr/>
          <a:lstStyle/>
          <a:p>
            <a:pPr lvl="0"/>
            <a:r>
              <a:rPr lang="en-US" dirty="0" smtClean="0"/>
              <a:t>VI. ADA </a:t>
            </a:r>
            <a:r>
              <a:rPr lang="en-US" dirty="0"/>
              <a:t>Policies and Procedures in Place</a:t>
            </a:r>
            <a:r>
              <a:rPr lang="en-US" dirty="0" smtClean="0"/>
              <a:t>?</a:t>
            </a:r>
          </a:p>
          <a:p>
            <a:pPr lvl="0"/>
            <a:endParaRPr lang="en-US" sz="1800" dirty="0"/>
          </a:p>
          <a:p>
            <a:pPr lvl="1"/>
            <a:r>
              <a:rPr lang="en-US" dirty="0"/>
              <a:t>If yes, review and modify </a:t>
            </a:r>
            <a:r>
              <a:rPr lang="en-US" dirty="0" smtClean="0"/>
              <a:t>policies </a:t>
            </a:r>
            <a:r>
              <a:rPr lang="en-US" dirty="0"/>
              <a:t>(if needed) or upgrade – go to </a:t>
            </a:r>
            <a:r>
              <a:rPr lang="en-US" dirty="0" smtClean="0"/>
              <a:t>VII</a:t>
            </a:r>
          </a:p>
          <a:p>
            <a:pPr lvl="1"/>
            <a:endParaRPr lang="en-US" sz="1600" dirty="0"/>
          </a:p>
          <a:p>
            <a:pPr lvl="1"/>
            <a:r>
              <a:rPr lang="en-US" dirty="0"/>
              <a:t>If no, establish and implement appropriate ADA policies and procedures </a:t>
            </a:r>
            <a:r>
              <a:rPr lang="en-US" dirty="0" smtClean="0"/>
              <a:t>(working with relevant department heads) – </a:t>
            </a:r>
            <a:r>
              <a:rPr lang="en-US" dirty="0"/>
              <a:t>go to VII</a:t>
            </a:r>
            <a:endParaRPr lang="en-US" sz="1600" dirty="0"/>
          </a:p>
          <a:p>
            <a:endParaRPr lang="en-US" dirty="0"/>
          </a:p>
        </p:txBody>
      </p:sp>
      <p:pic>
        <p:nvPicPr>
          <p:cNvPr id="5" name="Content Placeholder 4"/>
          <p:cNvPicPr>
            <a:picLocks noGrp="1" noChangeAspect="1"/>
          </p:cNvPicPr>
          <p:nvPr>
            <p:ph sz="half" idx="2"/>
          </p:nvPr>
        </p:nvPicPr>
        <p:blipFill>
          <a:blip r:embed="rId3"/>
          <a:stretch>
            <a:fillRect/>
          </a:stretch>
        </p:blipFill>
        <p:spPr>
          <a:xfrm>
            <a:off x="5557837" y="2533650"/>
            <a:ext cx="1914525" cy="2647950"/>
          </a:xfrm>
          <a:prstGeom prst="rect">
            <a:avLst/>
          </a:prstGeom>
        </p:spPr>
      </p:pic>
    </p:spTree>
    <p:extLst>
      <p:ext uri="{BB962C8B-B14F-4D97-AF65-F5344CB8AC3E}">
        <p14:creationId xmlns:p14="http://schemas.microsoft.com/office/powerpoint/2010/main" val="263712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1"/>
                </a:solidFill>
              </a:rPr>
              <a:t>B</a:t>
            </a:r>
            <a:r>
              <a:rPr lang="en-US" dirty="0" smtClean="0"/>
              <a:t>. Accommodation/Attitudinal </a:t>
            </a:r>
            <a:r>
              <a:rPr lang="en-US" i="1" dirty="0" smtClean="0"/>
              <a:t>(</a:t>
            </a:r>
            <a:r>
              <a:rPr lang="en-US" sz="4000" i="1" dirty="0" smtClean="0"/>
              <a:t>Most Common/Complex)</a:t>
            </a:r>
            <a:endParaRPr lang="en-US" sz="4000" i="1" dirty="0"/>
          </a:p>
        </p:txBody>
      </p:sp>
      <p:sp>
        <p:nvSpPr>
          <p:cNvPr id="7" name="Content Placeholder 6"/>
          <p:cNvSpPr>
            <a:spLocks noGrp="1"/>
          </p:cNvSpPr>
          <p:nvPr>
            <p:ph sz="half" idx="1"/>
          </p:nvPr>
        </p:nvSpPr>
        <p:spPr>
          <a:xfrm>
            <a:off x="822960" y="1845734"/>
            <a:ext cx="3672840" cy="4023360"/>
          </a:xfrm>
        </p:spPr>
        <p:txBody>
          <a:bodyPr>
            <a:normAutofit/>
          </a:bodyPr>
          <a:lstStyle/>
          <a:p>
            <a:pPr lvl="0"/>
            <a:r>
              <a:rPr lang="en-US" sz="2200" dirty="0" smtClean="0"/>
              <a:t>V. Develop </a:t>
            </a:r>
            <a:r>
              <a:rPr lang="en-US" sz="2200" dirty="0"/>
              <a:t>Interview </a:t>
            </a:r>
            <a:r>
              <a:rPr lang="en-US" sz="2200" dirty="0" smtClean="0"/>
              <a:t>Questions</a:t>
            </a:r>
          </a:p>
          <a:p>
            <a:pPr lvl="0"/>
            <a:endParaRPr lang="en-US" sz="1800" dirty="0"/>
          </a:p>
          <a:p>
            <a:pPr lvl="1"/>
            <a:r>
              <a:rPr lang="en-US" sz="2000" dirty="0"/>
              <a:t>Schedule a meeting with complainant – add to </a:t>
            </a:r>
            <a:r>
              <a:rPr lang="en-US" sz="2000" dirty="0" smtClean="0"/>
              <a:t>log</a:t>
            </a:r>
          </a:p>
          <a:p>
            <a:pPr lvl="1"/>
            <a:endParaRPr lang="en-US" sz="2000" dirty="0"/>
          </a:p>
          <a:p>
            <a:pPr lvl="1"/>
            <a:r>
              <a:rPr lang="en-US" sz="2000" dirty="0"/>
              <a:t>Meet with other relevant parties (Supervisor/Dean/Chair) to inform of complaint – add to </a:t>
            </a:r>
            <a:r>
              <a:rPr lang="en-US" sz="2000" dirty="0" smtClean="0"/>
              <a:t>log</a:t>
            </a:r>
          </a:p>
          <a:p>
            <a:pPr lvl="1"/>
            <a:endParaRPr lang="en-US" sz="1600" dirty="0"/>
          </a:p>
          <a:p>
            <a:endParaRPr lang="en-US" dirty="0"/>
          </a:p>
        </p:txBody>
      </p:sp>
      <p:pic>
        <p:nvPicPr>
          <p:cNvPr id="9" name="Content Placeholder 8"/>
          <p:cNvPicPr>
            <a:picLocks noGrp="1" noChangeAspect="1"/>
          </p:cNvPicPr>
          <p:nvPr>
            <p:ph sz="half" idx="2"/>
          </p:nvPr>
        </p:nvPicPr>
        <p:blipFill>
          <a:blip r:embed="rId3"/>
          <a:stretch>
            <a:fillRect/>
          </a:stretch>
        </p:blipFill>
        <p:spPr>
          <a:xfrm>
            <a:off x="5634037" y="2690813"/>
            <a:ext cx="1762125" cy="2333625"/>
          </a:xfrm>
          <a:prstGeom prst="rect">
            <a:avLst/>
          </a:prstGeom>
        </p:spPr>
      </p:pic>
    </p:spTree>
    <p:extLst>
      <p:ext uri="{BB962C8B-B14F-4D97-AF65-F5344CB8AC3E}">
        <p14:creationId xmlns:p14="http://schemas.microsoft.com/office/powerpoint/2010/main" val="613886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D</a:t>
            </a:r>
            <a:r>
              <a:rPr lang="en-US" b="1" dirty="0" smtClean="0"/>
              <a:t>etermining Accommodations </a:t>
            </a:r>
            <a:r>
              <a:rPr lang="en-US" sz="2400" b="1" dirty="0" smtClean="0"/>
              <a:t>Was the Interactive Process Properly Engaged?</a:t>
            </a:r>
            <a:endParaRPr lang="en-US" b="1" dirty="0"/>
          </a:p>
        </p:txBody>
      </p:sp>
      <p:sp>
        <p:nvSpPr>
          <p:cNvPr id="3" name="Content Placeholder 2"/>
          <p:cNvSpPr>
            <a:spLocks noGrp="1"/>
          </p:cNvSpPr>
          <p:nvPr>
            <p:ph idx="1"/>
          </p:nvPr>
        </p:nvSpPr>
        <p:spPr>
          <a:xfrm>
            <a:off x="914400" y="1935480"/>
            <a:ext cx="7772400" cy="4846320"/>
          </a:xfrm>
        </p:spPr>
        <p:txBody>
          <a:bodyPr>
            <a:normAutofit/>
          </a:bodyPr>
          <a:lstStyle/>
          <a:p>
            <a:pPr marL="0" indent="0">
              <a:buNone/>
            </a:pPr>
            <a:r>
              <a:rPr lang="en-US" dirty="0" smtClean="0"/>
              <a:t>The </a:t>
            </a:r>
            <a:r>
              <a:rPr lang="en-US" dirty="0"/>
              <a:t>Office of Civil Rights (OCR) requires disability services personnel to engage in an interactive process to determine if reasonable accommodations are warranted. </a:t>
            </a:r>
            <a:r>
              <a:rPr lang="en-US" dirty="0" smtClean="0"/>
              <a:t>Includes:</a:t>
            </a:r>
            <a:endParaRPr lang="en-US" dirty="0"/>
          </a:p>
          <a:p>
            <a:pPr marL="514350" indent="-514350">
              <a:buAutoNum type="arabicPeriod"/>
            </a:pPr>
            <a:r>
              <a:rPr lang="en-US" dirty="0" smtClean="0"/>
              <a:t>Never say never</a:t>
            </a:r>
          </a:p>
          <a:p>
            <a:pPr marL="514350" indent="-514350">
              <a:buAutoNum type="arabicPeriod"/>
            </a:pPr>
            <a:r>
              <a:rPr lang="en-US" dirty="0" smtClean="0"/>
              <a:t>Always – Case-by-case</a:t>
            </a:r>
          </a:p>
          <a:p>
            <a:pPr marL="514350" indent="-514350">
              <a:buAutoNum type="arabicPeriod"/>
            </a:pPr>
            <a:r>
              <a:rPr lang="en-US" dirty="0" smtClean="0"/>
              <a:t>Student self-report</a:t>
            </a:r>
          </a:p>
          <a:p>
            <a:pPr marL="514350" indent="-514350">
              <a:buAutoNum type="arabicPeriod"/>
            </a:pPr>
            <a:r>
              <a:rPr lang="en-US" dirty="0" smtClean="0"/>
              <a:t>History of accommodations</a:t>
            </a:r>
          </a:p>
          <a:p>
            <a:pPr marL="514350" indent="-514350">
              <a:buAutoNum type="arabicPeriod"/>
            </a:pPr>
            <a:r>
              <a:rPr lang="en-US" dirty="0" smtClean="0"/>
              <a:t>Supportive documentation</a:t>
            </a:r>
          </a:p>
          <a:p>
            <a:pPr marL="0" indent="0">
              <a:buNone/>
            </a:pPr>
            <a:r>
              <a:rPr lang="en-US" dirty="0"/>
              <a:t>These items help provide a nexus between accommodations and their potential for mitigating effects of the </a:t>
            </a:r>
            <a:r>
              <a:rPr lang="en-US" dirty="0" smtClean="0"/>
              <a:t>disability.</a:t>
            </a:r>
            <a:endParaRPr lang="en-US" dirty="0"/>
          </a:p>
          <a:p>
            <a:pPr marL="0" indent="0">
              <a:buNone/>
            </a:pPr>
            <a:endParaRPr lang="en-US" dirty="0"/>
          </a:p>
        </p:txBody>
      </p:sp>
    </p:spTree>
    <p:extLst>
      <p:ext uri="{BB962C8B-B14F-4D97-AF65-F5344CB8AC3E}">
        <p14:creationId xmlns:p14="http://schemas.microsoft.com/office/powerpoint/2010/main" val="4146881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REVIEW </a:t>
            </a:r>
            <a:br>
              <a:rPr lang="en-US" b="1" dirty="0" smtClean="0"/>
            </a:br>
            <a:r>
              <a:rPr lang="en-US" b="1" dirty="0" smtClean="0"/>
              <a:t>Three </a:t>
            </a:r>
            <a:r>
              <a:rPr lang="en-US" b="1" dirty="0"/>
              <a:t>ways to </a:t>
            </a:r>
            <a:r>
              <a:rPr lang="en-US" b="1" dirty="0" smtClean="0"/>
              <a:t>accommodate</a:t>
            </a:r>
            <a:endParaRPr lang="en-US" b="1" dirty="0"/>
          </a:p>
        </p:txBody>
      </p:sp>
      <p:sp>
        <p:nvSpPr>
          <p:cNvPr id="3" name="Content Placeholder 2"/>
          <p:cNvSpPr>
            <a:spLocks noGrp="1"/>
          </p:cNvSpPr>
          <p:nvPr>
            <p:ph idx="1"/>
          </p:nvPr>
        </p:nvSpPr>
        <p:spPr/>
        <p:txBody>
          <a:bodyPr>
            <a:normAutofit/>
          </a:bodyPr>
          <a:lstStyle/>
          <a:p>
            <a:pPr marL="514350" indent="-514350">
              <a:buFont typeface="+mj-lt"/>
              <a:buAutoNum type="arabicPeriod"/>
            </a:pPr>
            <a:endParaRPr lang="en-US" sz="4000" dirty="0" smtClean="0"/>
          </a:p>
          <a:p>
            <a:pPr marL="514350" indent="-514350">
              <a:buFont typeface="+mj-lt"/>
              <a:buAutoNum type="arabicPeriod"/>
            </a:pPr>
            <a:r>
              <a:rPr lang="en-US" sz="4000" dirty="0" smtClean="0"/>
              <a:t>Reasonable accommodation</a:t>
            </a:r>
            <a:endParaRPr lang="en-US" sz="2000" dirty="0" smtClean="0"/>
          </a:p>
          <a:p>
            <a:pPr marL="514350" indent="-514350">
              <a:buFont typeface="+mj-lt"/>
              <a:buAutoNum type="arabicPeriod"/>
            </a:pPr>
            <a:r>
              <a:rPr lang="en-US" sz="4000" dirty="0" smtClean="0"/>
              <a:t>Provision/allowance </a:t>
            </a:r>
            <a:r>
              <a:rPr lang="en-US" sz="4000" dirty="0"/>
              <a:t>of auxiliary aids and </a:t>
            </a:r>
            <a:r>
              <a:rPr lang="en-US" sz="4000" dirty="0" smtClean="0"/>
              <a:t>services</a:t>
            </a:r>
            <a:endParaRPr lang="en-US" sz="2000" dirty="0"/>
          </a:p>
          <a:p>
            <a:pPr marL="514350" indent="-514350">
              <a:buFont typeface="+mj-lt"/>
              <a:buAutoNum type="arabicPeriod"/>
            </a:pPr>
            <a:r>
              <a:rPr lang="en-US" sz="4000" dirty="0" smtClean="0"/>
              <a:t>Alteration to policy/procedures</a:t>
            </a:r>
            <a:endParaRPr lang="en-US" sz="4000" dirty="0"/>
          </a:p>
        </p:txBody>
      </p:sp>
    </p:spTree>
    <p:extLst>
      <p:ext uri="{BB962C8B-B14F-4D97-AF65-F5344CB8AC3E}">
        <p14:creationId xmlns:p14="http://schemas.microsoft.com/office/powerpoint/2010/main" val="218447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R</a:t>
            </a:r>
            <a:r>
              <a:rPr lang="en-US" b="1" dirty="0" smtClean="0"/>
              <a:t>EVIEW</a:t>
            </a:r>
            <a:br>
              <a:rPr lang="en-US" b="1" dirty="0" smtClean="0"/>
            </a:br>
            <a:r>
              <a:rPr lang="en-US" b="1" dirty="0" smtClean="0"/>
              <a:t>When not to accommodate</a:t>
            </a:r>
            <a:endParaRPr lang="en-US" b="1" dirty="0"/>
          </a:p>
        </p:txBody>
      </p:sp>
      <p:sp>
        <p:nvSpPr>
          <p:cNvPr id="3" name="Content Placeholder 2"/>
          <p:cNvSpPr>
            <a:spLocks noGrp="1"/>
          </p:cNvSpPr>
          <p:nvPr>
            <p:ph idx="1"/>
          </p:nvPr>
        </p:nvSpPr>
        <p:spPr>
          <a:xfrm>
            <a:off x="822959" y="1845734"/>
            <a:ext cx="7543801" cy="4402666"/>
          </a:xfrm>
        </p:spPr>
        <p:txBody>
          <a:bodyPr>
            <a:noAutofit/>
          </a:bodyPr>
          <a:lstStyle/>
          <a:p>
            <a:pPr marL="0" indent="0">
              <a:buNone/>
            </a:pPr>
            <a:r>
              <a:rPr lang="en-US" sz="2400" dirty="0" smtClean="0"/>
              <a:t>There are three reasons to legally deny any accommodation:</a:t>
            </a:r>
          </a:p>
          <a:p>
            <a:pPr marL="0" indent="0">
              <a:buNone/>
            </a:pPr>
            <a:endParaRPr lang="en-US" sz="2400" dirty="0" smtClean="0"/>
          </a:p>
          <a:p>
            <a:pPr marL="514350" indent="-514350">
              <a:buAutoNum type="arabicPeriod"/>
            </a:pPr>
            <a:r>
              <a:rPr lang="en-US" sz="2400" dirty="0" smtClean="0"/>
              <a:t>Is the accommodation a fundamental alteration of program requirements? </a:t>
            </a:r>
            <a:r>
              <a:rPr lang="en-US" sz="2400" i="1" dirty="0" smtClean="0"/>
              <a:t>(know program admissions criteria and technical standards - be able to defend rationale)</a:t>
            </a:r>
          </a:p>
          <a:p>
            <a:pPr marL="514350" indent="-514350">
              <a:buAutoNum type="arabicPeriod"/>
            </a:pPr>
            <a:r>
              <a:rPr lang="en-US" sz="2400" dirty="0" smtClean="0"/>
              <a:t>Would the accommodation constitute an undue burden/hardship? (</a:t>
            </a:r>
            <a:r>
              <a:rPr lang="en-US" sz="2400" i="1" dirty="0" smtClean="0"/>
              <a:t>Rare; again, must be able to defend</a:t>
            </a:r>
            <a:r>
              <a:rPr lang="en-US" sz="2400" dirty="0" smtClean="0"/>
              <a:t>)</a:t>
            </a:r>
          </a:p>
          <a:p>
            <a:pPr marL="514350" indent="-514350">
              <a:buAutoNum type="arabicPeriod"/>
            </a:pPr>
            <a:r>
              <a:rPr lang="en-US" sz="2400" dirty="0" smtClean="0"/>
              <a:t>Does the accommodation result in a direct threat? </a:t>
            </a:r>
            <a:r>
              <a:rPr lang="en-US" sz="2400" i="1" dirty="0" smtClean="0"/>
              <a:t>(e.g., Categorical exclusion of an assistance animal by breed or species is not permissible.)</a:t>
            </a:r>
          </a:p>
        </p:txBody>
      </p:sp>
    </p:spTree>
    <p:extLst>
      <p:ext uri="{BB962C8B-B14F-4D97-AF65-F5344CB8AC3E}">
        <p14:creationId xmlns:p14="http://schemas.microsoft.com/office/powerpoint/2010/main" val="2529985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D</a:t>
            </a:r>
            <a:r>
              <a:rPr lang="en-US" dirty="0" smtClean="0"/>
              <a:t>etermination:</a:t>
            </a:r>
            <a:br>
              <a:rPr lang="en-US" dirty="0" smtClean="0"/>
            </a:br>
            <a:r>
              <a:rPr lang="en-US" dirty="0" smtClean="0"/>
              <a:t>Evidence of Discrimination?</a:t>
            </a:r>
            <a:endParaRPr lang="en-US" dirty="0"/>
          </a:p>
        </p:txBody>
      </p:sp>
      <p:sp>
        <p:nvSpPr>
          <p:cNvPr id="3" name="Content Placeholder 2"/>
          <p:cNvSpPr>
            <a:spLocks noGrp="1"/>
          </p:cNvSpPr>
          <p:nvPr>
            <p:ph sz="half" idx="1"/>
          </p:nvPr>
        </p:nvSpPr>
        <p:spPr>
          <a:xfrm>
            <a:off x="822960" y="1845734"/>
            <a:ext cx="3368040" cy="4707466"/>
          </a:xfrm>
        </p:spPr>
        <p:txBody>
          <a:bodyPr>
            <a:normAutofit fontScale="92500" lnSpcReduction="10000"/>
          </a:bodyPr>
          <a:lstStyle/>
          <a:p>
            <a:r>
              <a:rPr lang="en-US" b="1" i="1" dirty="0" smtClean="0"/>
              <a:t>Note</a:t>
            </a:r>
            <a:r>
              <a:rPr lang="en-US" i="1" dirty="0"/>
              <a:t>:  Is there evidence that the alleged conduct was sufficiently severe, persistent, </a:t>
            </a:r>
            <a:r>
              <a:rPr lang="en-US" i="1" u="sng" dirty="0"/>
              <a:t>or</a:t>
            </a:r>
            <a:r>
              <a:rPr lang="en-US" i="1" dirty="0"/>
              <a:t> pervasive enough to deny or limit complainant’s ability to participate in, or benefit from the institution’s programs, activities or services?</a:t>
            </a:r>
            <a:endParaRPr lang="en-US" sz="1800" dirty="0"/>
          </a:p>
          <a:p>
            <a:pPr lvl="0"/>
            <a:r>
              <a:rPr lang="en-US" dirty="0"/>
              <a:t>If yes, issue letter of </a:t>
            </a:r>
            <a:r>
              <a:rPr lang="en-US" dirty="0" smtClean="0"/>
              <a:t>apology, including remedies/other </a:t>
            </a:r>
            <a:r>
              <a:rPr lang="en-US" dirty="0"/>
              <a:t>internal actions – go to VII</a:t>
            </a:r>
            <a:endParaRPr lang="en-US" sz="1800" dirty="0"/>
          </a:p>
          <a:p>
            <a:pPr lvl="0"/>
            <a:r>
              <a:rPr lang="en-US" dirty="0"/>
              <a:t>If </a:t>
            </a:r>
            <a:r>
              <a:rPr lang="en-US" dirty="0" smtClean="0"/>
              <a:t>not, is there an option </a:t>
            </a:r>
            <a:r>
              <a:rPr lang="en-US" dirty="0"/>
              <a:t>for alternative resolution</a:t>
            </a:r>
            <a:r>
              <a:rPr lang="en-US" dirty="0" smtClean="0"/>
              <a:t>?</a:t>
            </a:r>
            <a:endParaRPr lang="en-US" sz="2100" dirty="0"/>
          </a:p>
          <a:p>
            <a:pPr lvl="0"/>
            <a:r>
              <a:rPr lang="en-US" dirty="0"/>
              <a:t>If yes, go to VII</a:t>
            </a:r>
            <a:endParaRPr lang="en-US" sz="1800" dirty="0"/>
          </a:p>
          <a:p>
            <a:pPr lvl="0"/>
            <a:r>
              <a:rPr lang="en-US" dirty="0"/>
              <a:t>If no, issue written report explaining details – go to VII</a:t>
            </a:r>
            <a:endParaRPr lang="en-US" sz="1800" dirty="0"/>
          </a:p>
          <a:p>
            <a:endParaRPr lang="en-US" dirty="0"/>
          </a:p>
        </p:txBody>
      </p:sp>
      <p:pic>
        <p:nvPicPr>
          <p:cNvPr id="5" name="Content Placeholder 4"/>
          <p:cNvPicPr>
            <a:picLocks noGrp="1" noChangeAspect="1"/>
          </p:cNvPicPr>
          <p:nvPr>
            <p:ph sz="half" idx="2"/>
          </p:nvPr>
        </p:nvPicPr>
        <p:blipFill>
          <a:blip r:embed="rId3"/>
          <a:stretch>
            <a:fillRect/>
          </a:stretch>
        </p:blipFill>
        <p:spPr>
          <a:xfrm>
            <a:off x="4594860" y="2286000"/>
            <a:ext cx="4240223" cy="2895600"/>
          </a:xfrm>
          <a:prstGeom prst="rect">
            <a:avLst/>
          </a:prstGeom>
        </p:spPr>
      </p:pic>
    </p:spTree>
    <p:extLst>
      <p:ext uri="{BB962C8B-B14F-4D97-AF65-F5344CB8AC3E}">
        <p14:creationId xmlns:p14="http://schemas.microsoft.com/office/powerpoint/2010/main" val="4106889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VII</a:t>
            </a:r>
            <a:r>
              <a:rPr lang="en-US" dirty="0" smtClean="0"/>
              <a:t>. Response</a:t>
            </a:r>
            <a:endParaRPr lang="en-US" dirty="0"/>
          </a:p>
        </p:txBody>
      </p:sp>
      <p:sp>
        <p:nvSpPr>
          <p:cNvPr id="3" name="Content Placeholder 2"/>
          <p:cNvSpPr>
            <a:spLocks noGrp="1"/>
          </p:cNvSpPr>
          <p:nvPr>
            <p:ph sz="half" idx="1"/>
          </p:nvPr>
        </p:nvSpPr>
        <p:spPr>
          <a:xfrm>
            <a:off x="990600" y="1828800"/>
            <a:ext cx="3703320" cy="4023360"/>
          </a:xfrm>
        </p:spPr>
        <p:txBody>
          <a:bodyPr>
            <a:normAutofit lnSpcReduction="10000"/>
          </a:bodyPr>
          <a:lstStyle/>
          <a:p>
            <a:pPr lvl="0"/>
            <a:r>
              <a:rPr lang="en-US" sz="2400" dirty="0"/>
              <a:t>Send written correspondence to the complainant and relevant parties listing the outcome of the investigation </a:t>
            </a:r>
            <a:r>
              <a:rPr lang="en-US" sz="2400" b="1" dirty="0"/>
              <a:t>(Within 30 days of complaint filing date</a:t>
            </a:r>
            <a:r>
              <a:rPr lang="en-US" sz="2400" b="1" dirty="0" smtClean="0"/>
              <a:t>).</a:t>
            </a:r>
          </a:p>
          <a:p>
            <a:pPr lvl="0"/>
            <a:endParaRPr lang="en-US" dirty="0"/>
          </a:p>
          <a:p>
            <a:r>
              <a:rPr lang="en-US" sz="1200" i="1" dirty="0" smtClean="0"/>
              <a:t>2) </a:t>
            </a:r>
            <a:r>
              <a:rPr lang="en-US" b="1" i="1" dirty="0" smtClean="0"/>
              <a:t>Note</a:t>
            </a:r>
            <a:r>
              <a:rPr lang="en-US" i="1" dirty="0"/>
              <a:t>:  Section 504 implementing regulation specifies that the grievance process must be both “prompt and equitable” and must incorporate due process.</a:t>
            </a:r>
            <a:endParaRPr lang="en-US" dirty="0"/>
          </a:p>
          <a:p>
            <a:endParaRPr lang="en-US" dirty="0"/>
          </a:p>
        </p:txBody>
      </p:sp>
      <p:pic>
        <p:nvPicPr>
          <p:cNvPr id="5" name="Content Placeholder 4"/>
          <p:cNvPicPr>
            <a:picLocks noGrp="1" noChangeAspect="1"/>
          </p:cNvPicPr>
          <p:nvPr>
            <p:ph sz="half" idx="2"/>
          </p:nvPr>
        </p:nvPicPr>
        <p:blipFill>
          <a:blip r:embed="rId3"/>
          <a:stretch>
            <a:fillRect/>
          </a:stretch>
        </p:blipFill>
        <p:spPr>
          <a:xfrm>
            <a:off x="4938712" y="2743200"/>
            <a:ext cx="3824288" cy="1357313"/>
          </a:xfrm>
          <a:prstGeom prst="rect">
            <a:avLst/>
          </a:prstGeom>
        </p:spPr>
      </p:pic>
    </p:spTree>
    <p:extLst>
      <p:ext uri="{BB962C8B-B14F-4D97-AF65-F5344CB8AC3E}">
        <p14:creationId xmlns:p14="http://schemas.microsoft.com/office/powerpoint/2010/main" val="3507646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Purpose:</a:t>
            </a:r>
            <a:endParaRPr lang="en-US" dirty="0"/>
          </a:p>
        </p:txBody>
      </p:sp>
      <p:sp>
        <p:nvSpPr>
          <p:cNvPr id="3" name="Content Placeholder 2"/>
          <p:cNvSpPr>
            <a:spLocks noGrp="1"/>
          </p:cNvSpPr>
          <p:nvPr>
            <p:ph idx="1"/>
          </p:nvPr>
        </p:nvSpPr>
        <p:spPr/>
        <p:txBody>
          <a:bodyPr>
            <a:noAutofit/>
          </a:bodyPr>
          <a:lstStyle/>
          <a:p>
            <a:r>
              <a:rPr lang="en-US" sz="3200" dirty="0" smtClean="0"/>
              <a:t>Through an actual, redacted complaint, walk through an investigation process</a:t>
            </a:r>
          </a:p>
          <a:p>
            <a:endParaRPr lang="en-US" dirty="0" smtClean="0"/>
          </a:p>
          <a:p>
            <a:pPr>
              <a:buFont typeface="Wingdings" panose="05000000000000000000" pitchFamily="2" charset="2"/>
              <a:buChar char="Ø"/>
            </a:pPr>
            <a:r>
              <a:rPr lang="en-US" sz="3200" dirty="0" smtClean="0"/>
              <a:t>Follow Flow Chart</a:t>
            </a:r>
          </a:p>
          <a:p>
            <a:pPr>
              <a:buFont typeface="Wingdings" panose="05000000000000000000" pitchFamily="2" charset="2"/>
              <a:buChar char="Ø"/>
            </a:pPr>
            <a:r>
              <a:rPr lang="en-US" sz="3200" dirty="0" smtClean="0"/>
              <a:t>Use Templates</a:t>
            </a:r>
          </a:p>
          <a:p>
            <a:pPr>
              <a:buFont typeface="Wingdings" panose="05000000000000000000" pitchFamily="2" charset="2"/>
              <a:buChar char="Ø"/>
            </a:pPr>
            <a:r>
              <a:rPr lang="en-US" sz="3200" dirty="0" smtClean="0"/>
              <a:t>Review Process</a:t>
            </a:r>
          </a:p>
          <a:p>
            <a:pPr>
              <a:buFont typeface="Wingdings" panose="05000000000000000000" pitchFamily="2" charset="2"/>
              <a:buChar char="Ø"/>
            </a:pPr>
            <a:r>
              <a:rPr lang="en-US" sz="3200" dirty="0" smtClean="0"/>
              <a:t>Share Policies and Forms</a:t>
            </a:r>
          </a:p>
          <a:p>
            <a:endParaRPr lang="en-US" dirty="0"/>
          </a:p>
        </p:txBody>
      </p:sp>
    </p:spTree>
    <p:extLst>
      <p:ext uri="{BB962C8B-B14F-4D97-AF65-F5344CB8AC3E}">
        <p14:creationId xmlns:p14="http://schemas.microsoft.com/office/powerpoint/2010/main" val="7320159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VIII</a:t>
            </a:r>
            <a:r>
              <a:rPr lang="en-US" dirty="0" smtClean="0"/>
              <a:t>. Appeals</a:t>
            </a:r>
            <a:endParaRPr lang="en-US" dirty="0"/>
          </a:p>
        </p:txBody>
      </p:sp>
      <p:sp>
        <p:nvSpPr>
          <p:cNvPr id="3" name="Content Placeholder 2"/>
          <p:cNvSpPr>
            <a:spLocks noGrp="1"/>
          </p:cNvSpPr>
          <p:nvPr>
            <p:ph sz="half" idx="1"/>
          </p:nvPr>
        </p:nvSpPr>
        <p:spPr>
          <a:xfrm>
            <a:off x="609600" y="1845734"/>
            <a:ext cx="3916680" cy="4478866"/>
          </a:xfrm>
        </p:spPr>
        <p:txBody>
          <a:bodyPr>
            <a:normAutofit fontScale="85000" lnSpcReduction="20000"/>
          </a:bodyPr>
          <a:lstStyle/>
          <a:p>
            <a:pPr marL="201168" lvl="1" indent="0">
              <a:buNone/>
            </a:pPr>
            <a:r>
              <a:rPr lang="en-US" sz="2100" dirty="0" smtClean="0"/>
              <a:t>Complainant </a:t>
            </a:r>
            <a:r>
              <a:rPr lang="en-US" sz="2100" dirty="0"/>
              <a:t>and/or relevant parties may appeal to the </a:t>
            </a:r>
            <a:r>
              <a:rPr lang="en-US" sz="2100" dirty="0" smtClean="0"/>
              <a:t>[Appeals Administrator</a:t>
            </a:r>
            <a:r>
              <a:rPr lang="en-US" sz="2100" dirty="0"/>
              <a:t>] within 15 days of the original </a:t>
            </a:r>
            <a:r>
              <a:rPr lang="en-US" sz="2100" dirty="0" smtClean="0"/>
              <a:t>decision</a:t>
            </a:r>
          </a:p>
          <a:p>
            <a:pPr marL="201168" lvl="1" indent="0">
              <a:buNone/>
            </a:pPr>
            <a:endParaRPr lang="en-US" sz="2100" dirty="0"/>
          </a:p>
          <a:p>
            <a:pPr marL="201168" lvl="1" indent="0">
              <a:buNone/>
            </a:pPr>
            <a:r>
              <a:rPr lang="en-US" sz="2100" dirty="0" smtClean="0"/>
              <a:t>Beginning with Acknowledgement, Appeals </a:t>
            </a:r>
            <a:r>
              <a:rPr lang="en-US" sz="2100" dirty="0"/>
              <a:t>Administrator – Review and conduct additional interviews, as </a:t>
            </a:r>
            <a:r>
              <a:rPr lang="en-US" sz="2100" dirty="0" smtClean="0"/>
              <a:t>necessary</a:t>
            </a:r>
          </a:p>
          <a:p>
            <a:pPr marL="201168" lvl="1" indent="0">
              <a:buNone/>
            </a:pPr>
            <a:endParaRPr lang="en-US" sz="2100" dirty="0"/>
          </a:p>
          <a:p>
            <a:pPr marL="201168" lvl="1" indent="0">
              <a:buNone/>
            </a:pPr>
            <a:r>
              <a:rPr lang="en-US" sz="2100" dirty="0"/>
              <a:t>Write final decision and send to complainant and relevant parties within 30 days of appeal </a:t>
            </a:r>
            <a:r>
              <a:rPr lang="en-US" sz="2100" dirty="0" smtClean="0"/>
              <a:t>date</a:t>
            </a:r>
          </a:p>
          <a:p>
            <a:pPr marL="201168" lvl="1" indent="0">
              <a:buNone/>
            </a:pPr>
            <a:endParaRPr lang="en-US" sz="2100" dirty="0" smtClean="0"/>
          </a:p>
          <a:p>
            <a:pPr marL="201168" lvl="1" indent="0">
              <a:buNone/>
            </a:pPr>
            <a:r>
              <a:rPr lang="en-US" sz="1900" b="1" i="1" dirty="0" smtClean="0"/>
              <a:t>Note</a:t>
            </a:r>
            <a:r>
              <a:rPr lang="en-US" sz="1900" b="1" i="1" dirty="0"/>
              <a:t>:</a:t>
            </a:r>
            <a:r>
              <a:rPr lang="en-US" sz="1900" i="1" dirty="0"/>
              <a:t>  While students are always encouraged to seek resolution of complaints within the structure of institutional policies, they may have alternative options available, including contacting the US Department of Education, Office of Civil Rights – 1-800-421-3481.</a:t>
            </a:r>
            <a:endParaRPr lang="en-US" sz="1900" dirty="0"/>
          </a:p>
        </p:txBody>
      </p:sp>
      <p:pic>
        <p:nvPicPr>
          <p:cNvPr id="5" name="Content Placeholder 4"/>
          <p:cNvPicPr>
            <a:picLocks noGrp="1" noChangeAspect="1"/>
          </p:cNvPicPr>
          <p:nvPr>
            <p:ph sz="half" idx="2"/>
          </p:nvPr>
        </p:nvPicPr>
        <p:blipFill>
          <a:blip r:embed="rId2"/>
          <a:stretch>
            <a:fillRect/>
          </a:stretch>
        </p:blipFill>
        <p:spPr>
          <a:xfrm>
            <a:off x="5186498" y="1704895"/>
            <a:ext cx="2484745" cy="1343105"/>
          </a:xfrm>
          <a:prstGeom prst="rect">
            <a:avLst/>
          </a:prstGeom>
        </p:spPr>
      </p:pic>
      <p:pic>
        <p:nvPicPr>
          <p:cNvPr id="6" name="Picture 5"/>
          <p:cNvPicPr>
            <a:picLocks noChangeAspect="1"/>
          </p:cNvPicPr>
          <p:nvPr/>
        </p:nvPicPr>
        <p:blipFill>
          <a:blip r:embed="rId3"/>
          <a:stretch>
            <a:fillRect/>
          </a:stretch>
        </p:blipFill>
        <p:spPr>
          <a:xfrm>
            <a:off x="5067796" y="3337561"/>
            <a:ext cx="2857004" cy="967947"/>
          </a:xfrm>
          <a:prstGeom prst="rect">
            <a:avLst/>
          </a:prstGeom>
        </p:spPr>
      </p:pic>
      <p:pic>
        <p:nvPicPr>
          <p:cNvPr id="7" name="Picture 6"/>
          <p:cNvPicPr>
            <a:picLocks noChangeAspect="1"/>
          </p:cNvPicPr>
          <p:nvPr/>
        </p:nvPicPr>
        <p:blipFill>
          <a:blip r:embed="rId4"/>
          <a:stretch>
            <a:fillRect/>
          </a:stretch>
        </p:blipFill>
        <p:spPr>
          <a:xfrm>
            <a:off x="5186498" y="4538389"/>
            <a:ext cx="2659644" cy="1024211"/>
          </a:xfrm>
          <a:prstGeom prst="rect">
            <a:avLst/>
          </a:prstGeom>
        </p:spPr>
      </p:pic>
    </p:spTree>
    <p:extLst>
      <p:ext uri="{BB962C8B-B14F-4D97-AF65-F5344CB8AC3E}">
        <p14:creationId xmlns:p14="http://schemas.microsoft.com/office/powerpoint/2010/main" val="5520501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85800"/>
            <a:ext cx="7924800" cy="932688"/>
          </a:xfrm>
        </p:spPr>
        <p:txBody>
          <a:bodyPr/>
          <a:lstStyle/>
          <a:p>
            <a:r>
              <a:rPr lang="en-US" b="1" dirty="0" smtClean="0">
                <a:solidFill>
                  <a:schemeClr val="tx1"/>
                </a:solidFill>
              </a:rPr>
              <a:t>R</a:t>
            </a:r>
            <a:r>
              <a:rPr lang="en-US" b="1" dirty="0" smtClean="0"/>
              <a:t>etaliation forbidden</a:t>
            </a:r>
            <a:endParaRPr lang="en-US" b="1" dirty="0"/>
          </a:p>
        </p:txBody>
      </p:sp>
      <p:sp>
        <p:nvSpPr>
          <p:cNvPr id="3" name="Content Placeholder 2"/>
          <p:cNvSpPr>
            <a:spLocks noGrp="1"/>
          </p:cNvSpPr>
          <p:nvPr>
            <p:ph idx="1"/>
          </p:nvPr>
        </p:nvSpPr>
        <p:spPr/>
        <p:txBody>
          <a:bodyPr>
            <a:normAutofit/>
          </a:bodyPr>
          <a:lstStyle/>
          <a:p>
            <a:pPr marL="0" indent="0">
              <a:buNone/>
            </a:pPr>
            <a:r>
              <a:rPr lang="en-US" sz="4000" i="1" dirty="0" smtClean="0"/>
              <a:t>Negative/derogatory </a:t>
            </a:r>
            <a:r>
              <a:rPr lang="en-US" sz="4000" i="1" dirty="0"/>
              <a:t>remarks </a:t>
            </a:r>
            <a:r>
              <a:rPr lang="en-US" sz="4000" i="1" dirty="0" smtClean="0"/>
              <a:t>may be </a:t>
            </a:r>
            <a:r>
              <a:rPr lang="en-US" sz="4000" i="1" dirty="0"/>
              <a:t>considered retaliation</a:t>
            </a:r>
            <a:r>
              <a:rPr lang="en-US" sz="4000" i="1" dirty="0" smtClean="0"/>
              <a:t>.</a:t>
            </a:r>
          </a:p>
          <a:p>
            <a:r>
              <a:rPr lang="en-US" dirty="0" smtClean="0"/>
              <a:t>I don’t believe you have a disability.</a:t>
            </a:r>
          </a:p>
          <a:p>
            <a:r>
              <a:rPr lang="en-US" dirty="0" smtClean="0"/>
              <a:t>You’re using disability as an excuse.</a:t>
            </a:r>
          </a:p>
          <a:p>
            <a:r>
              <a:rPr lang="en-US" dirty="0" smtClean="0"/>
              <a:t>You don’t look like you have a disability.</a:t>
            </a:r>
          </a:p>
          <a:p>
            <a:r>
              <a:rPr lang="en-US" dirty="0" smtClean="0"/>
              <a:t>ADHD, depression, anxiety, etc. are all in your mind.</a:t>
            </a:r>
          </a:p>
          <a:p>
            <a:endParaRPr lang="en-US" dirty="0"/>
          </a:p>
          <a:p>
            <a:pPr marL="0" indent="0">
              <a:buNone/>
            </a:pPr>
            <a:r>
              <a:rPr lang="en-US" sz="1200" dirty="0" smtClean="0">
                <a:hlinkClick r:id="rId3"/>
              </a:rPr>
              <a:t>http</a:t>
            </a:r>
            <a:r>
              <a:rPr lang="en-US" sz="1200" dirty="0">
                <a:hlinkClick r:id="rId3"/>
              </a:rPr>
              <a:t>://</a:t>
            </a:r>
            <a:r>
              <a:rPr lang="en-US" sz="1200" dirty="0" smtClean="0">
                <a:hlinkClick r:id="rId3"/>
              </a:rPr>
              <a:t>askjan.org/bulletins/adaaa1.htm#IIID</a:t>
            </a:r>
            <a:r>
              <a:rPr lang="en-US" sz="1200" dirty="0" smtClean="0"/>
              <a:t> </a:t>
            </a:r>
            <a:endParaRPr lang="en-US" sz="1200" dirty="0"/>
          </a:p>
        </p:txBody>
      </p:sp>
    </p:spTree>
    <p:extLst>
      <p:ext uri="{BB962C8B-B14F-4D97-AF65-F5344CB8AC3E}">
        <p14:creationId xmlns:p14="http://schemas.microsoft.com/office/powerpoint/2010/main" val="2631304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1000"/>
                                        <p:tgtEl>
                                          <p:spTgt spid="3">
                                            <p:txEl>
                                              <p:pRg st="6" end="6"/>
                                            </p:txEl>
                                          </p:spTgt>
                                        </p:tgtEl>
                                      </p:cBhvr>
                                    </p:animEffect>
                                    <p:anim calcmode="lin" valueType="num">
                                      <p:cBhvr>
                                        <p:cTn id="4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22960" y="758952"/>
            <a:ext cx="7543800" cy="2670048"/>
          </a:xfrm>
        </p:spPr>
        <p:txBody>
          <a:bodyPr>
            <a:normAutofit/>
          </a:bodyPr>
          <a:lstStyle/>
          <a:p>
            <a:pPr algn="ctr"/>
            <a:r>
              <a:rPr lang="en-US" dirty="0" smtClean="0">
                <a:solidFill>
                  <a:schemeClr val="tx1"/>
                </a:solidFill>
              </a:rPr>
              <a:t>A</a:t>
            </a:r>
            <a:r>
              <a:rPr lang="en-US" dirty="0" smtClean="0"/>
              <a:t>ccreditation</a:t>
            </a:r>
            <a:br>
              <a:rPr lang="en-US" dirty="0" smtClean="0"/>
            </a:br>
            <a:r>
              <a:rPr lang="en-US" dirty="0" smtClean="0"/>
              <a:t>Notes	</a:t>
            </a:r>
            <a:endParaRPr lang="en-US" dirty="0"/>
          </a:p>
        </p:txBody>
      </p:sp>
      <p:sp>
        <p:nvSpPr>
          <p:cNvPr id="5" name="Text Placeholder 4"/>
          <p:cNvSpPr>
            <a:spLocks noGrp="1"/>
          </p:cNvSpPr>
          <p:nvPr>
            <p:ph type="body" idx="1"/>
          </p:nvPr>
        </p:nvSpPr>
        <p:spPr>
          <a:xfrm>
            <a:off x="822960" y="4453128"/>
            <a:ext cx="7543800" cy="1795272"/>
          </a:xfrm>
        </p:spPr>
        <p:txBody>
          <a:bodyPr>
            <a:normAutofit lnSpcReduction="10000"/>
          </a:bodyPr>
          <a:lstStyle/>
          <a:p>
            <a:r>
              <a:rPr lang="en-US" dirty="0" smtClean="0"/>
              <a:t>SACS </a:t>
            </a:r>
            <a:r>
              <a:rPr lang="en-US" sz="2000" dirty="0" smtClean="0"/>
              <a:t>– </a:t>
            </a:r>
            <a:r>
              <a:rPr lang="en-US" sz="1800" dirty="0" smtClean="0"/>
              <a:t>During Winthrop’s last 5-year review, SACS requested a full report on student complaints over a five year period and has asked that such a report be maintained henceforth.</a:t>
            </a:r>
          </a:p>
          <a:p>
            <a:r>
              <a:rPr lang="en-US" sz="1800" dirty="0" smtClean="0"/>
              <a:t>Other agencies may also require this information for scholarship and/or grant purposes</a:t>
            </a:r>
          </a:p>
          <a:p>
            <a:endParaRPr lang="en-US" sz="1800" dirty="0"/>
          </a:p>
        </p:txBody>
      </p:sp>
    </p:spTree>
    <p:extLst>
      <p:ext uri="{BB962C8B-B14F-4D97-AF65-F5344CB8AC3E}">
        <p14:creationId xmlns:p14="http://schemas.microsoft.com/office/powerpoint/2010/main" val="16207866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44860"/>
            <a:ext cx="9185877" cy="6762749"/>
          </a:xfrm>
          <a:prstGeom prst="rect">
            <a:avLst/>
          </a:prstGeom>
        </p:spPr>
      </p:pic>
    </p:spTree>
    <p:extLst>
      <p:ext uri="{BB962C8B-B14F-4D97-AF65-F5344CB8AC3E}">
        <p14:creationId xmlns:p14="http://schemas.microsoft.com/office/powerpoint/2010/main" val="13271003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r>
              <a:rPr lang="en-US" dirty="0" smtClean="0">
                <a:solidFill>
                  <a:schemeClr val="tx1"/>
                </a:solidFill>
              </a:rPr>
              <a:t>G</a:t>
            </a:r>
            <a:r>
              <a:rPr lang="en-US" dirty="0" smtClean="0"/>
              <a:t>ray Areas”</a:t>
            </a:r>
            <a:br>
              <a:rPr lang="en-US" dirty="0" smtClean="0"/>
            </a:br>
            <a:endParaRPr lang="en-US" dirty="0"/>
          </a:p>
        </p:txBody>
      </p:sp>
      <p:sp>
        <p:nvSpPr>
          <p:cNvPr id="3" name="Content Placeholder 2"/>
          <p:cNvSpPr>
            <a:spLocks noGrp="1"/>
          </p:cNvSpPr>
          <p:nvPr>
            <p:ph idx="1"/>
          </p:nvPr>
        </p:nvSpPr>
        <p:spPr>
          <a:xfrm>
            <a:off x="822959" y="1845734"/>
            <a:ext cx="7543801" cy="4478866"/>
          </a:xfrm>
        </p:spPr>
        <p:txBody>
          <a:bodyPr>
            <a:noAutofit/>
          </a:bodyPr>
          <a:lstStyle/>
          <a:p>
            <a:pPr>
              <a:buFont typeface="Wingdings" panose="05000000000000000000" pitchFamily="2" charset="2"/>
              <a:buChar char="§"/>
            </a:pPr>
            <a:r>
              <a:rPr lang="en-US" sz="2600" dirty="0" smtClean="0"/>
              <a:t>Who conducts the grievance investigation? What is your role if you are not the lead investigator? (LSC Example)</a:t>
            </a:r>
          </a:p>
          <a:p>
            <a:pPr>
              <a:buFont typeface="Wingdings" panose="05000000000000000000" pitchFamily="2" charset="2"/>
              <a:buChar char="§"/>
            </a:pPr>
            <a:r>
              <a:rPr lang="en-US" sz="2600" dirty="0" smtClean="0"/>
              <a:t>Identifying conflict of interest during an investigation?</a:t>
            </a:r>
          </a:p>
          <a:p>
            <a:pPr>
              <a:buFont typeface="Wingdings" panose="05000000000000000000" pitchFamily="2" charset="2"/>
              <a:buChar char="§"/>
            </a:pPr>
            <a:r>
              <a:rPr lang="en-US" sz="2600" dirty="0" smtClean="0"/>
              <a:t>At what point is it ok to share student disability information if someone else is handling the complaint investigation, and how do you know what / how much to share?</a:t>
            </a:r>
          </a:p>
          <a:p>
            <a:pPr>
              <a:buFont typeface="Wingdings" panose="05000000000000000000" pitchFamily="2" charset="2"/>
              <a:buChar char="§"/>
            </a:pPr>
            <a:r>
              <a:rPr lang="en-US" sz="2600" dirty="0" smtClean="0"/>
              <a:t>What happens when the person filing a disability discrimination is a witness and does not have a disability?</a:t>
            </a:r>
            <a:endParaRPr lang="en-US" sz="2600" dirty="0"/>
          </a:p>
        </p:txBody>
      </p:sp>
    </p:spTree>
    <p:extLst>
      <p:ext uri="{BB962C8B-B14F-4D97-AF65-F5344CB8AC3E}">
        <p14:creationId xmlns:p14="http://schemas.microsoft.com/office/powerpoint/2010/main" val="17097202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“Gray Areas” </a:t>
            </a:r>
            <a:r>
              <a:rPr lang="en-US" sz="1400" dirty="0" smtClean="0"/>
              <a:t>(Continued…)</a:t>
            </a:r>
            <a:endParaRPr lang="en-US" dirty="0"/>
          </a:p>
        </p:txBody>
      </p:sp>
      <p:sp>
        <p:nvSpPr>
          <p:cNvPr id="3" name="Content Placeholder 2"/>
          <p:cNvSpPr>
            <a:spLocks noGrp="1"/>
          </p:cNvSpPr>
          <p:nvPr>
            <p:ph idx="1"/>
          </p:nvPr>
        </p:nvSpPr>
        <p:spPr>
          <a:xfrm>
            <a:off x="822959" y="1845734"/>
            <a:ext cx="7543801" cy="4402666"/>
          </a:xfrm>
        </p:spPr>
        <p:txBody>
          <a:bodyPr>
            <a:noAutofit/>
          </a:bodyPr>
          <a:lstStyle/>
          <a:p>
            <a:pPr marR="0" lvl="0">
              <a:spcBef>
                <a:spcPts val="0"/>
              </a:spcBef>
              <a:spcAft>
                <a:spcPts val="0"/>
              </a:spcAft>
              <a:buFont typeface="Arial" panose="020B0604020202020204" pitchFamily="34" charset="0"/>
              <a:buChar char="•"/>
            </a:pPr>
            <a:r>
              <a:rPr lang="en-US" dirty="0">
                <a:solidFill>
                  <a:srgbClr val="1F497D"/>
                </a:solidFill>
                <a:ea typeface="Calibri" panose="020F0502020204030204" pitchFamily="34" charset="0"/>
                <a:cs typeface="Times New Roman" panose="02020603050405020304" pitchFamily="18" charset="0"/>
              </a:rPr>
              <a:t>Modifying the grievance process if the head of DS is also </a:t>
            </a:r>
            <a:r>
              <a:rPr lang="en-US" dirty="0" smtClean="0">
                <a:solidFill>
                  <a:srgbClr val="1F497D"/>
                </a:solidFill>
                <a:ea typeface="Calibri" panose="020F0502020204030204" pitchFamily="34" charset="0"/>
                <a:cs typeface="Times New Roman" panose="02020603050405020304" pitchFamily="18" charset="0"/>
              </a:rPr>
              <a:t>the </a:t>
            </a:r>
            <a:r>
              <a:rPr lang="en-US" dirty="0">
                <a:solidFill>
                  <a:srgbClr val="1F497D"/>
                </a:solidFill>
                <a:ea typeface="Calibri" panose="020F0502020204030204" pitchFamily="34" charset="0"/>
                <a:cs typeface="Times New Roman" panose="02020603050405020304" pitchFamily="18" charset="0"/>
              </a:rPr>
              <a:t>ADA compliance </a:t>
            </a:r>
            <a:r>
              <a:rPr lang="en-US" dirty="0" smtClean="0">
                <a:solidFill>
                  <a:srgbClr val="1F497D"/>
                </a:solidFill>
                <a:ea typeface="Calibri" panose="020F0502020204030204" pitchFamily="34" charset="0"/>
                <a:cs typeface="Times New Roman" panose="02020603050405020304" pitchFamily="18" charset="0"/>
              </a:rPr>
              <a:t>officer</a:t>
            </a:r>
          </a:p>
          <a:p>
            <a:pPr marR="0" lvl="0">
              <a:spcBef>
                <a:spcPts val="0"/>
              </a:spcBef>
              <a:spcAft>
                <a:spcPts val="0"/>
              </a:spcAft>
              <a:buFont typeface="Arial" panose="020B0604020202020204" pitchFamily="34" charset="0"/>
              <a:buChar char="•"/>
            </a:pPr>
            <a:endParaRPr lang="en-US" dirty="0">
              <a:ea typeface="Calibri" panose="020F0502020204030204" pitchFamily="34" charset="0"/>
              <a:cs typeface="Times New Roman" panose="02020603050405020304" pitchFamily="18" charset="0"/>
            </a:endParaRPr>
          </a:p>
          <a:p>
            <a:pPr marR="0" lvl="0">
              <a:spcBef>
                <a:spcPts val="0"/>
              </a:spcBef>
              <a:spcAft>
                <a:spcPts val="0"/>
              </a:spcAft>
              <a:buFont typeface="Arial" panose="020B0604020202020204" pitchFamily="34" charset="0"/>
              <a:buChar char="•"/>
            </a:pPr>
            <a:r>
              <a:rPr lang="en-US" dirty="0">
                <a:solidFill>
                  <a:srgbClr val="1F497D"/>
                </a:solidFill>
                <a:ea typeface="Calibri" panose="020F0502020204030204" pitchFamily="34" charset="0"/>
                <a:cs typeface="Times New Roman" panose="02020603050405020304" pitchFamily="18" charset="0"/>
              </a:rPr>
              <a:t>Establishing boundaries for handling disability </a:t>
            </a:r>
            <a:r>
              <a:rPr lang="en-US" dirty="0" smtClean="0">
                <a:solidFill>
                  <a:srgbClr val="1F497D"/>
                </a:solidFill>
                <a:ea typeface="Calibri" panose="020F0502020204030204" pitchFamily="34" charset="0"/>
                <a:cs typeface="Times New Roman" panose="02020603050405020304" pitchFamily="18" charset="0"/>
              </a:rPr>
              <a:t>concerns </a:t>
            </a:r>
            <a:r>
              <a:rPr lang="en-US" dirty="0">
                <a:solidFill>
                  <a:srgbClr val="1F497D"/>
                </a:solidFill>
                <a:ea typeface="Calibri" panose="020F0502020204030204" pitchFamily="34" charset="0"/>
                <a:cs typeface="Times New Roman" panose="02020603050405020304" pitchFamily="18" charset="0"/>
              </a:rPr>
              <a:t>versus situations </a:t>
            </a:r>
            <a:r>
              <a:rPr lang="en-US" dirty="0" smtClean="0">
                <a:solidFill>
                  <a:srgbClr val="1F497D"/>
                </a:solidFill>
                <a:ea typeface="Calibri" panose="020F0502020204030204" pitchFamily="34" charset="0"/>
                <a:cs typeface="Times New Roman" panose="02020603050405020304" pitchFamily="18" charset="0"/>
              </a:rPr>
              <a:t>involving </a:t>
            </a:r>
            <a:r>
              <a:rPr lang="en-US" dirty="0">
                <a:solidFill>
                  <a:srgbClr val="1F497D"/>
                </a:solidFill>
                <a:ea typeface="Calibri" panose="020F0502020204030204" pitchFamily="34" charset="0"/>
                <a:cs typeface="Times New Roman" panose="02020603050405020304" pitchFamily="18" charset="0"/>
              </a:rPr>
              <a:t>someone with a </a:t>
            </a:r>
            <a:r>
              <a:rPr lang="en-US" dirty="0" smtClean="0">
                <a:solidFill>
                  <a:srgbClr val="1F497D"/>
                </a:solidFill>
                <a:ea typeface="Calibri" panose="020F0502020204030204" pitchFamily="34" charset="0"/>
                <a:cs typeface="Times New Roman" panose="02020603050405020304" pitchFamily="18" charset="0"/>
              </a:rPr>
              <a:t>disability</a:t>
            </a:r>
          </a:p>
          <a:p>
            <a:pPr marR="0" lvl="0">
              <a:spcBef>
                <a:spcPts val="0"/>
              </a:spcBef>
              <a:spcAft>
                <a:spcPts val="0"/>
              </a:spcAft>
              <a:buFont typeface="Arial" panose="020B0604020202020204" pitchFamily="34" charset="0"/>
              <a:buChar char="•"/>
            </a:pPr>
            <a:endParaRPr lang="en-US" dirty="0">
              <a:ea typeface="Calibri" panose="020F0502020204030204" pitchFamily="34" charset="0"/>
              <a:cs typeface="Times New Roman" panose="02020603050405020304" pitchFamily="18" charset="0"/>
            </a:endParaRPr>
          </a:p>
          <a:p>
            <a:pPr marR="0" lvl="0">
              <a:spcBef>
                <a:spcPts val="0"/>
              </a:spcBef>
              <a:spcAft>
                <a:spcPts val="0"/>
              </a:spcAft>
              <a:buFont typeface="Arial" panose="020B0604020202020204" pitchFamily="34" charset="0"/>
              <a:buChar char="•"/>
            </a:pPr>
            <a:r>
              <a:rPr lang="en-US" dirty="0">
                <a:solidFill>
                  <a:srgbClr val="1F497D"/>
                </a:solidFill>
                <a:ea typeface="Calibri" panose="020F0502020204030204" pitchFamily="34" charset="0"/>
                <a:cs typeface="Times New Roman" panose="02020603050405020304" pitchFamily="18" charset="0"/>
              </a:rPr>
              <a:t>Being proactive to prevent situations from </a:t>
            </a:r>
            <a:r>
              <a:rPr lang="en-US" dirty="0" smtClean="0">
                <a:solidFill>
                  <a:srgbClr val="1F497D"/>
                </a:solidFill>
                <a:ea typeface="Calibri" panose="020F0502020204030204" pitchFamily="34" charset="0"/>
                <a:cs typeface="Times New Roman" panose="02020603050405020304" pitchFamily="18" charset="0"/>
              </a:rPr>
              <a:t>intensifying</a:t>
            </a:r>
          </a:p>
          <a:p>
            <a:pPr marR="0" lvl="0">
              <a:spcBef>
                <a:spcPts val="0"/>
              </a:spcBef>
              <a:spcAft>
                <a:spcPts val="0"/>
              </a:spcAft>
              <a:buFont typeface="Arial" panose="020B0604020202020204" pitchFamily="34" charset="0"/>
              <a:buChar char="•"/>
            </a:pPr>
            <a:endParaRPr lang="en-US" dirty="0">
              <a:ea typeface="Calibri" panose="020F0502020204030204" pitchFamily="34" charset="0"/>
              <a:cs typeface="Times New Roman" panose="02020603050405020304" pitchFamily="18" charset="0"/>
            </a:endParaRPr>
          </a:p>
          <a:p>
            <a:pPr marR="0" lvl="0">
              <a:spcBef>
                <a:spcPts val="0"/>
              </a:spcBef>
              <a:spcAft>
                <a:spcPts val="0"/>
              </a:spcAft>
              <a:buFont typeface="Arial" panose="020B0604020202020204" pitchFamily="34" charset="0"/>
              <a:buChar char="•"/>
            </a:pPr>
            <a:r>
              <a:rPr lang="en-US" dirty="0" smtClean="0">
                <a:solidFill>
                  <a:srgbClr val="1F497D"/>
                </a:solidFill>
                <a:ea typeface="Calibri" panose="020F0502020204030204" pitchFamily="34" charset="0"/>
                <a:cs typeface="Times New Roman" panose="02020603050405020304" pitchFamily="18" charset="0"/>
              </a:rPr>
              <a:t>Mitigating </a:t>
            </a:r>
            <a:r>
              <a:rPr lang="en-US" dirty="0">
                <a:solidFill>
                  <a:srgbClr val="1F497D"/>
                </a:solidFill>
                <a:ea typeface="Calibri" panose="020F0502020204030204" pitchFamily="34" charset="0"/>
                <a:cs typeface="Times New Roman" panose="02020603050405020304" pitchFamily="18" charset="0"/>
              </a:rPr>
              <a:t>measures under Title IX and/or </a:t>
            </a:r>
            <a:r>
              <a:rPr lang="en-US" dirty="0" smtClean="0">
                <a:solidFill>
                  <a:srgbClr val="1F497D"/>
                </a:solidFill>
                <a:ea typeface="Calibri" panose="020F0502020204030204" pitchFamily="34" charset="0"/>
                <a:cs typeface="Times New Roman" panose="02020603050405020304" pitchFamily="18" charset="0"/>
              </a:rPr>
              <a:t>DS accommodations</a:t>
            </a:r>
          </a:p>
          <a:p>
            <a:pPr marR="0" lvl="0">
              <a:spcBef>
                <a:spcPts val="0"/>
              </a:spcBef>
              <a:spcAft>
                <a:spcPts val="0"/>
              </a:spcAft>
              <a:buFont typeface="Arial" panose="020B0604020202020204" pitchFamily="34" charset="0"/>
              <a:buChar char="•"/>
            </a:pPr>
            <a:endParaRPr lang="en-US" dirty="0">
              <a:ea typeface="Calibri" panose="020F0502020204030204" pitchFamily="34" charset="0"/>
              <a:cs typeface="Times New Roman" panose="02020603050405020304" pitchFamily="18" charset="0"/>
            </a:endParaRPr>
          </a:p>
          <a:p>
            <a:pPr marR="0" lvl="0">
              <a:spcBef>
                <a:spcPts val="0"/>
              </a:spcBef>
              <a:spcAft>
                <a:spcPts val="0"/>
              </a:spcAft>
              <a:buFont typeface="Arial" panose="020B0604020202020204" pitchFamily="34" charset="0"/>
              <a:buChar char="•"/>
            </a:pPr>
            <a:r>
              <a:rPr lang="en-US" dirty="0">
                <a:solidFill>
                  <a:srgbClr val="1F497D"/>
                </a:solidFill>
                <a:ea typeface="Calibri" panose="020F0502020204030204" pitchFamily="34" charset="0"/>
                <a:cs typeface="Times New Roman" panose="02020603050405020304" pitchFamily="18" charset="0"/>
              </a:rPr>
              <a:t>Meeting compliance versus fostering </a:t>
            </a:r>
            <a:r>
              <a:rPr lang="en-US" dirty="0" smtClean="0">
                <a:solidFill>
                  <a:srgbClr val="1F497D"/>
                </a:solidFill>
                <a:ea typeface="Calibri" panose="020F0502020204030204" pitchFamily="34" charset="0"/>
                <a:cs typeface="Times New Roman" panose="02020603050405020304" pitchFamily="18" charset="0"/>
              </a:rPr>
              <a:t>inclusion</a:t>
            </a:r>
          </a:p>
          <a:p>
            <a:pPr marR="0" lvl="0">
              <a:spcBef>
                <a:spcPts val="0"/>
              </a:spcBef>
              <a:spcAft>
                <a:spcPts val="0"/>
              </a:spcAft>
              <a:buFont typeface="Arial" panose="020B0604020202020204" pitchFamily="34" charset="0"/>
              <a:buChar char="•"/>
            </a:pPr>
            <a:endParaRPr lang="en-US" dirty="0">
              <a:ea typeface="Calibri" panose="020F0502020204030204" pitchFamily="34" charset="0"/>
              <a:cs typeface="Times New Roman" panose="02020603050405020304" pitchFamily="18" charset="0"/>
            </a:endParaRPr>
          </a:p>
          <a:p>
            <a:pPr marR="0" lvl="0">
              <a:spcBef>
                <a:spcPts val="0"/>
              </a:spcBef>
              <a:spcAft>
                <a:spcPts val="0"/>
              </a:spcAft>
              <a:buFont typeface="Arial" panose="020B0604020202020204" pitchFamily="34" charset="0"/>
              <a:buChar char="•"/>
            </a:pPr>
            <a:r>
              <a:rPr lang="en-US" dirty="0">
                <a:solidFill>
                  <a:srgbClr val="1F497D"/>
                </a:solidFill>
                <a:ea typeface="Calibri" panose="020F0502020204030204" pitchFamily="34" charset="0"/>
                <a:cs typeface="Times New Roman" panose="02020603050405020304" pitchFamily="18" charset="0"/>
              </a:rPr>
              <a:t>Meeting accommodation needs and balancing this with academic integrity/essential </a:t>
            </a:r>
            <a:r>
              <a:rPr lang="en-US" dirty="0" smtClean="0">
                <a:solidFill>
                  <a:srgbClr val="1F497D"/>
                </a:solidFill>
                <a:ea typeface="Calibri" panose="020F0502020204030204" pitchFamily="34" charset="0"/>
                <a:cs typeface="Times New Roman" panose="02020603050405020304" pitchFamily="18" charset="0"/>
              </a:rPr>
              <a:t>requirements</a:t>
            </a:r>
          </a:p>
          <a:p>
            <a:pPr marR="0" lvl="0">
              <a:spcBef>
                <a:spcPts val="0"/>
              </a:spcBef>
              <a:spcAft>
                <a:spcPts val="0"/>
              </a:spcAft>
              <a:buFont typeface="Arial" panose="020B0604020202020204" pitchFamily="34" charset="0"/>
              <a:buChar char="•"/>
            </a:pPr>
            <a:endParaRPr lang="en-US" dirty="0">
              <a:ea typeface="Calibri" panose="020F0502020204030204" pitchFamily="34" charset="0"/>
              <a:cs typeface="Times New Roman" panose="02020603050405020304" pitchFamily="18" charset="0"/>
            </a:endParaRPr>
          </a:p>
          <a:p>
            <a:pPr marR="0" lvl="0">
              <a:spcBef>
                <a:spcPts val="0"/>
              </a:spcBef>
              <a:spcAft>
                <a:spcPts val="0"/>
              </a:spcAft>
              <a:buFont typeface="Arial" panose="020B0604020202020204" pitchFamily="34" charset="0"/>
              <a:buChar char="•"/>
            </a:pPr>
            <a:r>
              <a:rPr lang="en-US" dirty="0">
                <a:solidFill>
                  <a:srgbClr val="1F497D"/>
                </a:solidFill>
                <a:ea typeface="Calibri" panose="020F0502020204030204" pitchFamily="34" charset="0"/>
                <a:cs typeface="Times New Roman" panose="02020603050405020304" pitchFamily="18" charset="0"/>
              </a:rPr>
              <a:t>The role of Student responsibility versus processes/procedures </a:t>
            </a:r>
          </a:p>
        </p:txBody>
      </p:sp>
    </p:spTree>
    <p:extLst>
      <p:ext uri="{BB962C8B-B14F-4D97-AF65-F5344CB8AC3E}">
        <p14:creationId xmlns:p14="http://schemas.microsoft.com/office/powerpoint/2010/main" val="12422438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76200"/>
            <a:ext cx="8229600" cy="457200"/>
          </a:xfrm>
        </p:spPr>
        <p:txBody>
          <a:bodyPr>
            <a:normAutofit fontScale="90000"/>
          </a:bodyPr>
          <a:lstStyle/>
          <a:p>
            <a:pPr algn="ctr"/>
            <a:r>
              <a:rPr lang="en-US" sz="3200" dirty="0" smtClean="0">
                <a:solidFill>
                  <a:schemeClr val="tx1"/>
                </a:solidFill>
              </a:rPr>
              <a:t>R</a:t>
            </a:r>
            <a:r>
              <a:rPr lang="en-US" sz="3200" b="1" dirty="0" smtClean="0"/>
              <a:t>esources</a:t>
            </a:r>
            <a:endParaRPr lang="en-US" sz="3200" b="1" dirty="0"/>
          </a:p>
        </p:txBody>
      </p:sp>
      <p:sp>
        <p:nvSpPr>
          <p:cNvPr id="3" name="Content Placeholder 2"/>
          <p:cNvSpPr>
            <a:spLocks noGrp="1"/>
          </p:cNvSpPr>
          <p:nvPr>
            <p:ph idx="4294967295"/>
          </p:nvPr>
        </p:nvSpPr>
        <p:spPr>
          <a:xfrm>
            <a:off x="152400" y="381000"/>
            <a:ext cx="8991600" cy="6248400"/>
          </a:xfrm>
        </p:spPr>
        <p:txBody>
          <a:bodyPr>
            <a:noAutofit/>
          </a:bodyPr>
          <a:lstStyle/>
          <a:p>
            <a:pPr marL="0" indent="0">
              <a:buNone/>
            </a:pPr>
            <a:r>
              <a:rPr lang="en-US" dirty="0" smtClean="0"/>
              <a:t>Following are documents used by the presenting institutions. These items are fluid in nature and are constantly being tweaked/revised as experience and need dictates. </a:t>
            </a:r>
          </a:p>
          <a:p>
            <a:pPr marL="0" indent="0">
              <a:buNone/>
            </a:pPr>
            <a:r>
              <a:rPr lang="en-US" b="1" u="sng" dirty="0" smtClean="0"/>
              <a:t>Policies:</a:t>
            </a:r>
            <a:endParaRPr lang="en-US" b="1" dirty="0" smtClean="0"/>
          </a:p>
          <a:p>
            <a:pPr marL="0" indent="0">
              <a:buNone/>
            </a:pPr>
            <a:r>
              <a:rPr lang="en-US" u="sng" dirty="0" smtClean="0">
                <a:hlinkClick r:id="rId3"/>
              </a:rPr>
              <a:t>Lone Star College Policy: Students with Disability Rights</a:t>
            </a:r>
            <a:endParaRPr lang="en-US" u="sng" dirty="0" smtClean="0"/>
          </a:p>
          <a:p>
            <a:pPr marL="0" indent="0">
              <a:buNone/>
            </a:pPr>
            <a:r>
              <a:rPr lang="en-US" u="sng" dirty="0">
                <a:hlinkClick r:id="rId4"/>
              </a:rPr>
              <a:t>Winthrop ADA Complaint Policy for Students</a:t>
            </a:r>
            <a:endParaRPr lang="en-US" u="sng" dirty="0"/>
          </a:p>
          <a:p>
            <a:pPr marL="0" indent="0">
              <a:buNone/>
            </a:pPr>
            <a:endParaRPr lang="en-US" sz="1500" u="sng" dirty="0" smtClean="0"/>
          </a:p>
          <a:p>
            <a:pPr marL="0" indent="0">
              <a:buNone/>
            </a:pPr>
            <a:r>
              <a:rPr lang="en-US" b="1" u="sng" dirty="0" smtClean="0"/>
              <a:t>Forms:</a:t>
            </a:r>
            <a:endParaRPr lang="en-US" b="1" dirty="0" smtClean="0"/>
          </a:p>
          <a:p>
            <a:pPr marL="0" indent="0">
              <a:buNone/>
            </a:pPr>
            <a:r>
              <a:rPr lang="en-US" dirty="0" smtClean="0">
                <a:hlinkClick r:id="rId5"/>
              </a:rPr>
              <a:t>Lone </a:t>
            </a:r>
            <a:r>
              <a:rPr lang="en-US" dirty="0">
                <a:hlinkClick r:id="rId5"/>
              </a:rPr>
              <a:t>Star Civil Rights Complaint </a:t>
            </a:r>
            <a:r>
              <a:rPr lang="en-US" dirty="0" smtClean="0">
                <a:hlinkClick r:id="rId5"/>
              </a:rPr>
              <a:t>Form</a:t>
            </a:r>
            <a:endParaRPr lang="en-US" dirty="0" smtClean="0"/>
          </a:p>
          <a:p>
            <a:pPr marL="0" indent="0">
              <a:buNone/>
            </a:pPr>
            <a:r>
              <a:rPr lang="en-US" dirty="0" smtClean="0">
                <a:hlinkClick r:id="rId6"/>
              </a:rPr>
              <a:t>Lone Star College ADA Appeals Form</a:t>
            </a:r>
            <a:endParaRPr lang="en-US" dirty="0" smtClean="0"/>
          </a:p>
          <a:p>
            <a:pPr marL="0" indent="0">
              <a:buNone/>
            </a:pPr>
            <a:r>
              <a:rPr lang="en-US" u="sng" dirty="0">
                <a:hlinkClick r:id="rId7"/>
              </a:rPr>
              <a:t>Winthrop ADA Complaint Form</a:t>
            </a:r>
            <a:endParaRPr lang="en-US" u="sng" dirty="0"/>
          </a:p>
          <a:p>
            <a:pPr marL="0" indent="0">
              <a:buNone/>
            </a:pPr>
            <a:endParaRPr lang="en-US" sz="1500" dirty="0"/>
          </a:p>
          <a:p>
            <a:pPr marL="0" indent="0">
              <a:buNone/>
            </a:pPr>
            <a:r>
              <a:rPr lang="en-US" b="1" u="sng" dirty="0" smtClean="0"/>
              <a:t>Other Sample Forms Included at the presentation link on the AHEAD Website:</a:t>
            </a:r>
            <a:r>
              <a:rPr lang="en-US" b="1" dirty="0" smtClean="0"/>
              <a:t> </a:t>
            </a:r>
          </a:p>
          <a:p>
            <a:pPr marL="0" indent="0">
              <a:buNone/>
            </a:pPr>
            <a:r>
              <a:rPr lang="en-US" dirty="0" smtClean="0"/>
              <a:t>ADA Grievance Procedures Flow </a:t>
            </a:r>
            <a:r>
              <a:rPr lang="en-US" dirty="0" smtClean="0"/>
              <a:t>Chart and Word document, </a:t>
            </a:r>
            <a:r>
              <a:rPr lang="en-US" dirty="0" smtClean="0"/>
              <a:t>ADA Grievance Investigation Log Template, Student Complaint Log for Accrediting </a:t>
            </a:r>
            <a:r>
              <a:rPr lang="en-US" dirty="0" smtClean="0"/>
              <a:t>Bodies and Template, </a:t>
            </a:r>
            <a:r>
              <a:rPr lang="en-US" dirty="0" smtClean="0"/>
              <a:t>Investigative Report Template, Complaint Worksheet</a:t>
            </a:r>
            <a:endParaRPr lang="en-US" u="sng" dirty="0" smtClean="0"/>
          </a:p>
        </p:txBody>
      </p:sp>
    </p:spTree>
    <p:extLst>
      <p:ext uri="{BB962C8B-B14F-4D97-AF65-F5344CB8AC3E}">
        <p14:creationId xmlns:p14="http://schemas.microsoft.com/office/powerpoint/2010/main" val="10278054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7543800" cy="1450757"/>
          </a:xfrm>
        </p:spPr>
        <p:txBody>
          <a:bodyPr/>
          <a:lstStyle/>
          <a:p>
            <a:r>
              <a:rPr lang="en-US" dirty="0">
                <a:solidFill>
                  <a:schemeClr val="tx1"/>
                </a:solidFill>
              </a:rPr>
              <a:t>I</a:t>
            </a:r>
            <a:r>
              <a:rPr lang="en-US" dirty="0"/>
              <a:t>nformal Complaint Procedure</a:t>
            </a:r>
          </a:p>
        </p:txBody>
      </p:sp>
      <p:sp>
        <p:nvSpPr>
          <p:cNvPr id="3" name="Content Placeholder 2"/>
          <p:cNvSpPr>
            <a:spLocks noGrp="1"/>
          </p:cNvSpPr>
          <p:nvPr>
            <p:ph idx="1"/>
          </p:nvPr>
        </p:nvSpPr>
        <p:spPr>
          <a:xfrm>
            <a:off x="914400" y="1905000"/>
            <a:ext cx="7543801" cy="3887894"/>
          </a:xfrm>
        </p:spPr>
        <p:txBody>
          <a:bodyPr>
            <a:normAutofit/>
          </a:bodyPr>
          <a:lstStyle/>
          <a:p>
            <a:pPr marL="0" indent="0">
              <a:buNone/>
            </a:pPr>
            <a:r>
              <a:rPr lang="en-US" sz="3200" dirty="0" smtClean="0"/>
              <a:t>Whenever </a:t>
            </a:r>
            <a:r>
              <a:rPr lang="en-US" sz="3200" dirty="0"/>
              <a:t>possible, students are encouraged to speak directly </a:t>
            </a:r>
            <a:r>
              <a:rPr lang="en-US" sz="3200" dirty="0" smtClean="0"/>
              <a:t>with:</a:t>
            </a:r>
          </a:p>
          <a:p>
            <a:pPr>
              <a:buFont typeface="Wingdings" panose="05000000000000000000" pitchFamily="2" charset="2"/>
              <a:buChar char="§"/>
            </a:pPr>
            <a:r>
              <a:rPr lang="en-US" sz="3000" dirty="0"/>
              <a:t>T</a:t>
            </a:r>
            <a:r>
              <a:rPr lang="en-US" sz="3000" dirty="0" smtClean="0"/>
              <a:t>he person/department </a:t>
            </a:r>
            <a:r>
              <a:rPr lang="en-US" sz="3000" dirty="0"/>
              <a:t>with whom or wherein the complaint </a:t>
            </a:r>
            <a:r>
              <a:rPr lang="en-US" sz="3000" dirty="0" smtClean="0"/>
              <a:t>refers</a:t>
            </a:r>
            <a:endParaRPr lang="en-US" sz="3000" dirty="0"/>
          </a:p>
          <a:p>
            <a:pPr>
              <a:buFont typeface="Wingdings" panose="05000000000000000000" pitchFamily="2" charset="2"/>
              <a:buChar char="§"/>
            </a:pPr>
            <a:r>
              <a:rPr lang="en-US" sz="3000" dirty="0" smtClean="0"/>
              <a:t>Accessibility/Disability Services Offices</a:t>
            </a:r>
            <a:endParaRPr lang="en-US" sz="3000" dirty="0"/>
          </a:p>
          <a:p>
            <a:pPr marL="0" indent="0">
              <a:buNone/>
            </a:pPr>
            <a:r>
              <a:rPr lang="en-US" sz="3000" dirty="0" smtClean="0"/>
              <a:t>In </a:t>
            </a:r>
            <a:r>
              <a:rPr lang="en-US" sz="3000" dirty="0"/>
              <a:t>these discussions, a satisfactory resolution may be readily found. </a:t>
            </a:r>
            <a:endParaRPr lang="en-US" dirty="0"/>
          </a:p>
        </p:txBody>
      </p:sp>
    </p:spTree>
    <p:extLst>
      <p:ext uri="{BB962C8B-B14F-4D97-AF65-F5344CB8AC3E}">
        <p14:creationId xmlns:p14="http://schemas.microsoft.com/office/powerpoint/2010/main" val="24680363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Complaint Forms</a:t>
            </a:r>
            <a:endParaRPr lang="en-US" dirty="0"/>
          </a:p>
        </p:txBody>
      </p:sp>
      <p:sp>
        <p:nvSpPr>
          <p:cNvPr id="3" name="Content Placeholder 2"/>
          <p:cNvSpPr>
            <a:spLocks noGrp="1"/>
          </p:cNvSpPr>
          <p:nvPr>
            <p:ph idx="1"/>
          </p:nvPr>
        </p:nvSpPr>
        <p:spPr/>
        <p:txBody>
          <a:bodyPr>
            <a:normAutofit lnSpcReduction="10000"/>
          </a:bodyPr>
          <a:lstStyle/>
          <a:p>
            <a:r>
              <a:rPr lang="en-US" sz="3200" b="1" i="1" dirty="0" smtClean="0">
                <a:solidFill>
                  <a:schemeClr val="tx1"/>
                </a:solidFill>
                <a:hlinkClick r:id="rId3"/>
              </a:rPr>
              <a:t>SAMPLE </a:t>
            </a:r>
            <a:r>
              <a:rPr lang="en-US" sz="3200" b="1" i="1" dirty="0">
                <a:solidFill>
                  <a:schemeClr val="tx1"/>
                </a:solidFill>
                <a:hlinkClick r:id="rId3"/>
              </a:rPr>
              <a:t>FORMS:</a:t>
            </a:r>
          </a:p>
          <a:p>
            <a:endParaRPr lang="en-US" sz="2200" b="1" i="1" dirty="0" smtClean="0">
              <a:solidFill>
                <a:schemeClr val="tx1"/>
              </a:solidFill>
              <a:hlinkClick r:id="rId3"/>
            </a:endParaRPr>
          </a:p>
          <a:p>
            <a:pPr>
              <a:buFont typeface="Wingdings" panose="05000000000000000000" pitchFamily="2" charset="2"/>
              <a:buChar char="q"/>
            </a:pPr>
            <a:r>
              <a:rPr lang="en-US" sz="3000" b="1" dirty="0" smtClean="0">
                <a:solidFill>
                  <a:schemeClr val="tx1"/>
                </a:solidFill>
                <a:hlinkClick r:id="rId3"/>
              </a:rPr>
              <a:t>Winthrop ADA Complaint Form</a:t>
            </a:r>
            <a:endParaRPr lang="en-US" sz="3000" b="1" dirty="0" smtClean="0">
              <a:solidFill>
                <a:schemeClr val="tx1"/>
              </a:solidFill>
            </a:endParaRPr>
          </a:p>
          <a:p>
            <a:pPr>
              <a:buFont typeface="Wingdings" panose="05000000000000000000" pitchFamily="2" charset="2"/>
              <a:buChar char="q"/>
            </a:pPr>
            <a:endParaRPr lang="en-US" sz="3000" b="1" dirty="0" smtClean="0">
              <a:solidFill>
                <a:schemeClr val="tx1"/>
              </a:solidFill>
            </a:endParaRPr>
          </a:p>
          <a:p>
            <a:pPr>
              <a:buFont typeface="Wingdings" panose="05000000000000000000" pitchFamily="2" charset="2"/>
              <a:buChar char="q"/>
            </a:pPr>
            <a:r>
              <a:rPr lang="en-US" sz="3000" b="1" dirty="0">
                <a:solidFill>
                  <a:schemeClr val="tx1"/>
                </a:solidFill>
                <a:hlinkClick r:id="rId4"/>
              </a:rPr>
              <a:t>Lone Star College ADA Appeals </a:t>
            </a:r>
            <a:r>
              <a:rPr lang="en-US" sz="3000" b="1" dirty="0" smtClean="0">
                <a:solidFill>
                  <a:schemeClr val="tx1"/>
                </a:solidFill>
                <a:hlinkClick r:id="rId4"/>
              </a:rPr>
              <a:t>Form</a:t>
            </a:r>
            <a:endParaRPr lang="en-US" sz="3000" b="1" dirty="0" smtClean="0">
              <a:solidFill>
                <a:schemeClr val="tx1"/>
              </a:solidFill>
            </a:endParaRPr>
          </a:p>
          <a:p>
            <a:pPr marL="0" indent="0">
              <a:buNone/>
            </a:pPr>
            <a:endParaRPr lang="en-US" sz="3000" b="1" dirty="0" smtClean="0">
              <a:solidFill>
                <a:schemeClr val="tx1"/>
              </a:solidFill>
            </a:endParaRPr>
          </a:p>
          <a:p>
            <a:pPr>
              <a:buFont typeface="Wingdings" panose="05000000000000000000" pitchFamily="2" charset="2"/>
              <a:buChar char="q"/>
            </a:pPr>
            <a:r>
              <a:rPr lang="en-US" sz="3000" b="1" u="sng" dirty="0" smtClean="0">
                <a:solidFill>
                  <a:srgbClr val="00B050"/>
                </a:solidFill>
              </a:rPr>
              <a:t>Sample Form to Document ADA Requests and Responses to Requests</a:t>
            </a:r>
            <a:endParaRPr lang="en-US" sz="3000" b="1" u="sng" dirty="0">
              <a:solidFill>
                <a:srgbClr val="00B050"/>
              </a:solidFill>
            </a:endParaRPr>
          </a:p>
          <a:p>
            <a:pPr>
              <a:buFont typeface="Wingdings" panose="05000000000000000000" pitchFamily="2" charset="2"/>
              <a:buChar char="q"/>
            </a:pPr>
            <a:endParaRPr lang="en-US" b="1" dirty="0" smtClean="0">
              <a:solidFill>
                <a:schemeClr val="tx1"/>
              </a:solidFill>
            </a:endParaRPr>
          </a:p>
          <a:p>
            <a:pPr marL="0" indent="0">
              <a:buNone/>
            </a:pPr>
            <a:endParaRPr lang="en-US" dirty="0">
              <a:solidFill>
                <a:schemeClr val="tx1"/>
              </a:solidFill>
            </a:endParaRPr>
          </a:p>
          <a:p>
            <a:pPr marL="0" indent="0">
              <a:buNone/>
            </a:pPr>
            <a:endParaRPr lang="en-US" dirty="0"/>
          </a:p>
        </p:txBody>
      </p:sp>
      <p:sp>
        <p:nvSpPr>
          <p:cNvPr id="4" name="Text Placeholder 3"/>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34197314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Grievance Procedure </a:t>
            </a:r>
            <a:br>
              <a:rPr lang="en-US" dirty="0" smtClean="0"/>
            </a:br>
            <a:r>
              <a:rPr lang="en-US" dirty="0" smtClean="0"/>
              <a:t>Flow Chart</a:t>
            </a:r>
            <a:endParaRPr lang="en-US" dirty="0"/>
          </a:p>
        </p:txBody>
      </p:sp>
      <p:pic>
        <p:nvPicPr>
          <p:cNvPr id="4" name="Content Placeholder 3"/>
          <p:cNvPicPr>
            <a:picLocks noGrp="1" noChangeAspect="1"/>
          </p:cNvPicPr>
          <p:nvPr>
            <p:ph idx="1"/>
          </p:nvPr>
        </p:nvPicPr>
        <p:blipFill>
          <a:blip r:embed="rId3"/>
          <a:stretch>
            <a:fillRect/>
          </a:stretch>
        </p:blipFill>
        <p:spPr>
          <a:xfrm>
            <a:off x="3981522" y="731838"/>
            <a:ext cx="4106719" cy="5257800"/>
          </a:xfrm>
          <a:prstGeom prst="rect">
            <a:avLst/>
          </a:prstGeom>
        </p:spPr>
      </p:pic>
      <p:sp>
        <p:nvSpPr>
          <p:cNvPr id="5" name="Text Placeholder 4"/>
          <p:cNvSpPr>
            <a:spLocks noGrp="1"/>
          </p:cNvSpPr>
          <p:nvPr>
            <p:ph type="body" sz="half" idx="2"/>
          </p:nvPr>
        </p:nvSpPr>
        <p:spPr/>
        <p:txBody>
          <a:bodyPr/>
          <a:lstStyle/>
          <a:p>
            <a:r>
              <a:rPr lang="en-US" i="1" dirty="0" smtClean="0"/>
              <a:t>(Outline in Word document included in handouts)</a:t>
            </a:r>
            <a:endParaRPr lang="en-US" i="1" dirty="0"/>
          </a:p>
        </p:txBody>
      </p:sp>
    </p:spTree>
    <p:extLst>
      <p:ext uri="{BB962C8B-B14F-4D97-AF65-F5344CB8AC3E}">
        <p14:creationId xmlns:p14="http://schemas.microsoft.com/office/powerpoint/2010/main" val="28100489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Amalgam Complaint (LSC)</a:t>
            </a:r>
            <a:br>
              <a:rPr lang="en-US" dirty="0" smtClean="0"/>
            </a:br>
            <a:endParaRPr lang="en-US" dirty="0"/>
          </a:p>
        </p:txBody>
      </p:sp>
      <p:sp>
        <p:nvSpPr>
          <p:cNvPr id="3" name="Content Placeholder 2"/>
          <p:cNvSpPr>
            <a:spLocks noGrp="1"/>
          </p:cNvSpPr>
          <p:nvPr>
            <p:ph idx="1"/>
          </p:nvPr>
        </p:nvSpPr>
        <p:spPr/>
        <p:txBody>
          <a:bodyPr>
            <a:normAutofit/>
          </a:bodyPr>
          <a:lstStyle/>
          <a:p>
            <a:r>
              <a:rPr lang="en-US" sz="3000" dirty="0" smtClean="0"/>
              <a:t>The technical standards for the EMS program require that a student be able to “manage stressful situations.”  The student must be able to respond accurately and appropriately in emergency situations.</a:t>
            </a:r>
          </a:p>
          <a:p>
            <a:endParaRPr lang="en-US" sz="3000" dirty="0" smtClean="0"/>
          </a:p>
          <a:p>
            <a:r>
              <a:rPr lang="en-US" sz="3000" dirty="0" smtClean="0"/>
              <a:t>William has filed a complaint because he was recently dismissed by the internship site.  </a:t>
            </a:r>
          </a:p>
        </p:txBody>
      </p:sp>
    </p:spTree>
    <p:extLst>
      <p:ext uri="{BB962C8B-B14F-4D97-AF65-F5344CB8AC3E}">
        <p14:creationId xmlns:p14="http://schemas.microsoft.com/office/powerpoint/2010/main" val="2137914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Amalgam – Event Summary</a:t>
            </a:r>
            <a:br>
              <a:rPr lang="en-US" dirty="0" smtClean="0"/>
            </a:br>
            <a:endParaRPr lang="en-US" dirty="0"/>
          </a:p>
        </p:txBody>
      </p:sp>
      <p:sp>
        <p:nvSpPr>
          <p:cNvPr id="3" name="Content Placeholder 2"/>
          <p:cNvSpPr>
            <a:spLocks noGrp="1"/>
          </p:cNvSpPr>
          <p:nvPr>
            <p:ph idx="1"/>
          </p:nvPr>
        </p:nvSpPr>
        <p:spPr>
          <a:xfrm>
            <a:off x="822959" y="1845734"/>
            <a:ext cx="7787641" cy="4023360"/>
          </a:xfrm>
        </p:spPr>
        <p:txBody>
          <a:bodyPr>
            <a:noAutofit/>
          </a:bodyPr>
          <a:lstStyle/>
          <a:p>
            <a:r>
              <a:rPr lang="en-US" sz="3000" dirty="0" smtClean="0"/>
              <a:t>William was at the internship site, but on lunch break when he experienced a seizure.  The program director found him</a:t>
            </a:r>
            <a:r>
              <a:rPr lang="en-US" sz="3000" dirty="0"/>
              <a:t> </a:t>
            </a:r>
            <a:r>
              <a:rPr lang="en-US" sz="3000" dirty="0" smtClean="0"/>
              <a:t>lying down outside on a picnic table bench. The program director learned that other students saw the seizure happen and noted that William was not fully recovered for at least 35 minutes. Internship site leadership discussed the situation and determined that William was potentially a threat to others during an emergency situation. They dismissed him that day.</a:t>
            </a:r>
          </a:p>
        </p:txBody>
      </p:sp>
    </p:spTree>
    <p:extLst>
      <p:ext uri="{BB962C8B-B14F-4D97-AF65-F5344CB8AC3E}">
        <p14:creationId xmlns:p14="http://schemas.microsoft.com/office/powerpoint/2010/main" val="1563156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Amalgam – Process</a:t>
            </a:r>
            <a:br>
              <a:rPr lang="en-US" dirty="0" smtClean="0"/>
            </a:br>
            <a:endParaRPr lang="en-US" dirty="0"/>
          </a:p>
        </p:txBody>
      </p:sp>
      <p:sp>
        <p:nvSpPr>
          <p:cNvPr id="3" name="Content Placeholder 2"/>
          <p:cNvSpPr>
            <a:spLocks noGrp="1"/>
          </p:cNvSpPr>
          <p:nvPr>
            <p:ph idx="1"/>
          </p:nvPr>
        </p:nvSpPr>
        <p:spPr/>
        <p:txBody>
          <a:bodyPr>
            <a:normAutofit/>
          </a:bodyPr>
          <a:lstStyle/>
          <a:p>
            <a:r>
              <a:rPr lang="en-US" sz="3000" dirty="0" smtClean="0"/>
              <a:t>The DS Provider consulted with campus leadership and reviewed the MOU with the site location. The location has the ability to terminate an internship without due process in situations where they have a safety concern. </a:t>
            </a:r>
          </a:p>
          <a:p>
            <a:r>
              <a:rPr lang="en-US" sz="3000" dirty="0" smtClean="0"/>
              <a:t>Instructional team is now questioning whether or not the student meets the technical standards for the EMS program.</a:t>
            </a:r>
          </a:p>
        </p:txBody>
      </p:sp>
    </p:spTree>
    <p:extLst>
      <p:ext uri="{BB962C8B-B14F-4D97-AF65-F5344CB8AC3E}">
        <p14:creationId xmlns:p14="http://schemas.microsoft.com/office/powerpoint/2010/main" val="2078001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Amalgam – Appeal</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US" sz="3000" dirty="0" smtClean="0"/>
              <a:t>The student has appealed and asked to be allowed to return to the internship next semester. The student wants the grade for this semester to be “wiped” from his transcript and his money returned. </a:t>
            </a:r>
          </a:p>
          <a:p>
            <a:endParaRPr lang="en-US" sz="3000" dirty="0" smtClean="0"/>
          </a:p>
          <a:p>
            <a:r>
              <a:rPr lang="en-US" sz="3000" dirty="0" smtClean="0"/>
              <a:t>What steps must the DS Provider complete next? </a:t>
            </a:r>
            <a:endParaRPr lang="en-US" sz="3000" dirty="0"/>
          </a:p>
        </p:txBody>
      </p:sp>
    </p:spTree>
    <p:extLst>
      <p:ext uri="{BB962C8B-B14F-4D97-AF65-F5344CB8AC3E}">
        <p14:creationId xmlns:p14="http://schemas.microsoft.com/office/powerpoint/2010/main" val="452904322"/>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33404</TotalTime>
  <Words>1662</Words>
  <Application>Microsoft Office PowerPoint</Application>
  <PresentationFormat>On-screen Show (4:3)</PresentationFormat>
  <Paragraphs>196</Paragraphs>
  <Slides>26</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Calibri Light</vt:lpstr>
      <vt:lpstr>Times New Roman</vt:lpstr>
      <vt:lpstr>Wingdings</vt:lpstr>
      <vt:lpstr>Retrospect</vt:lpstr>
      <vt:lpstr>Investigating the  ADA Complaint </vt:lpstr>
      <vt:lpstr>Purpose:</vt:lpstr>
      <vt:lpstr>Informal Complaint Procedure</vt:lpstr>
      <vt:lpstr>Complaint Forms</vt:lpstr>
      <vt:lpstr>Grievance Procedure  Flow Chart</vt:lpstr>
      <vt:lpstr>Amalgam Complaint (LSC) </vt:lpstr>
      <vt:lpstr>Amalgam – Event Summary </vt:lpstr>
      <vt:lpstr>Amalgam – Process </vt:lpstr>
      <vt:lpstr>Amalgam – Appeal </vt:lpstr>
      <vt:lpstr>Accommodation and/or resolution requested:</vt:lpstr>
      <vt:lpstr>Getting Started</vt:lpstr>
      <vt:lpstr>A. Physical Barrier?</vt:lpstr>
      <vt:lpstr>C. Are Policies/Procedures Preventing Access?</vt:lpstr>
      <vt:lpstr>B. Accommodation/Attitudinal (Most Common/Complex)</vt:lpstr>
      <vt:lpstr>Determining Accommodations Was the Interactive Process Properly Engaged?</vt:lpstr>
      <vt:lpstr>REVIEW  Three ways to accommodate</vt:lpstr>
      <vt:lpstr>REVIEW When not to accommodate</vt:lpstr>
      <vt:lpstr>Determination: Evidence of Discrimination?</vt:lpstr>
      <vt:lpstr>VII. Response</vt:lpstr>
      <vt:lpstr>VIII. Appeals</vt:lpstr>
      <vt:lpstr>Retaliation forbidden</vt:lpstr>
      <vt:lpstr>Accreditation Notes </vt:lpstr>
      <vt:lpstr>PowerPoint Presentation</vt:lpstr>
      <vt:lpstr>“Gray Areas” </vt:lpstr>
      <vt:lpstr>“Gray Areas” (Continued…)</vt:lpstr>
      <vt:lpstr>Resources</vt:lpstr>
    </vt:vector>
  </TitlesOfParts>
  <Company>Winthrop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Disability Awareness:  Ramp Your Mind</dc:title>
  <dc:creator>smithg</dc:creator>
  <cp:lastModifiedBy>Vires, Tina Ellen</cp:lastModifiedBy>
  <cp:revision>349</cp:revision>
  <cp:lastPrinted>2017-07-15T16:17:01Z</cp:lastPrinted>
  <dcterms:created xsi:type="dcterms:W3CDTF">2012-10-18T13:58:38Z</dcterms:created>
  <dcterms:modified xsi:type="dcterms:W3CDTF">2018-07-09T15:36:59Z</dcterms:modified>
</cp:coreProperties>
</file>