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1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3" r:id="rId3"/>
    <p:sldId id="334" r:id="rId4"/>
    <p:sldId id="335" r:id="rId5"/>
    <p:sldId id="336" r:id="rId6"/>
    <p:sldId id="340" r:id="rId7"/>
    <p:sldId id="337" r:id="rId8"/>
    <p:sldId id="342" r:id="rId9"/>
    <p:sldId id="343" r:id="rId10"/>
    <p:sldId id="352" r:id="rId11"/>
    <p:sldId id="353" r:id="rId12"/>
    <p:sldId id="354" r:id="rId13"/>
    <p:sldId id="344" r:id="rId14"/>
    <p:sldId id="345" r:id="rId15"/>
    <p:sldId id="346" r:id="rId16"/>
    <p:sldId id="347" r:id="rId17"/>
    <p:sldId id="339" r:id="rId18"/>
    <p:sldId id="338" r:id="rId19"/>
    <p:sldId id="341" r:id="rId20"/>
    <p:sldId id="348" r:id="rId21"/>
    <p:sldId id="350" r:id="rId22"/>
    <p:sldId id="356" r:id="rId23"/>
    <p:sldId id="357" r:id="rId24"/>
    <p:sldId id="351" r:id="rId25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Keller" initials="SK" lastIdx="23" clrIdx="0"/>
  <p:cmAuthor id="1" name="Ann Gergen" initials="AG" lastIdx="18" clrIdx="1"/>
  <p:cmAuthor id="2" name="Bisquera, Joanne" initials="BJ" lastIdx="9" clrIdx="2">
    <p:extLst>
      <p:ext uri="{19B8F6BF-5375-455C-9EA6-DF929625EA0E}">
        <p15:presenceInfo xmlns:p15="http://schemas.microsoft.com/office/powerpoint/2012/main" userId="S::Joanne.Bisquera@Sedgwick.com::deb30c63-c1dd-4d81-93a0-f9ed46359b08" providerId="AD"/>
      </p:ext>
    </p:extLst>
  </p:cmAuthor>
  <p:cmAuthor id="3" name="Schoepke, Susan" initials="SS" lastIdx="3" clrIdx="3">
    <p:extLst>
      <p:ext uri="{19B8F6BF-5375-455C-9EA6-DF929625EA0E}">
        <p15:presenceInfo xmlns:p15="http://schemas.microsoft.com/office/powerpoint/2012/main" userId="S::Susan.Schoepke@Sedgwick.com::aa16ebbf-c716-4380-9176-8d53a82ad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8B0"/>
    <a:srgbClr val="FDBE0F"/>
    <a:srgbClr val="19B3E9"/>
    <a:srgbClr val="F5F6FA"/>
    <a:srgbClr val="E2E7ED"/>
    <a:srgbClr val="1E2E3E"/>
    <a:srgbClr val="054970"/>
    <a:srgbClr val="0075A6"/>
    <a:srgbClr val="0B78AF"/>
    <a:srgbClr val="004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4076" autoAdjust="0"/>
  </p:normalViewPr>
  <p:slideViewPr>
    <p:cSldViewPr showGuides="1">
      <p:cViewPr>
        <p:scale>
          <a:sx n="50" d="100"/>
          <a:sy n="50" d="100"/>
        </p:scale>
        <p:origin x="1516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3810" y="90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B68F6E00-188E-4B09-B490-A9CE0D237D8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0282FC73-6AC5-45AE-A505-BCD22838B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imly.com/" TargetMode="External"/><Relationship Id="rId3" Type="http://schemas.openxmlformats.org/officeDocument/2006/relationships/hyperlink" Target="https://www.pwc.com/" TargetMode="External"/><Relationship Id="rId7" Type="http://schemas.openxmlformats.org/officeDocument/2006/relationships/hyperlink" Target="http://www.saai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lectactuarial.com/" TargetMode="External"/><Relationship Id="rId5" Type="http://schemas.openxmlformats.org/officeDocument/2006/relationships/hyperlink" Target="https://www.segalco.com/services/insurance-brokerage" TargetMode="External"/><Relationship Id="rId4" Type="http://schemas.openxmlformats.org/officeDocument/2006/relationships/hyperlink" Target="https://www.safetynational.com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/>
          <a:p>
            <a:r>
              <a:rPr lang="en-US" dirty="0">
                <a:solidFill>
                  <a:srgbClr val="8296B0"/>
                </a:solidFill>
              </a:rPr>
              <a:t>Welcome</a:t>
            </a:r>
          </a:p>
          <a:p>
            <a:endParaRPr lang="en-US" dirty="0">
              <a:solidFill>
                <a:srgbClr val="8296B0"/>
              </a:solidFill>
            </a:endParaRPr>
          </a:p>
          <a:p>
            <a:r>
              <a:rPr lang="en-US" dirty="0">
                <a:solidFill>
                  <a:srgbClr val="8296B0"/>
                </a:solidFill>
              </a:rPr>
              <a:t>Invite</a:t>
            </a:r>
            <a:r>
              <a:rPr lang="en-US" baseline="0" dirty="0">
                <a:solidFill>
                  <a:srgbClr val="8296B0"/>
                </a:solidFill>
              </a:rPr>
              <a:t> cameras, questions</a:t>
            </a:r>
            <a:endParaRPr dirty="0">
              <a:solidFill>
                <a:srgbClr val="8296B0"/>
              </a:solidFill>
            </a:endParaRPr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55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Advisory Standards for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3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Advisory Standards for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28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Advisory Standards for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40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Advisory Standards for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6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Advisory Standards for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Ambridge</a:t>
            </a:r>
          </a:p>
          <a:p>
            <a:r>
              <a:rPr lang="en-US" dirty="0"/>
              <a:t>AON</a:t>
            </a:r>
          </a:p>
          <a:p>
            <a:r>
              <a:rPr lang="en-US" dirty="0"/>
              <a:t>AP Keenan</a:t>
            </a:r>
          </a:p>
          <a:p>
            <a:r>
              <a:rPr lang="en-US" dirty="0" err="1"/>
              <a:t>BusinessSolver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1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Chubb</a:t>
            </a:r>
          </a:p>
          <a:p>
            <a:r>
              <a:rPr lang="en-US" dirty="0"/>
              <a:t>Gallagher</a:t>
            </a:r>
          </a:p>
          <a:p>
            <a:r>
              <a:rPr lang="en-US" dirty="0"/>
              <a:t>Genesis</a:t>
            </a:r>
          </a:p>
          <a:p>
            <a:r>
              <a:rPr lang="en-US" dirty="0"/>
              <a:t>Guy Carpenter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Lexipol</a:t>
            </a:r>
          </a:p>
          <a:p>
            <a:r>
              <a:rPr lang="en-US" dirty="0"/>
              <a:t>Markel Global Resources </a:t>
            </a:r>
          </a:p>
          <a:p>
            <a:r>
              <a:rPr lang="en-US" dirty="0"/>
              <a:t>Risk Program Administrators </a:t>
            </a:r>
          </a:p>
          <a:p>
            <a:r>
              <a:rPr lang="en-US" dirty="0" err="1"/>
              <a:t>STOPit</a:t>
            </a:r>
            <a:r>
              <a:rPr lang="en-US" dirty="0"/>
              <a:t> Solutions </a:t>
            </a:r>
          </a:p>
          <a:p>
            <a:r>
              <a:rPr lang="en-US" dirty="0"/>
              <a:t>WTW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2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PwC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Safety National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Segal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Select Actuarial Services</a:t>
            </a:r>
            <a:b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</a:b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Strategic Asset Alliance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Vimly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 Benefit Solutions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8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1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FC73-6AC5-45AE-A505-BCD22838BE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7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4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9C75A8-C981-994E-90E9-F49CC35714B5}"/>
              </a:ext>
            </a:extLst>
          </p:cNvPr>
          <p:cNvSpPr/>
          <p:nvPr userDrawn="1"/>
        </p:nvSpPr>
        <p:spPr>
          <a:xfrm>
            <a:off x="0" y="2"/>
            <a:ext cx="12192000" cy="765971"/>
          </a:xfrm>
          <a:prstGeom prst="rect">
            <a:avLst/>
          </a:prstGeom>
          <a:solidFill>
            <a:srgbClr val="007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D2D95-FED1-1E44-8A39-A0B4E3F2D8CE}"/>
              </a:ext>
            </a:extLst>
          </p:cNvPr>
          <p:cNvSpPr/>
          <p:nvPr userDrawn="1"/>
        </p:nvSpPr>
        <p:spPr>
          <a:xfrm>
            <a:off x="0" y="6417382"/>
            <a:ext cx="12192000" cy="440618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582DB-5F48-E24F-B24A-34542F9C7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6578180"/>
            <a:ext cx="1923755" cy="145676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4DB138-2A48-0544-916D-565250D8A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05" y="179296"/>
            <a:ext cx="8558120" cy="440291"/>
          </a:xfrm>
        </p:spPr>
        <p:txBody>
          <a:bodyPr lIns="80766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9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TABLE OF CONTENT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DC37011-3860-A542-8521-18B817CDD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805" y="1246567"/>
            <a:ext cx="11024400" cy="1635894"/>
          </a:xfrm>
        </p:spPr>
        <p:txBody>
          <a:bodyPr lIns="80766">
            <a:noAutofit/>
          </a:bodyPr>
          <a:lstStyle>
            <a:lvl1pPr marL="205146" indent="-205146" algn="just" defTabSz="967254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 sz="1300" b="0" i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0D29A48-4617-8B48-99B5-B968A61273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721" y="2882461"/>
            <a:ext cx="10765999" cy="1710906"/>
          </a:xfrm>
        </p:spPr>
        <p:txBody>
          <a:bodyPr lIns="80766">
            <a:noAutofit/>
          </a:bodyPr>
          <a:lstStyle>
            <a:lvl1pPr marL="205146" indent="-205146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300" b="0" i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2E0033-D528-CE4D-9975-28DD8AD576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97512" y="178968"/>
            <a:ext cx="2566925" cy="4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4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II">
  <p:cSld name="1_Cover II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7067180" y="6240036"/>
            <a:ext cx="4695152" cy="17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1200" b="1" i="0">
                <a:solidFill>
                  <a:srgbClr val="4D4D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7067180" y="6415219"/>
            <a:ext cx="4695152" cy="17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F"/>
              </a:buClr>
              <a:buSzPts val="1100"/>
              <a:buNone/>
              <a:defRPr sz="1100" b="0" i="0">
                <a:solidFill>
                  <a:srgbClr val="4D4D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2625" y="5306848"/>
            <a:ext cx="3469624" cy="690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 txBox="1">
            <a:spLocks noGrp="1"/>
          </p:cNvSpPr>
          <p:nvPr>
            <p:ph type="body" idx="3"/>
          </p:nvPr>
        </p:nvSpPr>
        <p:spPr>
          <a:xfrm>
            <a:off x="5384528" y="2270177"/>
            <a:ext cx="6807472" cy="20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4300"/>
              <a:buNone/>
              <a:defRPr sz="4300" b="1" i="0">
                <a:solidFill>
                  <a:srgbClr val="0075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>
            <a:spLocks noGrp="1"/>
          </p:cNvSpPr>
          <p:nvPr>
            <p:ph type="pic" idx="4"/>
          </p:nvPr>
        </p:nvSpPr>
        <p:spPr>
          <a:xfrm>
            <a:off x="3" y="0"/>
            <a:ext cx="6134847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</p:sp>
      <p:sp>
        <p:nvSpPr>
          <p:cNvPr id="21" name="Google Shape;21;p9"/>
          <p:cNvSpPr txBox="1">
            <a:spLocks noGrp="1"/>
          </p:cNvSpPr>
          <p:nvPr>
            <p:ph type="body" idx="5"/>
          </p:nvPr>
        </p:nvSpPr>
        <p:spPr>
          <a:xfrm>
            <a:off x="440980" y="5300043"/>
            <a:ext cx="5047749" cy="1089424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6"/>
          </p:nvPr>
        </p:nvSpPr>
        <p:spPr>
          <a:xfrm>
            <a:off x="1161464" y="5414406"/>
            <a:ext cx="4802909" cy="82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87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3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7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1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9176-DAFC-4D40-9901-8DF6545ED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4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 Diego, California Skyline San Diego, California, USA downtown skyline. san diego stock pictures, royalty-free photos &amp; images">
            <a:extLst>
              <a:ext uri="{FF2B5EF4-FFF2-40B4-BE49-F238E27FC236}">
                <a16:creationId xmlns:a16="http://schemas.microsoft.com/office/drawing/2014/main" id="{27D306EF-A830-43FD-93F1-30AD0523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40"/>
            <a:ext cx="10323660" cy="68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Google Shape;205;p1"/>
          <p:cNvSpPr/>
          <p:nvPr/>
        </p:nvSpPr>
        <p:spPr>
          <a:xfrm>
            <a:off x="4195695" y="-24440"/>
            <a:ext cx="10177718" cy="7350721"/>
          </a:xfrm>
          <a:prstGeom prst="trapezoid">
            <a:avLst>
              <a:gd name="adj" fmla="val 3701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8801" y="5628615"/>
            <a:ext cx="3676000" cy="97568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"/>
          <p:cNvSpPr txBox="1">
            <a:spLocks noGrp="1"/>
          </p:cNvSpPr>
          <p:nvPr>
            <p:ph type="body" idx="3"/>
          </p:nvPr>
        </p:nvSpPr>
        <p:spPr>
          <a:xfrm>
            <a:off x="3993899" y="4147158"/>
            <a:ext cx="7740900" cy="11312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r">
              <a:buSzPts val="4800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Staff Forum 2022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9" name="Google Shape;209;p1" descr="https://mail.google.com/mail/u/0?ui=2&amp;ik=8a1a0a3f70&amp;attid=0.1.1&amp;permmsgid=msg-f:1693597839165717887&amp;th=1780de42fbd77d7f&amp;view=fimg&amp;sz=s0-l75-ft&amp;attbid=ANGjdJ-CD0sYGg7Or9eMDeNn0dEtHPchxEFyWzfBs8QRoTcVbugFC8oGeaP1DcjZZYK5lhPXXg-KlFrFJMAEwFAP01tFQSHJplrlgFn_GV4lly_zxJPYkMi6MYd2HrQ&amp;disp=emb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8BEE8-F402-4C35-B41C-94CC26622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oogle Shape;208;p1">
            <a:extLst>
              <a:ext uri="{FF2B5EF4-FFF2-40B4-BE49-F238E27FC236}">
                <a16:creationId xmlns:a16="http://schemas.microsoft.com/office/drawing/2014/main" id="{124EE00A-6FFF-4341-8083-0B7C70C34A3D}"/>
              </a:ext>
            </a:extLst>
          </p:cNvPr>
          <p:cNvSpPr txBox="1">
            <a:spLocks/>
          </p:cNvSpPr>
          <p:nvPr/>
        </p:nvSpPr>
        <p:spPr>
          <a:xfrm>
            <a:off x="6096000" y="1930728"/>
            <a:ext cx="5757051" cy="11312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4300"/>
              <a:buFont typeface="Arial" panose="020B0604020202020204" pitchFamily="34" charset="0"/>
              <a:buNone/>
              <a:defRPr sz="4300" b="1" i="0" kern="1200">
                <a:solidFill>
                  <a:srgbClr val="0075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ts val="4800"/>
            </a:pP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WELCOME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EE516B5-F7B4-46CB-8616-F0451D822272}"/>
              </a:ext>
            </a:extLst>
          </p:cNvPr>
          <p:cNvSpPr txBox="1"/>
          <p:nvPr/>
        </p:nvSpPr>
        <p:spPr>
          <a:xfrm>
            <a:off x="2514600" y="10668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QEI VP Level Patrons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077D155-61C8-4180-A4A4-13FA8B2C5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6" y="2286000"/>
            <a:ext cx="2339870" cy="51752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BD47976-4851-4435-B93A-E4233FDC3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0" y="3505200"/>
            <a:ext cx="2993231" cy="1143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7A72307-CED1-42C6-B46C-89C078DAA0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91834"/>
            <a:ext cx="1867623" cy="798732"/>
          </a:xfrm>
          <a:prstGeom prst="rect">
            <a:avLst/>
          </a:prstGeom>
        </p:spPr>
      </p:pic>
      <p:pic>
        <p:nvPicPr>
          <p:cNvPr id="13" name="Picture 1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B907050-A672-4C46-BC25-94595A90E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80" y="2057193"/>
            <a:ext cx="2213919" cy="1009194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3188921E-7F54-4773-9893-5A3292266F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88" y="3645342"/>
            <a:ext cx="2659502" cy="8565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DB26C3-3F5F-499E-89F2-AA6565D747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t="11293" r="1003" b="11134"/>
          <a:stretch/>
        </p:blipFill>
        <p:spPr>
          <a:xfrm>
            <a:off x="6324600" y="5035050"/>
            <a:ext cx="3010141" cy="1275981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5E6A88-B544-4A8F-B067-17680C780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60" y="1503138"/>
            <a:ext cx="1718680" cy="2083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F027D8-AB58-459A-83D0-7C60C535E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04" y="3718315"/>
            <a:ext cx="2993232" cy="8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EE516B5-F7B4-46CB-8616-F0451D822272}"/>
              </a:ext>
            </a:extLst>
          </p:cNvPr>
          <p:cNvSpPr txBox="1"/>
          <p:nvPr/>
        </p:nvSpPr>
        <p:spPr>
          <a:xfrm>
            <a:off x="2514600" y="10668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QEI VP Level Patrons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DC9073E-560E-4E32-85EE-8BE239F1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4" y="3596543"/>
            <a:ext cx="2844800" cy="2130854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F101421-4539-4A86-BCD6-F42FED3DB9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19792"/>
          <a:stretch/>
        </p:blipFill>
        <p:spPr>
          <a:xfrm>
            <a:off x="3418162" y="4062427"/>
            <a:ext cx="3059391" cy="140335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ED5993B-26F9-4CA3-B4FC-E6A24D94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10" y="2351943"/>
            <a:ext cx="2602966" cy="689820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DDB53B7A-C2B2-4B7E-A967-F8148C7C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46" y="2222611"/>
            <a:ext cx="3386154" cy="90158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1D84A422-B395-430F-A5C6-62851C4724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11" y="4309204"/>
            <a:ext cx="2376963" cy="909803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3D106673-7ADB-4FE0-B4AD-594364398C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062427"/>
            <a:ext cx="1684066" cy="1207444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D64C60B2-25F1-40A3-B8F1-9087C7732D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50" y="2057400"/>
            <a:ext cx="2159550" cy="9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5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EE516B5-F7B4-46CB-8616-F0451D822272}"/>
              </a:ext>
            </a:extLst>
          </p:cNvPr>
          <p:cNvSpPr txBox="1"/>
          <p:nvPr/>
        </p:nvSpPr>
        <p:spPr>
          <a:xfrm>
            <a:off x="2057400" y="1066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QEI Executive Level Patrons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67143-0914-4E63-8C3C-3EA76D778293}"/>
              </a:ext>
            </a:extLst>
          </p:cNvPr>
          <p:cNvSpPr txBox="1"/>
          <p:nvPr/>
        </p:nvSpPr>
        <p:spPr>
          <a:xfrm>
            <a:off x="1005840" y="2008167"/>
            <a:ext cx="5715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AAM Insurance Investment Management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/>
              <a:t>Amwins</a:t>
            </a:r>
            <a:r>
              <a:rPr lang="en-US" sz="2000" dirty="0"/>
              <a:t> Specialty Casualty Solutions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/>
              <a:t>AssetWorks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Davies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Eide Bailly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Euclid Public Sector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Independent Consulting &amp; Risk Management Services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Insight Investment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Johnson Lambert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Kroll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1A483-934C-44EA-99CC-9110BFB97576}"/>
              </a:ext>
            </a:extLst>
          </p:cNvPr>
          <p:cNvSpPr txBox="1"/>
          <p:nvPr/>
        </p:nvSpPr>
        <p:spPr>
          <a:xfrm>
            <a:off x="7086600" y="2008167"/>
            <a:ext cx="5715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Midwest Employers Casualty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Milliman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Origami Risk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Paul Davis Restoration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/>
              <a:t>PowerDMS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/>
              <a:t>Redhand</a:t>
            </a:r>
            <a:r>
              <a:rPr lang="en-US" sz="2000" dirty="0"/>
              <a:t> Advisors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TRISTAR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Vector Solutions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/>
              <a:t>Ventiv</a:t>
            </a:r>
            <a:r>
              <a:rPr lang="en-US" sz="2000" dirty="0"/>
              <a:t> Technology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710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lando Orlando. Located in Lake Eola Park, Orlando, Florida, USA. orlando stock pictures, royalty-free photos &amp; images">
            <a:extLst>
              <a:ext uri="{FF2B5EF4-FFF2-40B4-BE49-F238E27FC236}">
                <a16:creationId xmlns:a16="http://schemas.microsoft.com/office/drawing/2014/main" id="{DB742965-D101-4C95-9C7F-E956B29BC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40938"/>
          <a:stretch/>
        </p:blipFill>
        <p:spPr bwMode="auto">
          <a:xfrm>
            <a:off x="0" y="3048000"/>
            <a:ext cx="12192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4F77811E-34DC-46B7-97BD-73994DE93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545871"/>
            <a:ext cx="2743200" cy="27432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7956446-26BD-4D17-9A9F-392D1F459C7C}"/>
              </a:ext>
            </a:extLst>
          </p:cNvPr>
          <p:cNvSpPr txBox="1">
            <a:spLocks/>
          </p:cNvSpPr>
          <p:nvPr/>
        </p:nvSpPr>
        <p:spPr>
          <a:xfrm>
            <a:off x="0" y="14478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Governance Conference 2023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Mar. 5-8 • Orlando, FL</a:t>
            </a:r>
          </a:p>
        </p:txBody>
      </p:sp>
    </p:spTree>
    <p:extLst>
      <p:ext uri="{BB962C8B-B14F-4D97-AF65-F5344CB8AC3E}">
        <p14:creationId xmlns:p14="http://schemas.microsoft.com/office/powerpoint/2010/main" val="34885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lando Orlando. Located in Lake Eola Park, Orlando, Florida, USA. orlando stock pictures, royalty-free photos &amp; images">
            <a:extLst>
              <a:ext uri="{FF2B5EF4-FFF2-40B4-BE49-F238E27FC236}">
                <a16:creationId xmlns:a16="http://schemas.microsoft.com/office/drawing/2014/main" id="{DB742965-D101-4C95-9C7F-E956B29BC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40938"/>
          <a:stretch/>
        </p:blipFill>
        <p:spPr bwMode="auto">
          <a:xfrm>
            <a:off x="0" y="3024187"/>
            <a:ext cx="12192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7956446-26BD-4D17-9A9F-392D1F459C7C}"/>
              </a:ext>
            </a:extLst>
          </p:cNvPr>
          <p:cNvSpPr txBox="1">
            <a:spLocks/>
          </p:cNvSpPr>
          <p:nvPr/>
        </p:nvSpPr>
        <p:spPr>
          <a:xfrm>
            <a:off x="0" y="14478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CEO Institute 2023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Aug. 6-9 • Chesapeake Bay (Cambridge, MA)</a:t>
            </a:r>
          </a:p>
        </p:txBody>
      </p:sp>
      <p:pic>
        <p:nvPicPr>
          <p:cNvPr id="7170" name="Picture 2" descr="Weeks Bridge Weeks Bridge of Harvard University cambridge ma stock pictures, royalty-free photos &amp; images">
            <a:extLst>
              <a:ext uri="{FF2B5EF4-FFF2-40B4-BE49-F238E27FC236}">
                <a16:creationId xmlns:a16="http://schemas.microsoft.com/office/drawing/2014/main" id="{C0CF3FBE-8262-47C2-99A2-AC7B38EA1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2" b="37464"/>
          <a:stretch/>
        </p:blipFill>
        <p:spPr bwMode="auto">
          <a:xfrm>
            <a:off x="0" y="3024187"/>
            <a:ext cx="121920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4F77811E-34DC-46B7-97BD-73994DE93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8750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5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7956446-26BD-4D17-9A9F-392D1F459C7C}"/>
              </a:ext>
            </a:extLst>
          </p:cNvPr>
          <p:cNvSpPr txBox="1">
            <a:spLocks/>
          </p:cNvSpPr>
          <p:nvPr/>
        </p:nvSpPr>
        <p:spPr>
          <a:xfrm>
            <a:off x="0" y="14478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Staff Forum 2023</a:t>
            </a:r>
          </a:p>
          <a:p>
            <a:r>
              <a:rPr lang="en-US" sz="3200" b="1" dirty="0">
                <a:latin typeface="Cambria" panose="02040503050406030204" pitchFamily="18" charset="0"/>
              </a:rPr>
              <a:t>Oct. 1-3 • Salt Lake City, UT</a:t>
            </a:r>
          </a:p>
        </p:txBody>
      </p:sp>
      <p:pic>
        <p:nvPicPr>
          <p:cNvPr id="8194" name="Picture 2" descr="Downtown Salt Lake City skyline cityscape of  Utah Downtown Salt Lake City skyline cityscape of  Utah in USA at sunset salt lake city stock pictures, royalty-free photos &amp; images">
            <a:extLst>
              <a:ext uri="{FF2B5EF4-FFF2-40B4-BE49-F238E27FC236}">
                <a16:creationId xmlns:a16="http://schemas.microsoft.com/office/drawing/2014/main" id="{35012089-3EC2-4474-8E88-C44481A46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26912" r="-1057" b="33957"/>
          <a:stretch/>
        </p:blipFill>
        <p:spPr bwMode="auto">
          <a:xfrm>
            <a:off x="0" y="3023394"/>
            <a:ext cx="12359427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4F77811E-34DC-46B7-97BD-73994DE93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5179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13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4F77811E-34DC-46B7-97BD-73994DE93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00200"/>
            <a:ext cx="27432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FC85B4-58A9-4BD1-9014-16ABEA7B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1574"/>
            <a:ext cx="7315200" cy="13802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C2A799-70CD-4EF1-81CD-A75B94E98432}"/>
              </a:ext>
            </a:extLst>
          </p:cNvPr>
          <p:cNvSpPr/>
          <p:nvPr/>
        </p:nvSpPr>
        <p:spPr>
          <a:xfrm>
            <a:off x="990600" y="3479800"/>
            <a:ext cx="621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Interactive, online learning that’s built by the pooling community, for the pooling community.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EE92B7-9AC8-4F75-8B59-6EDD7EB99D61}"/>
              </a:ext>
            </a:extLst>
          </p:cNvPr>
          <p:cNvSpPr/>
          <p:nvPr/>
        </p:nvSpPr>
        <p:spPr>
          <a:xfrm>
            <a:off x="0" y="518495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www.poolingacademy.org</a:t>
            </a:r>
          </a:p>
        </p:txBody>
      </p:sp>
    </p:spTree>
    <p:extLst>
      <p:ext uri="{BB962C8B-B14F-4D97-AF65-F5344CB8AC3E}">
        <p14:creationId xmlns:p14="http://schemas.microsoft.com/office/powerpoint/2010/main" val="302176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151B93-87E9-4BF5-A3E7-94D99284B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0" y="529392"/>
            <a:ext cx="2732940" cy="2112335"/>
          </a:xfrm>
          <a:prstGeom prst="rect">
            <a:avLst/>
          </a:prstGeom>
          <a:solidFill>
            <a:srgbClr val="FDBE0F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5EFD2-F8C4-42FC-9BA6-B50A0A02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7324">
            <a:off x="2397240" y="4953687"/>
            <a:ext cx="2864756" cy="3733134"/>
          </a:xfrm>
          <a:prstGeom prst="rect">
            <a:avLst/>
          </a:prstGeom>
          <a:ln>
            <a:solidFill>
              <a:srgbClr val="1378B0"/>
            </a:solidFill>
          </a:ln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459F04DE-4394-479C-ACE3-7B41BC095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46" y="1598259"/>
            <a:ext cx="2715093" cy="271509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1EABDE3-334F-4C7B-AE3D-BF40CA51D152}"/>
              </a:ext>
            </a:extLst>
          </p:cNvPr>
          <p:cNvSpPr txBox="1">
            <a:spLocks/>
          </p:cNvSpPr>
          <p:nvPr/>
        </p:nvSpPr>
        <p:spPr>
          <a:xfrm>
            <a:off x="598061" y="1631874"/>
            <a:ext cx="8230462" cy="2178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100" b="1" dirty="0">
                <a:latin typeface="Cambria" panose="02040503050406030204" pitchFamily="18" charset="0"/>
                <a:ea typeface="Cambria" panose="02040503050406030204" pitchFamily="18" charset="0"/>
              </a:rPr>
              <a:t>Explore </a:t>
            </a:r>
            <a:r>
              <a:rPr lang="en-US" sz="11100" b="1" i="1" dirty="0">
                <a:latin typeface="Cambria" panose="02040503050406030204" pitchFamily="18" charset="0"/>
                <a:ea typeface="Cambria" panose="02040503050406030204" pitchFamily="18" charset="0"/>
              </a:rPr>
              <a:t>Intelligence </a:t>
            </a:r>
            <a:r>
              <a:rPr lang="en-US" sz="11100" b="1" dirty="0">
                <a:latin typeface="Cambria" panose="02040503050406030204" pitchFamily="18" charset="0"/>
                <a:ea typeface="Cambria" panose="02040503050406030204" pitchFamily="18" charset="0"/>
              </a:rPr>
              <a:t>publications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5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+mj-lt"/>
              </a:rPr>
              <a:t>Navigating the future of public entity pooling through in-depth commentary and though leadership.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5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500" i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  <a:p>
            <a:endParaRPr lang="en-US" dirty="0">
              <a:solidFill>
                <a:srgbClr val="4F6228"/>
              </a:solidFill>
              <a:latin typeface="+mj-lt"/>
            </a:endParaRPr>
          </a:p>
          <a:p>
            <a:endParaRPr lang="en-US" dirty="0">
              <a:solidFill>
                <a:srgbClr val="4F6228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656B9C-454B-42E7-A188-9B227170B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0"/>
          <a:stretch/>
        </p:blipFill>
        <p:spPr>
          <a:xfrm rot="548086">
            <a:off x="5508268" y="4961060"/>
            <a:ext cx="2950712" cy="3718388"/>
          </a:xfrm>
          <a:prstGeom prst="rect">
            <a:avLst/>
          </a:prstGeom>
          <a:ln>
            <a:solidFill>
              <a:srgbClr val="1378B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9EB6A3-98A7-452B-88A5-701081E665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5" b="1"/>
          <a:stretch/>
        </p:blipFill>
        <p:spPr>
          <a:xfrm rot="523967">
            <a:off x="8705252" y="4990842"/>
            <a:ext cx="3052340" cy="3923931"/>
          </a:xfrm>
          <a:prstGeom prst="rect">
            <a:avLst/>
          </a:prstGeom>
          <a:ln>
            <a:solidFill>
              <a:srgbClr val="1378B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72BBB4-D0E5-46F0-8D08-668D5C2C63BD}"/>
              </a:ext>
            </a:extLst>
          </p:cNvPr>
          <p:cNvSpPr/>
          <p:nvPr/>
        </p:nvSpPr>
        <p:spPr>
          <a:xfrm>
            <a:off x="598061" y="3890660"/>
            <a:ext cx="7326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www.agrip.org/intelligence</a:t>
            </a:r>
          </a:p>
        </p:txBody>
      </p:sp>
    </p:spTree>
    <p:extLst>
      <p:ext uri="{BB962C8B-B14F-4D97-AF65-F5344CB8AC3E}">
        <p14:creationId xmlns:p14="http://schemas.microsoft.com/office/powerpoint/2010/main" val="388307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A68D31-8A43-4E03-9C4F-4A26DD7FB5E7}"/>
              </a:ext>
            </a:extLst>
          </p:cNvPr>
          <p:cNvSpPr txBox="1">
            <a:spLocks/>
          </p:cNvSpPr>
          <p:nvPr/>
        </p:nvSpPr>
        <p:spPr>
          <a:xfrm>
            <a:off x="612722" y="1595189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Join a committee or workgroup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500" i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  <a:p>
            <a:endParaRPr lang="en-US" dirty="0">
              <a:solidFill>
                <a:srgbClr val="4F6228"/>
              </a:solidFill>
              <a:latin typeface="+mj-lt"/>
            </a:endParaRPr>
          </a:p>
          <a:p>
            <a:endParaRPr lang="en-US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808D87-CEFA-4CDA-98A9-9BF15D528569}"/>
              </a:ext>
            </a:extLst>
          </p:cNvPr>
          <p:cNvSpPr/>
          <p:nvPr/>
        </p:nvSpPr>
        <p:spPr>
          <a:xfrm>
            <a:off x="1012772" y="2399207"/>
            <a:ext cx="6210300" cy="349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General Counsel Peer Forum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Technology Peer Forum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CEO Peer Forum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AGRiP</a:t>
            </a:r>
            <a:r>
              <a:rPr lang="en-US" sz="2400" dirty="0"/>
              <a:t> Health Pool Resource Group (AHPRG)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Membership Practices Committee (MCP)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CE7151-12D9-402E-9C71-D816A0DBDB2B}"/>
              </a:ext>
            </a:extLst>
          </p:cNvPr>
          <p:cNvSpPr/>
          <p:nvPr/>
        </p:nvSpPr>
        <p:spPr>
          <a:xfrm>
            <a:off x="0" y="547895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www.agrip.org/networking/workgroups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660DB6DC-4AFB-44E3-9B31-ECD2F2657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5" y="1595189"/>
            <a:ext cx="2733453" cy="2733453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0C20029-3FD9-42C4-BA86-C832A70A2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3140" y="309939"/>
            <a:ext cx="5715000" cy="5715000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01E77687-AFC3-46F5-98F4-A512B6220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9800" y="1415895"/>
            <a:ext cx="5715000" cy="5715000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7EF960A-03EB-4D27-BC66-4601B5F08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5050" y="1064489"/>
            <a:ext cx="5715000" cy="571500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43E8BDA-1A2D-4248-BB50-E9479913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965" y="-145902"/>
            <a:ext cx="5715000" cy="5715000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726C9F8-A2EA-4022-B199-A32497E52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0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69F4D1-FFEF-446C-950F-E09DEE8EFE5C}"/>
              </a:ext>
            </a:extLst>
          </p:cNvPr>
          <p:cNvSpPr/>
          <p:nvPr/>
        </p:nvSpPr>
        <p:spPr>
          <a:xfrm>
            <a:off x="0" y="547895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www.agrip.org/intelligence/cybrary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DC64F7-559F-4CFB-B042-0FF9B25E7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8FA786E1-27B5-4E38-B6D9-B2A2BDF2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88" y="1600200"/>
            <a:ext cx="2715093" cy="27150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8C517C-0612-40EE-9898-48F46FE4FB35}"/>
              </a:ext>
            </a:extLst>
          </p:cNvPr>
          <p:cNvSpPr/>
          <p:nvPr/>
        </p:nvSpPr>
        <p:spPr>
          <a:xfrm>
            <a:off x="2438400" y="260058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Search </a:t>
            </a:r>
            <a:r>
              <a:rPr lang="en-US" sz="2400" dirty="0" err="1"/>
              <a:t>AGRiP</a:t>
            </a:r>
            <a:r>
              <a:rPr lang="en-US" sz="2400" dirty="0"/>
              <a:t> member websites and other trusted web resources.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B80E8C-9AF7-47B1-95E9-5620F9576215}"/>
              </a:ext>
            </a:extLst>
          </p:cNvPr>
          <p:cNvGrpSpPr/>
          <p:nvPr/>
        </p:nvGrpSpPr>
        <p:grpSpPr>
          <a:xfrm>
            <a:off x="638746" y="2463145"/>
            <a:ext cx="1647254" cy="1633162"/>
            <a:chOff x="666338" y="2362200"/>
            <a:chExt cx="2986529" cy="3005137"/>
          </a:xfrm>
        </p:grpSpPr>
        <p:pic>
          <p:nvPicPr>
            <p:cNvPr id="21" name="Content Placeholder 6">
              <a:extLst>
                <a:ext uri="{FF2B5EF4-FFF2-40B4-BE49-F238E27FC236}">
                  <a16:creationId xmlns:a16="http://schemas.microsoft.com/office/drawing/2014/main" id="{44BD1D3F-6C8D-4F2C-902C-7641F056D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38" y="2362200"/>
              <a:ext cx="2986529" cy="300513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238E8E-1AC1-4F2B-A70A-DC461C0D9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53" y="2726499"/>
              <a:ext cx="2190750" cy="21717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15C364-0060-401F-A642-06603CF1D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278" y="3155124"/>
              <a:ext cx="1333500" cy="131445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483E6B5-5A5B-41DC-9591-EBE83F4B061E}"/>
              </a:ext>
            </a:extLst>
          </p:cNvPr>
          <p:cNvSpPr/>
          <p:nvPr/>
        </p:nvSpPr>
        <p:spPr>
          <a:xfrm>
            <a:off x="536022" y="1610085"/>
            <a:ext cx="5559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Visit the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Cybrary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A9583-A436-4449-9BC4-559066E15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3CA9EF-296D-4350-9721-6AD86073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4" y="1786979"/>
            <a:ext cx="3598496" cy="45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38;p4">
            <a:extLst>
              <a:ext uri="{FF2B5EF4-FFF2-40B4-BE49-F238E27FC236}">
                <a16:creationId xmlns:a16="http://schemas.microsoft.com/office/drawing/2014/main" id="{28DFB2CF-D4AA-4947-A038-91D97FC7EDC7}"/>
              </a:ext>
            </a:extLst>
          </p:cNvPr>
          <p:cNvSpPr txBox="1"/>
          <p:nvPr/>
        </p:nvSpPr>
        <p:spPr>
          <a:xfrm>
            <a:off x="4724400" y="2209800"/>
            <a:ext cx="7141796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>
              <a:lnSpc>
                <a:spcPct val="150000"/>
              </a:lnSpc>
              <a:spcBef>
                <a:spcPts val="56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Read full session descriptions</a:t>
            </a:r>
          </a:p>
          <a:p>
            <a:pPr marL="508000" indent="-457200">
              <a:lnSpc>
                <a:spcPct val="150000"/>
              </a:lnSpc>
              <a:spcBef>
                <a:spcPts val="56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Search speakers, attendees and QEI Patrons</a:t>
            </a:r>
          </a:p>
          <a:p>
            <a:pPr marL="508000" indent="-457200">
              <a:lnSpc>
                <a:spcPct val="150000"/>
              </a:lnSpc>
              <a:spcBef>
                <a:spcPts val="56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Filter by session type or role</a:t>
            </a:r>
          </a:p>
          <a:p>
            <a:pPr marL="508000" indent="-457200">
              <a:lnSpc>
                <a:spcPct val="150000"/>
              </a:lnSpc>
              <a:spcBef>
                <a:spcPts val="56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Find session handouts and resources</a:t>
            </a:r>
            <a:endParaRPr sz="2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9CBB2-7609-43F8-BF01-68A0421C5EA1}"/>
              </a:ext>
            </a:extLst>
          </p:cNvPr>
          <p:cNvSpPr/>
          <p:nvPr/>
        </p:nvSpPr>
        <p:spPr>
          <a:xfrm>
            <a:off x="325804" y="5478959"/>
            <a:ext cx="11637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www.agrip.org/app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919BD4-75DF-4098-8478-79A08E50C289}"/>
              </a:ext>
            </a:extLst>
          </p:cNvPr>
          <p:cNvSpPr/>
          <p:nvPr/>
        </p:nvSpPr>
        <p:spPr>
          <a:xfrm>
            <a:off x="2158510" y="1211759"/>
            <a:ext cx="7972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Get the </a:t>
            </a:r>
            <a:r>
              <a:rPr lang="en-US" sz="4400" b="1" dirty="0" err="1">
                <a:latin typeface="Cambria" panose="02040503050406030204" pitchFamily="18" charset="0"/>
              </a:rPr>
              <a:t>AGRiP</a:t>
            </a:r>
            <a:r>
              <a:rPr lang="en-US" sz="4400" b="1" dirty="0">
                <a:latin typeface="Cambria" panose="02040503050406030204" pitchFamily="18" charset="0"/>
              </a:rPr>
              <a:t> Conference App</a:t>
            </a:r>
          </a:p>
        </p:txBody>
      </p:sp>
    </p:spTree>
    <p:extLst>
      <p:ext uri="{BB962C8B-B14F-4D97-AF65-F5344CB8AC3E}">
        <p14:creationId xmlns:p14="http://schemas.microsoft.com/office/powerpoint/2010/main" val="1438719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69F4D1-FFEF-446C-950F-E09DEE8EFE5C}"/>
              </a:ext>
            </a:extLst>
          </p:cNvPr>
          <p:cNvSpPr/>
          <p:nvPr/>
        </p:nvSpPr>
        <p:spPr>
          <a:xfrm>
            <a:off x="0" y="547895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www.agrip.org/best-practices/advisory-standards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DC64F7-559F-4CFB-B042-0FF9B25E7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8FA786E1-27B5-4E38-B6D9-B2A2BDF2B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49" y="1610085"/>
            <a:ext cx="2715093" cy="27150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8C517C-0612-40EE-9898-48F46FE4FB35}"/>
              </a:ext>
            </a:extLst>
          </p:cNvPr>
          <p:cNvSpPr/>
          <p:nvPr/>
        </p:nvSpPr>
        <p:spPr>
          <a:xfrm>
            <a:off x="596858" y="30785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AGRiP</a:t>
            </a:r>
            <a:r>
              <a:rPr lang="en-US" sz="2400" dirty="0"/>
              <a:t> Recognition is a method for pool members to conduct a comprehensive self-assessment of internal operational procedures against industry standards.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83E6B5-5A5B-41DC-9591-EBE83F4B061E}"/>
              </a:ext>
            </a:extLst>
          </p:cNvPr>
          <p:cNvSpPr/>
          <p:nvPr/>
        </p:nvSpPr>
        <p:spPr>
          <a:xfrm>
            <a:off x="562817" y="1619071"/>
            <a:ext cx="9674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Meet the Advisory Standards 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for Recognition</a:t>
            </a:r>
          </a:p>
        </p:txBody>
      </p:sp>
    </p:spTree>
    <p:extLst>
      <p:ext uri="{BB962C8B-B14F-4D97-AF65-F5344CB8AC3E}">
        <p14:creationId xmlns:p14="http://schemas.microsoft.com/office/powerpoint/2010/main" val="185672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69F4D1-FFEF-446C-950F-E09DEE8EFE5C}"/>
              </a:ext>
            </a:extLst>
          </p:cNvPr>
          <p:cNvSpPr/>
          <p:nvPr/>
        </p:nvSpPr>
        <p:spPr>
          <a:xfrm>
            <a:off x="0" y="547895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www.agrip.org/networking/awards-for-excellence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DC64F7-559F-4CFB-B042-0FF9B25E7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8C517C-0612-40EE-9898-48F46FE4FB35}"/>
              </a:ext>
            </a:extLst>
          </p:cNvPr>
          <p:cNvSpPr/>
          <p:nvPr/>
        </p:nvSpPr>
        <p:spPr>
          <a:xfrm>
            <a:off x="625422" y="3581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2023 nominations are open Oct. 10-Nov. 30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83E6B5-5A5B-41DC-9591-EBE83F4B061E}"/>
              </a:ext>
            </a:extLst>
          </p:cNvPr>
          <p:cNvSpPr/>
          <p:nvPr/>
        </p:nvSpPr>
        <p:spPr>
          <a:xfrm>
            <a:off x="536022" y="1610085"/>
            <a:ext cx="776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Recognize outstanding individuals, pools and other groups with the Awards for Excellence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44CB30D-384E-4FE5-87B8-E65DF0C7C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5" y="1595189"/>
            <a:ext cx="2733453" cy="27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7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69F4D1-FFEF-446C-950F-E09DEE8EFE5C}"/>
              </a:ext>
            </a:extLst>
          </p:cNvPr>
          <p:cNvSpPr/>
          <p:nvPr/>
        </p:nvSpPr>
        <p:spPr>
          <a:xfrm>
            <a:off x="0" y="547895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www.agrip.org/networking/awards-for-excellence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DC64F7-559F-4CFB-B042-0FF9B25E7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8C517C-0612-40EE-9898-48F46FE4FB35}"/>
              </a:ext>
            </a:extLst>
          </p:cNvPr>
          <p:cNvSpPr/>
          <p:nvPr/>
        </p:nvSpPr>
        <p:spPr>
          <a:xfrm>
            <a:off x="625422" y="3581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2023 nominations are open Oct. 10-Nov. 30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83E6B5-5A5B-41DC-9591-EBE83F4B061E}"/>
              </a:ext>
            </a:extLst>
          </p:cNvPr>
          <p:cNvSpPr/>
          <p:nvPr/>
        </p:nvSpPr>
        <p:spPr>
          <a:xfrm>
            <a:off x="536022" y="1610085"/>
            <a:ext cx="776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Recognize outstanding individuals, pools and other groups with the Awards for Excellence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44CB30D-384E-4FE5-87B8-E65DF0C7C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5" y="1595189"/>
            <a:ext cx="2733453" cy="27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69F4D1-FFEF-446C-950F-E09DEE8EFE5C}"/>
              </a:ext>
            </a:extLst>
          </p:cNvPr>
          <p:cNvSpPr/>
          <p:nvPr/>
        </p:nvSpPr>
        <p:spPr>
          <a:xfrm>
            <a:off x="0" y="547895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www.agrip.org/networking/awards-for-excellence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DC64F7-559F-4CFB-B042-0FF9B25E7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8C517C-0612-40EE-9898-48F46FE4FB35}"/>
              </a:ext>
            </a:extLst>
          </p:cNvPr>
          <p:cNvSpPr/>
          <p:nvPr/>
        </p:nvSpPr>
        <p:spPr>
          <a:xfrm>
            <a:off x="625422" y="3581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2023 nominations are open Oct. 10-Nov. 30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83E6B5-5A5B-41DC-9591-EBE83F4B061E}"/>
              </a:ext>
            </a:extLst>
          </p:cNvPr>
          <p:cNvSpPr/>
          <p:nvPr/>
        </p:nvSpPr>
        <p:spPr>
          <a:xfrm>
            <a:off x="536022" y="1610085"/>
            <a:ext cx="776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Recognize outstanding individuals, pools and other groups with the Awards for Excellence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44CB30D-384E-4FE5-87B8-E65DF0C7C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5" y="1595189"/>
            <a:ext cx="2733453" cy="27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69F4D1-FFEF-446C-950F-E09DEE8EFE5C}"/>
              </a:ext>
            </a:extLst>
          </p:cNvPr>
          <p:cNvSpPr/>
          <p:nvPr/>
        </p:nvSpPr>
        <p:spPr>
          <a:xfrm>
            <a:off x="1143000" y="5059234"/>
            <a:ext cx="10461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www.twitter.com/powerofpooling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DC64F7-559F-4CFB-B042-0FF9B25E7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LinkedIn logo and symbol, meaning, history, PNG">
            <a:extLst>
              <a:ext uri="{FF2B5EF4-FFF2-40B4-BE49-F238E27FC236}">
                <a16:creationId xmlns:a16="http://schemas.microsoft.com/office/drawing/2014/main" id="{8740CB43-A87C-4ABF-89A6-ACCD1C59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2" y="981724"/>
            <a:ext cx="3542425" cy="19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Twitter Logo And Brand: A Mighty Evolution To Perfection | LOGO.com">
            <a:extLst>
              <a:ext uri="{FF2B5EF4-FFF2-40B4-BE49-F238E27FC236}">
                <a16:creationId xmlns:a16="http://schemas.microsoft.com/office/drawing/2014/main" id="{93B78585-B4E3-4944-9C70-3E2271161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6" b="16000"/>
          <a:stretch/>
        </p:blipFill>
        <p:spPr bwMode="auto">
          <a:xfrm>
            <a:off x="762000" y="3865661"/>
            <a:ext cx="3572209" cy="12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7FF941-5609-4192-B88B-C0938372C8B6}"/>
              </a:ext>
            </a:extLst>
          </p:cNvPr>
          <p:cNvSpPr/>
          <p:nvPr/>
        </p:nvSpPr>
        <p:spPr>
          <a:xfrm>
            <a:off x="1044522" y="2771188"/>
            <a:ext cx="1114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www.linkedin.com/company/powerofpooling</a:t>
            </a:r>
          </a:p>
        </p:txBody>
      </p:sp>
    </p:spTree>
    <p:extLst>
      <p:ext uri="{BB962C8B-B14F-4D97-AF65-F5344CB8AC3E}">
        <p14:creationId xmlns:p14="http://schemas.microsoft.com/office/powerpoint/2010/main" val="218745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43180-F387-4EE3-BF02-056F1C4F6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CONNECTED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BB1BBF0-071D-4DDD-AC20-5276D205B247}"/>
              </a:ext>
            </a:extLst>
          </p:cNvPr>
          <p:cNvSpPr txBox="1">
            <a:spLocks/>
          </p:cNvSpPr>
          <p:nvPr/>
        </p:nvSpPr>
        <p:spPr>
          <a:xfrm>
            <a:off x="2133600" y="1554253"/>
            <a:ext cx="7010400" cy="398526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000" dirty="0">
                <a:latin typeface="+mj-lt"/>
              </a:rPr>
              <a:t>Wi-Fi Network Name:</a:t>
            </a:r>
            <a:r>
              <a:rPr lang="en-US" sz="4000" dirty="0">
                <a:latin typeface="+mj-l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>
                <a:latin typeface="+mj-lt"/>
              </a:rPr>
              <a:t>AGRiP</a:t>
            </a:r>
            <a:endParaRPr lang="en-US" sz="30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latin typeface="+mj-lt"/>
              </a:rPr>
              <a:t>Access Code: </a:t>
            </a:r>
            <a:r>
              <a:rPr lang="en-US" sz="4000" dirty="0">
                <a:latin typeface="+mj-l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latin typeface="+mj-lt"/>
              </a:rPr>
              <a:t>AGRiP2022</a:t>
            </a:r>
          </a:p>
          <a:p>
            <a:pPr>
              <a:buFont typeface="Arial" panose="020B0604020202020204" pitchFamily="34" charset="0"/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6C5C-0EA8-4274-BAAF-0321D7D4F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13" y="1318485"/>
            <a:ext cx="3985261" cy="39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CEA34EA-2D1F-4E9D-9D5F-4E1B0F90806D}"/>
              </a:ext>
            </a:extLst>
          </p:cNvPr>
          <p:cNvSpPr txBox="1">
            <a:spLocks/>
          </p:cNvSpPr>
          <p:nvPr/>
        </p:nvSpPr>
        <p:spPr>
          <a:xfrm>
            <a:off x="1524000" y="1219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Special thanks to QEI Patrons!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1FABB94-4AD9-4F51-8BFB-63F5991C1645}"/>
              </a:ext>
            </a:extLst>
          </p:cNvPr>
          <p:cNvSpPr txBox="1">
            <a:spLocks/>
          </p:cNvSpPr>
          <p:nvPr/>
        </p:nvSpPr>
        <p:spPr>
          <a:xfrm>
            <a:off x="1524000" y="23622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Quality Education Initiative (QEI) Patrons invest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AGRiP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education.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8815F51-999A-4DA8-9538-0AE4978E6908}"/>
              </a:ext>
            </a:extLst>
          </p:cNvPr>
          <p:cNvSpPr txBox="1">
            <a:spLocks/>
          </p:cNvSpPr>
          <p:nvPr/>
        </p:nvSpPr>
        <p:spPr>
          <a:xfrm>
            <a:off x="1524000" y="3796692"/>
            <a:ext cx="9144000" cy="92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Collaborative • Trusted • Effective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82E00-F282-46E2-B1A8-B8B665930BDE}"/>
              </a:ext>
            </a:extLst>
          </p:cNvPr>
          <p:cNvSpPr/>
          <p:nvPr/>
        </p:nvSpPr>
        <p:spPr>
          <a:xfrm>
            <a:off x="0" y="5184952"/>
            <a:ext cx="11637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spcBef>
                <a:spcPts val="56"/>
              </a:spcBef>
              <a:buClr>
                <a:schemeClr val="dk1"/>
              </a:buClr>
              <a:buSzPct val="100000"/>
            </a:pPr>
            <a:r>
              <a:rPr lang="en-US" sz="4000" b="1" dirty="0"/>
              <a:t>www.agrip.org/qei</a:t>
            </a:r>
          </a:p>
        </p:txBody>
      </p:sp>
    </p:spTree>
    <p:extLst>
      <p:ext uri="{BB962C8B-B14F-4D97-AF65-F5344CB8AC3E}">
        <p14:creationId xmlns:p14="http://schemas.microsoft.com/office/powerpoint/2010/main" val="157996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EACBC5-E71B-47D1-8C40-DF157AF38126}"/>
              </a:ext>
            </a:extLst>
          </p:cNvPr>
          <p:cNvSpPr txBox="1"/>
          <p:nvPr/>
        </p:nvSpPr>
        <p:spPr>
          <a:xfrm>
            <a:off x="2555360" y="2641727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Contributing at the highest level of support to pooling</a:t>
            </a:r>
          </a:p>
        </p:txBody>
      </p:sp>
      <p:pic>
        <p:nvPicPr>
          <p:cNvPr id="8" name="Picture 2" descr="Image result for travelers insurance">
            <a:extLst>
              <a:ext uri="{FF2B5EF4-FFF2-40B4-BE49-F238E27FC236}">
                <a16:creationId xmlns:a16="http://schemas.microsoft.com/office/drawing/2014/main" id="{42D89362-80AC-45E2-979B-69740ABF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9913"/>
            <a:ext cx="7549120" cy="20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E516B5-F7B4-46CB-8616-F0451D822272}"/>
              </a:ext>
            </a:extLst>
          </p:cNvPr>
          <p:cNvSpPr txBox="1"/>
          <p:nvPr/>
        </p:nvSpPr>
        <p:spPr>
          <a:xfrm>
            <a:off x="2555360" y="1590656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QEI Legacy Level Patron</a:t>
            </a:r>
          </a:p>
        </p:txBody>
      </p:sp>
    </p:spTree>
    <p:extLst>
      <p:ext uri="{BB962C8B-B14F-4D97-AF65-F5344CB8AC3E}">
        <p14:creationId xmlns:p14="http://schemas.microsoft.com/office/powerpoint/2010/main" val="177267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EACBC5-E71B-47D1-8C40-DF157AF38126}"/>
              </a:ext>
            </a:extLst>
          </p:cNvPr>
          <p:cNvSpPr txBox="1"/>
          <p:nvPr/>
        </p:nvSpPr>
        <p:spPr>
          <a:xfrm>
            <a:off x="2555360" y="2641727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Contributing at the highest level of support to pooling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516B5-F7B4-46CB-8616-F0451D822272}"/>
              </a:ext>
            </a:extLst>
          </p:cNvPr>
          <p:cNvSpPr txBox="1"/>
          <p:nvPr/>
        </p:nvSpPr>
        <p:spPr>
          <a:xfrm>
            <a:off x="2555360" y="1590656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QEI Legacy Level Patron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9601729-B2D9-41AF-9E64-4B762D1C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42883"/>
            <a:ext cx="7162800" cy="16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EACBC5-E71B-47D1-8C40-DF157AF38126}"/>
              </a:ext>
            </a:extLst>
          </p:cNvPr>
          <p:cNvSpPr txBox="1"/>
          <p:nvPr/>
        </p:nvSpPr>
        <p:spPr>
          <a:xfrm>
            <a:off x="2514600" y="211787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Contributing a high level of support to pooling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516B5-F7B4-46CB-8616-F0451D822272}"/>
              </a:ext>
            </a:extLst>
          </p:cNvPr>
          <p:cNvSpPr txBox="1"/>
          <p:nvPr/>
        </p:nvSpPr>
        <p:spPr>
          <a:xfrm>
            <a:off x="2514600" y="10668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QEI CEO Level Patrons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CA56A0-DE63-440F-BECB-25C6ADFE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66" y="2600245"/>
            <a:ext cx="3292470" cy="1926117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4B04B7C-4D08-44D8-8F99-A0F53719F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00233"/>
            <a:ext cx="4114800" cy="10287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CD5CA92-08FD-4119-B596-CE7F165FD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76800"/>
            <a:ext cx="4309872" cy="62179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4A35244-5051-4107-AB78-A75F754B1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861166"/>
            <a:ext cx="3771900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4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EACBC5-E71B-47D1-8C40-DF157AF38126}"/>
              </a:ext>
            </a:extLst>
          </p:cNvPr>
          <p:cNvSpPr txBox="1"/>
          <p:nvPr/>
        </p:nvSpPr>
        <p:spPr>
          <a:xfrm>
            <a:off x="2514600" y="211787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Contributing a high level of support to pooling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516B5-F7B4-46CB-8616-F0451D822272}"/>
              </a:ext>
            </a:extLst>
          </p:cNvPr>
          <p:cNvSpPr txBox="1"/>
          <p:nvPr/>
        </p:nvSpPr>
        <p:spPr>
          <a:xfrm>
            <a:off x="2514600" y="10668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QEI CEO Level Patrons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39272-04D2-4817-9836-56BBFD031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3975"/>
            <a:ext cx="5181600" cy="53669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7C97A458-CA7A-4557-901D-1A1C015C0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75591"/>
            <a:ext cx="4200627" cy="200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FDD585B-9349-40B7-84F6-2F7B85788A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076651"/>
            <a:ext cx="3810000" cy="719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F009F1-BFA5-459C-BA52-495AC0BFF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255651"/>
            <a:ext cx="57150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5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EACBC5-E71B-47D1-8C40-DF157AF38126}"/>
              </a:ext>
            </a:extLst>
          </p:cNvPr>
          <p:cNvSpPr txBox="1"/>
          <p:nvPr/>
        </p:nvSpPr>
        <p:spPr>
          <a:xfrm>
            <a:off x="2514600" y="211787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Contributing a high level of support to pooling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516B5-F7B4-46CB-8616-F0451D822272}"/>
              </a:ext>
            </a:extLst>
          </p:cNvPr>
          <p:cNvSpPr txBox="1"/>
          <p:nvPr/>
        </p:nvSpPr>
        <p:spPr>
          <a:xfrm>
            <a:off x="2514600" y="10668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QEI CEO Level Patrons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8D7823-F8E5-48CA-99E3-DFE80D3AC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9" y="3215061"/>
            <a:ext cx="3152172" cy="1057837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A61903A1-BD3A-4521-A556-FC335072A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45217"/>
            <a:ext cx="1551547" cy="193943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B588E07-4F28-4CF9-BF3F-E40CC20D4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385868"/>
            <a:ext cx="3916688" cy="2139700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62CD7892-10AA-4B17-82FF-F3D9A2BFE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062790"/>
            <a:ext cx="3176564" cy="9656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CEB909-AF9E-41D0-849C-AB0F836CB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" y="5547983"/>
            <a:ext cx="5694382" cy="3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8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RiP PPT template" id="{D465901C-51D1-441D-BDEF-E6ECE567EB31}" vid="{EE7DDD2B-1D19-4676-8DEB-02920C74F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568</Words>
  <Application>Microsoft Office PowerPoint</Application>
  <PresentationFormat>Widescreen</PresentationFormat>
  <Paragraphs>136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Bisquera, Joanne</dc:creator>
  <cp:lastModifiedBy>Schoepke, Susan</cp:lastModifiedBy>
  <cp:revision>68</cp:revision>
  <dcterms:created xsi:type="dcterms:W3CDTF">2022-09-13T13:46:35Z</dcterms:created>
  <dcterms:modified xsi:type="dcterms:W3CDTF">2022-09-27T03:21:56Z</dcterms:modified>
</cp:coreProperties>
</file>