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0"/>
  </p:notesMasterIdLst>
  <p:sldIdLst>
    <p:sldId id="256" r:id="rId5"/>
    <p:sldId id="2147377190" r:id="rId6"/>
    <p:sldId id="2147377186" r:id="rId7"/>
    <p:sldId id="2147377189" r:id="rId8"/>
    <p:sldId id="2147377193" r:id="rId9"/>
    <p:sldId id="2147377192" r:id="rId10"/>
    <p:sldId id="2147377199" r:id="rId11"/>
    <p:sldId id="2147377188" r:id="rId12"/>
    <p:sldId id="2147377194" r:id="rId13"/>
    <p:sldId id="2147377195" r:id="rId14"/>
    <p:sldId id="2147377196" r:id="rId15"/>
    <p:sldId id="2147377197" r:id="rId16"/>
    <p:sldId id="2147377198" r:id="rId17"/>
    <p:sldId id="2147377200" r:id="rId18"/>
    <p:sldId id="281" r:id="rId19"/>
  </p:sldIdLst>
  <p:sldSz cx="12192000" cy="6858000"/>
  <p:notesSz cx="6858000" cy="9144000"/>
  <p:embeddedFontLst>
    <p:embeddedFont>
      <p:font typeface="Museo Sans 300" panose="02000000000000000000" pitchFamily="50" charset="0"/>
      <p:regular r:id="rId21"/>
      <p:bold r:id="rId22"/>
      <p:italic r:id="rId23"/>
    </p:embeddedFont>
    <p:embeddedFont>
      <p:font typeface="Work Sans" pitchFamily="50" charset="0"/>
      <p:regular r:id="rId24"/>
      <p:bold r:id="rId25"/>
      <p:italic r:id="rId26"/>
      <p:boldItalic r:id="rId27"/>
    </p:embeddedFont>
    <p:embeddedFont>
      <p:font typeface="Work Sans Black" pitchFamily="50" charset="0"/>
      <p:bold r:id="rId28"/>
      <p:italic r:id="rId29"/>
      <p:boldItalic r:id="rId30"/>
    </p:embeddedFont>
    <p:embeddedFont>
      <p:font typeface="Work Sans Light" pitchFamily="50"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E3B2E3-A75C-6DFA-0B2C-79027E36A09C}" name="Pooja Kothari" initials="PK" userId="aa55dc321d77538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3759"/>
    <a:srgbClr val="00B2CA"/>
    <a:srgbClr val="78C691"/>
    <a:srgbClr val="EA6725"/>
    <a:srgbClr val="0F0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718C2-E4AE-48BB-AC40-CF0D7D196ED9}" v="7" dt="2025-10-01T13:11:18.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85" autoAdjust="0"/>
    <p:restoredTop sz="89459" autoAdjust="0"/>
  </p:normalViewPr>
  <p:slideViewPr>
    <p:cSldViewPr snapToGrid="0">
      <p:cViewPr varScale="1">
        <p:scale>
          <a:sx n="48" d="100"/>
          <a:sy n="48" d="100"/>
        </p:scale>
        <p:origin x="784" y="264"/>
      </p:cViewPr>
      <p:guideLst/>
    </p:cSldViewPr>
  </p:slideViewPr>
  <p:outlineViewPr>
    <p:cViewPr>
      <p:scale>
        <a:sx n="33" d="100"/>
        <a:sy n="33" d="100"/>
      </p:scale>
      <p:origin x="0" y="0"/>
    </p:cViewPr>
  </p:outlineViewPr>
  <p:notesTextViewPr>
    <p:cViewPr>
      <p:scale>
        <a:sx n="1" d="1"/>
        <a:sy n="1" d="1"/>
      </p:scale>
      <p:origin x="0" y="-17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itchell" userId="03e17c58-d659-4be3-9cb6-fe85f66a1fb5" providerId="ADAL" clId="{12B718C2-E4AE-48BB-AC40-CF0D7D196ED9}"/>
    <pc:docChg chg="undo custSel addSld modSld">
      <pc:chgData name="Karen Mitchell" userId="03e17c58-d659-4be3-9cb6-fe85f66a1fb5" providerId="ADAL" clId="{12B718C2-E4AE-48BB-AC40-CF0D7D196ED9}" dt="2025-10-01T13:11:31.699" v="825" actId="20577"/>
      <pc:docMkLst>
        <pc:docMk/>
      </pc:docMkLst>
      <pc:sldChg chg="modSp mod modNotesTx">
        <pc:chgData name="Karen Mitchell" userId="03e17c58-d659-4be3-9cb6-fe85f66a1fb5" providerId="ADAL" clId="{12B718C2-E4AE-48BB-AC40-CF0D7D196ED9}" dt="2025-09-30T21:27:55.350" v="812" actId="20577"/>
        <pc:sldMkLst>
          <pc:docMk/>
          <pc:sldMk cId="3371495826" sldId="256"/>
        </pc:sldMkLst>
        <pc:spChg chg="mod">
          <ac:chgData name="Karen Mitchell" userId="03e17c58-d659-4be3-9cb6-fe85f66a1fb5" providerId="ADAL" clId="{12B718C2-E4AE-48BB-AC40-CF0D7D196ED9}" dt="2025-09-30T21:17:23.252" v="405" actId="20578"/>
          <ac:spMkLst>
            <pc:docMk/>
            <pc:sldMk cId="3371495826" sldId="256"/>
            <ac:spMk id="2" creationId="{841CE754-80FF-4280-15CA-8BD7073D179E}"/>
          </ac:spMkLst>
        </pc:spChg>
        <pc:spChg chg="mod">
          <ac:chgData name="Karen Mitchell" userId="03e17c58-d659-4be3-9cb6-fe85f66a1fb5" providerId="ADAL" clId="{12B718C2-E4AE-48BB-AC40-CF0D7D196ED9}" dt="2025-09-30T21:26:51.984" v="713" actId="20577"/>
          <ac:spMkLst>
            <pc:docMk/>
            <pc:sldMk cId="3371495826" sldId="256"/>
            <ac:spMk id="3" creationId="{AA910CC6-B7FD-3A4B-30B7-0279627CEB4E}"/>
          </ac:spMkLst>
        </pc:spChg>
      </pc:sldChg>
      <pc:sldChg chg="modSp add mod">
        <pc:chgData name="Karen Mitchell" userId="03e17c58-d659-4be3-9cb6-fe85f66a1fb5" providerId="ADAL" clId="{12B718C2-E4AE-48BB-AC40-CF0D7D196ED9}" dt="2025-10-01T13:11:31.699" v="825" actId="20577"/>
        <pc:sldMkLst>
          <pc:docMk/>
          <pc:sldMk cId="2533584074" sldId="2147377190"/>
        </pc:sldMkLst>
        <pc:spChg chg="mod">
          <ac:chgData name="Karen Mitchell" userId="03e17c58-d659-4be3-9cb6-fe85f66a1fb5" providerId="ADAL" clId="{12B718C2-E4AE-48BB-AC40-CF0D7D196ED9}" dt="2025-10-01T13:11:31.699" v="825" actId="20577"/>
          <ac:spMkLst>
            <pc:docMk/>
            <pc:sldMk cId="2533584074" sldId="2147377190"/>
            <ac:spMk id="4" creationId="{538B0377-E66A-F4A5-9AAE-422851BF70B4}"/>
          </ac:spMkLst>
        </pc:spChg>
      </pc:sldChg>
      <pc:sldChg chg="modNotesTx">
        <pc:chgData name="Karen Mitchell" userId="03e17c58-d659-4be3-9cb6-fe85f66a1fb5" providerId="ADAL" clId="{12B718C2-E4AE-48BB-AC40-CF0D7D196ED9}" dt="2025-09-23T21:44:01.294" v="331" actId="20577"/>
        <pc:sldMkLst>
          <pc:docMk/>
          <pc:sldMk cId="1083765707" sldId="2147377192"/>
        </pc:sldMkLst>
      </pc:sldChg>
      <pc:sldChg chg="modNotesTx">
        <pc:chgData name="Karen Mitchell" userId="03e17c58-d659-4be3-9cb6-fe85f66a1fb5" providerId="ADAL" clId="{12B718C2-E4AE-48BB-AC40-CF0D7D196ED9}" dt="2025-09-30T21:20:03.658" v="482" actId="20577"/>
        <pc:sldMkLst>
          <pc:docMk/>
          <pc:sldMk cId="2064775058" sldId="2147377193"/>
        </pc:sldMkLst>
      </pc:sldChg>
      <pc:sldChg chg="modSp mod">
        <pc:chgData name="Karen Mitchell" userId="03e17c58-d659-4be3-9cb6-fe85f66a1fb5" providerId="ADAL" clId="{12B718C2-E4AE-48BB-AC40-CF0D7D196ED9}" dt="2025-09-23T21:47:11.190" v="337" actId="20577"/>
        <pc:sldMkLst>
          <pc:docMk/>
          <pc:sldMk cId="3539881378" sldId="2147377195"/>
        </pc:sldMkLst>
        <pc:spChg chg="mod">
          <ac:chgData name="Karen Mitchell" userId="03e17c58-d659-4be3-9cb6-fe85f66a1fb5" providerId="ADAL" clId="{12B718C2-E4AE-48BB-AC40-CF0D7D196ED9}" dt="2025-09-23T21:47:11.190" v="337" actId="20577"/>
          <ac:spMkLst>
            <pc:docMk/>
            <pc:sldMk cId="3539881378" sldId="2147377195"/>
            <ac:spMk id="7" creationId="{4DC9DD8C-C83D-5104-0836-04448121CF04}"/>
          </ac:spMkLst>
        </pc:spChg>
      </pc:sldChg>
      <pc:sldChg chg="addSp modSp mod">
        <pc:chgData name="Karen Mitchell" userId="03e17c58-d659-4be3-9cb6-fe85f66a1fb5" providerId="ADAL" clId="{12B718C2-E4AE-48BB-AC40-CF0D7D196ED9}" dt="2025-09-23T21:50:35.385" v="360" actId="6549"/>
        <pc:sldMkLst>
          <pc:docMk/>
          <pc:sldMk cId="2690303649" sldId="2147377198"/>
        </pc:sldMkLst>
        <pc:spChg chg="mod">
          <ac:chgData name="Karen Mitchell" userId="03e17c58-d659-4be3-9cb6-fe85f66a1fb5" providerId="ADAL" clId="{12B718C2-E4AE-48BB-AC40-CF0D7D196ED9}" dt="2025-09-23T18:26:26.614" v="31" actId="20577"/>
          <ac:spMkLst>
            <pc:docMk/>
            <pc:sldMk cId="2690303649" sldId="2147377198"/>
            <ac:spMk id="4" creationId="{4ACDDFD0-2D70-829F-4DA5-BDF6BE1E02C3}"/>
          </ac:spMkLst>
        </pc:spChg>
        <pc:spChg chg="mod">
          <ac:chgData name="Karen Mitchell" userId="03e17c58-d659-4be3-9cb6-fe85f66a1fb5" providerId="ADAL" clId="{12B718C2-E4AE-48BB-AC40-CF0D7D196ED9}" dt="2025-09-23T21:49:17.682" v="350" actId="20577"/>
          <ac:spMkLst>
            <pc:docMk/>
            <pc:sldMk cId="2690303649" sldId="2147377198"/>
            <ac:spMk id="5" creationId="{F7C589CE-C06F-6D16-3EAC-4A1A52039FBA}"/>
          </ac:spMkLst>
        </pc:spChg>
        <pc:spChg chg="add mod">
          <ac:chgData name="Karen Mitchell" userId="03e17c58-d659-4be3-9cb6-fe85f66a1fb5" providerId="ADAL" clId="{12B718C2-E4AE-48BB-AC40-CF0D7D196ED9}" dt="2025-09-23T21:50:35.385" v="360" actId="6549"/>
          <ac:spMkLst>
            <pc:docMk/>
            <pc:sldMk cId="2690303649" sldId="2147377198"/>
            <ac:spMk id="6" creationId="{D74958F7-01B1-1DFA-8D38-B96AF28EA95F}"/>
          </ac:spMkLst>
        </pc:spChg>
      </pc:sldChg>
      <pc:sldChg chg="modSp add mod">
        <pc:chgData name="Karen Mitchell" userId="03e17c58-d659-4be3-9cb6-fe85f66a1fb5" providerId="ADAL" clId="{12B718C2-E4AE-48BB-AC40-CF0D7D196ED9}" dt="2025-09-23T21:54:46.333" v="404" actId="20577"/>
        <pc:sldMkLst>
          <pc:docMk/>
          <pc:sldMk cId="1444344182" sldId="2147377200"/>
        </pc:sldMkLst>
        <pc:spChg chg="mod">
          <ac:chgData name="Karen Mitchell" userId="03e17c58-d659-4be3-9cb6-fe85f66a1fb5" providerId="ADAL" clId="{12B718C2-E4AE-48BB-AC40-CF0D7D196ED9}" dt="2025-09-23T21:54:46.333" v="404" actId="20577"/>
          <ac:spMkLst>
            <pc:docMk/>
            <pc:sldMk cId="1444344182" sldId="2147377200"/>
            <ac:spMk id="5" creationId="{34966C18-C630-6934-7D27-47BD0145D3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C0580-6BAA-B340-A666-BBEFAA48F905}"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6E015-83C2-AB4C-852F-904D24B0D153}" type="slidenum">
              <a:rPr lang="en-US" smtClean="0"/>
              <a:t>‹#›</a:t>
            </a:fld>
            <a:endParaRPr lang="en-US"/>
          </a:p>
        </p:txBody>
      </p:sp>
    </p:spTree>
    <p:extLst>
      <p:ext uri="{BB962C8B-B14F-4D97-AF65-F5344CB8AC3E}">
        <p14:creationId xmlns:p14="http://schemas.microsoft.com/office/powerpoint/2010/main" val="357133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inviting me. I am Dr. Karen Mitchell, former program director, and now AAFP VP for National Residency and Academic Partnerships.</a:t>
            </a:r>
          </a:p>
          <a:p>
            <a:r>
              <a:rPr lang="en-US" dirty="0"/>
              <a:t>Thank you to AFMRD and AFMA for being involved in this initiative, led by AAFP, to improve the systems and processes of residency selection and recruitment in </a:t>
            </a:r>
            <a:r>
              <a:rPr lang="en-US"/>
              <a:t>family medicine. </a:t>
            </a:r>
            <a:endParaRPr lang="en-US" dirty="0"/>
          </a:p>
        </p:txBody>
      </p:sp>
      <p:sp>
        <p:nvSpPr>
          <p:cNvPr id="4" name="Slide Number Placeholder 3"/>
          <p:cNvSpPr>
            <a:spLocks noGrp="1"/>
          </p:cNvSpPr>
          <p:nvPr>
            <p:ph type="sldNum" sz="quarter" idx="5"/>
          </p:nvPr>
        </p:nvSpPr>
        <p:spPr/>
        <p:txBody>
          <a:bodyPr/>
          <a:lstStyle/>
          <a:p>
            <a:fld id="{7096E015-83C2-AB4C-852F-904D24B0D153}" type="slidenum">
              <a:rPr lang="en-US" smtClean="0"/>
              <a:t>1</a:t>
            </a:fld>
            <a:endParaRPr lang="en-US"/>
          </a:p>
        </p:txBody>
      </p:sp>
    </p:spTree>
    <p:extLst>
      <p:ext uri="{BB962C8B-B14F-4D97-AF65-F5344CB8AC3E}">
        <p14:creationId xmlns:p14="http://schemas.microsoft.com/office/powerpoint/2010/main" val="756289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6ED6E-87E8-DB1E-0D7A-D9FEFB901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633FE-6C9F-7931-38BE-D55EBA912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FD2BF-665E-2123-E3F6-25A3FBF0B819}"/>
              </a:ext>
            </a:extLst>
          </p:cNvPr>
          <p:cNvSpPr>
            <a:spLocks noGrp="1"/>
          </p:cNvSpPr>
          <p:nvPr>
            <p:ph type="body" idx="1"/>
          </p:nvPr>
        </p:nvSpPr>
        <p:spPr/>
        <p:txBody>
          <a:bodyPr/>
          <a:lstStyle/>
          <a:p>
            <a:pPr marL="0" indent="0" fontAlgn="base">
              <a:lnSpc>
                <a:spcPct val="100000"/>
              </a:lnSpc>
              <a:spcBef>
                <a:spcPts val="0"/>
              </a:spcBef>
              <a:buNone/>
            </a:pPr>
            <a:endParaRPr lang="en-US" sz="1200" dirty="0">
              <a:solidFill>
                <a:srgbClr val="000000"/>
              </a:solidFill>
              <a:latin typeface="Museo Sans 300" panose="02000000000000000000" pitchFamily="2" charset="77"/>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0879A55-A252-B095-13E7-59A73027E20C}"/>
              </a:ext>
            </a:extLst>
          </p:cNvPr>
          <p:cNvSpPr>
            <a:spLocks noGrp="1"/>
          </p:cNvSpPr>
          <p:nvPr>
            <p:ph type="sldNum" sz="quarter" idx="5"/>
          </p:nvPr>
        </p:nvSpPr>
        <p:spPr/>
        <p:txBody>
          <a:bodyPr/>
          <a:lstStyle/>
          <a:p>
            <a:fld id="{7096E015-83C2-AB4C-852F-904D24B0D153}" type="slidenum">
              <a:rPr lang="en-US" smtClean="0"/>
              <a:t>10</a:t>
            </a:fld>
            <a:endParaRPr lang="en-US"/>
          </a:p>
        </p:txBody>
      </p:sp>
    </p:spTree>
    <p:extLst>
      <p:ext uri="{BB962C8B-B14F-4D97-AF65-F5344CB8AC3E}">
        <p14:creationId xmlns:p14="http://schemas.microsoft.com/office/powerpoint/2010/main" val="353905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E9B1E-D2B8-4E57-77FE-1BE23F3E1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42D98-088A-7DF8-CEA6-9328BC454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2E41E-69D9-24F3-E6D6-0E66957C14A0}"/>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5968D06-18D8-3127-C7DD-4C042BB094D9}"/>
              </a:ext>
            </a:extLst>
          </p:cNvPr>
          <p:cNvSpPr>
            <a:spLocks noGrp="1"/>
          </p:cNvSpPr>
          <p:nvPr>
            <p:ph type="sldNum" sz="quarter" idx="5"/>
          </p:nvPr>
        </p:nvSpPr>
        <p:spPr/>
        <p:txBody>
          <a:bodyPr/>
          <a:lstStyle/>
          <a:p>
            <a:fld id="{7096E015-83C2-AB4C-852F-904D24B0D153}" type="slidenum">
              <a:rPr lang="en-US" smtClean="0"/>
              <a:t>11</a:t>
            </a:fld>
            <a:endParaRPr lang="en-US"/>
          </a:p>
        </p:txBody>
      </p:sp>
    </p:spTree>
    <p:extLst>
      <p:ext uri="{BB962C8B-B14F-4D97-AF65-F5344CB8AC3E}">
        <p14:creationId xmlns:p14="http://schemas.microsoft.com/office/powerpoint/2010/main" val="206511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2B96D-59BD-BC89-FAAD-0410511B8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7F427-28AB-5213-B961-DDA39AC11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9155FA-B017-7B16-954D-39FC057ADB05}"/>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4265505-F895-F47E-99C4-61FDDDBCE3CC}"/>
              </a:ext>
            </a:extLst>
          </p:cNvPr>
          <p:cNvSpPr>
            <a:spLocks noGrp="1"/>
          </p:cNvSpPr>
          <p:nvPr>
            <p:ph type="sldNum" sz="quarter" idx="5"/>
          </p:nvPr>
        </p:nvSpPr>
        <p:spPr/>
        <p:txBody>
          <a:bodyPr/>
          <a:lstStyle/>
          <a:p>
            <a:fld id="{7096E015-83C2-AB4C-852F-904D24B0D153}" type="slidenum">
              <a:rPr lang="en-US" smtClean="0"/>
              <a:t>12</a:t>
            </a:fld>
            <a:endParaRPr lang="en-US"/>
          </a:p>
        </p:txBody>
      </p:sp>
    </p:spTree>
    <p:extLst>
      <p:ext uri="{BB962C8B-B14F-4D97-AF65-F5344CB8AC3E}">
        <p14:creationId xmlns:p14="http://schemas.microsoft.com/office/powerpoint/2010/main" val="67814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3F87B-6EE0-8DCF-CC5E-25D1851F7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2B4C1-E4F6-1D30-BDBF-F516610C1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97368A-8AC4-C622-AE9A-E332303032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374EC-D2C6-1786-89ED-19AB6DFEB72E}"/>
              </a:ext>
            </a:extLst>
          </p:cNvPr>
          <p:cNvSpPr>
            <a:spLocks noGrp="1"/>
          </p:cNvSpPr>
          <p:nvPr>
            <p:ph type="sldNum" sz="quarter" idx="5"/>
          </p:nvPr>
        </p:nvSpPr>
        <p:spPr/>
        <p:txBody>
          <a:bodyPr/>
          <a:lstStyle/>
          <a:p>
            <a:fld id="{7096E015-83C2-AB4C-852F-904D24B0D153}" type="slidenum">
              <a:rPr lang="en-US" smtClean="0"/>
              <a:t>13</a:t>
            </a:fld>
            <a:endParaRPr lang="en-US"/>
          </a:p>
        </p:txBody>
      </p:sp>
    </p:spTree>
    <p:extLst>
      <p:ext uri="{BB962C8B-B14F-4D97-AF65-F5344CB8AC3E}">
        <p14:creationId xmlns:p14="http://schemas.microsoft.com/office/powerpoint/2010/main" val="1387083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EB14F-E943-AD03-0F83-2D888AB26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FC816-C2B7-202E-46E8-1D7444745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5FC09-F085-9B8C-E242-B54BB1EF16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CF001B-86DB-CD1E-57F0-D4AF1DE0C47D}"/>
              </a:ext>
            </a:extLst>
          </p:cNvPr>
          <p:cNvSpPr>
            <a:spLocks noGrp="1"/>
          </p:cNvSpPr>
          <p:nvPr>
            <p:ph type="sldNum" sz="quarter" idx="5"/>
          </p:nvPr>
        </p:nvSpPr>
        <p:spPr/>
        <p:txBody>
          <a:bodyPr/>
          <a:lstStyle/>
          <a:p>
            <a:fld id="{7096E015-83C2-AB4C-852F-904D24B0D153}" type="slidenum">
              <a:rPr lang="en-US" smtClean="0"/>
              <a:t>14</a:t>
            </a:fld>
            <a:endParaRPr lang="en-US"/>
          </a:p>
        </p:txBody>
      </p:sp>
    </p:spTree>
    <p:extLst>
      <p:ext uri="{BB962C8B-B14F-4D97-AF65-F5344CB8AC3E}">
        <p14:creationId xmlns:p14="http://schemas.microsoft.com/office/powerpoint/2010/main" val="323933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Planning Committee: AAFP, AFMRD, AFMA, STFM, ADFM, ABFM, ACOFP, AAFP Foundation.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AAFP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X4.</a:t>
            </a:r>
          </a:p>
        </p:txBody>
      </p:sp>
      <p:sp>
        <p:nvSpPr>
          <p:cNvPr id="4" name="Slide Number Placeholder 3"/>
          <p:cNvSpPr>
            <a:spLocks noGrp="1"/>
          </p:cNvSpPr>
          <p:nvPr>
            <p:ph type="sldNum" sz="quarter" idx="5"/>
          </p:nvPr>
        </p:nvSpPr>
        <p:spPr/>
        <p:txBody>
          <a:bodyPr/>
          <a:lstStyle/>
          <a:p>
            <a:fld id="{7096E015-83C2-AB4C-852F-904D24B0D153}" type="slidenum">
              <a:rPr lang="en-US" smtClean="0"/>
              <a:t>15</a:t>
            </a:fld>
            <a:endParaRPr lang="en-US"/>
          </a:p>
        </p:txBody>
      </p:sp>
    </p:spTree>
    <p:extLst>
      <p:ext uri="{BB962C8B-B14F-4D97-AF65-F5344CB8AC3E}">
        <p14:creationId xmlns:p14="http://schemas.microsoft.com/office/powerpoint/2010/main" val="35355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Museo Sans 300" panose="02000000000000000000" pitchFamily="2" charset="77"/>
              </a:rPr>
              <a:t>-Growing number of geographically distributed residency programs in community settings—ideal for primary care training. More family medicine residencies than any other specialty (&gt;800).</a:t>
            </a:r>
          </a:p>
          <a:p>
            <a:pPr fontAlgn="base">
              <a:lnSpc>
                <a:spcPct val="100000"/>
              </a:lnSpc>
              <a:spcBef>
                <a:spcPts val="0"/>
              </a:spcBef>
            </a:pPr>
            <a:r>
              <a:rPr lang="en-US" sz="1200" dirty="0">
                <a:solidFill>
                  <a:srgbClr val="000000"/>
                </a:solidFill>
                <a:latin typeface="Museo Sans 300" panose="02000000000000000000" pitchFamily="2" charset="77"/>
              </a:rPr>
              <a:t>-To meet U.S. primary care needs, family medicine residencies need to continue expanding. </a:t>
            </a:r>
          </a:p>
          <a:p>
            <a:pPr fontAlgn="base">
              <a:lnSpc>
                <a:spcPct val="100000"/>
              </a:lnSpc>
              <a:spcBef>
                <a:spcPts val="0"/>
              </a:spcBef>
            </a:pPr>
            <a:r>
              <a:rPr lang="en-US" sz="1200" dirty="0">
                <a:solidFill>
                  <a:srgbClr val="000000"/>
                </a:solidFill>
                <a:latin typeface="Museo Sans 300" panose="02000000000000000000" pitchFamily="2" charset="77"/>
              </a:rPr>
              <a:t>-The number of students choosing family medicine in the Main Match is not increasing. </a:t>
            </a:r>
          </a:p>
          <a:p>
            <a:pPr fontAlgn="base">
              <a:lnSpc>
                <a:spcPct val="100000"/>
              </a:lnSpc>
              <a:spcBef>
                <a:spcPts val="0"/>
              </a:spcBef>
            </a:pPr>
            <a:r>
              <a:rPr lang="en-US" sz="1200" dirty="0">
                <a:solidFill>
                  <a:srgbClr val="000000"/>
                </a:solidFill>
                <a:latin typeface="Museo Sans 300" panose="02000000000000000000" pitchFamily="2" charset="77"/>
              </a:rPr>
              <a:t>-Both residency programs and applicants going unmatched. </a:t>
            </a:r>
          </a:p>
          <a:p>
            <a:pPr fontAlgn="base">
              <a:lnSpc>
                <a:spcPct val="100000"/>
              </a:lnSpc>
              <a:spcBef>
                <a:spcPts val="0"/>
              </a:spcBef>
            </a:pPr>
            <a:r>
              <a:rPr lang="en-US" sz="1200" dirty="0">
                <a:solidFill>
                  <a:srgbClr val="000000"/>
                </a:solidFill>
                <a:latin typeface="Museo Sans 300" panose="02000000000000000000" pitchFamily="2" charset="77"/>
              </a:rPr>
              <a:t>-Current application, interview and matching system takes significant time and resources. Hard for applicant find programs they want, hard for programs to find their best applicants who whose values and interests align. </a:t>
            </a:r>
          </a:p>
          <a:p>
            <a:pPr fontAlgn="base">
              <a:lnSpc>
                <a:spcPct val="100000"/>
              </a:lnSpc>
              <a:spcBef>
                <a:spcPts val="0"/>
              </a:spcBef>
            </a:pPr>
            <a:r>
              <a:rPr lang="en-US" sz="1200" dirty="0">
                <a:solidFill>
                  <a:srgbClr val="000000"/>
                </a:solidFill>
                <a:latin typeface="Museo Sans 300" panose="02000000000000000000" pitchFamily="2" charset="77"/>
              </a:rPr>
              <a:t>-Addressing only one aspect of the application, interview and match process won’t be enough to create the systemic change. </a:t>
            </a:r>
          </a:p>
          <a:p>
            <a:pPr fontAlgn="base">
              <a:lnSpc>
                <a:spcPct val="100000"/>
              </a:lnSpc>
              <a:spcBef>
                <a:spcPts val="0"/>
              </a:spcBef>
            </a:pPr>
            <a:r>
              <a:rPr lang="en-US" sz="1200" dirty="0">
                <a:solidFill>
                  <a:srgbClr val="000000"/>
                </a:solidFill>
                <a:latin typeface="Museo Sans 300" panose="02000000000000000000" pitchFamily="2" charset="77"/>
              </a:rPr>
              <a:t>-Urgent action is critical to prevent further loss in the future family medicine workforce.</a:t>
            </a:r>
          </a:p>
          <a:p>
            <a:endParaRPr lang="en-US" dirty="0"/>
          </a:p>
        </p:txBody>
      </p:sp>
      <p:sp>
        <p:nvSpPr>
          <p:cNvPr id="4" name="Slide Number Placeholder 3"/>
          <p:cNvSpPr>
            <a:spLocks noGrp="1"/>
          </p:cNvSpPr>
          <p:nvPr>
            <p:ph type="sldNum" sz="quarter" idx="5"/>
          </p:nvPr>
        </p:nvSpPr>
        <p:spPr/>
        <p:txBody>
          <a:bodyPr/>
          <a:lstStyle/>
          <a:p>
            <a:fld id="{7096E015-83C2-AB4C-852F-904D24B0D153}" type="slidenum">
              <a:rPr lang="en-US" smtClean="0"/>
              <a:t>2</a:t>
            </a:fld>
            <a:endParaRPr lang="en-US"/>
          </a:p>
        </p:txBody>
      </p:sp>
    </p:spTree>
    <p:extLst>
      <p:ext uri="{BB962C8B-B14F-4D97-AF65-F5344CB8AC3E}">
        <p14:creationId xmlns:p14="http://schemas.microsoft.com/office/powerpoint/2010/main" val="347114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6E015-83C2-AB4C-852F-904D24B0D153}" type="slidenum">
              <a:rPr lang="en-US" smtClean="0"/>
              <a:t>3</a:t>
            </a:fld>
            <a:endParaRPr lang="en-US"/>
          </a:p>
        </p:txBody>
      </p:sp>
    </p:spTree>
    <p:extLst>
      <p:ext uri="{BB962C8B-B14F-4D97-AF65-F5344CB8AC3E}">
        <p14:creationId xmlns:p14="http://schemas.microsoft.com/office/powerpoint/2010/main" val="73370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we can create change in the coming 12-24 months using a “focused by design” approach. </a:t>
            </a:r>
          </a:p>
        </p:txBody>
      </p:sp>
      <p:sp>
        <p:nvSpPr>
          <p:cNvPr id="4" name="Slide Number Placeholder 3"/>
          <p:cNvSpPr>
            <a:spLocks noGrp="1"/>
          </p:cNvSpPr>
          <p:nvPr>
            <p:ph type="sldNum" sz="quarter" idx="5"/>
          </p:nvPr>
        </p:nvSpPr>
        <p:spPr/>
        <p:txBody>
          <a:bodyPr/>
          <a:lstStyle/>
          <a:p>
            <a:fld id="{7096E015-83C2-AB4C-852F-904D24B0D153}" type="slidenum">
              <a:rPr lang="en-US" smtClean="0"/>
              <a:t>4</a:t>
            </a:fld>
            <a:endParaRPr lang="en-US"/>
          </a:p>
        </p:txBody>
      </p:sp>
    </p:spTree>
    <p:extLst>
      <p:ext uri="{BB962C8B-B14F-4D97-AF65-F5344CB8AC3E}">
        <p14:creationId xmlns:p14="http://schemas.microsoft.com/office/powerpoint/2010/main" val="74537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EC48D-96E0-7AAB-BE38-51C9246C9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DAB67-47CF-B5AA-A62F-7838AD73B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405E0-6C96-49A9-5241-BDCBE643D52F}"/>
              </a:ext>
            </a:extLst>
          </p:cNvPr>
          <p:cNvSpPr>
            <a:spLocks noGrp="1"/>
          </p:cNvSpPr>
          <p:nvPr>
            <p:ph type="body" idx="1"/>
          </p:nvPr>
        </p:nvSpPr>
        <p:spPr/>
        <p:txBody>
          <a:bodyPr/>
          <a:lstStyle/>
          <a:p>
            <a:r>
              <a:rPr lang="en-US" dirty="0"/>
              <a:t>These are all being worked on by other initiatives and organizations (including people on this webinar and other divisions of AAFP)</a:t>
            </a:r>
          </a:p>
        </p:txBody>
      </p:sp>
      <p:sp>
        <p:nvSpPr>
          <p:cNvPr id="4" name="Slide Number Placeholder 3">
            <a:extLst>
              <a:ext uri="{FF2B5EF4-FFF2-40B4-BE49-F238E27FC236}">
                <a16:creationId xmlns:a16="http://schemas.microsoft.com/office/drawing/2014/main" id="{A0B1C7FA-300B-12A5-7539-1D9D9862F145}"/>
              </a:ext>
            </a:extLst>
          </p:cNvPr>
          <p:cNvSpPr>
            <a:spLocks noGrp="1"/>
          </p:cNvSpPr>
          <p:nvPr>
            <p:ph type="sldNum" sz="quarter" idx="5"/>
          </p:nvPr>
        </p:nvSpPr>
        <p:spPr/>
        <p:txBody>
          <a:bodyPr/>
          <a:lstStyle/>
          <a:p>
            <a:fld id="{7096E015-83C2-AB4C-852F-904D24B0D153}" type="slidenum">
              <a:rPr lang="en-US" smtClean="0"/>
              <a:t>5</a:t>
            </a:fld>
            <a:endParaRPr lang="en-US"/>
          </a:p>
        </p:txBody>
      </p:sp>
    </p:spTree>
    <p:extLst>
      <p:ext uri="{BB962C8B-B14F-4D97-AF65-F5344CB8AC3E}">
        <p14:creationId xmlns:p14="http://schemas.microsoft.com/office/powerpoint/2010/main" val="157009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E0252-7EE0-2A0C-0C52-5F661FA89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15E1F-19B3-F73B-834F-88629EF92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B772A-DCFC-6281-C423-90BFCFA28DA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Meeting objectives: Coalesce around and identify 2-5 major areas where we think if we make changes in those areas, it would have a significant positive impact on the system.  Develop priority action areas and action plans. </a:t>
            </a:r>
          </a:p>
          <a:p>
            <a:r>
              <a:rPr lang="en-US" sz="1200" kern="1200" dirty="0">
                <a:solidFill>
                  <a:schemeClr val="tx1"/>
                </a:solidFill>
                <a:effectLst/>
                <a:latin typeface="+mn-lt"/>
                <a:ea typeface="+mn-ea"/>
                <a:cs typeface="+mn-cs"/>
              </a:rPr>
              <a:t>Define the problem we’re trying to solve.</a:t>
            </a:r>
          </a:p>
          <a:p>
            <a:r>
              <a:rPr lang="en-US" sz="1200" kern="1200" dirty="0">
                <a:solidFill>
                  <a:schemeClr val="tx1"/>
                </a:solidFill>
                <a:effectLst/>
                <a:latin typeface="+mn-lt"/>
                <a:ea typeface="+mn-ea"/>
                <a:cs typeface="+mn-cs"/>
              </a:rPr>
              <a:t>Thank you AFMRD leaders Sarah Cole, Raj Woolever and Grace Yu and to AFMA leaders Emmalyn Dyer and Melissa Keller for participating!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generated a lot of momentum</a:t>
            </a:r>
            <a:endParaRPr lang="en-US" dirty="0"/>
          </a:p>
        </p:txBody>
      </p:sp>
      <p:sp>
        <p:nvSpPr>
          <p:cNvPr id="4" name="Slide Number Placeholder 3">
            <a:extLst>
              <a:ext uri="{FF2B5EF4-FFF2-40B4-BE49-F238E27FC236}">
                <a16:creationId xmlns:a16="http://schemas.microsoft.com/office/drawing/2014/main" id="{C6A55F5A-D6AB-CDAE-6F6E-319BC4546B9C}"/>
              </a:ext>
            </a:extLst>
          </p:cNvPr>
          <p:cNvSpPr>
            <a:spLocks noGrp="1"/>
          </p:cNvSpPr>
          <p:nvPr>
            <p:ph type="sldNum" sz="quarter" idx="5"/>
          </p:nvPr>
        </p:nvSpPr>
        <p:spPr/>
        <p:txBody>
          <a:bodyPr/>
          <a:lstStyle/>
          <a:p>
            <a:fld id="{7096E015-83C2-AB4C-852F-904D24B0D153}" type="slidenum">
              <a:rPr lang="en-US" smtClean="0"/>
              <a:t>6</a:t>
            </a:fld>
            <a:endParaRPr lang="en-US"/>
          </a:p>
        </p:txBody>
      </p:sp>
    </p:spTree>
    <p:extLst>
      <p:ext uri="{BB962C8B-B14F-4D97-AF65-F5344CB8AC3E}">
        <p14:creationId xmlns:p14="http://schemas.microsoft.com/office/powerpoint/2010/main" val="94949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CD2D0-3A81-E974-2806-EC4F831BB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2E890-CD16-4ABF-C13F-905514C87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763D2-E724-D35D-E0FE-0AEE6468FA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E8739-6E01-6667-0A42-F6B16CF1F469}"/>
              </a:ext>
            </a:extLst>
          </p:cNvPr>
          <p:cNvSpPr>
            <a:spLocks noGrp="1"/>
          </p:cNvSpPr>
          <p:nvPr>
            <p:ph type="sldNum" sz="quarter" idx="5"/>
          </p:nvPr>
        </p:nvSpPr>
        <p:spPr/>
        <p:txBody>
          <a:bodyPr/>
          <a:lstStyle/>
          <a:p>
            <a:fld id="{7096E015-83C2-AB4C-852F-904D24B0D153}" type="slidenum">
              <a:rPr lang="en-US" smtClean="0"/>
              <a:t>7</a:t>
            </a:fld>
            <a:endParaRPr lang="en-US"/>
          </a:p>
        </p:txBody>
      </p:sp>
    </p:spTree>
    <p:extLst>
      <p:ext uri="{BB962C8B-B14F-4D97-AF65-F5344CB8AC3E}">
        <p14:creationId xmlns:p14="http://schemas.microsoft.com/office/powerpoint/2010/main" val="1295021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6E015-83C2-AB4C-852F-904D24B0D153}" type="slidenum">
              <a:rPr lang="en-US" smtClean="0"/>
              <a:t>8</a:t>
            </a:fld>
            <a:endParaRPr lang="en-US"/>
          </a:p>
        </p:txBody>
      </p:sp>
    </p:spTree>
    <p:extLst>
      <p:ext uri="{BB962C8B-B14F-4D97-AF65-F5344CB8AC3E}">
        <p14:creationId xmlns:p14="http://schemas.microsoft.com/office/powerpoint/2010/main" val="356114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64537-2EFC-2EAE-A35B-04EC40274B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B6593-9EE0-FF5A-67BC-E764789A6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15DE4-E930-BB02-5B97-2728BCBD76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useo Sans 300" panose="02000000000000000000" pitchFamily="2" charset="77"/>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917F732-E4FC-9C2F-8F22-5528995469ED}"/>
              </a:ext>
            </a:extLst>
          </p:cNvPr>
          <p:cNvSpPr>
            <a:spLocks noGrp="1"/>
          </p:cNvSpPr>
          <p:nvPr>
            <p:ph type="sldNum" sz="quarter" idx="5"/>
          </p:nvPr>
        </p:nvSpPr>
        <p:spPr/>
        <p:txBody>
          <a:bodyPr/>
          <a:lstStyle/>
          <a:p>
            <a:fld id="{7096E015-83C2-AB4C-852F-904D24B0D153}" type="slidenum">
              <a:rPr lang="en-US" smtClean="0"/>
              <a:t>9</a:t>
            </a:fld>
            <a:endParaRPr lang="en-US"/>
          </a:p>
        </p:txBody>
      </p:sp>
    </p:spTree>
    <p:extLst>
      <p:ext uri="{BB962C8B-B14F-4D97-AF65-F5344CB8AC3E}">
        <p14:creationId xmlns:p14="http://schemas.microsoft.com/office/powerpoint/2010/main" val="2429221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0F37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letters on a black background&#10;&#10;Description automatically generated">
            <a:extLst>
              <a:ext uri="{FF2B5EF4-FFF2-40B4-BE49-F238E27FC236}">
                <a16:creationId xmlns:a16="http://schemas.microsoft.com/office/drawing/2014/main" id="{507D0A57-5D7E-A205-5870-946A4972770E}"/>
              </a:ext>
            </a:extLst>
          </p:cNvPr>
          <p:cNvPicPr>
            <a:picLocks noChangeAspect="1"/>
          </p:cNvPicPr>
          <p:nvPr userDrawn="1"/>
        </p:nvPicPr>
        <p:blipFill>
          <a:blip r:embed="rId2"/>
          <a:stretch>
            <a:fillRect/>
          </a:stretch>
        </p:blipFill>
        <p:spPr>
          <a:xfrm>
            <a:off x="788096" y="379984"/>
            <a:ext cx="1728589" cy="535863"/>
          </a:xfrm>
          <a:prstGeom prst="rect">
            <a:avLst/>
          </a:prstGeom>
        </p:spPr>
      </p:pic>
    </p:spTree>
    <p:extLst>
      <p:ext uri="{BB962C8B-B14F-4D97-AF65-F5344CB8AC3E}">
        <p14:creationId xmlns:p14="http://schemas.microsoft.com/office/powerpoint/2010/main" val="312351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EA67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letters on a black background&#10;&#10;Description automatically generated">
            <a:extLst>
              <a:ext uri="{FF2B5EF4-FFF2-40B4-BE49-F238E27FC236}">
                <a16:creationId xmlns:a16="http://schemas.microsoft.com/office/drawing/2014/main" id="{0ADEEF17-FDE3-57CE-092E-132685CC7B5A}"/>
              </a:ext>
            </a:extLst>
          </p:cNvPr>
          <p:cNvPicPr>
            <a:picLocks noChangeAspect="1"/>
          </p:cNvPicPr>
          <p:nvPr userDrawn="1"/>
        </p:nvPicPr>
        <p:blipFill>
          <a:blip r:embed="rId2"/>
          <a:stretch>
            <a:fillRect/>
          </a:stretch>
        </p:blipFill>
        <p:spPr>
          <a:xfrm>
            <a:off x="788096" y="379984"/>
            <a:ext cx="1728589" cy="535863"/>
          </a:xfrm>
          <a:prstGeom prst="rect">
            <a:avLst/>
          </a:prstGeom>
        </p:spPr>
      </p:pic>
      <p:sp>
        <p:nvSpPr>
          <p:cNvPr id="3" name="Title 2">
            <a:extLst>
              <a:ext uri="{FF2B5EF4-FFF2-40B4-BE49-F238E27FC236}">
                <a16:creationId xmlns:a16="http://schemas.microsoft.com/office/drawing/2014/main" id="{F006AFAE-9F34-3B9C-E503-D4DF7CFC01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9025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557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EE06A9-2DC0-A264-A403-90C4BACCFE66}"/>
              </a:ext>
            </a:extLst>
          </p:cNvPr>
          <p:cNvSpPr>
            <a:spLocks noGrp="1"/>
          </p:cNvSpPr>
          <p:nvPr>
            <p:ph type="pic" sz="quarter" idx="10" hasCustomPrompt="1"/>
          </p:nvPr>
        </p:nvSpPr>
        <p:spPr>
          <a:xfrm>
            <a:off x="6983413" y="785813"/>
            <a:ext cx="5032375" cy="5776912"/>
          </a:xfrm>
          <a:prstGeom prst="rect">
            <a:avLst/>
          </a:prstGeom>
        </p:spPr>
        <p:txBody>
          <a:bodyPr/>
          <a:lstStyle>
            <a:lvl1pPr>
              <a:defRPr b="0" i="0">
                <a:latin typeface="Work Sans Light" pitchFamily="2" charset="77"/>
              </a:defRPr>
            </a:lvl1pPr>
          </a:lstStyle>
          <a:p>
            <a:r>
              <a:rPr lang="en-US" dirty="0"/>
              <a:t>Image</a:t>
            </a:r>
          </a:p>
        </p:txBody>
      </p:sp>
    </p:spTree>
    <p:extLst>
      <p:ext uri="{BB962C8B-B14F-4D97-AF65-F5344CB8AC3E}">
        <p14:creationId xmlns:p14="http://schemas.microsoft.com/office/powerpoint/2010/main" val="246642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EE06A9-2DC0-A264-A403-90C4BACCFE66}"/>
              </a:ext>
            </a:extLst>
          </p:cNvPr>
          <p:cNvSpPr>
            <a:spLocks noGrp="1"/>
          </p:cNvSpPr>
          <p:nvPr>
            <p:ph type="pic" sz="quarter" idx="10" hasCustomPrompt="1"/>
          </p:nvPr>
        </p:nvSpPr>
        <p:spPr>
          <a:xfrm>
            <a:off x="187978" y="785813"/>
            <a:ext cx="5032375" cy="5776912"/>
          </a:xfrm>
          <a:prstGeom prst="rect">
            <a:avLst/>
          </a:prstGeom>
        </p:spPr>
        <p:txBody>
          <a:bodyPr/>
          <a:lstStyle>
            <a:lvl1pPr>
              <a:defRPr b="0" i="0">
                <a:latin typeface="Work Sans Light" pitchFamily="2" charset="77"/>
              </a:defRPr>
            </a:lvl1pPr>
          </a:lstStyle>
          <a:p>
            <a:r>
              <a:rPr lang="en-US" dirty="0"/>
              <a:t>Image</a:t>
            </a:r>
          </a:p>
        </p:txBody>
      </p:sp>
    </p:spTree>
    <p:extLst>
      <p:ext uri="{BB962C8B-B14F-4D97-AF65-F5344CB8AC3E}">
        <p14:creationId xmlns:p14="http://schemas.microsoft.com/office/powerpoint/2010/main" val="146523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2BC63A77-AE8B-27F6-F3A5-C8E59B58EA56}"/>
              </a:ext>
            </a:extLst>
          </p:cNvPr>
          <p:cNvSpPr>
            <a:spLocks noGrp="1"/>
          </p:cNvSpPr>
          <p:nvPr>
            <p:ph type="chart" sz="quarter" idx="10"/>
          </p:nvPr>
        </p:nvSpPr>
        <p:spPr>
          <a:xfrm>
            <a:off x="176212" y="741363"/>
            <a:ext cx="11839575" cy="5851525"/>
          </a:xfrm>
          <a:prstGeom prst="rect">
            <a:avLst/>
          </a:prstGeom>
        </p:spPr>
        <p:txBody>
          <a:bodyPr/>
          <a:lstStyle>
            <a:lvl1pPr>
              <a:defRPr b="0" i="0">
                <a:latin typeface="Work Sans Light" pitchFamily="2" charset="77"/>
              </a:defRPr>
            </a:lvl1pPr>
          </a:lstStyle>
          <a:p>
            <a:r>
              <a:rPr lang="en-US"/>
              <a:t>Click icon to add chart</a:t>
            </a:r>
            <a:endParaRPr lang="en-US" dirty="0"/>
          </a:p>
        </p:txBody>
      </p:sp>
    </p:spTree>
    <p:extLst>
      <p:ext uri="{BB962C8B-B14F-4D97-AF65-F5344CB8AC3E}">
        <p14:creationId xmlns:p14="http://schemas.microsoft.com/office/powerpoint/2010/main" val="338273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E1EA597-6D84-D586-8949-72592213E4B9}"/>
              </a:ext>
            </a:extLst>
          </p:cNvPr>
          <p:cNvSpPr>
            <a:spLocks noGrp="1"/>
          </p:cNvSpPr>
          <p:nvPr>
            <p:ph type="tbl" sz="quarter" idx="11"/>
          </p:nvPr>
        </p:nvSpPr>
        <p:spPr>
          <a:xfrm>
            <a:off x="166687" y="741564"/>
            <a:ext cx="11858625" cy="5861050"/>
          </a:xfrm>
          <a:prstGeom prst="rect">
            <a:avLst/>
          </a:prstGeom>
        </p:spPr>
        <p:txBody>
          <a:bodyPr/>
          <a:lstStyle>
            <a:lvl1pPr>
              <a:defRPr b="0" i="0">
                <a:latin typeface="Work Sans Light" pitchFamily="2" charset="77"/>
              </a:defRPr>
            </a:lvl1pPr>
          </a:lstStyle>
          <a:p>
            <a:r>
              <a:rPr lang="en-US"/>
              <a:t>Click icon to add table</a:t>
            </a:r>
            <a:endParaRPr lang="en-US" dirty="0"/>
          </a:p>
        </p:txBody>
      </p:sp>
    </p:spTree>
    <p:extLst>
      <p:ext uri="{BB962C8B-B14F-4D97-AF65-F5344CB8AC3E}">
        <p14:creationId xmlns:p14="http://schemas.microsoft.com/office/powerpoint/2010/main" val="16022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8CC6C7-B3E6-F721-326C-FC977EE9393A}"/>
              </a:ext>
            </a:extLst>
          </p:cNvPr>
          <p:cNvSpPr txBox="1">
            <a:spLocks/>
          </p:cNvSpPr>
          <p:nvPr userDrawn="1"/>
        </p:nvSpPr>
        <p:spPr>
          <a:xfrm>
            <a:off x="10670654" y="162043"/>
            <a:ext cx="1420333" cy="189686"/>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0F3759"/>
                </a:solidFill>
                <a:latin typeface="Work Sans Black" pitchFamily="2" charset="77"/>
              </a:rPr>
              <a:t>RSII</a:t>
            </a:r>
          </a:p>
        </p:txBody>
      </p:sp>
      <p:cxnSp>
        <p:nvCxnSpPr>
          <p:cNvPr id="11" name="Straight Connector 10">
            <a:extLst>
              <a:ext uri="{FF2B5EF4-FFF2-40B4-BE49-F238E27FC236}">
                <a16:creationId xmlns:a16="http://schemas.microsoft.com/office/drawing/2014/main" id="{5CB9BE1E-4B31-E599-89D1-E0D4BED3C0A7}"/>
              </a:ext>
            </a:extLst>
          </p:cNvPr>
          <p:cNvCxnSpPr>
            <a:cxnSpLocks noGrp="1" noRot="1" noMove="1" noResize="1" noEditPoints="1" noAdjustHandles="1" noChangeArrowheads="1" noChangeShapeType="1"/>
          </p:cNvCxnSpPr>
          <p:nvPr userDrawn="1"/>
        </p:nvCxnSpPr>
        <p:spPr>
          <a:xfrm>
            <a:off x="171893" y="493497"/>
            <a:ext cx="11848215" cy="0"/>
          </a:xfrm>
          <a:prstGeom prst="line">
            <a:avLst/>
          </a:prstGeom>
          <a:ln w="6350">
            <a:solidFill>
              <a:srgbClr val="0F3759"/>
            </a:solidFill>
          </a:ln>
        </p:spPr>
        <p:style>
          <a:lnRef idx="2">
            <a:schemeClr val="accent1"/>
          </a:lnRef>
          <a:fillRef idx="0">
            <a:schemeClr val="accent1"/>
          </a:fillRef>
          <a:effectRef idx="1">
            <a:schemeClr val="accent1"/>
          </a:effectRef>
          <a:fontRef idx="minor">
            <a:schemeClr val="tx1"/>
          </a:fontRef>
        </p:style>
      </p:cxnSp>
      <p:pic>
        <p:nvPicPr>
          <p:cNvPr id="5" name="Picture 4" descr="A blue letters on a black background&#10;&#10;Description automatically generated">
            <a:extLst>
              <a:ext uri="{FF2B5EF4-FFF2-40B4-BE49-F238E27FC236}">
                <a16:creationId xmlns:a16="http://schemas.microsoft.com/office/drawing/2014/main" id="{3CC864D4-9A13-58D0-74FF-02DFD1E1E232}"/>
              </a:ext>
            </a:extLst>
          </p:cNvPr>
          <p:cNvPicPr>
            <a:picLocks noChangeAspect="1"/>
          </p:cNvPicPr>
          <p:nvPr userDrawn="1"/>
        </p:nvPicPr>
        <p:blipFill>
          <a:blip r:embed="rId9"/>
          <a:stretch>
            <a:fillRect/>
          </a:stretch>
        </p:blipFill>
        <p:spPr>
          <a:xfrm>
            <a:off x="170229" y="115101"/>
            <a:ext cx="852774" cy="283547"/>
          </a:xfrm>
          <a:prstGeom prst="rect">
            <a:avLst/>
          </a:prstGeom>
        </p:spPr>
      </p:pic>
    </p:spTree>
    <p:extLst>
      <p:ext uri="{BB962C8B-B14F-4D97-AF65-F5344CB8AC3E}">
        <p14:creationId xmlns:p14="http://schemas.microsoft.com/office/powerpoint/2010/main" val="166597082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6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75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E754-80FF-4280-15CA-8BD7073D179E}"/>
              </a:ext>
            </a:extLst>
          </p:cNvPr>
          <p:cNvSpPr>
            <a:spLocks noGrp="1"/>
          </p:cNvSpPr>
          <p:nvPr>
            <p:ph type="ctrTitle" idx="4294967295"/>
          </p:nvPr>
        </p:nvSpPr>
        <p:spPr>
          <a:xfrm>
            <a:off x="788096" y="2010072"/>
            <a:ext cx="7830610" cy="2782111"/>
          </a:xfrm>
          <a:prstGeom prst="rect">
            <a:avLst/>
          </a:prstGeom>
        </p:spPr>
        <p:txBody>
          <a:bodyPr anchor="ctr">
            <a:noAutofit/>
          </a:bodyPr>
          <a:lstStyle/>
          <a:p>
            <a:pPr algn="l">
              <a:lnSpc>
                <a:spcPts val="7200"/>
              </a:lnSpc>
            </a:pPr>
            <a:r>
              <a:rPr lang="en-US" sz="6600" dirty="0">
                <a:solidFill>
                  <a:schemeClr val="bg1"/>
                </a:solidFill>
                <a:latin typeface="Work Sans Light" pitchFamily="2" charset="77"/>
              </a:rPr>
              <a:t>Residency Selection Improvement Initiative</a:t>
            </a:r>
          </a:p>
        </p:txBody>
      </p:sp>
      <p:sp>
        <p:nvSpPr>
          <p:cNvPr id="3" name="Title 1">
            <a:extLst>
              <a:ext uri="{FF2B5EF4-FFF2-40B4-BE49-F238E27FC236}">
                <a16:creationId xmlns:a16="http://schemas.microsoft.com/office/drawing/2014/main" id="{AA910CC6-B7FD-3A4B-30B7-0279627CEB4E}"/>
              </a:ext>
            </a:extLst>
          </p:cNvPr>
          <p:cNvSpPr txBox="1">
            <a:spLocks/>
          </p:cNvSpPr>
          <p:nvPr/>
        </p:nvSpPr>
        <p:spPr>
          <a:xfrm>
            <a:off x="6796399" y="2512676"/>
            <a:ext cx="5157093" cy="183264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solidFill>
                  <a:srgbClr val="FF0000"/>
                </a:solidFill>
                <a:latin typeface="Work Sans Light" pitchFamily="2" charset="77"/>
              </a:rPr>
              <a:t>AFMRD/AFMA Webinar</a:t>
            </a:r>
            <a:endParaRPr lang="en-US" sz="1800" dirty="0">
              <a:solidFill>
                <a:schemeClr val="bg1"/>
              </a:solidFill>
              <a:latin typeface="Work Sans Light" pitchFamily="2" charset="77"/>
            </a:endParaRPr>
          </a:p>
          <a:p>
            <a:pPr algn="l"/>
            <a:r>
              <a:rPr lang="en-US" sz="1800" dirty="0">
                <a:solidFill>
                  <a:srgbClr val="FF0000"/>
                </a:solidFill>
                <a:latin typeface="Work Sans Light" pitchFamily="2" charset="77"/>
              </a:rPr>
              <a:t>October 1, 2025</a:t>
            </a:r>
          </a:p>
          <a:p>
            <a:pPr algn="l"/>
            <a:endParaRPr lang="en-US" sz="1800" dirty="0">
              <a:solidFill>
                <a:schemeClr val="bg1"/>
              </a:solidFill>
              <a:latin typeface="Work Sans Light" pitchFamily="2" charset="77"/>
            </a:endParaRPr>
          </a:p>
          <a:p>
            <a:pPr algn="l"/>
            <a:r>
              <a:rPr lang="en-US" sz="1800" dirty="0">
                <a:solidFill>
                  <a:schemeClr val="bg1"/>
                </a:solidFill>
                <a:latin typeface="Work Sans Light"/>
              </a:rPr>
              <a:t>Karen Mitchell, MD, FAAFP</a:t>
            </a:r>
          </a:p>
          <a:p>
            <a:pPr algn="l"/>
            <a:r>
              <a:rPr lang="en-US" sz="1800" dirty="0">
                <a:solidFill>
                  <a:schemeClr val="bg1"/>
                </a:solidFill>
                <a:latin typeface="Work Sans Light" pitchFamily="2" charset="77"/>
              </a:rPr>
              <a:t>Vice President For National Residency and Academic Partnerships</a:t>
            </a:r>
          </a:p>
        </p:txBody>
      </p:sp>
    </p:spTree>
    <p:extLst>
      <p:ext uri="{BB962C8B-B14F-4D97-AF65-F5344CB8AC3E}">
        <p14:creationId xmlns:p14="http://schemas.microsoft.com/office/powerpoint/2010/main" val="3371495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D126C-2B4B-EBD4-7AD8-247627D309F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AF4A69F-C468-726F-9B52-5D40F274A4F2}"/>
              </a:ext>
            </a:extLst>
          </p:cNvPr>
          <p:cNvSpPr txBox="1">
            <a:spLocks/>
          </p:cNvSpPr>
          <p:nvPr/>
        </p:nvSpPr>
        <p:spPr>
          <a:xfrm>
            <a:off x="788096" y="743706"/>
            <a:ext cx="10844065"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F3759"/>
                </a:solidFill>
                <a:latin typeface="Work Sans Light" pitchFamily="2" charset="77"/>
              </a:rPr>
              <a:t>Re-Imagining the Interview Process</a:t>
            </a:r>
          </a:p>
          <a:p>
            <a:endParaRPr lang="en-US" sz="1800" dirty="0">
              <a:solidFill>
                <a:srgbClr val="0F3759"/>
              </a:solidFill>
              <a:latin typeface="Work Sans Light" pitchFamily="2" charset="77"/>
            </a:endParaRPr>
          </a:p>
        </p:txBody>
      </p:sp>
      <p:sp>
        <p:nvSpPr>
          <p:cNvPr id="2" name="Slide Number Placeholder 3">
            <a:extLst>
              <a:ext uri="{FF2B5EF4-FFF2-40B4-BE49-F238E27FC236}">
                <a16:creationId xmlns:a16="http://schemas.microsoft.com/office/drawing/2014/main" id="{875E2696-FEA9-B311-3B21-438A2F7B63C7}"/>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10</a:t>
            </a:fld>
            <a:endParaRPr lang="en-US" sz="1400" dirty="0">
              <a:latin typeface="Museo Sans 300" panose="02000000000000000000" charset="0"/>
            </a:endParaRPr>
          </a:p>
        </p:txBody>
      </p:sp>
      <p:sp>
        <p:nvSpPr>
          <p:cNvPr id="7" name="Content Placeholder 2">
            <a:extLst>
              <a:ext uri="{FF2B5EF4-FFF2-40B4-BE49-F238E27FC236}">
                <a16:creationId xmlns:a16="http://schemas.microsoft.com/office/drawing/2014/main" id="{4DC9DD8C-C83D-5104-0836-04448121CF04}"/>
              </a:ext>
            </a:extLst>
          </p:cNvPr>
          <p:cNvSpPr txBox="1">
            <a:spLocks/>
          </p:cNvSpPr>
          <p:nvPr/>
        </p:nvSpPr>
        <p:spPr>
          <a:xfrm>
            <a:off x="788097" y="1632857"/>
            <a:ext cx="10615806" cy="46264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en-US" sz="1800" dirty="0">
                <a:solidFill>
                  <a:srgbClr val="000000"/>
                </a:solidFill>
                <a:latin typeface="Work Sans" pitchFamily="2" charset="77"/>
              </a:rPr>
              <a:t>A phased interview process would provide transparency, clarity, and a more seamless experience for both applicants and residency programs. It would provide the opportunity to plan ahead, devote the appropriate amount of time, and clarify expectations around issues such as post-interview communications. </a:t>
            </a:r>
          </a:p>
          <a:p>
            <a:pPr marL="0" indent="0" fontAlgn="base">
              <a:lnSpc>
                <a:spcPct val="100000"/>
              </a:lnSpc>
              <a:spcBef>
                <a:spcPts val="0"/>
              </a:spcBef>
              <a:buNone/>
            </a:pPr>
            <a:endParaRPr lang="en-US" sz="1800" dirty="0">
              <a:solidFill>
                <a:srgbClr val="000000"/>
              </a:solidFill>
              <a:latin typeface="Work Sans" pitchFamily="2" charset="77"/>
            </a:endParaRPr>
          </a:p>
          <a:p>
            <a:pPr marL="0" indent="0" fontAlgn="base">
              <a:lnSpc>
                <a:spcPct val="100000"/>
              </a:lnSpc>
              <a:spcBef>
                <a:spcPts val="0"/>
              </a:spcBef>
              <a:buNone/>
            </a:pPr>
            <a:r>
              <a:rPr lang="en-US" sz="1800" dirty="0">
                <a:solidFill>
                  <a:srgbClr val="000000"/>
                </a:solidFill>
                <a:latin typeface="Work Sans" pitchFamily="2" charset="77"/>
              </a:rPr>
              <a:t>Goal: Enable applicants to choose the program that would be best for them, and residency programs would choose the best applicant for them, increasing likelihood that interviewees select the residency program.  </a:t>
            </a:r>
          </a:p>
          <a:p>
            <a:pPr marL="0" indent="0" fontAlgn="base">
              <a:lnSpc>
                <a:spcPct val="100000"/>
              </a:lnSpc>
              <a:spcBef>
                <a:spcPts val="0"/>
              </a:spcBef>
              <a:buNone/>
            </a:pPr>
            <a:endParaRPr lang="en-US" sz="1800" dirty="0">
              <a:solidFill>
                <a:srgbClr val="000000"/>
              </a:solidFill>
              <a:latin typeface="Work Sans" pitchFamily="2" charset="77"/>
            </a:endParaRPr>
          </a:p>
          <a:p>
            <a:pPr marL="0" indent="0" fontAlgn="base">
              <a:lnSpc>
                <a:spcPct val="100000"/>
              </a:lnSpc>
              <a:spcBef>
                <a:spcPts val="0"/>
              </a:spcBef>
              <a:buNone/>
            </a:pPr>
            <a:r>
              <a:rPr lang="en-US" sz="1800" dirty="0">
                <a:solidFill>
                  <a:srgbClr val="000000"/>
                </a:solidFill>
                <a:latin typeface="Work Sans" pitchFamily="2" charset="77"/>
              </a:rPr>
              <a:t>Proposed approach:</a:t>
            </a:r>
          </a:p>
          <a:p>
            <a:pPr lvl="0"/>
            <a:r>
              <a:rPr lang="en-US" sz="1800" dirty="0">
                <a:solidFill>
                  <a:srgbClr val="000000"/>
                </a:solidFill>
                <a:latin typeface="Work Sans" pitchFamily="2" charset="77"/>
              </a:rPr>
              <a:t>Develop recommendations for concrete ways to make the interview process easier and equitable, effective and efficient for key stakeholders (residency directors, students) </a:t>
            </a:r>
          </a:p>
          <a:p>
            <a:pPr lvl="0"/>
            <a:r>
              <a:rPr lang="en-US" sz="1800" dirty="0">
                <a:latin typeface="Work Sans" pitchFamily="2" charset="77"/>
              </a:rPr>
              <a:t>Convene with key stakeholders, including AFMRD, and review the inputs from the RSII Convening</a:t>
            </a:r>
          </a:p>
          <a:p>
            <a:pPr lvl="0"/>
            <a:r>
              <a:rPr lang="en-US" sz="1800" dirty="0">
                <a:latin typeface="Work Sans" pitchFamily="2" charset="77"/>
              </a:rPr>
              <a:t>Develop a set of recommendations to improve the interview process</a:t>
            </a:r>
          </a:p>
          <a:p>
            <a:pPr lvl="0"/>
            <a:r>
              <a:rPr lang="en-US" sz="1800" dirty="0">
                <a:latin typeface="Work Sans" pitchFamily="2" charset="77"/>
              </a:rPr>
              <a:t>Explore any unintended consequences with key stakeholders and ensure there is input from learners and medical school advisors</a:t>
            </a:r>
          </a:p>
        </p:txBody>
      </p:sp>
    </p:spTree>
    <p:extLst>
      <p:ext uri="{BB962C8B-B14F-4D97-AF65-F5344CB8AC3E}">
        <p14:creationId xmlns:p14="http://schemas.microsoft.com/office/powerpoint/2010/main" val="353988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C7844-9B7A-2C06-199C-4C65744F7E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E447D5E-50D2-857F-4C50-8B93CD1A36BB}"/>
              </a:ext>
            </a:extLst>
          </p:cNvPr>
          <p:cNvSpPr txBox="1">
            <a:spLocks/>
          </p:cNvSpPr>
          <p:nvPr/>
        </p:nvSpPr>
        <p:spPr>
          <a:xfrm>
            <a:off x="788096" y="743706"/>
            <a:ext cx="10844065"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F3759"/>
                </a:solidFill>
                <a:latin typeface="Work Sans Light" pitchFamily="2" charset="77"/>
              </a:rPr>
              <a:t>Improving the Residency Selection and Match for IMGs and Multi-Specialty Applicants </a:t>
            </a:r>
          </a:p>
          <a:p>
            <a:endParaRPr lang="en-US" sz="1800" dirty="0">
              <a:solidFill>
                <a:srgbClr val="0F3759"/>
              </a:solidFill>
              <a:latin typeface="Work Sans Light" pitchFamily="2" charset="77"/>
            </a:endParaRPr>
          </a:p>
        </p:txBody>
      </p:sp>
      <p:sp>
        <p:nvSpPr>
          <p:cNvPr id="2" name="Slide Number Placeholder 3">
            <a:extLst>
              <a:ext uri="{FF2B5EF4-FFF2-40B4-BE49-F238E27FC236}">
                <a16:creationId xmlns:a16="http://schemas.microsoft.com/office/drawing/2014/main" id="{5ED7C691-0400-81A8-4AFB-22C893EB8178}"/>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11</a:t>
            </a:fld>
            <a:endParaRPr lang="en-US" sz="1400" dirty="0">
              <a:latin typeface="Museo Sans 300" panose="02000000000000000000" charset="0"/>
            </a:endParaRPr>
          </a:p>
        </p:txBody>
      </p:sp>
      <p:sp>
        <p:nvSpPr>
          <p:cNvPr id="7" name="Content Placeholder 2">
            <a:extLst>
              <a:ext uri="{FF2B5EF4-FFF2-40B4-BE49-F238E27FC236}">
                <a16:creationId xmlns:a16="http://schemas.microsoft.com/office/drawing/2014/main" id="{D65CD43C-A5E1-042C-6EF5-B501D693856F}"/>
              </a:ext>
            </a:extLst>
          </p:cNvPr>
          <p:cNvSpPr txBox="1">
            <a:spLocks/>
          </p:cNvSpPr>
          <p:nvPr/>
        </p:nvSpPr>
        <p:spPr>
          <a:xfrm>
            <a:off x="788097" y="1915886"/>
            <a:ext cx="10615806" cy="45371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en-US" sz="1800" dirty="0">
                <a:solidFill>
                  <a:srgbClr val="000000"/>
                </a:solidFill>
                <a:latin typeface="Work Sans" pitchFamily="2" charset="77"/>
              </a:rPr>
              <a:t>A set of possible strategies for improving the residency selection and Match for IMG and multi-specialty applicants would benefit both learners and residency programs. There is a likely pool of candidates who are IMGs or multi-specialty that might be a good fit for family medicine that are not being selected for interviews. </a:t>
            </a:r>
          </a:p>
          <a:p>
            <a:pPr marL="0" indent="0" fontAlgn="base">
              <a:lnSpc>
                <a:spcPct val="100000"/>
              </a:lnSpc>
              <a:spcBef>
                <a:spcPts val="0"/>
              </a:spcBef>
              <a:buNone/>
            </a:pPr>
            <a:endParaRPr lang="en-US" sz="1800" dirty="0">
              <a:solidFill>
                <a:srgbClr val="000000"/>
              </a:solidFill>
              <a:latin typeface="Work Sans" pitchFamily="2" charset="77"/>
            </a:endParaRPr>
          </a:p>
          <a:p>
            <a:pPr marL="0" indent="0" fontAlgn="base">
              <a:lnSpc>
                <a:spcPct val="100000"/>
              </a:lnSpc>
              <a:spcBef>
                <a:spcPts val="0"/>
              </a:spcBef>
              <a:buNone/>
            </a:pPr>
            <a:r>
              <a:rPr lang="en-US" sz="1800" dirty="0">
                <a:solidFill>
                  <a:srgbClr val="000000"/>
                </a:solidFill>
                <a:latin typeface="Work Sans" pitchFamily="2" charset="77"/>
              </a:rPr>
              <a:t>Goal: Develop guidance for residency programs on how to best draw from the pool of well qualified IMG applicants, as well as how to encourage multi-specialty applicants to see family medicine as a good fit for them.</a:t>
            </a:r>
          </a:p>
          <a:p>
            <a:pPr marL="0" indent="0" fontAlgn="base">
              <a:lnSpc>
                <a:spcPct val="100000"/>
              </a:lnSpc>
              <a:spcBef>
                <a:spcPts val="0"/>
              </a:spcBef>
              <a:buNone/>
            </a:pPr>
            <a:endParaRPr lang="en-US" sz="1800" dirty="0">
              <a:solidFill>
                <a:srgbClr val="000000"/>
              </a:solidFill>
              <a:latin typeface="Work Sans" pitchFamily="2" charset="77"/>
            </a:endParaRPr>
          </a:p>
          <a:p>
            <a:pPr marL="0" indent="0" fontAlgn="base">
              <a:lnSpc>
                <a:spcPct val="100000"/>
              </a:lnSpc>
              <a:spcBef>
                <a:spcPts val="0"/>
              </a:spcBef>
              <a:buNone/>
            </a:pPr>
            <a:r>
              <a:rPr lang="en-US" sz="1800" dirty="0">
                <a:solidFill>
                  <a:srgbClr val="000000"/>
                </a:solidFill>
                <a:latin typeface="Work Sans" pitchFamily="2" charset="77"/>
              </a:rPr>
              <a:t>Proposed approach:</a:t>
            </a:r>
          </a:p>
          <a:p>
            <a:r>
              <a:rPr lang="en-US" sz="1800" dirty="0">
                <a:solidFill>
                  <a:srgbClr val="000000"/>
                </a:solidFill>
                <a:latin typeface="Work Sans" pitchFamily="2" charset="77"/>
              </a:rPr>
              <a:t>Collect data and information to highlight opportunities that are being missed and why</a:t>
            </a:r>
          </a:p>
          <a:p>
            <a:r>
              <a:rPr lang="en-US" sz="1800" dirty="0">
                <a:latin typeface="Work Sans" pitchFamily="2" charset="77"/>
              </a:rPr>
              <a:t>Interview key association leaders to help identify specific issues and define questions worth probing further. </a:t>
            </a:r>
          </a:p>
          <a:p>
            <a:pPr lvl="0"/>
            <a:r>
              <a:rPr lang="en-US" sz="1800" dirty="0">
                <a:latin typeface="Work Sans" pitchFamily="2" charset="77"/>
              </a:rPr>
              <a:t>Gather data on characteristics of IMGs and multi-specialty applicants, and criteria that residency programs use to assess these applicants via surveys and focus groups.</a:t>
            </a:r>
          </a:p>
          <a:p>
            <a:pPr lvl="0"/>
            <a:r>
              <a:rPr lang="en-US" sz="1800" dirty="0">
                <a:latin typeface="Work Sans" pitchFamily="2" charset="77"/>
              </a:rPr>
              <a:t>Create guidance on:</a:t>
            </a:r>
          </a:p>
          <a:p>
            <a:pPr lvl="1"/>
            <a:r>
              <a:rPr lang="en-US" sz="1400" dirty="0">
                <a:latin typeface="Work Sans" pitchFamily="2" charset="77"/>
              </a:rPr>
              <a:t>How to search for and find strong IMG applicants for residency programs</a:t>
            </a:r>
          </a:p>
          <a:p>
            <a:pPr lvl="1"/>
            <a:r>
              <a:rPr lang="en-US" sz="1400" dirty="0">
                <a:latin typeface="Work Sans" pitchFamily="2" charset="77"/>
              </a:rPr>
              <a:t>How to help multi-specialty applicants see the value and fit within family medicine</a:t>
            </a:r>
          </a:p>
          <a:p>
            <a:pPr lvl="1"/>
            <a:r>
              <a:rPr lang="en-US" sz="1400" dirty="0">
                <a:latin typeface="Work Sans" pitchFamily="2" charset="77"/>
              </a:rPr>
              <a:t>How to help residency programs frame the value of family medicine by highlighting the experiences their program offer</a:t>
            </a:r>
          </a:p>
        </p:txBody>
      </p:sp>
    </p:spTree>
    <p:extLst>
      <p:ext uri="{BB962C8B-B14F-4D97-AF65-F5344CB8AC3E}">
        <p14:creationId xmlns:p14="http://schemas.microsoft.com/office/powerpoint/2010/main" val="316014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CDB49-2580-A2D4-E281-B4F5B5222DF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9B843A-2649-0929-F080-D4D72871B1A9}"/>
              </a:ext>
            </a:extLst>
          </p:cNvPr>
          <p:cNvSpPr txBox="1">
            <a:spLocks/>
          </p:cNvSpPr>
          <p:nvPr/>
        </p:nvSpPr>
        <p:spPr>
          <a:xfrm>
            <a:off x="788096" y="743706"/>
            <a:ext cx="10844065"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F3759"/>
                </a:solidFill>
                <a:latin typeface="Work Sans Light" pitchFamily="2" charset="77"/>
              </a:rPr>
              <a:t>Exploring Multi-Phase Match Options </a:t>
            </a:r>
          </a:p>
          <a:p>
            <a:endParaRPr lang="en-US" sz="1800" dirty="0">
              <a:solidFill>
                <a:srgbClr val="0F3759"/>
              </a:solidFill>
              <a:latin typeface="Work Sans Light" pitchFamily="2" charset="77"/>
            </a:endParaRPr>
          </a:p>
        </p:txBody>
      </p:sp>
      <p:sp>
        <p:nvSpPr>
          <p:cNvPr id="2" name="Slide Number Placeholder 3">
            <a:extLst>
              <a:ext uri="{FF2B5EF4-FFF2-40B4-BE49-F238E27FC236}">
                <a16:creationId xmlns:a16="http://schemas.microsoft.com/office/drawing/2014/main" id="{01AC05D9-110D-2CD4-F151-BA421E189734}"/>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12</a:t>
            </a:fld>
            <a:endParaRPr lang="en-US" sz="1400" dirty="0">
              <a:latin typeface="Museo Sans 300" panose="02000000000000000000" charset="0"/>
            </a:endParaRPr>
          </a:p>
        </p:txBody>
      </p:sp>
      <p:sp>
        <p:nvSpPr>
          <p:cNvPr id="7" name="Content Placeholder 2">
            <a:extLst>
              <a:ext uri="{FF2B5EF4-FFF2-40B4-BE49-F238E27FC236}">
                <a16:creationId xmlns:a16="http://schemas.microsoft.com/office/drawing/2014/main" id="{039BC491-EC41-32FD-0C7D-CEE814AD0118}"/>
              </a:ext>
            </a:extLst>
          </p:cNvPr>
          <p:cNvSpPr txBox="1">
            <a:spLocks/>
          </p:cNvSpPr>
          <p:nvPr/>
        </p:nvSpPr>
        <p:spPr>
          <a:xfrm>
            <a:off x="788097" y="1632857"/>
            <a:ext cx="10615806" cy="462643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en-US" sz="2000" dirty="0">
                <a:solidFill>
                  <a:srgbClr val="000000"/>
                </a:solidFill>
                <a:latin typeface="Work Sans" pitchFamily="2" charset="77"/>
              </a:rPr>
              <a:t>A multi-phased match option or set of options which would allow early commitment between applicants and programs. This would allow programs to focus more resources on undecided applicants later in the process and potentially draw more applicants into the specialty. </a:t>
            </a:r>
          </a:p>
          <a:p>
            <a:pPr marL="0" indent="0" fontAlgn="base">
              <a:lnSpc>
                <a:spcPct val="100000"/>
              </a:lnSpc>
              <a:spcBef>
                <a:spcPts val="0"/>
              </a:spcBef>
              <a:buNone/>
            </a:pPr>
            <a:endParaRPr lang="en-US" sz="2000" dirty="0">
              <a:solidFill>
                <a:srgbClr val="000000"/>
              </a:solidFill>
              <a:latin typeface="Work Sans" pitchFamily="2" charset="77"/>
            </a:endParaRPr>
          </a:p>
          <a:p>
            <a:pPr marL="0" indent="0" fontAlgn="base">
              <a:lnSpc>
                <a:spcPct val="100000"/>
              </a:lnSpc>
              <a:spcBef>
                <a:spcPts val="0"/>
              </a:spcBef>
              <a:buNone/>
            </a:pPr>
            <a:r>
              <a:rPr lang="en-US" sz="2000" dirty="0">
                <a:solidFill>
                  <a:srgbClr val="000000"/>
                </a:solidFill>
                <a:latin typeface="Work Sans" pitchFamily="2" charset="77"/>
              </a:rPr>
              <a:t>Goal: Make the matching process more efficient and economical for both programs and applicants and reduce the number of applicants in the SOAP process.</a:t>
            </a:r>
          </a:p>
          <a:p>
            <a:pPr marL="0" indent="0" fontAlgn="base">
              <a:lnSpc>
                <a:spcPct val="100000"/>
              </a:lnSpc>
              <a:spcBef>
                <a:spcPts val="0"/>
              </a:spcBef>
              <a:buNone/>
            </a:pPr>
            <a:endParaRPr lang="en-US" sz="2000" dirty="0">
              <a:solidFill>
                <a:srgbClr val="000000"/>
              </a:solidFill>
              <a:latin typeface="Work Sans" pitchFamily="2" charset="77"/>
            </a:endParaRPr>
          </a:p>
          <a:p>
            <a:pPr marL="0" indent="0" fontAlgn="base">
              <a:lnSpc>
                <a:spcPct val="100000"/>
              </a:lnSpc>
              <a:spcBef>
                <a:spcPts val="0"/>
              </a:spcBef>
              <a:buNone/>
            </a:pPr>
            <a:r>
              <a:rPr lang="en-US" sz="2000" dirty="0">
                <a:solidFill>
                  <a:srgbClr val="000000"/>
                </a:solidFill>
                <a:latin typeface="Work Sans" pitchFamily="2" charset="77"/>
              </a:rPr>
              <a:t>Proposed approach:</a:t>
            </a:r>
          </a:p>
          <a:p>
            <a:pPr lvl="0"/>
            <a:r>
              <a:rPr lang="en-US" sz="2000" dirty="0">
                <a:latin typeface="Work Sans" pitchFamily="2" charset="77"/>
              </a:rPr>
              <a:t>Collaborate with key stakeholders to analyze and explore a range of options (e.g., “early decision” option, accelerated pathways, and other phased approaches) </a:t>
            </a:r>
          </a:p>
          <a:p>
            <a:pPr lvl="0"/>
            <a:r>
              <a:rPr lang="en-US" sz="2000" dirty="0">
                <a:latin typeface="Work Sans" pitchFamily="2" charset="77"/>
              </a:rPr>
              <a:t>Create models to inform how and whether to operationalize multi-phase Match options </a:t>
            </a:r>
          </a:p>
          <a:p>
            <a:pPr lvl="0"/>
            <a:r>
              <a:rPr lang="en-US" sz="2000" dirty="0">
                <a:latin typeface="Work Sans" pitchFamily="2" charset="77"/>
              </a:rPr>
              <a:t>Understand the implications and impact for both residency programs and applicants</a:t>
            </a:r>
          </a:p>
        </p:txBody>
      </p:sp>
    </p:spTree>
    <p:extLst>
      <p:ext uri="{BB962C8B-B14F-4D97-AF65-F5344CB8AC3E}">
        <p14:creationId xmlns:p14="http://schemas.microsoft.com/office/powerpoint/2010/main" val="349383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7C478-EA8B-068D-BEA0-4BF2EB81D2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ACDDFD0-2D70-829F-4DA5-BDF6BE1E02C3}"/>
              </a:ext>
            </a:extLst>
          </p:cNvPr>
          <p:cNvSpPr txBox="1">
            <a:spLocks/>
          </p:cNvSpPr>
          <p:nvPr/>
        </p:nvSpPr>
        <p:spPr>
          <a:xfrm>
            <a:off x="788097" y="743706"/>
            <a:ext cx="8971920"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0F3759"/>
                </a:solidFill>
                <a:latin typeface="Work Sans Light" pitchFamily="2" charset="77"/>
              </a:rPr>
              <a:t>Audience Poll</a:t>
            </a:r>
            <a:endParaRPr lang="en-US" sz="2400" dirty="0">
              <a:solidFill>
                <a:srgbClr val="0F3759"/>
              </a:solidFill>
              <a:latin typeface="Work Sans Light" pitchFamily="2" charset="77"/>
            </a:endParaRPr>
          </a:p>
          <a:p>
            <a:endParaRPr lang="en-US" sz="2400" dirty="0">
              <a:solidFill>
                <a:srgbClr val="0F3759"/>
              </a:solidFill>
              <a:latin typeface="Work Sans Light" pitchFamily="2" charset="77"/>
            </a:endParaRPr>
          </a:p>
        </p:txBody>
      </p:sp>
      <p:sp>
        <p:nvSpPr>
          <p:cNvPr id="5" name="Content Placeholder 2">
            <a:extLst>
              <a:ext uri="{FF2B5EF4-FFF2-40B4-BE49-F238E27FC236}">
                <a16:creationId xmlns:a16="http://schemas.microsoft.com/office/drawing/2014/main" id="{F7C589CE-C06F-6D16-3EAC-4A1A52039FBA}"/>
              </a:ext>
            </a:extLst>
          </p:cNvPr>
          <p:cNvSpPr txBox="1">
            <a:spLocks/>
          </p:cNvSpPr>
          <p:nvPr/>
        </p:nvSpPr>
        <p:spPr>
          <a:xfrm>
            <a:off x="788097" y="1727429"/>
            <a:ext cx="10844065" cy="38418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1800"/>
              </a:spcBef>
              <a:buNone/>
            </a:pPr>
            <a:r>
              <a:rPr lang="en-US" dirty="0">
                <a:solidFill>
                  <a:srgbClr val="000000"/>
                </a:solidFill>
                <a:latin typeface="Work Sans" pitchFamily="2" charset="77"/>
              </a:rPr>
              <a:t>Which of these priority areas are likely to have the biggest positive impact on your program?</a:t>
            </a:r>
          </a:p>
          <a:p>
            <a:pPr fontAlgn="base">
              <a:lnSpc>
                <a:spcPct val="100000"/>
              </a:lnSpc>
              <a:spcBef>
                <a:spcPts val="0"/>
              </a:spcBef>
            </a:pPr>
            <a:endParaRPr lang="en-US" sz="2000" dirty="0">
              <a:solidFill>
                <a:srgbClr val="000000"/>
              </a:solidFill>
              <a:latin typeface="Work Sans" pitchFamily="2" charset="77"/>
            </a:endParaRPr>
          </a:p>
          <a:p>
            <a:pPr fontAlgn="base">
              <a:lnSpc>
                <a:spcPct val="100000"/>
              </a:lnSpc>
              <a:spcBef>
                <a:spcPts val="0"/>
              </a:spcBef>
            </a:pPr>
            <a:endParaRPr lang="en-US" sz="1800" dirty="0">
              <a:solidFill>
                <a:srgbClr val="000000"/>
              </a:solidFill>
              <a:latin typeface="Work Sans" pitchFamily="2" charset="77"/>
            </a:endParaRPr>
          </a:p>
        </p:txBody>
      </p:sp>
      <p:sp>
        <p:nvSpPr>
          <p:cNvPr id="2" name="Slide Number Placeholder 3">
            <a:extLst>
              <a:ext uri="{FF2B5EF4-FFF2-40B4-BE49-F238E27FC236}">
                <a16:creationId xmlns:a16="http://schemas.microsoft.com/office/drawing/2014/main" id="{D4282A58-7BA1-54F3-6C7E-4CA3FD9EF4FF}"/>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13</a:t>
            </a:fld>
            <a:endParaRPr lang="en-US" sz="1400" dirty="0">
              <a:latin typeface="Museo Sans 300" panose="02000000000000000000" charset="0"/>
            </a:endParaRPr>
          </a:p>
        </p:txBody>
      </p:sp>
      <p:sp>
        <p:nvSpPr>
          <p:cNvPr id="6" name="TextBox 5">
            <a:extLst>
              <a:ext uri="{FF2B5EF4-FFF2-40B4-BE49-F238E27FC236}">
                <a16:creationId xmlns:a16="http://schemas.microsoft.com/office/drawing/2014/main" id="{D74958F7-01B1-1DFA-8D38-B96AF28EA95F}"/>
              </a:ext>
            </a:extLst>
          </p:cNvPr>
          <p:cNvSpPr txBox="1"/>
          <p:nvPr/>
        </p:nvSpPr>
        <p:spPr>
          <a:xfrm>
            <a:off x="1923392" y="2869325"/>
            <a:ext cx="8213835" cy="2631490"/>
          </a:xfrm>
          <a:prstGeom prst="rect">
            <a:avLst/>
          </a:prstGeom>
          <a:noFill/>
        </p:spPr>
        <p:txBody>
          <a:bodyPr wrap="square">
            <a:spAutoFit/>
          </a:bodyPr>
          <a:lstStyle/>
          <a:p>
            <a:pPr marL="514350" marR="0" lvl="0" indent="-514350" algn="l" defTabSz="914400" rtl="0" eaLnBrk="1" fontAlgn="base" latinLnBrk="0" hangingPunct="1">
              <a:lnSpc>
                <a:spcPct val="100000"/>
              </a:lnSpc>
              <a:spcBef>
                <a:spcPts val="1800"/>
              </a:spcBef>
              <a:spcAft>
                <a:spcPts val="0"/>
              </a:spcAft>
              <a:buClrTx/>
              <a:buSzTx/>
              <a:buFont typeface="+mj-lt"/>
              <a:buAutoNum type="arabicPeriod"/>
              <a:tabLst/>
              <a:defRPr/>
            </a:pPr>
            <a:r>
              <a:rPr kumimoji="0" lang="en-US" sz="2400" i="0" u="none" strike="noStrike" kern="1200" cap="none" spc="0" normalizeH="0" baseline="0" noProof="0" dirty="0">
                <a:ln>
                  <a:noFill/>
                </a:ln>
                <a:solidFill>
                  <a:srgbClr val="000000"/>
                </a:solidFill>
                <a:effectLst/>
                <a:uLnTx/>
                <a:uFillTx/>
                <a:latin typeface="Work Sans" pitchFamily="2" charset="77"/>
                <a:ea typeface="+mn-ea"/>
                <a:cs typeface="+mn-cs"/>
              </a:rPr>
              <a:t>Creating a Centralized Program Information Tool</a:t>
            </a:r>
          </a:p>
          <a:p>
            <a:pPr marL="514350" marR="0" lvl="0" indent="-514350" algn="l" defTabSz="914400" rtl="0" eaLnBrk="1" fontAlgn="base" latinLnBrk="0" hangingPunct="1">
              <a:lnSpc>
                <a:spcPct val="100000"/>
              </a:lnSpc>
              <a:spcBef>
                <a:spcPts val="1800"/>
              </a:spcBef>
              <a:spcAft>
                <a:spcPts val="0"/>
              </a:spcAft>
              <a:buClrTx/>
              <a:buSzTx/>
              <a:buFont typeface="+mj-lt"/>
              <a:buAutoNum type="arabicPeriod"/>
              <a:tabLst/>
              <a:defRPr/>
            </a:pPr>
            <a:r>
              <a:rPr kumimoji="0" lang="en-US" sz="2400" i="0" u="none" strike="noStrike" kern="1200" cap="none" spc="0" normalizeH="0" baseline="0" noProof="0" dirty="0">
                <a:ln>
                  <a:noFill/>
                </a:ln>
                <a:solidFill>
                  <a:srgbClr val="000000"/>
                </a:solidFill>
                <a:effectLst/>
                <a:uLnTx/>
                <a:uFillTx/>
                <a:latin typeface="Work Sans" pitchFamily="2" charset="77"/>
                <a:ea typeface="+mn-ea"/>
                <a:cs typeface="+mn-cs"/>
              </a:rPr>
              <a:t>Re-Imagining the Interview Process</a:t>
            </a:r>
          </a:p>
          <a:p>
            <a:pPr marL="514350" marR="0" lvl="0" indent="-514350" algn="l" defTabSz="914400" rtl="0" eaLnBrk="1" fontAlgn="base" latinLnBrk="0" hangingPunct="1">
              <a:lnSpc>
                <a:spcPct val="100000"/>
              </a:lnSpc>
              <a:spcBef>
                <a:spcPts val="1800"/>
              </a:spcBef>
              <a:spcAft>
                <a:spcPts val="0"/>
              </a:spcAft>
              <a:buClrTx/>
              <a:buSzTx/>
              <a:buFont typeface="+mj-lt"/>
              <a:buAutoNum type="arabicPeriod"/>
              <a:tabLst/>
              <a:defRPr/>
            </a:pPr>
            <a:r>
              <a:rPr kumimoji="0" lang="en-US" sz="2400" i="0" u="none" strike="noStrike" kern="1200" cap="none" spc="0" normalizeH="0" baseline="0" noProof="0" dirty="0">
                <a:ln>
                  <a:noFill/>
                </a:ln>
                <a:solidFill>
                  <a:srgbClr val="000000"/>
                </a:solidFill>
                <a:effectLst/>
                <a:uLnTx/>
                <a:uFillTx/>
                <a:latin typeface="Work Sans" pitchFamily="2" charset="77"/>
                <a:ea typeface="+mn-ea"/>
                <a:cs typeface="+mn-cs"/>
              </a:rPr>
              <a:t>Improving the Residency Selection and Match for IMGs and Multi-Specialty Applicants </a:t>
            </a:r>
          </a:p>
          <a:p>
            <a:pPr marL="514350" marR="0" lvl="0" indent="-514350" algn="l" defTabSz="914400" rtl="0" eaLnBrk="1" fontAlgn="base" latinLnBrk="0" hangingPunct="1">
              <a:lnSpc>
                <a:spcPct val="100000"/>
              </a:lnSpc>
              <a:spcBef>
                <a:spcPts val="1800"/>
              </a:spcBef>
              <a:spcAft>
                <a:spcPts val="0"/>
              </a:spcAft>
              <a:buClrTx/>
              <a:buSzTx/>
              <a:buFont typeface="+mj-lt"/>
              <a:buAutoNum type="arabicPeriod"/>
              <a:tabLst/>
              <a:defRPr/>
            </a:pPr>
            <a:r>
              <a:rPr kumimoji="0" lang="en-US" sz="2400" i="0" u="none" strike="noStrike" kern="1200" cap="none" spc="0" normalizeH="0" baseline="0" noProof="0" dirty="0">
                <a:ln>
                  <a:noFill/>
                </a:ln>
                <a:solidFill>
                  <a:srgbClr val="000000"/>
                </a:solidFill>
                <a:effectLst/>
                <a:uLnTx/>
                <a:uFillTx/>
                <a:latin typeface="Work Sans" pitchFamily="2" charset="77"/>
                <a:ea typeface="+mn-ea"/>
                <a:cs typeface="+mn-cs"/>
              </a:rPr>
              <a:t>Exploring Multi-Phase Match Options </a:t>
            </a:r>
          </a:p>
        </p:txBody>
      </p:sp>
    </p:spTree>
    <p:extLst>
      <p:ext uri="{BB962C8B-B14F-4D97-AF65-F5344CB8AC3E}">
        <p14:creationId xmlns:p14="http://schemas.microsoft.com/office/powerpoint/2010/main" val="269030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AFA9-A9CD-E2A8-47AB-E508A3E259B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55CD03C-8378-87F7-74CE-97466ECE2540}"/>
              </a:ext>
            </a:extLst>
          </p:cNvPr>
          <p:cNvSpPr txBox="1">
            <a:spLocks/>
          </p:cNvSpPr>
          <p:nvPr/>
        </p:nvSpPr>
        <p:spPr>
          <a:xfrm>
            <a:off x="788097" y="743706"/>
            <a:ext cx="8971920"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0F3759"/>
                </a:solidFill>
                <a:latin typeface="Work Sans Light" pitchFamily="2" charset="77"/>
              </a:rPr>
              <a:t>Q&amp;A and Discussion</a:t>
            </a:r>
          </a:p>
          <a:p>
            <a:endParaRPr lang="en-US" sz="2400" dirty="0">
              <a:solidFill>
                <a:srgbClr val="0F3759"/>
              </a:solidFill>
              <a:latin typeface="Work Sans Light" pitchFamily="2" charset="77"/>
            </a:endParaRPr>
          </a:p>
        </p:txBody>
      </p:sp>
      <p:sp>
        <p:nvSpPr>
          <p:cNvPr id="5" name="Content Placeholder 2">
            <a:extLst>
              <a:ext uri="{FF2B5EF4-FFF2-40B4-BE49-F238E27FC236}">
                <a16:creationId xmlns:a16="http://schemas.microsoft.com/office/drawing/2014/main" id="{34966C18-C630-6934-7D27-47BD0145D324}"/>
              </a:ext>
            </a:extLst>
          </p:cNvPr>
          <p:cNvSpPr txBox="1">
            <a:spLocks/>
          </p:cNvSpPr>
          <p:nvPr/>
        </p:nvSpPr>
        <p:spPr>
          <a:xfrm>
            <a:off x="788096" y="2206932"/>
            <a:ext cx="10844065" cy="38418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lnSpc>
                <a:spcPct val="100000"/>
              </a:lnSpc>
              <a:spcBef>
                <a:spcPts val="1800"/>
              </a:spcBef>
              <a:buFont typeface="+mj-lt"/>
              <a:buAutoNum type="arabicPeriod"/>
            </a:pPr>
            <a:r>
              <a:rPr lang="en-US" dirty="0">
                <a:solidFill>
                  <a:srgbClr val="000000"/>
                </a:solidFill>
                <a:latin typeface="Work Sans" pitchFamily="2" charset="77"/>
              </a:rPr>
              <a:t>What factors or considerations not yet mentioned could accelerate our impact? Or stand in the way? </a:t>
            </a:r>
          </a:p>
          <a:p>
            <a:pPr marL="514350" indent="-514350" fontAlgn="base">
              <a:lnSpc>
                <a:spcPct val="100000"/>
              </a:lnSpc>
              <a:spcBef>
                <a:spcPts val="1800"/>
              </a:spcBef>
              <a:buFont typeface="+mj-lt"/>
              <a:buAutoNum type="arabicPeriod"/>
            </a:pPr>
            <a:r>
              <a:rPr lang="en-US" dirty="0">
                <a:solidFill>
                  <a:srgbClr val="000000"/>
                </a:solidFill>
                <a:latin typeface="Work Sans" pitchFamily="2" charset="77"/>
              </a:rPr>
              <a:t>What partners or resources have we not thought of that could help move these priority areas forward? </a:t>
            </a:r>
          </a:p>
          <a:p>
            <a:pPr fontAlgn="base">
              <a:lnSpc>
                <a:spcPct val="100000"/>
              </a:lnSpc>
              <a:spcBef>
                <a:spcPts val="0"/>
              </a:spcBef>
            </a:pPr>
            <a:endParaRPr lang="en-US" sz="2000" dirty="0">
              <a:solidFill>
                <a:srgbClr val="000000"/>
              </a:solidFill>
              <a:latin typeface="Work Sans" pitchFamily="2" charset="77"/>
            </a:endParaRPr>
          </a:p>
          <a:p>
            <a:pPr fontAlgn="base">
              <a:lnSpc>
                <a:spcPct val="100000"/>
              </a:lnSpc>
              <a:spcBef>
                <a:spcPts val="0"/>
              </a:spcBef>
            </a:pPr>
            <a:endParaRPr lang="en-US" sz="1800" dirty="0">
              <a:solidFill>
                <a:srgbClr val="000000"/>
              </a:solidFill>
              <a:latin typeface="Work Sans" pitchFamily="2" charset="77"/>
            </a:endParaRPr>
          </a:p>
        </p:txBody>
      </p:sp>
      <p:sp>
        <p:nvSpPr>
          <p:cNvPr id="2" name="Slide Number Placeholder 3">
            <a:extLst>
              <a:ext uri="{FF2B5EF4-FFF2-40B4-BE49-F238E27FC236}">
                <a16:creationId xmlns:a16="http://schemas.microsoft.com/office/drawing/2014/main" id="{8490EA95-10D4-9961-30DE-8D1A9002E6D4}"/>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14</a:t>
            </a:fld>
            <a:endParaRPr lang="en-US" sz="1400" dirty="0">
              <a:latin typeface="Museo Sans 300" panose="02000000000000000000" charset="0"/>
            </a:endParaRPr>
          </a:p>
        </p:txBody>
      </p:sp>
    </p:spTree>
    <p:extLst>
      <p:ext uri="{BB962C8B-B14F-4D97-AF65-F5344CB8AC3E}">
        <p14:creationId xmlns:p14="http://schemas.microsoft.com/office/powerpoint/2010/main" val="144434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E754-80FF-4280-15CA-8BD7073D179E}"/>
              </a:ext>
            </a:extLst>
          </p:cNvPr>
          <p:cNvSpPr>
            <a:spLocks noGrp="1"/>
          </p:cNvSpPr>
          <p:nvPr>
            <p:ph type="ctrTitle" idx="4294967295"/>
          </p:nvPr>
        </p:nvSpPr>
        <p:spPr>
          <a:xfrm>
            <a:off x="788096" y="2010072"/>
            <a:ext cx="7830610" cy="2782111"/>
          </a:xfrm>
          <a:prstGeom prst="rect">
            <a:avLst/>
          </a:prstGeom>
        </p:spPr>
        <p:txBody>
          <a:bodyPr anchor="ctr">
            <a:noAutofit/>
          </a:bodyPr>
          <a:lstStyle/>
          <a:p>
            <a:pPr algn="l">
              <a:lnSpc>
                <a:spcPts val="7200"/>
              </a:lnSpc>
            </a:pPr>
            <a:r>
              <a:rPr lang="en-US" sz="7200" dirty="0">
                <a:solidFill>
                  <a:schemeClr val="bg1"/>
                </a:solidFill>
                <a:latin typeface="Work Sans Light" pitchFamily="2" charset="77"/>
              </a:rPr>
              <a:t>Thank you</a:t>
            </a:r>
          </a:p>
        </p:txBody>
      </p:sp>
      <p:sp>
        <p:nvSpPr>
          <p:cNvPr id="3" name="Slide Number Placeholder 3">
            <a:extLst>
              <a:ext uri="{FF2B5EF4-FFF2-40B4-BE49-F238E27FC236}">
                <a16:creationId xmlns:a16="http://schemas.microsoft.com/office/drawing/2014/main" id="{C10C48C0-DBED-BB2C-2C58-AD9ABADD9F76}"/>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15</a:t>
            </a:fld>
            <a:endParaRPr lang="en-US" sz="1400" dirty="0">
              <a:latin typeface="Museo Sans 300" panose="02000000000000000000" charset="0"/>
            </a:endParaRPr>
          </a:p>
        </p:txBody>
      </p:sp>
    </p:spTree>
    <p:extLst>
      <p:ext uri="{BB962C8B-B14F-4D97-AF65-F5344CB8AC3E}">
        <p14:creationId xmlns:p14="http://schemas.microsoft.com/office/powerpoint/2010/main" val="92064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0904F-7048-11CA-1C56-07FD0E29027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38B0377-E66A-F4A5-9AAE-422851BF70B4}"/>
              </a:ext>
            </a:extLst>
          </p:cNvPr>
          <p:cNvSpPr txBox="1">
            <a:spLocks/>
          </p:cNvSpPr>
          <p:nvPr/>
        </p:nvSpPr>
        <p:spPr>
          <a:xfrm>
            <a:off x="788097" y="743706"/>
            <a:ext cx="8971920"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a:solidFill>
                  <a:srgbClr val="0F3759"/>
                </a:solidFill>
                <a:latin typeface="Work Sans Light" pitchFamily="2" charset="77"/>
              </a:rPr>
              <a:t>Why?</a:t>
            </a:r>
            <a:endParaRPr lang="en-US" sz="4800" dirty="0">
              <a:solidFill>
                <a:srgbClr val="0F3759"/>
              </a:solidFill>
              <a:latin typeface="Work Sans Light" pitchFamily="2" charset="77"/>
            </a:endParaRPr>
          </a:p>
        </p:txBody>
      </p:sp>
      <p:sp>
        <p:nvSpPr>
          <p:cNvPr id="5" name="Content Placeholder 2">
            <a:extLst>
              <a:ext uri="{FF2B5EF4-FFF2-40B4-BE49-F238E27FC236}">
                <a16:creationId xmlns:a16="http://schemas.microsoft.com/office/drawing/2014/main" id="{A7750979-CF10-F192-77D3-4FD370A8AB17}"/>
              </a:ext>
            </a:extLst>
          </p:cNvPr>
          <p:cNvSpPr txBox="1">
            <a:spLocks/>
          </p:cNvSpPr>
          <p:nvPr/>
        </p:nvSpPr>
        <p:spPr>
          <a:xfrm>
            <a:off x="788096" y="2367816"/>
            <a:ext cx="8971920" cy="38418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pPr>
            <a:endParaRPr lang="en-US" sz="1800" dirty="0">
              <a:solidFill>
                <a:srgbClr val="000000"/>
              </a:solidFill>
              <a:latin typeface="Museo Sans 300" panose="02000000000000000000" pitchFamily="2" charset="77"/>
            </a:endParaRPr>
          </a:p>
        </p:txBody>
      </p:sp>
      <p:pic>
        <p:nvPicPr>
          <p:cNvPr id="2" name="Picture 1">
            <a:extLst>
              <a:ext uri="{FF2B5EF4-FFF2-40B4-BE49-F238E27FC236}">
                <a16:creationId xmlns:a16="http://schemas.microsoft.com/office/drawing/2014/main" id="{6C301000-A2AF-C8B4-2036-C4713D7A8F93}"/>
              </a:ext>
            </a:extLst>
          </p:cNvPr>
          <p:cNvPicPr>
            <a:picLocks noChangeAspect="1"/>
          </p:cNvPicPr>
          <p:nvPr/>
        </p:nvPicPr>
        <p:blipFill>
          <a:blip r:embed="rId3"/>
          <a:stretch>
            <a:fillRect/>
          </a:stretch>
        </p:blipFill>
        <p:spPr>
          <a:xfrm>
            <a:off x="2786960" y="1555761"/>
            <a:ext cx="6618080" cy="5225142"/>
          </a:xfrm>
          <a:prstGeom prst="rect">
            <a:avLst/>
          </a:prstGeom>
        </p:spPr>
      </p:pic>
    </p:spTree>
    <p:extLst>
      <p:ext uri="{BB962C8B-B14F-4D97-AF65-F5344CB8AC3E}">
        <p14:creationId xmlns:p14="http://schemas.microsoft.com/office/powerpoint/2010/main" val="253358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87353-5313-2773-7155-AE19BBA11E5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69E0A9B-A35E-A4F5-9F1F-4BC6DD99C458}"/>
              </a:ext>
            </a:extLst>
          </p:cNvPr>
          <p:cNvSpPr txBox="1">
            <a:spLocks/>
          </p:cNvSpPr>
          <p:nvPr/>
        </p:nvSpPr>
        <p:spPr>
          <a:xfrm>
            <a:off x="788097" y="743706"/>
            <a:ext cx="8971920"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u="sng" dirty="0">
                <a:solidFill>
                  <a:srgbClr val="0F3759"/>
                </a:solidFill>
                <a:latin typeface="Work Sans Light" pitchFamily="2" charset="77"/>
              </a:rPr>
              <a:t>Goal</a:t>
            </a:r>
            <a:r>
              <a:rPr lang="en-US" sz="4800" dirty="0">
                <a:solidFill>
                  <a:srgbClr val="0F3759"/>
                </a:solidFill>
                <a:latin typeface="Work Sans Light" pitchFamily="2" charset="77"/>
              </a:rPr>
              <a:t>: Fill all family medicine residency positions in the most effective, efficient and economical way possible</a:t>
            </a:r>
          </a:p>
        </p:txBody>
      </p:sp>
      <p:sp>
        <p:nvSpPr>
          <p:cNvPr id="5" name="Content Placeholder 2">
            <a:extLst>
              <a:ext uri="{FF2B5EF4-FFF2-40B4-BE49-F238E27FC236}">
                <a16:creationId xmlns:a16="http://schemas.microsoft.com/office/drawing/2014/main" id="{804D13BA-6591-FF2A-C95D-E39BD496695C}"/>
              </a:ext>
            </a:extLst>
          </p:cNvPr>
          <p:cNvSpPr txBox="1">
            <a:spLocks/>
          </p:cNvSpPr>
          <p:nvPr/>
        </p:nvSpPr>
        <p:spPr>
          <a:xfrm>
            <a:off x="788097" y="3782959"/>
            <a:ext cx="8971920" cy="24763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pPr>
            <a:r>
              <a:rPr lang="en-US" sz="2400" dirty="0">
                <a:solidFill>
                  <a:srgbClr val="000000"/>
                </a:solidFill>
                <a:latin typeface="Work Sans" pitchFamily="2" charset="77"/>
              </a:rPr>
              <a:t>Help residency applicants find family medicine programs that align with their values and interests</a:t>
            </a:r>
          </a:p>
          <a:p>
            <a:pPr fontAlgn="base">
              <a:lnSpc>
                <a:spcPct val="100000"/>
              </a:lnSpc>
              <a:spcBef>
                <a:spcPts val="0"/>
              </a:spcBef>
            </a:pPr>
            <a:endParaRPr lang="en-US" sz="2400" dirty="0">
              <a:solidFill>
                <a:srgbClr val="000000"/>
              </a:solidFill>
              <a:latin typeface="Work Sans" pitchFamily="2" charset="77"/>
            </a:endParaRPr>
          </a:p>
          <a:p>
            <a:pPr fontAlgn="base">
              <a:lnSpc>
                <a:spcPct val="100000"/>
              </a:lnSpc>
              <a:spcBef>
                <a:spcPts val="0"/>
              </a:spcBef>
            </a:pPr>
            <a:r>
              <a:rPr lang="en-US" sz="2400" dirty="0">
                <a:solidFill>
                  <a:srgbClr val="000000"/>
                </a:solidFill>
                <a:latin typeface="Work Sans" pitchFamily="2" charset="77"/>
              </a:rPr>
              <a:t>Help residency programs find the best possible applicants for their program</a:t>
            </a:r>
          </a:p>
        </p:txBody>
      </p:sp>
      <p:sp>
        <p:nvSpPr>
          <p:cNvPr id="2" name="Slide Number Placeholder 3">
            <a:extLst>
              <a:ext uri="{FF2B5EF4-FFF2-40B4-BE49-F238E27FC236}">
                <a16:creationId xmlns:a16="http://schemas.microsoft.com/office/drawing/2014/main" id="{EADCC677-5999-1036-4760-6E515D2A9305}"/>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3</a:t>
            </a:fld>
            <a:endParaRPr lang="en-US" sz="1400" dirty="0">
              <a:latin typeface="Museo Sans 300" panose="02000000000000000000" charset="0"/>
            </a:endParaRPr>
          </a:p>
        </p:txBody>
      </p:sp>
    </p:spTree>
    <p:extLst>
      <p:ext uri="{BB962C8B-B14F-4D97-AF65-F5344CB8AC3E}">
        <p14:creationId xmlns:p14="http://schemas.microsoft.com/office/powerpoint/2010/main" val="33851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FA76B-9E42-C65E-4CD5-563B14A22AB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E7B8F56-5714-ACF5-2332-5EED8BB6D83A}"/>
              </a:ext>
            </a:extLst>
          </p:cNvPr>
          <p:cNvSpPr txBox="1">
            <a:spLocks/>
          </p:cNvSpPr>
          <p:nvPr/>
        </p:nvSpPr>
        <p:spPr>
          <a:xfrm>
            <a:off x="788096" y="743706"/>
            <a:ext cx="10615807"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F3759"/>
                </a:solidFill>
                <a:latin typeface="Work Sans Light" pitchFamily="2" charset="77"/>
              </a:rPr>
              <a:t>Focus on Residency Selection Process</a:t>
            </a:r>
          </a:p>
        </p:txBody>
      </p:sp>
      <p:sp>
        <p:nvSpPr>
          <p:cNvPr id="5" name="Content Placeholder 2">
            <a:extLst>
              <a:ext uri="{FF2B5EF4-FFF2-40B4-BE49-F238E27FC236}">
                <a16:creationId xmlns:a16="http://schemas.microsoft.com/office/drawing/2014/main" id="{63437888-6EE9-F411-1450-70C24191C96B}"/>
              </a:ext>
            </a:extLst>
          </p:cNvPr>
          <p:cNvSpPr txBox="1">
            <a:spLocks/>
          </p:cNvSpPr>
          <p:nvPr/>
        </p:nvSpPr>
        <p:spPr>
          <a:xfrm>
            <a:off x="788096" y="2367816"/>
            <a:ext cx="8971920" cy="38418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pPr>
            <a:endParaRPr lang="en-US" sz="1800" dirty="0">
              <a:solidFill>
                <a:srgbClr val="000000"/>
              </a:solidFill>
              <a:latin typeface="Museo Sans 300" panose="02000000000000000000" pitchFamily="2" charset="77"/>
            </a:endParaRPr>
          </a:p>
        </p:txBody>
      </p:sp>
      <p:pic>
        <p:nvPicPr>
          <p:cNvPr id="3" name="Picture 2">
            <a:extLst>
              <a:ext uri="{FF2B5EF4-FFF2-40B4-BE49-F238E27FC236}">
                <a16:creationId xmlns:a16="http://schemas.microsoft.com/office/drawing/2014/main" id="{E868AE9B-47E4-D430-3D93-84A1C5F4D84F}"/>
              </a:ext>
            </a:extLst>
          </p:cNvPr>
          <p:cNvPicPr>
            <a:picLocks noChangeAspect="1"/>
          </p:cNvPicPr>
          <p:nvPr/>
        </p:nvPicPr>
        <p:blipFill>
          <a:blip r:embed="rId3"/>
          <a:stretch>
            <a:fillRect/>
          </a:stretch>
        </p:blipFill>
        <p:spPr>
          <a:xfrm>
            <a:off x="1569332" y="1511922"/>
            <a:ext cx="9053333" cy="4941080"/>
          </a:xfrm>
          <a:prstGeom prst="rect">
            <a:avLst/>
          </a:prstGeom>
          <a:ln>
            <a:no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C8CC5BCD-15C9-0C58-9AE9-BE2B420CC547}"/>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4</a:t>
            </a:fld>
            <a:endParaRPr lang="en-US" sz="1400" dirty="0">
              <a:latin typeface="Museo Sans 300" panose="02000000000000000000" charset="0"/>
            </a:endParaRPr>
          </a:p>
        </p:txBody>
      </p:sp>
    </p:spTree>
    <p:extLst>
      <p:ext uri="{BB962C8B-B14F-4D97-AF65-F5344CB8AC3E}">
        <p14:creationId xmlns:p14="http://schemas.microsoft.com/office/powerpoint/2010/main" val="384854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3C4B2-FD4D-9A84-EAC3-8EA5D612F6F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847B48C-877B-B606-4F80-75D5BCA96821}"/>
              </a:ext>
            </a:extLst>
          </p:cNvPr>
          <p:cNvSpPr txBox="1">
            <a:spLocks/>
          </p:cNvSpPr>
          <p:nvPr/>
        </p:nvSpPr>
        <p:spPr>
          <a:xfrm>
            <a:off x="788097" y="743706"/>
            <a:ext cx="8971920"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F3759"/>
                </a:solidFill>
                <a:latin typeface="Work Sans Light" pitchFamily="2" charset="77"/>
              </a:rPr>
              <a:t>Important factors</a:t>
            </a:r>
          </a:p>
          <a:p>
            <a:endParaRPr lang="en-US" sz="2400" dirty="0">
              <a:solidFill>
                <a:srgbClr val="0F3759"/>
              </a:solidFill>
              <a:latin typeface="Work Sans Light" pitchFamily="2" charset="77"/>
            </a:endParaRPr>
          </a:p>
        </p:txBody>
      </p:sp>
      <p:sp>
        <p:nvSpPr>
          <p:cNvPr id="5" name="Content Placeholder 2">
            <a:extLst>
              <a:ext uri="{FF2B5EF4-FFF2-40B4-BE49-F238E27FC236}">
                <a16:creationId xmlns:a16="http://schemas.microsoft.com/office/drawing/2014/main" id="{7EE1485A-54BB-87C7-8749-75E06E123F9E}"/>
              </a:ext>
            </a:extLst>
          </p:cNvPr>
          <p:cNvSpPr txBox="1">
            <a:spLocks/>
          </p:cNvSpPr>
          <p:nvPr/>
        </p:nvSpPr>
        <p:spPr>
          <a:xfrm>
            <a:off x="788097" y="2206932"/>
            <a:ext cx="8971920" cy="38418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pPr>
            <a:r>
              <a:rPr lang="en-US" sz="2400" dirty="0">
                <a:solidFill>
                  <a:srgbClr val="000000"/>
                </a:solidFill>
                <a:latin typeface="Work Sans" pitchFamily="2" charset="77"/>
              </a:rPr>
              <a:t>Broader factors influencing students’ specialty choice.</a:t>
            </a:r>
          </a:p>
          <a:p>
            <a:pPr fontAlgn="base">
              <a:lnSpc>
                <a:spcPct val="100000"/>
              </a:lnSpc>
              <a:spcBef>
                <a:spcPts val="0"/>
              </a:spcBef>
            </a:pPr>
            <a:r>
              <a:rPr lang="en-US" sz="2400" dirty="0">
                <a:solidFill>
                  <a:srgbClr val="000000"/>
                </a:solidFill>
                <a:latin typeface="Work Sans" pitchFamily="2" charset="77"/>
              </a:rPr>
              <a:t>Pathways to medical school (except as related to early residency commitment).</a:t>
            </a:r>
          </a:p>
          <a:p>
            <a:pPr fontAlgn="base">
              <a:lnSpc>
                <a:spcPct val="100000"/>
              </a:lnSpc>
              <a:spcBef>
                <a:spcPts val="0"/>
              </a:spcBef>
            </a:pPr>
            <a:r>
              <a:rPr lang="en-US" sz="2400" dirty="0">
                <a:solidFill>
                  <a:srgbClr val="000000"/>
                </a:solidFill>
                <a:latin typeface="Work Sans" pitchFamily="2" charset="77"/>
              </a:rPr>
              <a:t>Family physician practice and payment issues.</a:t>
            </a:r>
          </a:p>
          <a:p>
            <a:pPr marL="0" indent="0" fontAlgn="base">
              <a:lnSpc>
                <a:spcPct val="100000"/>
              </a:lnSpc>
              <a:spcBef>
                <a:spcPts val="0"/>
              </a:spcBef>
              <a:buNone/>
            </a:pPr>
            <a:endParaRPr lang="en-US" sz="2000" dirty="0">
              <a:solidFill>
                <a:srgbClr val="000000"/>
              </a:solidFill>
              <a:latin typeface="Museo Sans 300" panose="02000000000000000000"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F3759"/>
                </a:solidFill>
                <a:effectLst/>
                <a:uLnTx/>
                <a:uFillTx/>
                <a:latin typeface="Work Sans Light" pitchFamily="2" charset="77"/>
                <a:ea typeface="+mn-ea"/>
                <a:cs typeface="+mn-cs"/>
              </a:rPr>
              <a:t>…being worked on by other initiatives and organizations, including</a:t>
            </a:r>
            <a:r>
              <a:rPr lang="en-US" dirty="0">
                <a:solidFill>
                  <a:srgbClr val="0F3759"/>
                </a:solidFill>
                <a:latin typeface="Work Sans Light" pitchFamily="2" charset="77"/>
              </a:rPr>
              <a:t> other divisions of AAFP</a:t>
            </a:r>
            <a:endParaRPr kumimoji="0" lang="en-US" b="0" i="0" u="none" strike="noStrike" kern="1200" cap="none" spc="0" normalizeH="0" baseline="0" noProof="0" dirty="0">
              <a:ln>
                <a:noFill/>
              </a:ln>
              <a:solidFill>
                <a:srgbClr val="0F3759"/>
              </a:solidFill>
              <a:effectLst/>
              <a:uLnTx/>
              <a:uFillTx/>
              <a:latin typeface="Work Sans Light" pitchFamily="2" charset="77"/>
              <a:ea typeface="+mn-ea"/>
              <a:cs typeface="+mn-cs"/>
            </a:endParaRPr>
          </a:p>
          <a:p>
            <a:pPr fontAlgn="base">
              <a:lnSpc>
                <a:spcPct val="100000"/>
              </a:lnSpc>
              <a:spcBef>
                <a:spcPts val="0"/>
              </a:spcBef>
            </a:pPr>
            <a:endParaRPr lang="en-US" sz="2000" dirty="0">
              <a:solidFill>
                <a:srgbClr val="000000"/>
              </a:solidFill>
              <a:latin typeface="Museo Sans 300" panose="02000000000000000000" pitchFamily="2" charset="77"/>
            </a:endParaRPr>
          </a:p>
          <a:p>
            <a:pPr fontAlgn="base">
              <a:lnSpc>
                <a:spcPct val="100000"/>
              </a:lnSpc>
              <a:spcBef>
                <a:spcPts val="0"/>
              </a:spcBef>
            </a:pPr>
            <a:endParaRPr lang="en-US" sz="1800" dirty="0">
              <a:solidFill>
                <a:srgbClr val="000000"/>
              </a:solidFill>
              <a:latin typeface="Museo Sans 300" panose="02000000000000000000" pitchFamily="2" charset="77"/>
            </a:endParaRPr>
          </a:p>
        </p:txBody>
      </p:sp>
      <p:pic>
        <p:nvPicPr>
          <p:cNvPr id="3" name="Graphic 2" descr="Route (Two Pins With A Path) with solid fill">
            <a:extLst>
              <a:ext uri="{FF2B5EF4-FFF2-40B4-BE49-F238E27FC236}">
                <a16:creationId xmlns:a16="http://schemas.microsoft.com/office/drawing/2014/main" id="{276273E3-A88C-719C-DF93-310336564B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9952" y="3767432"/>
            <a:ext cx="2537791" cy="2537791"/>
          </a:xfrm>
          <a:prstGeom prst="rect">
            <a:avLst/>
          </a:prstGeom>
        </p:spPr>
      </p:pic>
      <p:sp>
        <p:nvSpPr>
          <p:cNvPr id="2" name="Slide Number Placeholder 3">
            <a:extLst>
              <a:ext uri="{FF2B5EF4-FFF2-40B4-BE49-F238E27FC236}">
                <a16:creationId xmlns:a16="http://schemas.microsoft.com/office/drawing/2014/main" id="{4115F9AA-AF53-0D00-8897-F9B925EE66CE}"/>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5</a:t>
            </a:fld>
            <a:endParaRPr lang="en-US" sz="1400" dirty="0">
              <a:latin typeface="Museo Sans 300" panose="02000000000000000000" charset="0"/>
            </a:endParaRPr>
          </a:p>
        </p:txBody>
      </p:sp>
    </p:spTree>
    <p:extLst>
      <p:ext uri="{BB962C8B-B14F-4D97-AF65-F5344CB8AC3E}">
        <p14:creationId xmlns:p14="http://schemas.microsoft.com/office/powerpoint/2010/main" val="206477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8F323-764D-1416-C80A-65663248B51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3231FE7F-0AFE-4B11-AFCD-E8AC506BB36E}"/>
              </a:ext>
            </a:extLst>
          </p:cNvPr>
          <p:cNvSpPr txBox="1">
            <a:spLocks/>
          </p:cNvSpPr>
          <p:nvPr/>
        </p:nvSpPr>
        <p:spPr>
          <a:xfrm>
            <a:off x="597453" y="939898"/>
            <a:ext cx="6039830" cy="398423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dirty="0">
                <a:solidFill>
                  <a:srgbClr val="0F3759"/>
                </a:solidFill>
                <a:latin typeface="Work Sans Light" pitchFamily="2" charset="77"/>
              </a:rPr>
              <a:t>AAFP convened stakeholders in August 2025 representing the entire Match process to identify a focused number of impactful, rapid residency selection system changes over the next 1-2 years that will better serve family medicine.</a:t>
            </a:r>
          </a:p>
        </p:txBody>
      </p:sp>
      <p:pic>
        <p:nvPicPr>
          <p:cNvPr id="1026" name="Picture 2" descr="Stakeholders representing the entire Match process gather for the AAFP’s Residency Selection Improvement Initiative.">
            <a:extLst>
              <a:ext uri="{FF2B5EF4-FFF2-40B4-BE49-F238E27FC236}">
                <a16:creationId xmlns:a16="http://schemas.microsoft.com/office/drawing/2014/main" id="{47CB0E6B-9E31-5119-E8B3-BD8B3A9C9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399" y="1881718"/>
            <a:ext cx="4932366" cy="3699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3">
            <a:extLst>
              <a:ext uri="{FF2B5EF4-FFF2-40B4-BE49-F238E27FC236}">
                <a16:creationId xmlns:a16="http://schemas.microsoft.com/office/drawing/2014/main" id="{10640B79-75C0-58BC-ECB5-E9EF4B479891}"/>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6</a:t>
            </a:fld>
            <a:endParaRPr lang="en-US" sz="1400" dirty="0">
              <a:latin typeface="Museo Sans 300" panose="02000000000000000000" charset="0"/>
            </a:endParaRPr>
          </a:p>
        </p:txBody>
      </p:sp>
    </p:spTree>
    <p:extLst>
      <p:ext uri="{BB962C8B-B14F-4D97-AF65-F5344CB8AC3E}">
        <p14:creationId xmlns:p14="http://schemas.microsoft.com/office/powerpoint/2010/main" val="108376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593DD-41A5-FEF5-9D09-E57EA2BC70D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60227B4-AB3E-6687-A703-7125FCD82CF3}"/>
              </a:ext>
            </a:extLst>
          </p:cNvPr>
          <p:cNvSpPr txBox="1">
            <a:spLocks/>
          </p:cNvSpPr>
          <p:nvPr/>
        </p:nvSpPr>
        <p:spPr>
          <a:xfrm>
            <a:off x="345235" y="574773"/>
            <a:ext cx="6689394" cy="587822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F3759"/>
                </a:solidFill>
                <a:latin typeface="Work Sans Light" pitchFamily="2" charset="77"/>
              </a:rPr>
              <a:t>Convening Overview: </a:t>
            </a:r>
          </a:p>
          <a:p>
            <a:pPr marL="457200" indent="-457200">
              <a:lnSpc>
                <a:spcPct val="100000"/>
              </a:lnSpc>
              <a:buFont typeface="+mj-lt"/>
              <a:buAutoNum type="arabicPeriod"/>
            </a:pPr>
            <a:endParaRPr lang="en-US" sz="2400" dirty="0">
              <a:solidFill>
                <a:srgbClr val="0F3759"/>
              </a:solidFill>
              <a:latin typeface="Work Sans Light" pitchFamily="2" charset="77"/>
            </a:endParaRPr>
          </a:p>
          <a:p>
            <a:pPr marL="457200" indent="-457200">
              <a:lnSpc>
                <a:spcPct val="100000"/>
              </a:lnSpc>
              <a:buFont typeface="+mj-lt"/>
              <a:buAutoNum type="arabicPeriod"/>
            </a:pPr>
            <a:r>
              <a:rPr lang="en-US" sz="2400" dirty="0">
                <a:solidFill>
                  <a:srgbClr val="0F3759"/>
                </a:solidFill>
                <a:latin typeface="Work Sans Light" pitchFamily="2" charset="77"/>
              </a:rPr>
              <a:t>Data and information about residency selection to establish common knowledge</a:t>
            </a:r>
          </a:p>
          <a:p>
            <a:pPr marL="457200" indent="-457200">
              <a:lnSpc>
                <a:spcPct val="100000"/>
              </a:lnSpc>
              <a:buFont typeface="+mj-lt"/>
              <a:buAutoNum type="arabicPeriod"/>
            </a:pPr>
            <a:r>
              <a:rPr lang="en-US" sz="2400" dirty="0">
                <a:solidFill>
                  <a:srgbClr val="0F3759"/>
                </a:solidFill>
                <a:latin typeface="Work Sans Light" pitchFamily="2" charset="77"/>
              </a:rPr>
              <a:t>Personal experiences from applicants and program directors to animate the data</a:t>
            </a:r>
          </a:p>
          <a:p>
            <a:pPr marL="457200" indent="-457200">
              <a:lnSpc>
                <a:spcPct val="100000"/>
              </a:lnSpc>
              <a:buFont typeface="+mj-lt"/>
              <a:buAutoNum type="arabicPeriod"/>
            </a:pPr>
            <a:r>
              <a:rPr lang="en-US" sz="2400" dirty="0">
                <a:solidFill>
                  <a:srgbClr val="0F3759"/>
                </a:solidFill>
                <a:latin typeface="Work Sans Light" pitchFamily="2" charset="77"/>
              </a:rPr>
              <a:t>Analysis of Journey Maps to identify areas of friction and inefficiency</a:t>
            </a:r>
          </a:p>
          <a:p>
            <a:pPr marL="457200" indent="-457200">
              <a:lnSpc>
                <a:spcPct val="100000"/>
              </a:lnSpc>
              <a:buFont typeface="+mj-lt"/>
              <a:buAutoNum type="arabicPeriod"/>
            </a:pPr>
            <a:r>
              <a:rPr lang="en-US" sz="2400" dirty="0">
                <a:solidFill>
                  <a:srgbClr val="0F3759"/>
                </a:solidFill>
                <a:latin typeface="Work Sans Light" pitchFamily="2" charset="77"/>
              </a:rPr>
              <a:t>Brainstorming solutions</a:t>
            </a:r>
          </a:p>
          <a:p>
            <a:pPr marL="457200" indent="-457200">
              <a:lnSpc>
                <a:spcPct val="100000"/>
              </a:lnSpc>
              <a:buFont typeface="+mj-lt"/>
              <a:buAutoNum type="arabicPeriod"/>
            </a:pPr>
            <a:r>
              <a:rPr lang="en-US" sz="2400" dirty="0">
                <a:solidFill>
                  <a:srgbClr val="0F3759"/>
                </a:solidFill>
                <a:latin typeface="Work Sans Light" pitchFamily="2" charset="77"/>
              </a:rPr>
              <a:t>Evaluating solutions for feasibility, impact</a:t>
            </a:r>
          </a:p>
          <a:p>
            <a:pPr marL="457200" indent="-457200">
              <a:lnSpc>
                <a:spcPct val="100000"/>
              </a:lnSpc>
              <a:buFont typeface="+mj-lt"/>
              <a:buAutoNum type="arabicPeriod"/>
            </a:pPr>
            <a:r>
              <a:rPr lang="en-US" sz="2400" dirty="0">
                <a:solidFill>
                  <a:srgbClr val="0F3759"/>
                </a:solidFill>
                <a:latin typeface="Work Sans Light" pitchFamily="2" charset="77"/>
              </a:rPr>
              <a:t>Selection of 4 priority areas</a:t>
            </a:r>
          </a:p>
          <a:p>
            <a:pPr marL="457200" indent="-457200">
              <a:lnSpc>
                <a:spcPct val="100000"/>
              </a:lnSpc>
              <a:buFont typeface="+mj-lt"/>
              <a:buAutoNum type="arabicPeriod"/>
            </a:pPr>
            <a:r>
              <a:rPr lang="en-US" sz="2400" dirty="0">
                <a:solidFill>
                  <a:srgbClr val="0F3759"/>
                </a:solidFill>
                <a:latin typeface="Work Sans Light" pitchFamily="2" charset="77"/>
              </a:rPr>
              <a:t>Action planning for each of the 4 priorities</a:t>
            </a:r>
          </a:p>
          <a:p>
            <a:pPr marL="800100" lvl="1" indent="-342900">
              <a:buFont typeface="Arial" panose="020B0604020202020204" pitchFamily="34" charset="0"/>
              <a:buChar char="•"/>
            </a:pPr>
            <a:r>
              <a:rPr lang="en-US" sz="2000" dirty="0">
                <a:solidFill>
                  <a:srgbClr val="0F3759"/>
                </a:solidFill>
                <a:latin typeface="Work Sans Light" pitchFamily="2" charset="77"/>
              </a:rPr>
              <a:t>Stakeholder mapping </a:t>
            </a:r>
          </a:p>
          <a:p>
            <a:pPr marL="800100" lvl="1" indent="-342900">
              <a:buFont typeface="Arial" panose="020B0604020202020204" pitchFamily="34" charset="0"/>
              <a:buChar char="•"/>
            </a:pPr>
            <a:r>
              <a:rPr lang="en-US" sz="2000" dirty="0">
                <a:solidFill>
                  <a:srgbClr val="0F3759"/>
                </a:solidFill>
                <a:latin typeface="Work Sans Light" pitchFamily="2" charset="77"/>
              </a:rPr>
              <a:t>Models/precedents/info to draw on</a:t>
            </a:r>
          </a:p>
          <a:p>
            <a:pPr marL="800100" lvl="1" indent="-342900">
              <a:buFont typeface="Arial" panose="020B0604020202020204" pitchFamily="34" charset="0"/>
              <a:buChar char="•"/>
            </a:pPr>
            <a:r>
              <a:rPr lang="en-US" sz="2000" dirty="0">
                <a:solidFill>
                  <a:srgbClr val="0F3759"/>
                </a:solidFill>
                <a:latin typeface="Work Sans Light" pitchFamily="2" charset="77"/>
              </a:rPr>
              <a:t>Impact potential for applicants and </a:t>
            </a:r>
            <a:r>
              <a:rPr lang="en-US" sz="2000" dirty="0" err="1">
                <a:solidFill>
                  <a:srgbClr val="0F3759"/>
                </a:solidFill>
                <a:latin typeface="Work Sans Light" pitchFamily="2" charset="77"/>
              </a:rPr>
              <a:t>programs</a:t>
            </a:r>
            <a:r>
              <a:rPr lang="en-US" sz="100" dirty="0" err="1">
                <a:solidFill>
                  <a:srgbClr val="0F3759"/>
                </a:solidFill>
                <a:latin typeface="Work Sans Light" pitchFamily="2" charset="77"/>
              </a:rPr>
              <a:t>rs</a:t>
            </a:r>
            <a:endParaRPr lang="en-US" sz="100" dirty="0">
              <a:solidFill>
                <a:srgbClr val="0F3759"/>
              </a:solidFill>
              <a:latin typeface="Work Sans Light" pitchFamily="2" charset="77"/>
            </a:endParaRPr>
          </a:p>
          <a:p>
            <a:pPr marL="800100" lvl="1" indent="-342900">
              <a:buFont typeface="Arial" panose="020B0604020202020204" pitchFamily="34" charset="0"/>
              <a:buChar char="•"/>
            </a:pPr>
            <a:endParaRPr lang="en-US" sz="100" dirty="0">
              <a:solidFill>
                <a:srgbClr val="0F3759"/>
              </a:solidFill>
              <a:latin typeface="Work Sans Light" pitchFamily="2" charset="77"/>
            </a:endParaRPr>
          </a:p>
        </p:txBody>
      </p:sp>
      <p:sp>
        <p:nvSpPr>
          <p:cNvPr id="2" name="Slide Number Placeholder 3">
            <a:extLst>
              <a:ext uri="{FF2B5EF4-FFF2-40B4-BE49-F238E27FC236}">
                <a16:creationId xmlns:a16="http://schemas.microsoft.com/office/drawing/2014/main" id="{AD3D62A6-063F-6C90-74A0-BA08076790C8}"/>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7</a:t>
            </a:fld>
            <a:endParaRPr lang="en-US" sz="1400" dirty="0">
              <a:latin typeface="Museo Sans 300" panose="02000000000000000000" charset="0"/>
            </a:endParaRPr>
          </a:p>
        </p:txBody>
      </p:sp>
      <p:pic>
        <p:nvPicPr>
          <p:cNvPr id="3" name="Picture 2" descr="A white letter with colorful text&#10;&#10;AI-generated content may be incorrect.">
            <a:extLst>
              <a:ext uri="{FF2B5EF4-FFF2-40B4-BE49-F238E27FC236}">
                <a16:creationId xmlns:a16="http://schemas.microsoft.com/office/drawing/2014/main" id="{439B2EE3-6101-9420-2FC0-5C4AF4C170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847" y="1149041"/>
            <a:ext cx="4559918" cy="4559918"/>
          </a:xfrm>
          <a:prstGeom prst="rect">
            <a:avLst/>
          </a:prstGeom>
          <a:noFill/>
          <a:ln>
            <a:noFill/>
          </a:ln>
        </p:spPr>
      </p:pic>
      <p:sp>
        <p:nvSpPr>
          <p:cNvPr id="4" name="TextBox 3">
            <a:extLst>
              <a:ext uri="{FF2B5EF4-FFF2-40B4-BE49-F238E27FC236}">
                <a16:creationId xmlns:a16="http://schemas.microsoft.com/office/drawing/2014/main" id="{CF761367-CA08-56E1-477D-D03702D38A40}"/>
              </a:ext>
            </a:extLst>
          </p:cNvPr>
          <p:cNvSpPr txBox="1"/>
          <p:nvPr/>
        </p:nvSpPr>
        <p:spPr>
          <a:xfrm>
            <a:off x="7475055" y="5896314"/>
            <a:ext cx="4371710" cy="369332"/>
          </a:xfrm>
          <a:prstGeom prst="rect">
            <a:avLst/>
          </a:prstGeom>
          <a:noFill/>
        </p:spPr>
        <p:txBody>
          <a:bodyPr wrap="none" rtlCol="0">
            <a:spAutoFit/>
          </a:bodyPr>
          <a:lstStyle/>
          <a:p>
            <a:r>
              <a:rPr lang="en-US" dirty="0">
                <a:latin typeface="Work Sans" pitchFamily="2" charset="0"/>
              </a:rPr>
              <a:t>Word cloud of participant takeaways</a:t>
            </a:r>
          </a:p>
        </p:txBody>
      </p:sp>
    </p:spTree>
    <p:extLst>
      <p:ext uri="{BB962C8B-B14F-4D97-AF65-F5344CB8AC3E}">
        <p14:creationId xmlns:p14="http://schemas.microsoft.com/office/powerpoint/2010/main" val="254496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1E7AA-EE4E-DC90-9E3C-FCA9CD912BF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1583626-C328-8FA4-14FE-34487B0D052D}"/>
              </a:ext>
            </a:extLst>
          </p:cNvPr>
          <p:cNvSpPr txBox="1">
            <a:spLocks/>
          </p:cNvSpPr>
          <p:nvPr/>
        </p:nvSpPr>
        <p:spPr>
          <a:xfrm>
            <a:off x="788097" y="743706"/>
            <a:ext cx="8971920"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0F3759"/>
                </a:solidFill>
                <a:latin typeface="Work Sans Light" pitchFamily="2" charset="77"/>
              </a:rPr>
              <a:t>Four Priority Areas</a:t>
            </a:r>
          </a:p>
          <a:p>
            <a:endParaRPr lang="en-US" sz="2400" dirty="0">
              <a:solidFill>
                <a:srgbClr val="0F3759"/>
              </a:solidFill>
              <a:latin typeface="Work Sans Light" pitchFamily="2" charset="77"/>
            </a:endParaRPr>
          </a:p>
        </p:txBody>
      </p:sp>
      <p:sp>
        <p:nvSpPr>
          <p:cNvPr id="5" name="Content Placeholder 2">
            <a:extLst>
              <a:ext uri="{FF2B5EF4-FFF2-40B4-BE49-F238E27FC236}">
                <a16:creationId xmlns:a16="http://schemas.microsoft.com/office/drawing/2014/main" id="{AEB719E7-5FCE-D3BA-946C-6291AD126F80}"/>
              </a:ext>
            </a:extLst>
          </p:cNvPr>
          <p:cNvSpPr txBox="1">
            <a:spLocks/>
          </p:cNvSpPr>
          <p:nvPr/>
        </p:nvSpPr>
        <p:spPr>
          <a:xfrm>
            <a:off x="788097" y="1954684"/>
            <a:ext cx="10405420" cy="38418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lnSpc>
                <a:spcPct val="100000"/>
              </a:lnSpc>
              <a:spcBef>
                <a:spcPts val="1800"/>
              </a:spcBef>
              <a:buFont typeface="+mj-lt"/>
              <a:buAutoNum type="arabicPeriod"/>
            </a:pPr>
            <a:r>
              <a:rPr lang="en-US" dirty="0">
                <a:solidFill>
                  <a:srgbClr val="000000"/>
                </a:solidFill>
                <a:latin typeface="Work Sans" pitchFamily="2" charset="77"/>
              </a:rPr>
              <a:t>Creating a Centralized Program Information Tool</a:t>
            </a:r>
          </a:p>
          <a:p>
            <a:pPr marL="514350" indent="-514350" fontAlgn="base">
              <a:lnSpc>
                <a:spcPct val="100000"/>
              </a:lnSpc>
              <a:spcBef>
                <a:spcPts val="1800"/>
              </a:spcBef>
              <a:buFont typeface="+mj-lt"/>
              <a:buAutoNum type="arabicPeriod"/>
            </a:pPr>
            <a:r>
              <a:rPr lang="en-US" dirty="0">
                <a:solidFill>
                  <a:srgbClr val="000000"/>
                </a:solidFill>
                <a:latin typeface="Work Sans" pitchFamily="2" charset="77"/>
              </a:rPr>
              <a:t>Re-Imagining the Interview Process</a:t>
            </a:r>
          </a:p>
          <a:p>
            <a:pPr marL="514350" indent="-514350" fontAlgn="base">
              <a:lnSpc>
                <a:spcPct val="100000"/>
              </a:lnSpc>
              <a:spcBef>
                <a:spcPts val="1800"/>
              </a:spcBef>
              <a:buFont typeface="+mj-lt"/>
              <a:buAutoNum type="arabicPeriod"/>
            </a:pPr>
            <a:r>
              <a:rPr lang="en-US" dirty="0">
                <a:solidFill>
                  <a:srgbClr val="000000"/>
                </a:solidFill>
                <a:latin typeface="Work Sans" pitchFamily="2" charset="77"/>
              </a:rPr>
              <a:t>Improving the Residency Selection and Match for International Medical Graduates (IMGs) and Multi-Specialty Applicants </a:t>
            </a:r>
          </a:p>
          <a:p>
            <a:pPr marL="514350" indent="-514350" fontAlgn="base">
              <a:lnSpc>
                <a:spcPct val="100000"/>
              </a:lnSpc>
              <a:spcBef>
                <a:spcPts val="1800"/>
              </a:spcBef>
              <a:buFont typeface="+mj-lt"/>
              <a:buAutoNum type="arabicPeriod"/>
            </a:pPr>
            <a:r>
              <a:rPr lang="en-US" dirty="0">
                <a:solidFill>
                  <a:srgbClr val="000000"/>
                </a:solidFill>
                <a:latin typeface="Work Sans" pitchFamily="2" charset="77"/>
              </a:rPr>
              <a:t>Exploring Multi-Phase Match Options </a:t>
            </a:r>
          </a:p>
          <a:p>
            <a:pPr fontAlgn="base">
              <a:lnSpc>
                <a:spcPct val="100000"/>
              </a:lnSpc>
              <a:spcBef>
                <a:spcPts val="1200"/>
              </a:spcBef>
            </a:pPr>
            <a:endParaRPr lang="en-US" sz="1800" dirty="0">
              <a:solidFill>
                <a:srgbClr val="000000"/>
              </a:solidFill>
              <a:latin typeface="Work Sans" pitchFamily="2" charset="77"/>
            </a:endParaRPr>
          </a:p>
        </p:txBody>
      </p:sp>
      <p:sp>
        <p:nvSpPr>
          <p:cNvPr id="2" name="Slide Number Placeholder 3">
            <a:extLst>
              <a:ext uri="{FF2B5EF4-FFF2-40B4-BE49-F238E27FC236}">
                <a16:creationId xmlns:a16="http://schemas.microsoft.com/office/drawing/2014/main" id="{8A04A21F-8037-C720-D5DF-DECFC06EA84D}"/>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8</a:t>
            </a:fld>
            <a:endParaRPr lang="en-US" sz="1400" dirty="0">
              <a:latin typeface="Museo Sans 300" panose="02000000000000000000" charset="0"/>
            </a:endParaRPr>
          </a:p>
        </p:txBody>
      </p:sp>
    </p:spTree>
    <p:extLst>
      <p:ext uri="{BB962C8B-B14F-4D97-AF65-F5344CB8AC3E}">
        <p14:creationId xmlns:p14="http://schemas.microsoft.com/office/powerpoint/2010/main" val="423642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82EE9-635E-280F-47AC-89D88807C43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22C33DA-5363-A22A-49B6-37B9CDFFAEAD}"/>
              </a:ext>
            </a:extLst>
          </p:cNvPr>
          <p:cNvSpPr txBox="1">
            <a:spLocks/>
          </p:cNvSpPr>
          <p:nvPr/>
        </p:nvSpPr>
        <p:spPr>
          <a:xfrm>
            <a:off x="788096" y="743706"/>
            <a:ext cx="10844065"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F3759"/>
                </a:solidFill>
                <a:latin typeface="Work Sans Light" pitchFamily="2" charset="77"/>
              </a:rPr>
              <a:t>Creating a Centralized Program Information Tool</a:t>
            </a:r>
          </a:p>
          <a:p>
            <a:endParaRPr lang="en-US" sz="1800" dirty="0">
              <a:solidFill>
                <a:srgbClr val="0F3759"/>
              </a:solidFill>
              <a:latin typeface="Work Sans Light" pitchFamily="2" charset="77"/>
            </a:endParaRPr>
          </a:p>
        </p:txBody>
      </p:sp>
      <p:sp>
        <p:nvSpPr>
          <p:cNvPr id="2" name="Slide Number Placeholder 3">
            <a:extLst>
              <a:ext uri="{FF2B5EF4-FFF2-40B4-BE49-F238E27FC236}">
                <a16:creationId xmlns:a16="http://schemas.microsoft.com/office/drawing/2014/main" id="{F7D90787-FEA1-227D-48DA-EC2078ACD233}"/>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057153-B650-4DEB-B370-79DDCFDCE934}" type="slidenum">
              <a:rPr lang="en-US" sz="1400" smtClean="0">
                <a:latin typeface="Museo Sans 300" panose="02000000000000000000" charset="0"/>
              </a:rPr>
              <a:pPr/>
              <a:t>9</a:t>
            </a:fld>
            <a:endParaRPr lang="en-US" sz="1400" dirty="0">
              <a:latin typeface="Museo Sans 300" panose="02000000000000000000" charset="0"/>
            </a:endParaRPr>
          </a:p>
        </p:txBody>
      </p:sp>
      <p:sp>
        <p:nvSpPr>
          <p:cNvPr id="7" name="Content Placeholder 2">
            <a:extLst>
              <a:ext uri="{FF2B5EF4-FFF2-40B4-BE49-F238E27FC236}">
                <a16:creationId xmlns:a16="http://schemas.microsoft.com/office/drawing/2014/main" id="{6854650F-4654-0E80-F120-FD96EBDFF691}"/>
              </a:ext>
            </a:extLst>
          </p:cNvPr>
          <p:cNvSpPr txBox="1">
            <a:spLocks/>
          </p:cNvSpPr>
          <p:nvPr/>
        </p:nvSpPr>
        <p:spPr>
          <a:xfrm>
            <a:off x="788097" y="1992086"/>
            <a:ext cx="10615806" cy="45979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en-US" sz="1800" dirty="0">
                <a:solidFill>
                  <a:srgbClr val="000000"/>
                </a:solidFill>
                <a:latin typeface="Work Sans" pitchFamily="2" charset="77"/>
              </a:rPr>
              <a:t>A centralized program tool provides a “one-stop shop” for learners and advisors to obtain information about residency programs and for residency programs to update their data and unique characteristics. </a:t>
            </a:r>
          </a:p>
          <a:p>
            <a:pPr marL="0" indent="0" fontAlgn="base">
              <a:lnSpc>
                <a:spcPct val="100000"/>
              </a:lnSpc>
              <a:spcBef>
                <a:spcPts val="0"/>
              </a:spcBef>
              <a:buNone/>
            </a:pPr>
            <a:endParaRPr lang="en-US" sz="1800" dirty="0">
              <a:solidFill>
                <a:srgbClr val="000000"/>
              </a:solidFill>
              <a:latin typeface="Work Sans" pitchFamily="2" charset="77"/>
            </a:endParaRPr>
          </a:p>
          <a:p>
            <a:pPr marL="0" indent="0" fontAlgn="base">
              <a:lnSpc>
                <a:spcPct val="100000"/>
              </a:lnSpc>
              <a:spcBef>
                <a:spcPts val="0"/>
              </a:spcBef>
              <a:buNone/>
            </a:pPr>
            <a:r>
              <a:rPr lang="en-US" sz="1800" dirty="0">
                <a:solidFill>
                  <a:srgbClr val="000000"/>
                </a:solidFill>
                <a:latin typeface="Work Sans" pitchFamily="2" charset="77"/>
              </a:rPr>
              <a:t>Goal: Provide additional search capabilities to help learners find and filter key information </a:t>
            </a:r>
          </a:p>
          <a:p>
            <a:pPr marL="0" indent="0" fontAlgn="base">
              <a:lnSpc>
                <a:spcPct val="100000"/>
              </a:lnSpc>
              <a:spcBef>
                <a:spcPts val="0"/>
              </a:spcBef>
              <a:buNone/>
            </a:pPr>
            <a:endParaRPr lang="en-US" sz="1800" dirty="0">
              <a:solidFill>
                <a:srgbClr val="000000"/>
              </a:solidFill>
              <a:latin typeface="Work Sans" pitchFamily="2" charset="77"/>
            </a:endParaRPr>
          </a:p>
          <a:p>
            <a:pPr marL="0" indent="0" fontAlgn="base">
              <a:lnSpc>
                <a:spcPct val="100000"/>
              </a:lnSpc>
              <a:spcBef>
                <a:spcPts val="0"/>
              </a:spcBef>
              <a:buNone/>
            </a:pPr>
            <a:r>
              <a:rPr lang="en-US" sz="1800" dirty="0">
                <a:solidFill>
                  <a:srgbClr val="000000"/>
                </a:solidFill>
                <a:latin typeface="Work Sans" pitchFamily="2" charset="77"/>
              </a:rPr>
              <a:t>Proposed approach:</a:t>
            </a:r>
          </a:p>
          <a:p>
            <a:pPr lvl="0"/>
            <a:r>
              <a:rPr lang="en-US" sz="1800" dirty="0">
                <a:solidFill>
                  <a:srgbClr val="000000"/>
                </a:solidFill>
                <a:latin typeface="Work Sans" pitchFamily="2" charset="77"/>
              </a:rPr>
              <a:t>Define a set of key information to feed into a “one stop shop” and an implementation timeline </a:t>
            </a:r>
          </a:p>
          <a:p>
            <a:pPr lvl="0"/>
            <a:r>
              <a:rPr lang="en-US" sz="1800" dirty="0">
                <a:latin typeface="Work Sans" pitchFamily="2" charset="77"/>
              </a:rPr>
              <a:t>Convene with key stakeholders, including AFMRD, to identify family medicine specific items to include in the tool.</a:t>
            </a:r>
          </a:p>
          <a:p>
            <a:pPr lvl="0"/>
            <a:r>
              <a:rPr lang="en-US" sz="1800" dirty="0">
                <a:latin typeface="Work Sans" pitchFamily="2" charset="77"/>
              </a:rPr>
              <a:t>Validate the information needs through focus groups and surveys and include perspectives from program directors, applicants, and learners</a:t>
            </a:r>
          </a:p>
          <a:p>
            <a:pPr lvl="0"/>
            <a:r>
              <a:rPr lang="en-US" sz="1800" dirty="0">
                <a:latin typeface="Work Sans" pitchFamily="2" charset="77"/>
              </a:rPr>
              <a:t>Assess if the desired information can be reliably gathered</a:t>
            </a:r>
          </a:p>
          <a:p>
            <a:pPr lvl="0"/>
            <a:r>
              <a:rPr lang="en-US" sz="1800" dirty="0">
                <a:latin typeface="Work Sans" pitchFamily="2" charset="77"/>
              </a:rPr>
              <a:t>Collaborate with key stakeholders on the specific elements that would improve existing program information and propose an infrastructure/plan for a “one stop shop” interface</a:t>
            </a:r>
          </a:p>
        </p:txBody>
      </p:sp>
    </p:spTree>
    <p:extLst>
      <p:ext uri="{BB962C8B-B14F-4D97-AF65-F5344CB8AC3E}">
        <p14:creationId xmlns:p14="http://schemas.microsoft.com/office/powerpoint/2010/main" val="117806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FP_PowerPoint_Template" id="{FADDDBB5-ED6B-184F-BFA8-ACF182AB5AD8}" vid="{CE4D6D96-0496-7B40-BC30-1F2943C77A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D7F72FFA092A438964248CF85373ED" ma:contentTypeVersion="4" ma:contentTypeDescription="Create a new document." ma:contentTypeScope="" ma:versionID="e275c94dc43937a1570f30c4b744f50b">
  <xsd:schema xmlns:xsd="http://www.w3.org/2001/XMLSchema" xmlns:xs="http://www.w3.org/2001/XMLSchema" xmlns:p="http://schemas.microsoft.com/office/2006/metadata/properties" xmlns:ns2="a286da15-90c0-4831-8ce1-d7f15aa227dc" targetNamespace="http://schemas.microsoft.com/office/2006/metadata/properties" ma:root="true" ma:fieldsID="dc7a6b94ae9eb1672e48be467eebbf33" ns2:_="">
    <xsd:import namespace="a286da15-90c0-4831-8ce1-d7f15aa227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6da15-90c0-4831-8ce1-d7f15aa22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574DCB-0F1C-48EE-8CB0-F0431B066499}">
  <ds:schemaRefs>
    <ds:schemaRef ds:uri="http://purl.org/dc/elements/1.1/"/>
    <ds:schemaRef ds:uri="a286da15-90c0-4831-8ce1-d7f15aa227dc"/>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7146602-4A5A-4ED8-8DDD-3AC1DC92A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86da15-90c0-4831-8ce1-d7f15aa22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CB7552-A592-4E9B-BC45-2C646E9E5D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AAFP_PowerPoint_Template</Template>
  <TotalTime>8767</TotalTime>
  <Words>1392</Words>
  <Application>Microsoft Office PowerPoint</Application>
  <PresentationFormat>Widescreen</PresentationFormat>
  <Paragraphs>143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Work Sans Black</vt:lpstr>
      <vt:lpstr>Work Sans Light</vt:lpstr>
      <vt:lpstr>Museo Sans 300</vt:lpstr>
      <vt:lpstr>Work Sans</vt:lpstr>
      <vt:lpstr>Aptos</vt:lpstr>
      <vt:lpstr>Office Theme</vt:lpstr>
      <vt:lpstr>Residency Selection Improvement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Mitchell</dc:creator>
  <cp:lastModifiedBy>Karen Mitchell</cp:lastModifiedBy>
  <cp:revision>111</cp:revision>
  <dcterms:created xsi:type="dcterms:W3CDTF">2025-08-05T20:44:38Z</dcterms:created>
  <dcterms:modified xsi:type="dcterms:W3CDTF">2025-10-01T13:11:36Z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0x01010077D7F72FFA092A438964248CF85373ED</vt:lpwstr>
  </property>
</Properties>
</file>