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256" r:id="rId6"/>
    <p:sldId id="267" r:id="rId7"/>
    <p:sldId id="268" r:id="rId8"/>
    <p:sldId id="257" r:id="rId9"/>
    <p:sldId id="258" r:id="rId10"/>
    <p:sldId id="266" r:id="rId11"/>
    <p:sldId id="260" r:id="rId12"/>
    <p:sldId id="259" r:id="rId13"/>
    <p:sldId id="261" r:id="rId14"/>
    <p:sldId id="262" r:id="rId15"/>
    <p:sldId id="263" r:id="rId16"/>
    <p:sldId id="265" r:id="rId17"/>
    <p:sldId id="269" r:id="rId18"/>
    <p:sldId id="270" r:id="rId19"/>
    <p:sldId id="272" r:id="rId20"/>
    <p:sldId id="273" r:id="rId21"/>
    <p:sldId id="264" r:id="rId22"/>
    <p:sldId id="27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9599"/>
    <a:srgbClr val="9E3E3B"/>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6532" autoAdjust="0"/>
  </p:normalViewPr>
  <p:slideViewPr>
    <p:cSldViewPr snapToGrid="0">
      <p:cViewPr varScale="1">
        <p:scale>
          <a:sx n="80" d="100"/>
          <a:sy n="80" d="100"/>
        </p:scale>
        <p:origin x="696" y="1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8" d="100"/>
        <a:sy n="68" d="100"/>
      </p:scale>
      <p:origin x="0" y="-2724"/>
    </p:cViewPr>
  </p:sorterViewPr>
  <p:notesViewPr>
    <p:cSldViewPr snapToGrid="0">
      <p:cViewPr varScale="1">
        <p:scale>
          <a:sx n="58" d="100"/>
          <a:sy n="58" d="100"/>
        </p:scale>
        <p:origin x="3091"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6" Type="http://schemas.openxmlformats.org/officeDocument/2006/relationships/image" Target="../media/image21.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6" Type="http://schemas.openxmlformats.org/officeDocument/2006/relationships/image" Target="../media/image21.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2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9C04F3-555C-466C-87F3-658AA02F2681}"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051F211-FEF3-4B8D-B387-1EE6AC30F13A}">
      <dgm:prSet/>
      <dgm:spPr/>
      <dgm:t>
        <a:bodyPr/>
        <a:lstStyle/>
        <a:p>
          <a:r>
            <a:rPr lang="en-US"/>
            <a:t>Purpose</a:t>
          </a:r>
        </a:p>
      </dgm:t>
    </dgm:pt>
    <dgm:pt modelId="{105976CA-698B-40BD-B55D-6188DE951FAF}" type="parTrans" cxnId="{622742A8-066A-4263-A154-04880CAAB810}">
      <dgm:prSet/>
      <dgm:spPr/>
      <dgm:t>
        <a:bodyPr/>
        <a:lstStyle/>
        <a:p>
          <a:endParaRPr lang="en-US"/>
        </a:p>
      </dgm:t>
    </dgm:pt>
    <dgm:pt modelId="{69A1106A-EB18-408B-AC7E-9B035DB50A76}" type="sibTrans" cxnId="{622742A8-066A-4263-A154-04880CAAB810}">
      <dgm:prSet/>
      <dgm:spPr/>
      <dgm:t>
        <a:bodyPr/>
        <a:lstStyle/>
        <a:p>
          <a:endParaRPr lang="en-US"/>
        </a:p>
      </dgm:t>
    </dgm:pt>
    <dgm:pt modelId="{A6DB4D49-E2A9-4999-88D2-2592CB9D5DCF}">
      <dgm:prSet/>
      <dgm:spPr/>
      <dgm:t>
        <a:bodyPr/>
        <a:lstStyle/>
        <a:p>
          <a:r>
            <a:rPr lang="en-US"/>
            <a:t>Definition</a:t>
          </a:r>
        </a:p>
      </dgm:t>
    </dgm:pt>
    <dgm:pt modelId="{619BF41A-66DD-4DEF-A510-F7DA2ADCC812}" type="parTrans" cxnId="{DBD36C2D-24B8-4292-83C9-1DC44FF3C4E5}">
      <dgm:prSet/>
      <dgm:spPr/>
      <dgm:t>
        <a:bodyPr/>
        <a:lstStyle/>
        <a:p>
          <a:endParaRPr lang="en-US"/>
        </a:p>
      </dgm:t>
    </dgm:pt>
    <dgm:pt modelId="{A3A24D6D-EEAD-4DE6-8092-7E7BF95E8C3C}" type="sibTrans" cxnId="{DBD36C2D-24B8-4292-83C9-1DC44FF3C4E5}">
      <dgm:prSet/>
      <dgm:spPr/>
      <dgm:t>
        <a:bodyPr/>
        <a:lstStyle/>
        <a:p>
          <a:endParaRPr lang="en-US"/>
        </a:p>
      </dgm:t>
    </dgm:pt>
    <dgm:pt modelId="{CE468E8A-5C3C-4CA2-B98E-1190C330EB83}">
      <dgm:prSet/>
      <dgm:spPr/>
      <dgm:t>
        <a:bodyPr/>
        <a:lstStyle/>
        <a:p>
          <a:r>
            <a:rPr lang="en-US"/>
            <a:t>Resources</a:t>
          </a:r>
        </a:p>
      </dgm:t>
    </dgm:pt>
    <dgm:pt modelId="{39BE343D-4495-4769-B408-81F9D4410EEF}" type="parTrans" cxnId="{36153C6C-F5E1-4CE2-ABA8-D0EB3D5DC469}">
      <dgm:prSet/>
      <dgm:spPr/>
      <dgm:t>
        <a:bodyPr/>
        <a:lstStyle/>
        <a:p>
          <a:endParaRPr lang="en-US"/>
        </a:p>
      </dgm:t>
    </dgm:pt>
    <dgm:pt modelId="{AD2ABC5D-7922-45F2-BE7B-50410FA0C222}" type="sibTrans" cxnId="{36153C6C-F5E1-4CE2-ABA8-D0EB3D5DC469}">
      <dgm:prSet/>
      <dgm:spPr/>
      <dgm:t>
        <a:bodyPr/>
        <a:lstStyle/>
        <a:p>
          <a:endParaRPr lang="en-US"/>
        </a:p>
      </dgm:t>
    </dgm:pt>
    <dgm:pt modelId="{62ED1153-3716-4B28-9CFB-2D13D43F103E}">
      <dgm:prSet/>
      <dgm:spPr/>
      <dgm:t>
        <a:bodyPr/>
        <a:lstStyle/>
        <a:p>
          <a:r>
            <a:rPr lang="en-US"/>
            <a:t>Policy</a:t>
          </a:r>
        </a:p>
      </dgm:t>
    </dgm:pt>
    <dgm:pt modelId="{0A165EAD-8D6D-455B-B7B9-B8C4483862E9}" type="parTrans" cxnId="{8E4F390D-65F3-4DEB-8200-0CD70CBF4DB1}">
      <dgm:prSet/>
      <dgm:spPr/>
      <dgm:t>
        <a:bodyPr/>
        <a:lstStyle/>
        <a:p>
          <a:endParaRPr lang="en-US"/>
        </a:p>
      </dgm:t>
    </dgm:pt>
    <dgm:pt modelId="{650BEF3E-D64D-4326-91AE-F2C233710DBD}" type="sibTrans" cxnId="{8E4F390D-65F3-4DEB-8200-0CD70CBF4DB1}">
      <dgm:prSet/>
      <dgm:spPr/>
      <dgm:t>
        <a:bodyPr/>
        <a:lstStyle/>
        <a:p>
          <a:endParaRPr lang="en-US"/>
        </a:p>
      </dgm:t>
    </dgm:pt>
    <dgm:pt modelId="{586FCACE-6CCD-44E4-92EA-09B0F4FBDF28}">
      <dgm:prSet/>
      <dgm:spPr/>
      <dgm:t>
        <a:bodyPr/>
        <a:lstStyle/>
        <a:p>
          <a:r>
            <a:rPr lang="en-US"/>
            <a:t>Supervised Experience</a:t>
          </a:r>
        </a:p>
      </dgm:t>
    </dgm:pt>
    <dgm:pt modelId="{1DF617F3-404B-4FDF-869C-E214C73710A1}" type="parTrans" cxnId="{B771778F-7696-42C7-8143-1196958CFEA2}">
      <dgm:prSet/>
      <dgm:spPr/>
      <dgm:t>
        <a:bodyPr/>
        <a:lstStyle/>
        <a:p>
          <a:endParaRPr lang="en-US"/>
        </a:p>
      </dgm:t>
    </dgm:pt>
    <dgm:pt modelId="{B973B95A-2DBB-4627-9918-CDB0780A5EE3}" type="sibTrans" cxnId="{B771778F-7696-42C7-8143-1196958CFEA2}">
      <dgm:prSet/>
      <dgm:spPr/>
      <dgm:t>
        <a:bodyPr/>
        <a:lstStyle/>
        <a:p>
          <a:endParaRPr lang="en-US"/>
        </a:p>
      </dgm:t>
    </dgm:pt>
    <dgm:pt modelId="{384C75F3-BF6E-4212-9428-C9355453A550}">
      <dgm:prSet/>
      <dgm:spPr/>
      <dgm:t>
        <a:bodyPr/>
        <a:lstStyle/>
        <a:p>
          <a:r>
            <a:rPr lang="en-US"/>
            <a:t>Assessment of Competence</a:t>
          </a:r>
        </a:p>
      </dgm:t>
    </dgm:pt>
    <dgm:pt modelId="{EACF5ABE-7868-4B4D-B113-60111A6604EB}" type="parTrans" cxnId="{44E8FE65-B15F-44CC-8377-5FBCE00CAA4C}">
      <dgm:prSet/>
      <dgm:spPr/>
      <dgm:t>
        <a:bodyPr/>
        <a:lstStyle/>
        <a:p>
          <a:endParaRPr lang="en-US"/>
        </a:p>
      </dgm:t>
    </dgm:pt>
    <dgm:pt modelId="{0B558578-A40D-4B2A-BE14-EA8483212602}" type="sibTrans" cxnId="{44E8FE65-B15F-44CC-8377-5FBCE00CAA4C}">
      <dgm:prSet/>
      <dgm:spPr/>
      <dgm:t>
        <a:bodyPr/>
        <a:lstStyle/>
        <a:p>
          <a:endParaRPr lang="en-US"/>
        </a:p>
      </dgm:t>
    </dgm:pt>
    <dgm:pt modelId="{531A9A65-92EA-4967-AF42-F9BD29B8ECA4}">
      <dgm:prSet/>
      <dgm:spPr/>
      <dgm:t>
        <a:bodyPr/>
        <a:lstStyle/>
        <a:p>
          <a:r>
            <a:rPr lang="en-US"/>
            <a:t>Faculty Role/ Sign- Off</a:t>
          </a:r>
        </a:p>
      </dgm:t>
    </dgm:pt>
    <dgm:pt modelId="{E37C0F4D-3AB2-47BA-8141-3901CA02A0C0}" type="parTrans" cxnId="{8C83AA31-7033-401C-B0FC-94CE088C5CCD}">
      <dgm:prSet/>
      <dgm:spPr/>
      <dgm:t>
        <a:bodyPr/>
        <a:lstStyle/>
        <a:p>
          <a:endParaRPr lang="en-US"/>
        </a:p>
      </dgm:t>
    </dgm:pt>
    <dgm:pt modelId="{EFC94539-B33E-4B37-AE08-13FB13F1B3C3}" type="sibTrans" cxnId="{8C83AA31-7033-401C-B0FC-94CE088C5CCD}">
      <dgm:prSet/>
      <dgm:spPr/>
      <dgm:t>
        <a:bodyPr/>
        <a:lstStyle/>
        <a:p>
          <a:endParaRPr lang="en-US"/>
        </a:p>
      </dgm:t>
    </dgm:pt>
    <dgm:pt modelId="{00A4AEF6-E3B7-45A7-AC57-AD16B357FDEA}">
      <dgm:prSet/>
      <dgm:spPr/>
      <dgm:t>
        <a:bodyPr/>
        <a:lstStyle/>
        <a:p>
          <a:r>
            <a:rPr lang="en-US"/>
            <a:t>PD Review and Documentation</a:t>
          </a:r>
        </a:p>
      </dgm:t>
    </dgm:pt>
    <dgm:pt modelId="{07930014-EF93-44AD-B847-30237325A1D0}" type="parTrans" cxnId="{2213D2FB-BFF5-425C-A769-B4F0F5812F69}">
      <dgm:prSet/>
      <dgm:spPr/>
      <dgm:t>
        <a:bodyPr/>
        <a:lstStyle/>
        <a:p>
          <a:endParaRPr lang="en-US"/>
        </a:p>
      </dgm:t>
    </dgm:pt>
    <dgm:pt modelId="{5684110E-6F9F-41FF-A421-53A3CBC45DF6}" type="sibTrans" cxnId="{2213D2FB-BFF5-425C-A769-B4F0F5812F69}">
      <dgm:prSet/>
      <dgm:spPr/>
      <dgm:t>
        <a:bodyPr/>
        <a:lstStyle/>
        <a:p>
          <a:endParaRPr lang="en-US"/>
        </a:p>
      </dgm:t>
    </dgm:pt>
    <dgm:pt modelId="{EF6FF6DB-D6C2-4D40-8E29-6439BE06FA76}" type="pres">
      <dgm:prSet presAssocID="{389C04F3-555C-466C-87F3-658AA02F2681}" presName="root" presStyleCnt="0">
        <dgm:presLayoutVars>
          <dgm:dir/>
          <dgm:resizeHandles val="exact"/>
        </dgm:presLayoutVars>
      </dgm:prSet>
      <dgm:spPr/>
    </dgm:pt>
    <dgm:pt modelId="{9335352C-C410-49FD-88C8-45C221885020}" type="pres">
      <dgm:prSet presAssocID="{6051F211-FEF3-4B8D-B387-1EE6AC30F13A}" presName="compNode" presStyleCnt="0"/>
      <dgm:spPr/>
    </dgm:pt>
    <dgm:pt modelId="{E8D67E41-C9D8-4867-9C23-C94DA84F809E}" type="pres">
      <dgm:prSet presAssocID="{6051F211-FEF3-4B8D-B387-1EE6AC30F13A}" presName="bgRect" presStyleLbl="bgShp" presStyleIdx="0" presStyleCnt="8" custLinFactNeighborX="-32467" custLinFactNeighborY="-27371"/>
      <dgm:spPr/>
    </dgm:pt>
    <dgm:pt modelId="{261757FC-074E-4A16-A8C3-AF79F336D03C}" type="pres">
      <dgm:prSet presAssocID="{6051F211-FEF3-4B8D-B387-1EE6AC30F13A}"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seye"/>
        </a:ext>
      </dgm:extLst>
    </dgm:pt>
    <dgm:pt modelId="{6C94943B-87B5-4617-AF42-7C952DFCBE8F}" type="pres">
      <dgm:prSet presAssocID="{6051F211-FEF3-4B8D-B387-1EE6AC30F13A}" presName="spaceRect" presStyleCnt="0"/>
      <dgm:spPr/>
    </dgm:pt>
    <dgm:pt modelId="{4741E11D-8F14-44B0-B63C-AF363CBD4C9C}" type="pres">
      <dgm:prSet presAssocID="{6051F211-FEF3-4B8D-B387-1EE6AC30F13A}" presName="parTx" presStyleLbl="revTx" presStyleIdx="0" presStyleCnt="8">
        <dgm:presLayoutVars>
          <dgm:chMax val="0"/>
          <dgm:chPref val="0"/>
        </dgm:presLayoutVars>
      </dgm:prSet>
      <dgm:spPr/>
    </dgm:pt>
    <dgm:pt modelId="{2B5A7AF5-3DF0-425A-9DC1-C0BEB3D949B4}" type="pres">
      <dgm:prSet presAssocID="{69A1106A-EB18-408B-AC7E-9B035DB50A76}" presName="sibTrans" presStyleCnt="0"/>
      <dgm:spPr/>
    </dgm:pt>
    <dgm:pt modelId="{9935B768-050D-43AF-BF68-75A1F718BE75}" type="pres">
      <dgm:prSet presAssocID="{A6DB4D49-E2A9-4999-88D2-2592CB9D5DCF}" presName="compNode" presStyleCnt="0"/>
      <dgm:spPr/>
    </dgm:pt>
    <dgm:pt modelId="{AEC08286-D551-4A7A-B78D-54C8F76F6E65}" type="pres">
      <dgm:prSet presAssocID="{A6DB4D49-E2A9-4999-88D2-2592CB9D5DCF}" presName="bgRect" presStyleLbl="bgShp" presStyleIdx="1" presStyleCnt="8"/>
      <dgm:spPr/>
    </dgm:pt>
    <dgm:pt modelId="{87A59060-57F8-4BE4-95D7-5EF5928BE00B}" type="pres">
      <dgm:prSet presAssocID="{A6DB4D49-E2A9-4999-88D2-2592CB9D5DCF}"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ocument"/>
        </a:ext>
      </dgm:extLst>
    </dgm:pt>
    <dgm:pt modelId="{283F4F64-8CC3-42E5-9563-F36E1C86FCF5}" type="pres">
      <dgm:prSet presAssocID="{A6DB4D49-E2A9-4999-88D2-2592CB9D5DCF}" presName="spaceRect" presStyleCnt="0"/>
      <dgm:spPr/>
    </dgm:pt>
    <dgm:pt modelId="{5E4967E0-0044-49C2-96DE-17805A4DA992}" type="pres">
      <dgm:prSet presAssocID="{A6DB4D49-E2A9-4999-88D2-2592CB9D5DCF}" presName="parTx" presStyleLbl="revTx" presStyleIdx="1" presStyleCnt="8">
        <dgm:presLayoutVars>
          <dgm:chMax val="0"/>
          <dgm:chPref val="0"/>
        </dgm:presLayoutVars>
      </dgm:prSet>
      <dgm:spPr/>
    </dgm:pt>
    <dgm:pt modelId="{77EDD647-C0CD-40DC-9810-A47B6089C064}" type="pres">
      <dgm:prSet presAssocID="{A3A24D6D-EEAD-4DE6-8092-7E7BF95E8C3C}" presName="sibTrans" presStyleCnt="0"/>
      <dgm:spPr/>
    </dgm:pt>
    <dgm:pt modelId="{945E08B7-8D52-4BD7-A88F-940996B78A50}" type="pres">
      <dgm:prSet presAssocID="{CE468E8A-5C3C-4CA2-B98E-1190C330EB83}" presName="compNode" presStyleCnt="0"/>
      <dgm:spPr/>
    </dgm:pt>
    <dgm:pt modelId="{DB9B429C-0666-4A6A-B763-FBF947194206}" type="pres">
      <dgm:prSet presAssocID="{CE468E8A-5C3C-4CA2-B98E-1190C330EB83}" presName="bgRect" presStyleLbl="bgShp" presStyleIdx="2" presStyleCnt="8"/>
      <dgm:spPr/>
    </dgm:pt>
    <dgm:pt modelId="{08AE0556-58EA-4D45-AC45-AA434BF08104}" type="pres">
      <dgm:prSet presAssocID="{CE468E8A-5C3C-4CA2-B98E-1190C330EB83}"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D17AFDE5-4417-4942-AA21-C27BD779A4DA}" type="pres">
      <dgm:prSet presAssocID="{CE468E8A-5C3C-4CA2-B98E-1190C330EB83}" presName="spaceRect" presStyleCnt="0"/>
      <dgm:spPr/>
    </dgm:pt>
    <dgm:pt modelId="{65A50448-3932-4598-BA33-2B2CFB265CEE}" type="pres">
      <dgm:prSet presAssocID="{CE468E8A-5C3C-4CA2-B98E-1190C330EB83}" presName="parTx" presStyleLbl="revTx" presStyleIdx="2" presStyleCnt="8">
        <dgm:presLayoutVars>
          <dgm:chMax val="0"/>
          <dgm:chPref val="0"/>
        </dgm:presLayoutVars>
      </dgm:prSet>
      <dgm:spPr/>
    </dgm:pt>
    <dgm:pt modelId="{97D1D768-4278-4FD3-860B-975E40DE8664}" type="pres">
      <dgm:prSet presAssocID="{AD2ABC5D-7922-45F2-BE7B-50410FA0C222}" presName="sibTrans" presStyleCnt="0"/>
      <dgm:spPr/>
    </dgm:pt>
    <dgm:pt modelId="{9DAC415D-5C13-4EF9-9EFA-DE9030928101}" type="pres">
      <dgm:prSet presAssocID="{62ED1153-3716-4B28-9CFB-2D13D43F103E}" presName="compNode" presStyleCnt="0"/>
      <dgm:spPr/>
    </dgm:pt>
    <dgm:pt modelId="{8C6ABC90-436F-4CDD-80FF-7F28A17541A7}" type="pres">
      <dgm:prSet presAssocID="{62ED1153-3716-4B28-9CFB-2D13D43F103E}" presName="bgRect" presStyleLbl="bgShp" presStyleIdx="3" presStyleCnt="8"/>
      <dgm:spPr/>
    </dgm:pt>
    <dgm:pt modelId="{1A77F0B2-15D0-482E-B73E-6DBD2140212A}" type="pres">
      <dgm:prSet presAssocID="{62ED1153-3716-4B28-9CFB-2D13D43F103E}"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vel"/>
        </a:ext>
      </dgm:extLst>
    </dgm:pt>
    <dgm:pt modelId="{B3673671-6ACC-41E6-B412-6BF4AF594FC0}" type="pres">
      <dgm:prSet presAssocID="{62ED1153-3716-4B28-9CFB-2D13D43F103E}" presName="spaceRect" presStyleCnt="0"/>
      <dgm:spPr/>
    </dgm:pt>
    <dgm:pt modelId="{5CDBD081-8020-4D6D-80DF-8D3D56831A67}" type="pres">
      <dgm:prSet presAssocID="{62ED1153-3716-4B28-9CFB-2D13D43F103E}" presName="parTx" presStyleLbl="revTx" presStyleIdx="3" presStyleCnt="8">
        <dgm:presLayoutVars>
          <dgm:chMax val="0"/>
          <dgm:chPref val="0"/>
        </dgm:presLayoutVars>
      </dgm:prSet>
      <dgm:spPr/>
    </dgm:pt>
    <dgm:pt modelId="{40656176-793C-4178-8ED5-3FFA57AE025C}" type="pres">
      <dgm:prSet presAssocID="{650BEF3E-D64D-4326-91AE-F2C233710DBD}" presName="sibTrans" presStyleCnt="0"/>
      <dgm:spPr/>
    </dgm:pt>
    <dgm:pt modelId="{899A2CD9-887A-4284-A811-8AE22C7D386B}" type="pres">
      <dgm:prSet presAssocID="{586FCACE-6CCD-44E4-92EA-09B0F4FBDF28}" presName="compNode" presStyleCnt="0"/>
      <dgm:spPr/>
    </dgm:pt>
    <dgm:pt modelId="{7C084673-A98F-482C-814A-D1206F7095A4}" type="pres">
      <dgm:prSet presAssocID="{586FCACE-6CCD-44E4-92EA-09B0F4FBDF28}" presName="bgRect" presStyleLbl="bgShp" presStyleIdx="4" presStyleCnt="8"/>
      <dgm:spPr/>
    </dgm:pt>
    <dgm:pt modelId="{41A66AC2-E1CD-4CA7-861A-973C6D4C081A}" type="pres">
      <dgm:prSet presAssocID="{586FCACE-6CCD-44E4-92EA-09B0F4FBDF28}"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ser"/>
        </a:ext>
      </dgm:extLst>
    </dgm:pt>
    <dgm:pt modelId="{DD4E4D1E-991A-4165-8E62-65F431474917}" type="pres">
      <dgm:prSet presAssocID="{586FCACE-6CCD-44E4-92EA-09B0F4FBDF28}" presName="spaceRect" presStyleCnt="0"/>
      <dgm:spPr/>
    </dgm:pt>
    <dgm:pt modelId="{0F40D10E-3F32-4AB7-8BA5-20BE4AE4B0A2}" type="pres">
      <dgm:prSet presAssocID="{586FCACE-6CCD-44E4-92EA-09B0F4FBDF28}" presName="parTx" presStyleLbl="revTx" presStyleIdx="4" presStyleCnt="8">
        <dgm:presLayoutVars>
          <dgm:chMax val="0"/>
          <dgm:chPref val="0"/>
        </dgm:presLayoutVars>
      </dgm:prSet>
      <dgm:spPr/>
    </dgm:pt>
    <dgm:pt modelId="{C060EE32-CA0E-47B2-B1AC-7E5E4E3A9CC3}" type="pres">
      <dgm:prSet presAssocID="{B973B95A-2DBB-4627-9918-CDB0780A5EE3}" presName="sibTrans" presStyleCnt="0"/>
      <dgm:spPr/>
    </dgm:pt>
    <dgm:pt modelId="{B97AB050-F7A0-4E44-BFE2-25270CB5A895}" type="pres">
      <dgm:prSet presAssocID="{384C75F3-BF6E-4212-9428-C9355453A550}" presName="compNode" presStyleCnt="0"/>
      <dgm:spPr/>
    </dgm:pt>
    <dgm:pt modelId="{3D08EA07-0E9A-4059-938E-D8C4BB9C287D}" type="pres">
      <dgm:prSet presAssocID="{384C75F3-BF6E-4212-9428-C9355453A550}" presName="bgRect" presStyleLbl="bgShp" presStyleIdx="5" presStyleCnt="8"/>
      <dgm:spPr/>
    </dgm:pt>
    <dgm:pt modelId="{EF530EE4-CE4C-445A-9235-9DFE8C85A09D}" type="pres">
      <dgm:prSet presAssocID="{384C75F3-BF6E-4212-9428-C9355453A550}"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Head with Gears"/>
        </a:ext>
      </dgm:extLst>
    </dgm:pt>
    <dgm:pt modelId="{458DF8C0-57FC-4AAF-AB40-417F976C7C36}" type="pres">
      <dgm:prSet presAssocID="{384C75F3-BF6E-4212-9428-C9355453A550}" presName="spaceRect" presStyleCnt="0"/>
      <dgm:spPr/>
    </dgm:pt>
    <dgm:pt modelId="{40AA0281-C13C-4DB0-AFB0-610CBCC6F3AB}" type="pres">
      <dgm:prSet presAssocID="{384C75F3-BF6E-4212-9428-C9355453A550}" presName="parTx" presStyleLbl="revTx" presStyleIdx="5" presStyleCnt="8">
        <dgm:presLayoutVars>
          <dgm:chMax val="0"/>
          <dgm:chPref val="0"/>
        </dgm:presLayoutVars>
      </dgm:prSet>
      <dgm:spPr/>
    </dgm:pt>
    <dgm:pt modelId="{CB4640C5-704D-49B0-A132-D5ED910D73BC}" type="pres">
      <dgm:prSet presAssocID="{0B558578-A40D-4B2A-BE14-EA8483212602}" presName="sibTrans" presStyleCnt="0"/>
      <dgm:spPr/>
    </dgm:pt>
    <dgm:pt modelId="{3483C3B5-BF5A-4C94-96BC-0F609F50B55A}" type="pres">
      <dgm:prSet presAssocID="{531A9A65-92EA-4967-AF42-F9BD29B8ECA4}" presName="compNode" presStyleCnt="0"/>
      <dgm:spPr/>
    </dgm:pt>
    <dgm:pt modelId="{17059152-7548-4D3E-B0B9-99A83C08A930}" type="pres">
      <dgm:prSet presAssocID="{531A9A65-92EA-4967-AF42-F9BD29B8ECA4}" presName="bgRect" presStyleLbl="bgShp" presStyleIdx="6" presStyleCnt="8"/>
      <dgm:spPr/>
    </dgm:pt>
    <dgm:pt modelId="{D226041C-3727-419F-AFA7-A0787FCCF21A}" type="pres">
      <dgm:prSet presAssocID="{531A9A65-92EA-4967-AF42-F9BD29B8ECA4}"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Sign Language"/>
        </a:ext>
      </dgm:extLst>
    </dgm:pt>
    <dgm:pt modelId="{6E8B950E-1CCE-42C6-9D11-1EEF0FD24D4E}" type="pres">
      <dgm:prSet presAssocID="{531A9A65-92EA-4967-AF42-F9BD29B8ECA4}" presName="spaceRect" presStyleCnt="0"/>
      <dgm:spPr/>
    </dgm:pt>
    <dgm:pt modelId="{0ACAB9BE-122A-4102-97B0-DA8507A8D0D9}" type="pres">
      <dgm:prSet presAssocID="{531A9A65-92EA-4967-AF42-F9BD29B8ECA4}" presName="parTx" presStyleLbl="revTx" presStyleIdx="6" presStyleCnt="8">
        <dgm:presLayoutVars>
          <dgm:chMax val="0"/>
          <dgm:chPref val="0"/>
        </dgm:presLayoutVars>
      </dgm:prSet>
      <dgm:spPr/>
    </dgm:pt>
    <dgm:pt modelId="{D442F649-6B2A-481D-948D-9F3D39E09208}" type="pres">
      <dgm:prSet presAssocID="{EFC94539-B33E-4B37-AE08-13FB13F1B3C3}" presName="sibTrans" presStyleCnt="0"/>
      <dgm:spPr/>
    </dgm:pt>
    <dgm:pt modelId="{AC125C0F-2D2A-4ADF-AB37-DFDFD26ED796}" type="pres">
      <dgm:prSet presAssocID="{00A4AEF6-E3B7-45A7-AC57-AD16B357FDEA}" presName="compNode" presStyleCnt="0"/>
      <dgm:spPr/>
    </dgm:pt>
    <dgm:pt modelId="{4290486F-3117-4167-84E6-3E4E9F57D942}" type="pres">
      <dgm:prSet presAssocID="{00A4AEF6-E3B7-45A7-AC57-AD16B357FDEA}" presName="bgRect" presStyleLbl="bgShp" presStyleIdx="7" presStyleCnt="8"/>
      <dgm:spPr/>
    </dgm:pt>
    <dgm:pt modelId="{8B25B37A-91D2-48CF-82F0-434E7E577177}" type="pres">
      <dgm:prSet presAssocID="{00A4AEF6-E3B7-45A7-AC57-AD16B357FDEA}"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Check List"/>
        </a:ext>
      </dgm:extLst>
    </dgm:pt>
    <dgm:pt modelId="{EF2767AA-5A70-414E-B5A8-33827F2C1250}" type="pres">
      <dgm:prSet presAssocID="{00A4AEF6-E3B7-45A7-AC57-AD16B357FDEA}" presName="spaceRect" presStyleCnt="0"/>
      <dgm:spPr/>
    </dgm:pt>
    <dgm:pt modelId="{A937FFAA-58DB-4862-9EE1-54FCF01DD510}" type="pres">
      <dgm:prSet presAssocID="{00A4AEF6-E3B7-45A7-AC57-AD16B357FDEA}" presName="parTx" presStyleLbl="revTx" presStyleIdx="7" presStyleCnt="8">
        <dgm:presLayoutVars>
          <dgm:chMax val="0"/>
          <dgm:chPref val="0"/>
        </dgm:presLayoutVars>
      </dgm:prSet>
      <dgm:spPr/>
    </dgm:pt>
  </dgm:ptLst>
  <dgm:cxnLst>
    <dgm:cxn modelId="{1E93340D-E931-40CD-B6BD-9A057838FC66}" type="presOf" srcId="{6051F211-FEF3-4B8D-B387-1EE6AC30F13A}" destId="{4741E11D-8F14-44B0-B63C-AF363CBD4C9C}" srcOrd="0" destOrd="0" presId="urn:microsoft.com/office/officeart/2018/2/layout/IconVerticalSolidList"/>
    <dgm:cxn modelId="{8E4F390D-65F3-4DEB-8200-0CD70CBF4DB1}" srcId="{389C04F3-555C-466C-87F3-658AA02F2681}" destId="{62ED1153-3716-4B28-9CFB-2D13D43F103E}" srcOrd="3" destOrd="0" parTransId="{0A165EAD-8D6D-455B-B7B9-B8C4483862E9}" sibTransId="{650BEF3E-D64D-4326-91AE-F2C233710DBD}"/>
    <dgm:cxn modelId="{6D4DCE25-AC64-455D-A1D2-096DD0B5E9FB}" type="presOf" srcId="{A6DB4D49-E2A9-4999-88D2-2592CB9D5DCF}" destId="{5E4967E0-0044-49C2-96DE-17805A4DA992}" srcOrd="0" destOrd="0" presId="urn:microsoft.com/office/officeart/2018/2/layout/IconVerticalSolidList"/>
    <dgm:cxn modelId="{DBD36C2D-24B8-4292-83C9-1DC44FF3C4E5}" srcId="{389C04F3-555C-466C-87F3-658AA02F2681}" destId="{A6DB4D49-E2A9-4999-88D2-2592CB9D5DCF}" srcOrd="1" destOrd="0" parTransId="{619BF41A-66DD-4DEF-A510-F7DA2ADCC812}" sibTransId="{A3A24D6D-EEAD-4DE6-8092-7E7BF95E8C3C}"/>
    <dgm:cxn modelId="{8C83AA31-7033-401C-B0FC-94CE088C5CCD}" srcId="{389C04F3-555C-466C-87F3-658AA02F2681}" destId="{531A9A65-92EA-4967-AF42-F9BD29B8ECA4}" srcOrd="6" destOrd="0" parTransId="{E37C0F4D-3AB2-47BA-8141-3901CA02A0C0}" sibTransId="{EFC94539-B33E-4B37-AE08-13FB13F1B3C3}"/>
    <dgm:cxn modelId="{12E37636-6155-4C50-A7B8-313F69D5FEE4}" type="presOf" srcId="{586FCACE-6CCD-44E4-92EA-09B0F4FBDF28}" destId="{0F40D10E-3F32-4AB7-8BA5-20BE4AE4B0A2}" srcOrd="0" destOrd="0" presId="urn:microsoft.com/office/officeart/2018/2/layout/IconVerticalSolidList"/>
    <dgm:cxn modelId="{44E8FE65-B15F-44CC-8377-5FBCE00CAA4C}" srcId="{389C04F3-555C-466C-87F3-658AA02F2681}" destId="{384C75F3-BF6E-4212-9428-C9355453A550}" srcOrd="5" destOrd="0" parTransId="{EACF5ABE-7868-4B4D-B113-60111A6604EB}" sibTransId="{0B558578-A40D-4B2A-BE14-EA8483212602}"/>
    <dgm:cxn modelId="{36153C6C-F5E1-4CE2-ABA8-D0EB3D5DC469}" srcId="{389C04F3-555C-466C-87F3-658AA02F2681}" destId="{CE468E8A-5C3C-4CA2-B98E-1190C330EB83}" srcOrd="2" destOrd="0" parTransId="{39BE343D-4495-4769-B408-81F9D4410EEF}" sibTransId="{AD2ABC5D-7922-45F2-BE7B-50410FA0C222}"/>
    <dgm:cxn modelId="{B1208786-EE16-41A3-81FD-6F5A9312A3BD}" type="presOf" srcId="{CE468E8A-5C3C-4CA2-B98E-1190C330EB83}" destId="{65A50448-3932-4598-BA33-2B2CFB265CEE}" srcOrd="0" destOrd="0" presId="urn:microsoft.com/office/officeart/2018/2/layout/IconVerticalSolidList"/>
    <dgm:cxn modelId="{B771778F-7696-42C7-8143-1196958CFEA2}" srcId="{389C04F3-555C-466C-87F3-658AA02F2681}" destId="{586FCACE-6CCD-44E4-92EA-09B0F4FBDF28}" srcOrd="4" destOrd="0" parTransId="{1DF617F3-404B-4FDF-869C-E214C73710A1}" sibTransId="{B973B95A-2DBB-4627-9918-CDB0780A5EE3}"/>
    <dgm:cxn modelId="{F44C57A5-B67A-42FB-9483-049A3CEF9771}" type="presOf" srcId="{389C04F3-555C-466C-87F3-658AA02F2681}" destId="{EF6FF6DB-D6C2-4D40-8E29-6439BE06FA76}" srcOrd="0" destOrd="0" presId="urn:microsoft.com/office/officeart/2018/2/layout/IconVerticalSolidList"/>
    <dgm:cxn modelId="{622742A8-066A-4263-A154-04880CAAB810}" srcId="{389C04F3-555C-466C-87F3-658AA02F2681}" destId="{6051F211-FEF3-4B8D-B387-1EE6AC30F13A}" srcOrd="0" destOrd="0" parTransId="{105976CA-698B-40BD-B55D-6188DE951FAF}" sibTransId="{69A1106A-EB18-408B-AC7E-9B035DB50A76}"/>
    <dgm:cxn modelId="{8EE523D8-E073-4018-8783-067E05F18306}" type="presOf" srcId="{384C75F3-BF6E-4212-9428-C9355453A550}" destId="{40AA0281-C13C-4DB0-AFB0-610CBCC6F3AB}" srcOrd="0" destOrd="0" presId="urn:microsoft.com/office/officeart/2018/2/layout/IconVerticalSolidList"/>
    <dgm:cxn modelId="{5FF44AD9-BBB7-46EE-9E11-DEE1A9F3F6C1}" type="presOf" srcId="{00A4AEF6-E3B7-45A7-AC57-AD16B357FDEA}" destId="{A937FFAA-58DB-4862-9EE1-54FCF01DD510}" srcOrd="0" destOrd="0" presId="urn:microsoft.com/office/officeart/2018/2/layout/IconVerticalSolidList"/>
    <dgm:cxn modelId="{413FC0E2-3700-405F-987D-08F61BE087CE}" type="presOf" srcId="{62ED1153-3716-4B28-9CFB-2D13D43F103E}" destId="{5CDBD081-8020-4D6D-80DF-8D3D56831A67}" srcOrd="0" destOrd="0" presId="urn:microsoft.com/office/officeart/2018/2/layout/IconVerticalSolidList"/>
    <dgm:cxn modelId="{8156DEE4-B1CB-4AAC-B0FB-D3EBDCC6756C}" type="presOf" srcId="{531A9A65-92EA-4967-AF42-F9BD29B8ECA4}" destId="{0ACAB9BE-122A-4102-97B0-DA8507A8D0D9}" srcOrd="0" destOrd="0" presId="urn:microsoft.com/office/officeart/2018/2/layout/IconVerticalSolidList"/>
    <dgm:cxn modelId="{2213D2FB-BFF5-425C-A769-B4F0F5812F69}" srcId="{389C04F3-555C-466C-87F3-658AA02F2681}" destId="{00A4AEF6-E3B7-45A7-AC57-AD16B357FDEA}" srcOrd="7" destOrd="0" parTransId="{07930014-EF93-44AD-B847-30237325A1D0}" sibTransId="{5684110E-6F9F-41FF-A421-53A3CBC45DF6}"/>
    <dgm:cxn modelId="{EDE12EED-BD37-42BC-A106-73A6CE22FC17}" type="presParOf" srcId="{EF6FF6DB-D6C2-4D40-8E29-6439BE06FA76}" destId="{9335352C-C410-49FD-88C8-45C221885020}" srcOrd="0" destOrd="0" presId="urn:microsoft.com/office/officeart/2018/2/layout/IconVerticalSolidList"/>
    <dgm:cxn modelId="{03909265-B266-4A05-96CC-8541149B7C17}" type="presParOf" srcId="{9335352C-C410-49FD-88C8-45C221885020}" destId="{E8D67E41-C9D8-4867-9C23-C94DA84F809E}" srcOrd="0" destOrd="0" presId="urn:microsoft.com/office/officeart/2018/2/layout/IconVerticalSolidList"/>
    <dgm:cxn modelId="{1309F3A6-500F-42FF-A91C-9CDCDB357064}" type="presParOf" srcId="{9335352C-C410-49FD-88C8-45C221885020}" destId="{261757FC-074E-4A16-A8C3-AF79F336D03C}" srcOrd="1" destOrd="0" presId="urn:microsoft.com/office/officeart/2018/2/layout/IconVerticalSolidList"/>
    <dgm:cxn modelId="{772B7F08-34C1-4420-9FE9-F9ED7D06FCC9}" type="presParOf" srcId="{9335352C-C410-49FD-88C8-45C221885020}" destId="{6C94943B-87B5-4617-AF42-7C952DFCBE8F}" srcOrd="2" destOrd="0" presId="urn:microsoft.com/office/officeart/2018/2/layout/IconVerticalSolidList"/>
    <dgm:cxn modelId="{BBFCAAD2-0BAB-4502-A8E7-F6002F0F5694}" type="presParOf" srcId="{9335352C-C410-49FD-88C8-45C221885020}" destId="{4741E11D-8F14-44B0-B63C-AF363CBD4C9C}" srcOrd="3" destOrd="0" presId="urn:microsoft.com/office/officeart/2018/2/layout/IconVerticalSolidList"/>
    <dgm:cxn modelId="{41BB5418-F832-43F6-BFB9-C1FA33F59772}" type="presParOf" srcId="{EF6FF6DB-D6C2-4D40-8E29-6439BE06FA76}" destId="{2B5A7AF5-3DF0-425A-9DC1-C0BEB3D949B4}" srcOrd="1" destOrd="0" presId="urn:microsoft.com/office/officeart/2018/2/layout/IconVerticalSolidList"/>
    <dgm:cxn modelId="{58548DB3-8933-40FC-BE31-F5EE997FE298}" type="presParOf" srcId="{EF6FF6DB-D6C2-4D40-8E29-6439BE06FA76}" destId="{9935B768-050D-43AF-BF68-75A1F718BE75}" srcOrd="2" destOrd="0" presId="urn:microsoft.com/office/officeart/2018/2/layout/IconVerticalSolidList"/>
    <dgm:cxn modelId="{602E293A-20F1-49E1-B459-83C6E1A76DF6}" type="presParOf" srcId="{9935B768-050D-43AF-BF68-75A1F718BE75}" destId="{AEC08286-D551-4A7A-B78D-54C8F76F6E65}" srcOrd="0" destOrd="0" presId="urn:microsoft.com/office/officeart/2018/2/layout/IconVerticalSolidList"/>
    <dgm:cxn modelId="{9879553B-4317-4503-AF00-E50BCE29B984}" type="presParOf" srcId="{9935B768-050D-43AF-BF68-75A1F718BE75}" destId="{87A59060-57F8-4BE4-95D7-5EF5928BE00B}" srcOrd="1" destOrd="0" presId="urn:microsoft.com/office/officeart/2018/2/layout/IconVerticalSolidList"/>
    <dgm:cxn modelId="{740D4B67-DEC9-473D-B3C9-E49760E27600}" type="presParOf" srcId="{9935B768-050D-43AF-BF68-75A1F718BE75}" destId="{283F4F64-8CC3-42E5-9563-F36E1C86FCF5}" srcOrd="2" destOrd="0" presId="urn:microsoft.com/office/officeart/2018/2/layout/IconVerticalSolidList"/>
    <dgm:cxn modelId="{4956EAA3-5BA9-43FF-AA85-988597EA889E}" type="presParOf" srcId="{9935B768-050D-43AF-BF68-75A1F718BE75}" destId="{5E4967E0-0044-49C2-96DE-17805A4DA992}" srcOrd="3" destOrd="0" presId="urn:microsoft.com/office/officeart/2018/2/layout/IconVerticalSolidList"/>
    <dgm:cxn modelId="{DD184BFC-BBFD-429C-8CEE-88F27119BAB4}" type="presParOf" srcId="{EF6FF6DB-D6C2-4D40-8E29-6439BE06FA76}" destId="{77EDD647-C0CD-40DC-9810-A47B6089C064}" srcOrd="3" destOrd="0" presId="urn:microsoft.com/office/officeart/2018/2/layout/IconVerticalSolidList"/>
    <dgm:cxn modelId="{CAC5385E-DCE0-4D66-AEAF-9BA1158DA7E1}" type="presParOf" srcId="{EF6FF6DB-D6C2-4D40-8E29-6439BE06FA76}" destId="{945E08B7-8D52-4BD7-A88F-940996B78A50}" srcOrd="4" destOrd="0" presId="urn:microsoft.com/office/officeart/2018/2/layout/IconVerticalSolidList"/>
    <dgm:cxn modelId="{CB55C4BD-9355-4428-B2C2-FA65455FCC17}" type="presParOf" srcId="{945E08B7-8D52-4BD7-A88F-940996B78A50}" destId="{DB9B429C-0666-4A6A-B763-FBF947194206}" srcOrd="0" destOrd="0" presId="urn:microsoft.com/office/officeart/2018/2/layout/IconVerticalSolidList"/>
    <dgm:cxn modelId="{2AB64165-2C1A-4BE6-8279-D29F52638371}" type="presParOf" srcId="{945E08B7-8D52-4BD7-A88F-940996B78A50}" destId="{08AE0556-58EA-4D45-AC45-AA434BF08104}" srcOrd="1" destOrd="0" presId="urn:microsoft.com/office/officeart/2018/2/layout/IconVerticalSolidList"/>
    <dgm:cxn modelId="{74C0D98E-29A1-497D-A529-0327809B4512}" type="presParOf" srcId="{945E08B7-8D52-4BD7-A88F-940996B78A50}" destId="{D17AFDE5-4417-4942-AA21-C27BD779A4DA}" srcOrd="2" destOrd="0" presId="urn:microsoft.com/office/officeart/2018/2/layout/IconVerticalSolidList"/>
    <dgm:cxn modelId="{2F5000C3-C645-45F1-91CF-A8E8A479C838}" type="presParOf" srcId="{945E08B7-8D52-4BD7-A88F-940996B78A50}" destId="{65A50448-3932-4598-BA33-2B2CFB265CEE}" srcOrd="3" destOrd="0" presId="urn:microsoft.com/office/officeart/2018/2/layout/IconVerticalSolidList"/>
    <dgm:cxn modelId="{2A123B7D-F3E9-4BAD-95F3-AEDC912F6EDD}" type="presParOf" srcId="{EF6FF6DB-D6C2-4D40-8E29-6439BE06FA76}" destId="{97D1D768-4278-4FD3-860B-975E40DE8664}" srcOrd="5" destOrd="0" presId="urn:microsoft.com/office/officeart/2018/2/layout/IconVerticalSolidList"/>
    <dgm:cxn modelId="{BD1CC3E0-B6DF-4C23-AEA4-EF44877E4EB5}" type="presParOf" srcId="{EF6FF6DB-D6C2-4D40-8E29-6439BE06FA76}" destId="{9DAC415D-5C13-4EF9-9EFA-DE9030928101}" srcOrd="6" destOrd="0" presId="urn:microsoft.com/office/officeart/2018/2/layout/IconVerticalSolidList"/>
    <dgm:cxn modelId="{9B795C08-5441-4039-A1B6-FD5CEF9E41E4}" type="presParOf" srcId="{9DAC415D-5C13-4EF9-9EFA-DE9030928101}" destId="{8C6ABC90-436F-4CDD-80FF-7F28A17541A7}" srcOrd="0" destOrd="0" presId="urn:microsoft.com/office/officeart/2018/2/layout/IconVerticalSolidList"/>
    <dgm:cxn modelId="{9FD2374B-0F12-4BE3-A990-CD9ED3F206F3}" type="presParOf" srcId="{9DAC415D-5C13-4EF9-9EFA-DE9030928101}" destId="{1A77F0B2-15D0-482E-B73E-6DBD2140212A}" srcOrd="1" destOrd="0" presId="urn:microsoft.com/office/officeart/2018/2/layout/IconVerticalSolidList"/>
    <dgm:cxn modelId="{8BAF9432-E1C7-493D-A2C9-D4F8E2B20085}" type="presParOf" srcId="{9DAC415D-5C13-4EF9-9EFA-DE9030928101}" destId="{B3673671-6ACC-41E6-B412-6BF4AF594FC0}" srcOrd="2" destOrd="0" presId="urn:microsoft.com/office/officeart/2018/2/layout/IconVerticalSolidList"/>
    <dgm:cxn modelId="{3371AA22-4836-4001-A7A7-7BFF78B8F341}" type="presParOf" srcId="{9DAC415D-5C13-4EF9-9EFA-DE9030928101}" destId="{5CDBD081-8020-4D6D-80DF-8D3D56831A67}" srcOrd="3" destOrd="0" presId="urn:microsoft.com/office/officeart/2018/2/layout/IconVerticalSolidList"/>
    <dgm:cxn modelId="{A9A4D5DB-EC84-4C47-B845-D62DC44CFE8F}" type="presParOf" srcId="{EF6FF6DB-D6C2-4D40-8E29-6439BE06FA76}" destId="{40656176-793C-4178-8ED5-3FFA57AE025C}" srcOrd="7" destOrd="0" presId="urn:microsoft.com/office/officeart/2018/2/layout/IconVerticalSolidList"/>
    <dgm:cxn modelId="{C4C04EF4-C30F-4201-9579-5FADED55D6E4}" type="presParOf" srcId="{EF6FF6DB-D6C2-4D40-8E29-6439BE06FA76}" destId="{899A2CD9-887A-4284-A811-8AE22C7D386B}" srcOrd="8" destOrd="0" presId="urn:microsoft.com/office/officeart/2018/2/layout/IconVerticalSolidList"/>
    <dgm:cxn modelId="{E305E731-165E-4A41-BFA7-AB22E5B6E9EA}" type="presParOf" srcId="{899A2CD9-887A-4284-A811-8AE22C7D386B}" destId="{7C084673-A98F-482C-814A-D1206F7095A4}" srcOrd="0" destOrd="0" presId="urn:microsoft.com/office/officeart/2018/2/layout/IconVerticalSolidList"/>
    <dgm:cxn modelId="{15D74EDA-8591-4C65-9A18-4B922AF04BC0}" type="presParOf" srcId="{899A2CD9-887A-4284-A811-8AE22C7D386B}" destId="{41A66AC2-E1CD-4CA7-861A-973C6D4C081A}" srcOrd="1" destOrd="0" presId="urn:microsoft.com/office/officeart/2018/2/layout/IconVerticalSolidList"/>
    <dgm:cxn modelId="{8A2C57FE-CCF6-4D3C-A771-326FA0E1168D}" type="presParOf" srcId="{899A2CD9-887A-4284-A811-8AE22C7D386B}" destId="{DD4E4D1E-991A-4165-8E62-65F431474917}" srcOrd="2" destOrd="0" presId="urn:microsoft.com/office/officeart/2018/2/layout/IconVerticalSolidList"/>
    <dgm:cxn modelId="{5F7AEAA8-E22F-4332-B314-CBFB58043EF4}" type="presParOf" srcId="{899A2CD9-887A-4284-A811-8AE22C7D386B}" destId="{0F40D10E-3F32-4AB7-8BA5-20BE4AE4B0A2}" srcOrd="3" destOrd="0" presId="urn:microsoft.com/office/officeart/2018/2/layout/IconVerticalSolidList"/>
    <dgm:cxn modelId="{470EA860-F987-4375-B300-5EEC3BE466B4}" type="presParOf" srcId="{EF6FF6DB-D6C2-4D40-8E29-6439BE06FA76}" destId="{C060EE32-CA0E-47B2-B1AC-7E5E4E3A9CC3}" srcOrd="9" destOrd="0" presId="urn:microsoft.com/office/officeart/2018/2/layout/IconVerticalSolidList"/>
    <dgm:cxn modelId="{ECDD9606-CDF8-4954-BC39-902CACC9F00C}" type="presParOf" srcId="{EF6FF6DB-D6C2-4D40-8E29-6439BE06FA76}" destId="{B97AB050-F7A0-4E44-BFE2-25270CB5A895}" srcOrd="10" destOrd="0" presId="urn:microsoft.com/office/officeart/2018/2/layout/IconVerticalSolidList"/>
    <dgm:cxn modelId="{2B02F446-FF66-4ACF-8D5D-846ADB1DA72F}" type="presParOf" srcId="{B97AB050-F7A0-4E44-BFE2-25270CB5A895}" destId="{3D08EA07-0E9A-4059-938E-D8C4BB9C287D}" srcOrd="0" destOrd="0" presId="urn:microsoft.com/office/officeart/2018/2/layout/IconVerticalSolidList"/>
    <dgm:cxn modelId="{91C3FD96-2687-4873-B279-ECAFCA8E3D9F}" type="presParOf" srcId="{B97AB050-F7A0-4E44-BFE2-25270CB5A895}" destId="{EF530EE4-CE4C-445A-9235-9DFE8C85A09D}" srcOrd="1" destOrd="0" presId="urn:microsoft.com/office/officeart/2018/2/layout/IconVerticalSolidList"/>
    <dgm:cxn modelId="{13D11D28-2482-45D0-B7BD-6A704199B9F7}" type="presParOf" srcId="{B97AB050-F7A0-4E44-BFE2-25270CB5A895}" destId="{458DF8C0-57FC-4AAF-AB40-417F976C7C36}" srcOrd="2" destOrd="0" presId="urn:microsoft.com/office/officeart/2018/2/layout/IconVerticalSolidList"/>
    <dgm:cxn modelId="{E947CE99-4295-4363-9CB8-63AAB4B73E66}" type="presParOf" srcId="{B97AB050-F7A0-4E44-BFE2-25270CB5A895}" destId="{40AA0281-C13C-4DB0-AFB0-610CBCC6F3AB}" srcOrd="3" destOrd="0" presId="urn:microsoft.com/office/officeart/2018/2/layout/IconVerticalSolidList"/>
    <dgm:cxn modelId="{2F5667A5-4FE0-4215-A352-C2203E0DF439}" type="presParOf" srcId="{EF6FF6DB-D6C2-4D40-8E29-6439BE06FA76}" destId="{CB4640C5-704D-49B0-A132-D5ED910D73BC}" srcOrd="11" destOrd="0" presId="urn:microsoft.com/office/officeart/2018/2/layout/IconVerticalSolidList"/>
    <dgm:cxn modelId="{FAB48CC5-5994-4F0D-91EA-B1A830560A2D}" type="presParOf" srcId="{EF6FF6DB-D6C2-4D40-8E29-6439BE06FA76}" destId="{3483C3B5-BF5A-4C94-96BC-0F609F50B55A}" srcOrd="12" destOrd="0" presId="urn:microsoft.com/office/officeart/2018/2/layout/IconVerticalSolidList"/>
    <dgm:cxn modelId="{FB596BB8-F81D-4A45-8CE7-969BEE45A302}" type="presParOf" srcId="{3483C3B5-BF5A-4C94-96BC-0F609F50B55A}" destId="{17059152-7548-4D3E-B0B9-99A83C08A930}" srcOrd="0" destOrd="0" presId="urn:microsoft.com/office/officeart/2018/2/layout/IconVerticalSolidList"/>
    <dgm:cxn modelId="{68818F55-453F-4EDD-BFB4-3F7D330C42BD}" type="presParOf" srcId="{3483C3B5-BF5A-4C94-96BC-0F609F50B55A}" destId="{D226041C-3727-419F-AFA7-A0787FCCF21A}" srcOrd="1" destOrd="0" presId="urn:microsoft.com/office/officeart/2018/2/layout/IconVerticalSolidList"/>
    <dgm:cxn modelId="{1D5190C8-0AE5-407D-A3E7-F88DCE9A9A39}" type="presParOf" srcId="{3483C3B5-BF5A-4C94-96BC-0F609F50B55A}" destId="{6E8B950E-1CCE-42C6-9D11-1EEF0FD24D4E}" srcOrd="2" destOrd="0" presId="urn:microsoft.com/office/officeart/2018/2/layout/IconVerticalSolidList"/>
    <dgm:cxn modelId="{E229D9F0-6E02-4FB6-AAD4-60BDF06EDF68}" type="presParOf" srcId="{3483C3B5-BF5A-4C94-96BC-0F609F50B55A}" destId="{0ACAB9BE-122A-4102-97B0-DA8507A8D0D9}" srcOrd="3" destOrd="0" presId="urn:microsoft.com/office/officeart/2018/2/layout/IconVerticalSolidList"/>
    <dgm:cxn modelId="{3177D119-722F-41C1-B27A-2C7FB00C7333}" type="presParOf" srcId="{EF6FF6DB-D6C2-4D40-8E29-6439BE06FA76}" destId="{D442F649-6B2A-481D-948D-9F3D39E09208}" srcOrd="13" destOrd="0" presId="urn:microsoft.com/office/officeart/2018/2/layout/IconVerticalSolidList"/>
    <dgm:cxn modelId="{B083D1EE-79CD-417D-A63A-5AE7F01664F0}" type="presParOf" srcId="{EF6FF6DB-D6C2-4D40-8E29-6439BE06FA76}" destId="{AC125C0F-2D2A-4ADF-AB37-DFDFD26ED796}" srcOrd="14" destOrd="0" presId="urn:microsoft.com/office/officeart/2018/2/layout/IconVerticalSolidList"/>
    <dgm:cxn modelId="{7E1C87C3-60C4-436D-86A3-AE2B529C2384}" type="presParOf" srcId="{AC125C0F-2D2A-4ADF-AB37-DFDFD26ED796}" destId="{4290486F-3117-4167-84E6-3E4E9F57D942}" srcOrd="0" destOrd="0" presId="urn:microsoft.com/office/officeart/2018/2/layout/IconVerticalSolidList"/>
    <dgm:cxn modelId="{FE3CAD12-8EAF-4129-BCBA-484B7A5350AD}" type="presParOf" srcId="{AC125C0F-2D2A-4ADF-AB37-DFDFD26ED796}" destId="{8B25B37A-91D2-48CF-82F0-434E7E577177}" srcOrd="1" destOrd="0" presId="urn:microsoft.com/office/officeart/2018/2/layout/IconVerticalSolidList"/>
    <dgm:cxn modelId="{CC9ABBBD-6A8A-46C2-8424-620ED62A729B}" type="presParOf" srcId="{AC125C0F-2D2A-4ADF-AB37-DFDFD26ED796}" destId="{EF2767AA-5A70-414E-B5A8-33827F2C1250}" srcOrd="2" destOrd="0" presId="urn:microsoft.com/office/officeart/2018/2/layout/IconVerticalSolidList"/>
    <dgm:cxn modelId="{44FB42B4-5C48-419B-9C2A-9F29E5DCEEA9}" type="presParOf" srcId="{AC125C0F-2D2A-4ADF-AB37-DFDFD26ED796}" destId="{A937FFAA-58DB-4862-9EE1-54FCF01DD51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D67E41-C9D8-4867-9C23-C94DA84F809E}">
      <dsp:nvSpPr>
        <dsp:cNvPr id="0" name=""/>
        <dsp:cNvSpPr/>
      </dsp:nvSpPr>
      <dsp:spPr>
        <a:xfrm>
          <a:off x="0" y="0"/>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1757FC-074E-4A16-A8C3-AF79F336D03C}">
      <dsp:nvSpPr>
        <dsp:cNvPr id="0" name=""/>
        <dsp:cNvSpPr/>
      </dsp:nvSpPr>
      <dsp:spPr>
        <a:xfrm>
          <a:off x="151170" y="113035"/>
          <a:ext cx="274855" cy="2748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741E11D-8F14-44B0-B63C-AF363CBD4C9C}">
      <dsp:nvSpPr>
        <dsp:cNvPr id="0" name=""/>
        <dsp:cNvSpPr/>
      </dsp:nvSpPr>
      <dsp:spPr>
        <a:xfrm>
          <a:off x="577196" y="594"/>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Purpose</a:t>
          </a:r>
        </a:p>
      </dsp:txBody>
      <dsp:txXfrm>
        <a:off x="577196" y="594"/>
        <a:ext cx="5595003" cy="499736"/>
      </dsp:txXfrm>
    </dsp:sp>
    <dsp:sp modelId="{AEC08286-D551-4A7A-B78D-54C8F76F6E65}">
      <dsp:nvSpPr>
        <dsp:cNvPr id="0" name=""/>
        <dsp:cNvSpPr/>
      </dsp:nvSpPr>
      <dsp:spPr>
        <a:xfrm>
          <a:off x="0" y="625266"/>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A59060-57F8-4BE4-95D7-5EF5928BE00B}">
      <dsp:nvSpPr>
        <dsp:cNvPr id="0" name=""/>
        <dsp:cNvSpPr/>
      </dsp:nvSpPr>
      <dsp:spPr>
        <a:xfrm>
          <a:off x="151170" y="737706"/>
          <a:ext cx="274855" cy="2748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4967E0-0044-49C2-96DE-17805A4DA992}">
      <dsp:nvSpPr>
        <dsp:cNvPr id="0" name=""/>
        <dsp:cNvSpPr/>
      </dsp:nvSpPr>
      <dsp:spPr>
        <a:xfrm>
          <a:off x="577196" y="625266"/>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Definition</a:t>
          </a:r>
        </a:p>
      </dsp:txBody>
      <dsp:txXfrm>
        <a:off x="577196" y="625266"/>
        <a:ext cx="5595003" cy="499736"/>
      </dsp:txXfrm>
    </dsp:sp>
    <dsp:sp modelId="{DB9B429C-0666-4A6A-B763-FBF947194206}">
      <dsp:nvSpPr>
        <dsp:cNvPr id="0" name=""/>
        <dsp:cNvSpPr/>
      </dsp:nvSpPr>
      <dsp:spPr>
        <a:xfrm>
          <a:off x="0" y="1249937"/>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AE0556-58EA-4D45-AC45-AA434BF08104}">
      <dsp:nvSpPr>
        <dsp:cNvPr id="0" name=""/>
        <dsp:cNvSpPr/>
      </dsp:nvSpPr>
      <dsp:spPr>
        <a:xfrm>
          <a:off x="151170" y="1362378"/>
          <a:ext cx="274855" cy="2748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5A50448-3932-4598-BA33-2B2CFB265CEE}">
      <dsp:nvSpPr>
        <dsp:cNvPr id="0" name=""/>
        <dsp:cNvSpPr/>
      </dsp:nvSpPr>
      <dsp:spPr>
        <a:xfrm>
          <a:off x="577196" y="1249937"/>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Resources</a:t>
          </a:r>
        </a:p>
      </dsp:txBody>
      <dsp:txXfrm>
        <a:off x="577196" y="1249937"/>
        <a:ext cx="5595003" cy="499736"/>
      </dsp:txXfrm>
    </dsp:sp>
    <dsp:sp modelId="{8C6ABC90-436F-4CDD-80FF-7F28A17541A7}">
      <dsp:nvSpPr>
        <dsp:cNvPr id="0" name=""/>
        <dsp:cNvSpPr/>
      </dsp:nvSpPr>
      <dsp:spPr>
        <a:xfrm>
          <a:off x="0" y="1874608"/>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77F0B2-15D0-482E-B73E-6DBD2140212A}">
      <dsp:nvSpPr>
        <dsp:cNvPr id="0" name=""/>
        <dsp:cNvSpPr/>
      </dsp:nvSpPr>
      <dsp:spPr>
        <a:xfrm>
          <a:off x="151170" y="1987049"/>
          <a:ext cx="274855" cy="2748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DBD081-8020-4D6D-80DF-8D3D56831A67}">
      <dsp:nvSpPr>
        <dsp:cNvPr id="0" name=""/>
        <dsp:cNvSpPr/>
      </dsp:nvSpPr>
      <dsp:spPr>
        <a:xfrm>
          <a:off x="577196" y="1874608"/>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Policy</a:t>
          </a:r>
        </a:p>
      </dsp:txBody>
      <dsp:txXfrm>
        <a:off x="577196" y="1874608"/>
        <a:ext cx="5595003" cy="499736"/>
      </dsp:txXfrm>
    </dsp:sp>
    <dsp:sp modelId="{7C084673-A98F-482C-814A-D1206F7095A4}">
      <dsp:nvSpPr>
        <dsp:cNvPr id="0" name=""/>
        <dsp:cNvSpPr/>
      </dsp:nvSpPr>
      <dsp:spPr>
        <a:xfrm>
          <a:off x="0" y="2499279"/>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A66AC2-E1CD-4CA7-861A-973C6D4C081A}">
      <dsp:nvSpPr>
        <dsp:cNvPr id="0" name=""/>
        <dsp:cNvSpPr/>
      </dsp:nvSpPr>
      <dsp:spPr>
        <a:xfrm>
          <a:off x="151170" y="2611720"/>
          <a:ext cx="274855" cy="27485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40D10E-3F32-4AB7-8BA5-20BE4AE4B0A2}">
      <dsp:nvSpPr>
        <dsp:cNvPr id="0" name=""/>
        <dsp:cNvSpPr/>
      </dsp:nvSpPr>
      <dsp:spPr>
        <a:xfrm>
          <a:off x="577196" y="2499279"/>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Supervised Experience</a:t>
          </a:r>
        </a:p>
      </dsp:txBody>
      <dsp:txXfrm>
        <a:off x="577196" y="2499279"/>
        <a:ext cx="5595003" cy="499736"/>
      </dsp:txXfrm>
    </dsp:sp>
    <dsp:sp modelId="{3D08EA07-0E9A-4059-938E-D8C4BB9C287D}">
      <dsp:nvSpPr>
        <dsp:cNvPr id="0" name=""/>
        <dsp:cNvSpPr/>
      </dsp:nvSpPr>
      <dsp:spPr>
        <a:xfrm>
          <a:off x="0" y="3123950"/>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530EE4-CE4C-445A-9235-9DFE8C85A09D}">
      <dsp:nvSpPr>
        <dsp:cNvPr id="0" name=""/>
        <dsp:cNvSpPr/>
      </dsp:nvSpPr>
      <dsp:spPr>
        <a:xfrm>
          <a:off x="151170" y="3236391"/>
          <a:ext cx="274855" cy="27485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0AA0281-C13C-4DB0-AFB0-610CBCC6F3AB}">
      <dsp:nvSpPr>
        <dsp:cNvPr id="0" name=""/>
        <dsp:cNvSpPr/>
      </dsp:nvSpPr>
      <dsp:spPr>
        <a:xfrm>
          <a:off x="577196" y="3123950"/>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Assessment of Competence</a:t>
          </a:r>
        </a:p>
      </dsp:txBody>
      <dsp:txXfrm>
        <a:off x="577196" y="3123950"/>
        <a:ext cx="5595003" cy="499736"/>
      </dsp:txXfrm>
    </dsp:sp>
    <dsp:sp modelId="{17059152-7548-4D3E-B0B9-99A83C08A930}">
      <dsp:nvSpPr>
        <dsp:cNvPr id="0" name=""/>
        <dsp:cNvSpPr/>
      </dsp:nvSpPr>
      <dsp:spPr>
        <a:xfrm>
          <a:off x="0" y="3748621"/>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26041C-3727-419F-AFA7-A0787FCCF21A}">
      <dsp:nvSpPr>
        <dsp:cNvPr id="0" name=""/>
        <dsp:cNvSpPr/>
      </dsp:nvSpPr>
      <dsp:spPr>
        <a:xfrm>
          <a:off x="151170" y="3861062"/>
          <a:ext cx="274855" cy="274855"/>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ACAB9BE-122A-4102-97B0-DA8507A8D0D9}">
      <dsp:nvSpPr>
        <dsp:cNvPr id="0" name=""/>
        <dsp:cNvSpPr/>
      </dsp:nvSpPr>
      <dsp:spPr>
        <a:xfrm>
          <a:off x="577196" y="3748621"/>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Faculty Role/ Sign- Off</a:t>
          </a:r>
        </a:p>
      </dsp:txBody>
      <dsp:txXfrm>
        <a:off x="577196" y="3748621"/>
        <a:ext cx="5595003" cy="499736"/>
      </dsp:txXfrm>
    </dsp:sp>
    <dsp:sp modelId="{4290486F-3117-4167-84E6-3E4E9F57D942}">
      <dsp:nvSpPr>
        <dsp:cNvPr id="0" name=""/>
        <dsp:cNvSpPr/>
      </dsp:nvSpPr>
      <dsp:spPr>
        <a:xfrm>
          <a:off x="0" y="4373293"/>
          <a:ext cx="6172199" cy="49973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25B37A-91D2-48CF-82F0-434E7E577177}">
      <dsp:nvSpPr>
        <dsp:cNvPr id="0" name=""/>
        <dsp:cNvSpPr/>
      </dsp:nvSpPr>
      <dsp:spPr>
        <a:xfrm>
          <a:off x="151170" y="4485733"/>
          <a:ext cx="274855" cy="274855"/>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37FFAA-58DB-4862-9EE1-54FCF01DD510}">
      <dsp:nvSpPr>
        <dsp:cNvPr id="0" name=""/>
        <dsp:cNvSpPr/>
      </dsp:nvSpPr>
      <dsp:spPr>
        <a:xfrm>
          <a:off x="577196" y="4373293"/>
          <a:ext cx="5595003" cy="4997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2889" tIns="52889" rIns="52889" bIns="52889" numCol="1" spcCol="1270" anchor="ctr" anchorCtr="0">
          <a:noAutofit/>
        </a:bodyPr>
        <a:lstStyle/>
        <a:p>
          <a:pPr marL="0" lvl="0" indent="0" algn="l" defTabSz="711200">
            <a:lnSpc>
              <a:spcPct val="90000"/>
            </a:lnSpc>
            <a:spcBef>
              <a:spcPct val="0"/>
            </a:spcBef>
            <a:spcAft>
              <a:spcPct val="35000"/>
            </a:spcAft>
            <a:buNone/>
          </a:pPr>
          <a:r>
            <a:rPr lang="en-US" sz="1600" kern="1200"/>
            <a:t>PD Review and Documentation</a:t>
          </a:r>
        </a:p>
      </dsp:txBody>
      <dsp:txXfrm>
        <a:off x="577196" y="4373293"/>
        <a:ext cx="5595003" cy="49973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A91B0C-2F45-41A6-91D3-25F87E7077DF}" type="datetimeFigureOut">
              <a:rPr lang="en-US" smtClean="0"/>
              <a:t>1/12/26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88ED94-F261-487A-BBBC-9E447686E2EF}" type="slidenum">
              <a:rPr lang="en-US" smtClean="0"/>
              <a:t>‹#›</a:t>
            </a:fld>
            <a:endParaRPr lang="en-US"/>
          </a:p>
        </p:txBody>
      </p:sp>
    </p:spTree>
    <p:extLst>
      <p:ext uri="{BB962C8B-B14F-4D97-AF65-F5344CB8AC3E}">
        <p14:creationId xmlns:p14="http://schemas.microsoft.com/office/powerpoint/2010/main" val="2247554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a:ea typeface="Calibri"/>
                <a:cs typeface="Calibri"/>
              </a:rPr>
              <a:t>Welcome! My heart is full to see in real life so many of my AFMRD colleagues. So often we see each other just as names on our </a:t>
            </a:r>
            <a:r>
              <a:rPr lang="en-US" dirty="0" err="1">
                <a:latin typeface="Calibri"/>
                <a:ea typeface="Calibri"/>
                <a:cs typeface="Calibri"/>
              </a:rPr>
              <a:t>listserve</a:t>
            </a:r>
            <a:r>
              <a:rPr lang="en-US" dirty="0">
                <a:latin typeface="Calibri"/>
                <a:ea typeface="Calibri"/>
                <a:cs typeface="Calibri"/>
              </a:rPr>
              <a:t> or faces on webinars. It is a joy to share fellowship at RLS and especially during this next hour together, as we share a meal, celebrate successes from the year, and still get to Warren Newton's </a:t>
            </a:r>
            <a:r>
              <a:rPr lang="en-US" dirty="0" err="1">
                <a:latin typeface="Calibri"/>
                <a:ea typeface="Calibri"/>
                <a:cs typeface="Calibri"/>
              </a:rPr>
              <a:t>udpate</a:t>
            </a:r>
            <a:r>
              <a:rPr lang="en-US" dirty="0">
                <a:latin typeface="Calibri"/>
                <a:ea typeface="Calibri"/>
                <a:cs typeface="Calibri"/>
              </a:rPr>
              <a:t> from the ABFM on time!</a:t>
            </a:r>
          </a:p>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1</a:t>
            </a:fld>
            <a:endParaRPr lang="en-US"/>
          </a:p>
        </p:txBody>
      </p:sp>
    </p:spTree>
    <p:extLst>
      <p:ext uri="{BB962C8B-B14F-4D97-AF65-F5344CB8AC3E}">
        <p14:creationId xmlns:p14="http://schemas.microsoft.com/office/powerpoint/2010/main" val="3712825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Assessment tools like PCAT and BSQ help standardize evaluations</a:t>
            </a:r>
            <a:r>
              <a:rPr lang="en-US" dirty="0"/>
              <a:t>  The workgroup has gathered some and we plan to hold a place in the PD toolbox that you can add additional or take and adapt for your settings.</a:t>
            </a:r>
            <a:r>
              <a:rPr dirty="0"/>
              <a:t> Faculty must be trained to use these tools consistently and objectively.</a:t>
            </a:r>
            <a:r>
              <a:rPr lang="en-US" dirty="0"/>
              <a:t>  What matters is your team knows how to use them and will judge the procedure the same way</a:t>
            </a:r>
            <a:endParaRPr dirty="0"/>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5762199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Programs must create opportunities for residents to gain procedural experience. This may involve new rotations, procedure clinics, or creative scheduling solutions</a:t>
            </a:r>
            <a:r>
              <a:rPr lang="en-US" dirty="0"/>
              <a:t>, </a:t>
            </a:r>
            <a:r>
              <a:rPr lang="en-US" dirty="0" err="1"/>
              <a:t>additionaly</a:t>
            </a:r>
            <a:r>
              <a:rPr lang="en-US" dirty="0"/>
              <a:t> simulation opportunities.</a:t>
            </a:r>
          </a:p>
          <a:p>
            <a:endParaRPr lang="en-US" dirty="0"/>
          </a:p>
          <a:p>
            <a:r>
              <a:rPr lang="en-US" dirty="0"/>
              <a:t>This is going to depend on your unique program – if you spend a lot of time in the OR, procedures with surgical subspecialties and with labor and delivery – you will find that you may need fewer of certain procedures to be </a:t>
            </a:r>
          </a:p>
          <a:p>
            <a:endParaRPr lang="en-US" dirty="0"/>
          </a:p>
          <a:p>
            <a:r>
              <a:rPr lang="en-US" dirty="0"/>
              <a:t>This</a:t>
            </a:r>
          </a:p>
          <a:p>
            <a:r>
              <a:rPr dirty="0"/>
              <a:t>.</a:t>
            </a: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3840664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12</a:t>
            </a:fld>
            <a:endParaRPr lang="en-US"/>
          </a:p>
        </p:txBody>
      </p:sp>
    </p:spTree>
    <p:extLst>
      <p:ext uri="{BB962C8B-B14F-4D97-AF65-F5344CB8AC3E}">
        <p14:creationId xmlns:p14="http://schemas.microsoft.com/office/powerpoint/2010/main" val="780784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14</a:t>
            </a:fld>
            <a:endParaRPr lang="en-US"/>
          </a:p>
        </p:txBody>
      </p:sp>
    </p:spTree>
    <p:extLst>
      <p:ext uri="{BB962C8B-B14F-4D97-AF65-F5344CB8AC3E}">
        <p14:creationId xmlns:p14="http://schemas.microsoft.com/office/powerpoint/2010/main" val="4000340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16</a:t>
            </a:fld>
            <a:endParaRPr lang="en-US"/>
          </a:p>
        </p:txBody>
      </p:sp>
    </p:spTree>
    <p:extLst>
      <p:ext uri="{BB962C8B-B14F-4D97-AF65-F5344CB8AC3E}">
        <p14:creationId xmlns:p14="http://schemas.microsoft.com/office/powerpoint/2010/main" val="37360423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To ensure competency, programs should focus on foundational skills, structured curricula, validated tools, and faculty development. Collaboration across institutions is key.</a:t>
            </a: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57128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2</a:t>
            </a:fld>
            <a:endParaRPr lang="en-US"/>
          </a:p>
        </p:txBody>
      </p:sp>
    </p:spTree>
    <p:extLst>
      <p:ext uri="{BB962C8B-B14F-4D97-AF65-F5344CB8AC3E}">
        <p14:creationId xmlns:p14="http://schemas.microsoft.com/office/powerpoint/2010/main" val="2157803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D88ED94-F261-487A-BBBC-9E447686E2EF}" type="slidenum">
              <a:rPr lang="en-US" smtClean="0"/>
              <a:t>3</a:t>
            </a:fld>
            <a:endParaRPr lang="en-US"/>
          </a:p>
        </p:txBody>
      </p:sp>
    </p:spTree>
    <p:extLst>
      <p:ext uri="{BB962C8B-B14F-4D97-AF65-F5344CB8AC3E}">
        <p14:creationId xmlns:p14="http://schemas.microsoft.com/office/powerpoint/2010/main" val="1997226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Procedural competency is essential for family physicians. It ensures they can safely and autonomously perform procedures relevant to their practice, without needing to reach mastery during residency.</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Competency involves more than technical skill—it includes judgment, autonomy, and knowing when to seek help. Residents must learn to decide which procedures to perform and which to refer.</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Each resident learns at a different pace. Competency can't be measured by a fixed number of procedures. We must assess confidence and skill in each step of the procedure.</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Foundational skills are the building blocks of procedural competency. These include knowledge, communication, and performance. Many skills are transferable across procedures.</a:t>
            </a: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431614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Each resident learns at a different pace. Competency can't be measured by a fixed number of procedures. We must assess confidence and skill in each step of the procedure.</a:t>
            </a: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872450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rPr dirty="0"/>
              <a:t>Curricula must evolve beyond traditional methods. Simulation, workshops, and supervised practice provide structured opportunities for skill development and deliberate practice.</a:t>
            </a:r>
            <a:endParaRPr lang="en-US" dirty="0"/>
          </a:p>
          <a:p>
            <a:endParaRPr lang="en-US" dirty="0"/>
          </a:p>
          <a:p>
            <a:r>
              <a:rPr lang="en-US" dirty="0"/>
              <a:t>Simulation doesn’t have to be expensive – this is an opportunity to become creative in collaboratives with low fidelity models.  It is also an opportunity to study what works when and how we get our faculty to the same place</a:t>
            </a:r>
            <a:endParaRPr dirty="0"/>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770486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B693B-94B8-944C-BE4C-A5C2077911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0CA9349-7306-4D8A-BB61-02A5AE066B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B4817F7-EED1-3165-D71B-2F9281B865D6}"/>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5" name="Footer Placeholder 4">
            <a:extLst>
              <a:ext uri="{FF2B5EF4-FFF2-40B4-BE49-F238E27FC236}">
                <a16:creationId xmlns:a16="http://schemas.microsoft.com/office/drawing/2014/main" id="{CF1C22EF-F6EB-1FB5-E580-0D43B457BA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6F9189-C7B4-DF7B-6FBB-07A892CF329F}"/>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860482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57B9E-3585-AD28-3D69-A5D62D3BEDA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BD15639-019C-D5B1-C06D-0611C76349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F77D04-992A-EF00-9C33-C10576D5A51A}"/>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5" name="Footer Placeholder 4">
            <a:extLst>
              <a:ext uri="{FF2B5EF4-FFF2-40B4-BE49-F238E27FC236}">
                <a16:creationId xmlns:a16="http://schemas.microsoft.com/office/drawing/2014/main" id="{FCFB4599-0F0C-CF62-0968-252DF2CD8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8AD817-6243-F30B-2C15-5960F44CFA03}"/>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133704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EBA2D-5869-42E2-52E1-D8F8182357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896E34-D6E9-62BC-31C2-4D8D78A464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87FBC1-8EAC-AB36-4B4A-878825C16EAA}"/>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5" name="Footer Placeholder 4">
            <a:extLst>
              <a:ext uri="{FF2B5EF4-FFF2-40B4-BE49-F238E27FC236}">
                <a16:creationId xmlns:a16="http://schemas.microsoft.com/office/drawing/2014/main" id="{E87DEF2F-0B74-4CA8-F4C3-0DEC431D3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80E432-CEE5-C492-7613-E46475DED66A}"/>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295043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BCA8-450A-2938-6A7D-7F6C633AAB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746A21-8B92-89E2-9646-8672DFCE4F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CDE45B-3386-BE73-3514-461127D46E07}"/>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369CFE4C-3507-ECFC-26AA-DED0DD9EC9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E6E47-C147-3227-0C61-0F5F680647AB}"/>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1959464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3D88-8051-DAD2-F9D7-D8554C8A27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98B265-D0CC-9304-7EE1-F7B54122B6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BC11B5-EA06-AC8B-1E63-B3A23B12AAFF}"/>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FFA79949-19E1-7BDC-F97E-BAEF3AAEF8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0515CB-F04D-A12A-E3AD-9B148274BB08}"/>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3289460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87887-A6CF-44D8-60D3-E75EC66DD7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D49374-8DC3-846B-601A-90D69FBB54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6A6FBF-7835-CB25-76EB-19C679A283D4}"/>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4E6069AA-A696-BAB1-20CC-8B5370C0D3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D298A-789D-6019-1097-CC0E8183648A}"/>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3261493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F1075-3B86-8533-1AA4-235B2436DA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32C933-4BA5-4120-A5E0-BA379FEEF4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A58E55-197C-1587-419A-A1CD029AB1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A3CA7E-AE00-8F24-4884-2D35C8B9FFC4}"/>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6" name="Footer Placeholder 5">
            <a:extLst>
              <a:ext uri="{FF2B5EF4-FFF2-40B4-BE49-F238E27FC236}">
                <a16:creationId xmlns:a16="http://schemas.microsoft.com/office/drawing/2014/main" id="{9DD05D76-8493-4218-F760-F728B173E8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5B8822-B99A-F27E-621A-9F8E5D01F46B}"/>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2525419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E3495-5731-B230-535A-6BC27D4E9D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790546-B3A7-A749-C5F1-F12795D637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6C6510-8314-B26D-33B3-4AB5BE4AD0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A93259-F395-46B4-5F39-57ECC45138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88689B-3D1A-0324-68F4-8066510B42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FDAE76-BBCD-0ADA-1FA9-4089D29B3742}"/>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8" name="Footer Placeholder 7">
            <a:extLst>
              <a:ext uri="{FF2B5EF4-FFF2-40B4-BE49-F238E27FC236}">
                <a16:creationId xmlns:a16="http://schemas.microsoft.com/office/drawing/2014/main" id="{3D539097-D29A-97E0-65A5-94DFC0E2B3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CF2B78-69E6-7C33-F471-9CCAD02BD758}"/>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21395244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B61F4-55FC-AF4C-3075-33019600A9D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76836F-E222-2BD6-58AE-81E13EB6C8A4}"/>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4" name="Footer Placeholder 3">
            <a:extLst>
              <a:ext uri="{FF2B5EF4-FFF2-40B4-BE49-F238E27FC236}">
                <a16:creationId xmlns:a16="http://schemas.microsoft.com/office/drawing/2014/main" id="{1F12E899-0783-8456-DF59-D751B59CAE9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F0D8D50-85AE-6ABE-A73E-14777DA89755}"/>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1508105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E75D9-0205-4F33-65E4-10A21CB4D714}"/>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3" name="Footer Placeholder 2">
            <a:extLst>
              <a:ext uri="{FF2B5EF4-FFF2-40B4-BE49-F238E27FC236}">
                <a16:creationId xmlns:a16="http://schemas.microsoft.com/office/drawing/2014/main" id="{4BF42247-9AE1-5F0B-7334-972A48F5BE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F6B7A6-31BF-5961-EFBF-A85ED50A9272}"/>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62670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576D0-DBA9-24A1-5161-39D4BBC439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0A7008-2D2C-5757-137C-DD38F5F34D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26AED6-0CCF-3103-A338-B03378C1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4CAA02-253F-6D7D-FD33-95B8F2B2803D}"/>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6" name="Footer Placeholder 5">
            <a:extLst>
              <a:ext uri="{FF2B5EF4-FFF2-40B4-BE49-F238E27FC236}">
                <a16:creationId xmlns:a16="http://schemas.microsoft.com/office/drawing/2014/main" id="{9658155C-2407-5104-2EBD-1CEAD09A1B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865D46-D0E5-BF18-CCB7-C79E3C95BE3F}"/>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2906477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22DDB-AFAD-CD23-B7E0-1503C45CC79E}"/>
              </a:ext>
            </a:extLst>
          </p:cNvPr>
          <p:cNvSpPr>
            <a:spLocks noGrp="1"/>
          </p:cNvSpPr>
          <p:nvPr>
            <p:ph type="title"/>
          </p:nvPr>
        </p:nvSpPr>
        <p:spPr>
          <a:xfrm>
            <a:off x="838200" y="365125"/>
            <a:ext cx="9729247" cy="1325563"/>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7FBF6B4-BFE2-7B78-D0D2-44FC42D9EF9E}"/>
              </a:ext>
            </a:extLst>
          </p:cNvPr>
          <p:cNvSpPr>
            <a:spLocks noGrp="1"/>
          </p:cNvSpPr>
          <p:nvPr>
            <p:ph idx="1"/>
          </p:nvPr>
        </p:nvSpPr>
        <p:spPr>
          <a:xfrm>
            <a:off x="838200" y="1825625"/>
            <a:ext cx="9729247" cy="35570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a:extLst>
              <a:ext uri="{FF2B5EF4-FFF2-40B4-BE49-F238E27FC236}">
                <a16:creationId xmlns:a16="http://schemas.microsoft.com/office/drawing/2014/main" id="{E482A362-E167-2DB9-928E-6928FF1A595D}"/>
              </a:ext>
            </a:extLst>
          </p:cNvPr>
          <p:cNvSpPr txBox="1"/>
          <p:nvPr userDrawn="1"/>
        </p:nvSpPr>
        <p:spPr>
          <a:xfrm>
            <a:off x="3047215" y="3246690"/>
            <a:ext cx="6094428" cy="369332"/>
          </a:xfrm>
          <a:prstGeom prst="rect">
            <a:avLst/>
          </a:prstGeom>
          <a:noFill/>
        </p:spPr>
        <p:txBody>
          <a:bodyPr wrap="square">
            <a:spAutoFit/>
          </a:bodyPr>
          <a:lstStyle/>
          <a:p>
            <a:endParaRPr lang="en-US" dirty="0"/>
          </a:p>
        </p:txBody>
      </p:sp>
      <p:sp>
        <p:nvSpPr>
          <p:cNvPr id="10" name="TextBox 9">
            <a:extLst>
              <a:ext uri="{FF2B5EF4-FFF2-40B4-BE49-F238E27FC236}">
                <a16:creationId xmlns:a16="http://schemas.microsoft.com/office/drawing/2014/main" id="{833A3976-51A6-B429-2169-9972E833C3D7}"/>
              </a:ext>
            </a:extLst>
          </p:cNvPr>
          <p:cNvSpPr txBox="1"/>
          <p:nvPr userDrawn="1"/>
        </p:nvSpPr>
        <p:spPr>
          <a:xfrm>
            <a:off x="3047215" y="3246690"/>
            <a:ext cx="6094428" cy="369332"/>
          </a:xfrm>
          <a:prstGeom prst="rect">
            <a:avLst/>
          </a:prstGeom>
          <a:noFill/>
        </p:spPr>
        <p:txBody>
          <a:bodyPr wrap="square">
            <a:spAutoFit/>
          </a:bodyPr>
          <a:lstStyle/>
          <a:p>
            <a:endParaRPr lang="en-US" dirty="0"/>
          </a:p>
        </p:txBody>
      </p:sp>
      <p:sp>
        <p:nvSpPr>
          <p:cNvPr id="11" name="Rectangle 1">
            <a:extLst>
              <a:ext uri="{FF2B5EF4-FFF2-40B4-BE49-F238E27FC236}">
                <a16:creationId xmlns:a16="http://schemas.microsoft.com/office/drawing/2014/main" id="{6F42300D-EE4E-5359-60D3-153449BEAEBF}"/>
              </a:ext>
            </a:extLst>
          </p:cNvPr>
          <p:cNvSpPr>
            <a:spLocks noChangeArrowheads="1"/>
          </p:cNvSpPr>
          <p:nvPr userDrawn="1"/>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2" name="Picture 11">
            <a:extLst>
              <a:ext uri="{FF2B5EF4-FFF2-40B4-BE49-F238E27FC236}">
                <a16:creationId xmlns:a16="http://schemas.microsoft.com/office/drawing/2014/main" id="{2F36E711-9401-3444-4063-A9C69D6385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0719" y="200721"/>
            <a:ext cx="1246161" cy="712092"/>
          </a:xfrm>
          <a:prstGeom prst="rect">
            <a:avLst/>
          </a:prstGeom>
        </p:spPr>
      </p:pic>
    </p:spTree>
    <p:extLst>
      <p:ext uri="{BB962C8B-B14F-4D97-AF65-F5344CB8AC3E}">
        <p14:creationId xmlns:p14="http://schemas.microsoft.com/office/powerpoint/2010/main" val="1434263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69F92-EAE7-7008-C59F-D7F565D7B6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F255C8-EA6F-8D06-56F3-76BD134F61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FD9659-6A1C-5C6C-F493-25074A4847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A1DB72-114B-1DB9-C06C-4DF8CAF0A46E}"/>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6" name="Footer Placeholder 5">
            <a:extLst>
              <a:ext uri="{FF2B5EF4-FFF2-40B4-BE49-F238E27FC236}">
                <a16:creationId xmlns:a16="http://schemas.microsoft.com/office/drawing/2014/main" id="{71CA7093-52EC-D8C3-D374-3D71D094EF1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E1A1BD-B04E-EEF0-6220-54B4F8B5EA6E}"/>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12048972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ACDE-F116-E1B6-DA86-62561ADD2A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278620-F984-6009-0CB9-6DA97061A4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C7AB9D-A160-F4C6-1D3D-D6B037CD30B2}"/>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C42A61CF-B1E9-AC0D-B9B6-AFBFC8C2CD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6EBA33-C543-3FE1-EB80-BC18E31A426B}"/>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40836492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550A5D5-87ED-006F-8691-FEA80009A9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A3BA4CA-7E08-BA9A-E300-007A63BB40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36D1CB-3FE2-1612-6087-3AB34D67E978}"/>
              </a:ext>
            </a:extLst>
          </p:cNvPr>
          <p:cNvSpPr>
            <a:spLocks noGrp="1"/>
          </p:cNvSpPr>
          <p:nvPr>
            <p:ph type="dt" sz="half" idx="10"/>
          </p:nvPr>
        </p:nvSpPr>
        <p:spPr/>
        <p:txBody>
          <a:body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4D5C91A4-7B43-C5B9-752E-935A952964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EAC590-5C19-FF9A-FB0F-E1386123FF30}"/>
              </a:ext>
            </a:extLst>
          </p:cNvPr>
          <p:cNvSpPr>
            <a:spLocks noGrp="1"/>
          </p:cNvSpPr>
          <p:nvPr>
            <p:ph type="sldNum" sz="quarter" idx="12"/>
          </p:nvPr>
        </p:nvSpPr>
        <p:spPr/>
        <p:txBody>
          <a:bodyPr/>
          <a:lstStyle/>
          <a:p>
            <a:fld id="{97162E4A-B46C-4B3D-BC86-8C1316DDD844}" type="slidenum">
              <a:rPr lang="en-US" smtClean="0"/>
              <a:t>‹#›</a:t>
            </a:fld>
            <a:endParaRPr lang="en-US"/>
          </a:p>
        </p:txBody>
      </p:sp>
    </p:spTree>
    <p:extLst>
      <p:ext uri="{BB962C8B-B14F-4D97-AF65-F5344CB8AC3E}">
        <p14:creationId xmlns:p14="http://schemas.microsoft.com/office/powerpoint/2010/main" val="2396323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1232A-A19E-7569-1D6A-2BCEABDCC0F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CFEC89-A464-62AA-9BA2-930FD2D6F31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9EF7947-E39D-27D9-6477-F2887EDD3E9B}"/>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5" name="Footer Placeholder 4">
            <a:extLst>
              <a:ext uri="{FF2B5EF4-FFF2-40B4-BE49-F238E27FC236}">
                <a16:creationId xmlns:a16="http://schemas.microsoft.com/office/drawing/2014/main" id="{53E16627-8E36-BA9C-B636-B46464660B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70B35D-9360-3114-834E-A6DD6AAC197A}"/>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272295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61A94-BC46-986E-6556-D1EEDB5981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D61A3D-BE82-98D1-0759-C01030C0E1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C70EF6-8650-4271-AB2B-5A498727A2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E9840F-C9B0-07B6-8492-42A09BDC923A}"/>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6" name="Footer Placeholder 5">
            <a:extLst>
              <a:ext uri="{FF2B5EF4-FFF2-40B4-BE49-F238E27FC236}">
                <a16:creationId xmlns:a16="http://schemas.microsoft.com/office/drawing/2014/main" id="{6B296E02-FC86-EA97-AB25-D3655244D7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9DB0DA-9450-5A46-1CF9-DB59CB1568D5}"/>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1869918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C4B4A-DA2A-4684-431F-4DE9B925D3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3E01BD-6E6B-BA7E-90E1-9FD7143F85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44D468-853F-4D5C-76D7-60547940A8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6CA0AC-503C-154A-68A8-4CC2EF6409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A6D2ED7-A50F-7A16-7963-082C1DD6AD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A5FA2D-4103-3AFF-E5EB-7ECC338A78ED}"/>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8" name="Footer Placeholder 7">
            <a:extLst>
              <a:ext uri="{FF2B5EF4-FFF2-40B4-BE49-F238E27FC236}">
                <a16:creationId xmlns:a16="http://schemas.microsoft.com/office/drawing/2014/main" id="{28BCB51E-8659-8059-5853-2E9E656C48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FC3FFE-BF78-BCF7-879F-BF5C7B7091AC}"/>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3903667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81CFE-7A1B-DF70-419C-3C078FB907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851814-E358-1596-414E-BDB53E14DFF2}"/>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4" name="Footer Placeholder 3">
            <a:extLst>
              <a:ext uri="{FF2B5EF4-FFF2-40B4-BE49-F238E27FC236}">
                <a16:creationId xmlns:a16="http://schemas.microsoft.com/office/drawing/2014/main" id="{4A86AC69-B52E-D7E3-BA1F-CC41572BE80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A6C769A-5F99-07E3-C38C-6C672A72DD50}"/>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1849851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D00E75FB-D482-D494-DBE6-B9FBE57E3387}"/>
              </a:ext>
            </a:extLst>
          </p:cNvPr>
          <p:cNvSpPr>
            <a:spLocks noChangeArrowheads="1"/>
          </p:cNvSpPr>
          <p:nvPr userDrawn="1"/>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2">
            <a:extLst>
              <a:ext uri="{FF2B5EF4-FFF2-40B4-BE49-F238E27FC236}">
                <a16:creationId xmlns:a16="http://schemas.microsoft.com/office/drawing/2014/main" id="{3ABC29C6-F7AE-B9B4-6FB8-800F39BF4C62}"/>
              </a:ext>
            </a:extLst>
          </p:cNvPr>
          <p:cNvSpPr>
            <a:spLocks noChangeArrowheads="1"/>
          </p:cNvSpPr>
          <p:nvPr userDrawn="1"/>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 name="Picture 7">
            <a:extLst>
              <a:ext uri="{FF2B5EF4-FFF2-40B4-BE49-F238E27FC236}">
                <a16:creationId xmlns:a16="http://schemas.microsoft.com/office/drawing/2014/main" id="{9EA03563-4D8A-C365-9F7C-D943EE4D8A3D}"/>
              </a:ext>
            </a:extLst>
          </p:cNvPr>
          <p:cNvPicPr>
            <a:picLocks noChangeAspect="1"/>
          </p:cNvPicPr>
          <p:nvPr userDrawn="1"/>
        </p:nvPicPr>
        <p:blipFill>
          <a:blip r:embed="rId2"/>
          <a:stretch>
            <a:fillRect/>
          </a:stretch>
        </p:blipFill>
        <p:spPr>
          <a:xfrm>
            <a:off x="-754145" y="443060"/>
            <a:ext cx="12187786" cy="6857998"/>
          </a:xfrm>
          <a:prstGeom prst="rect">
            <a:avLst/>
          </a:prstGeom>
        </p:spPr>
      </p:pic>
    </p:spTree>
    <p:extLst>
      <p:ext uri="{BB962C8B-B14F-4D97-AF65-F5344CB8AC3E}">
        <p14:creationId xmlns:p14="http://schemas.microsoft.com/office/powerpoint/2010/main" val="999379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D49CF-F660-6E0D-08F9-922AB31E9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775161-EAE2-132C-CC3B-427884F3E7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44E9C1-AB04-402E-5E4E-A0F99343D9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5727F3-6523-9F15-2843-43EBA319ACE8}"/>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6" name="Footer Placeholder 5">
            <a:extLst>
              <a:ext uri="{FF2B5EF4-FFF2-40B4-BE49-F238E27FC236}">
                <a16:creationId xmlns:a16="http://schemas.microsoft.com/office/drawing/2014/main" id="{F09D1045-ADB5-288B-A360-F3AD00F474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ED4E1F-AA68-1367-6CC0-FB4D7CEBBD96}"/>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1748219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C948F-FFD4-3997-E513-E990D2BCBE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6E0EDF-E4C5-3E8A-F69E-6C8201111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4F6D7A-0392-0485-E9A7-C69DF90297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5470EB-ED3B-1E1A-67FE-211F455FF641}"/>
              </a:ext>
            </a:extLst>
          </p:cNvPr>
          <p:cNvSpPr>
            <a:spLocks noGrp="1"/>
          </p:cNvSpPr>
          <p:nvPr>
            <p:ph type="dt" sz="half" idx="10"/>
          </p:nvPr>
        </p:nvSpPr>
        <p:spPr/>
        <p:txBody>
          <a:bodyPr/>
          <a:lstStyle/>
          <a:p>
            <a:fld id="{5B4856B5-5D5C-4F98-954A-871C6BB8939C}" type="datetimeFigureOut">
              <a:rPr lang="en-US" smtClean="0"/>
              <a:t>1/12/26</a:t>
            </a:fld>
            <a:endParaRPr lang="en-US"/>
          </a:p>
        </p:txBody>
      </p:sp>
      <p:sp>
        <p:nvSpPr>
          <p:cNvPr id="6" name="Footer Placeholder 5">
            <a:extLst>
              <a:ext uri="{FF2B5EF4-FFF2-40B4-BE49-F238E27FC236}">
                <a16:creationId xmlns:a16="http://schemas.microsoft.com/office/drawing/2014/main" id="{E3614A18-0387-1664-DC01-1D4057BA4E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65978-E1B9-7B30-0E59-20B9DE8179C8}"/>
              </a:ext>
            </a:extLst>
          </p:cNvPr>
          <p:cNvSpPr>
            <a:spLocks noGrp="1"/>
          </p:cNvSpPr>
          <p:nvPr>
            <p:ph type="sldNum" sz="quarter" idx="12"/>
          </p:nvPr>
        </p:nvSpPr>
        <p:spPr/>
        <p:txBody>
          <a:bodyPr/>
          <a:lstStyle/>
          <a:p>
            <a:fld id="{5E0B5466-0063-4EFD-94F8-B003B289A5CB}" type="slidenum">
              <a:rPr lang="en-US" smtClean="0"/>
              <a:t>‹#›</a:t>
            </a:fld>
            <a:endParaRPr lang="en-US"/>
          </a:p>
        </p:txBody>
      </p:sp>
    </p:spTree>
    <p:extLst>
      <p:ext uri="{BB962C8B-B14F-4D97-AF65-F5344CB8AC3E}">
        <p14:creationId xmlns:p14="http://schemas.microsoft.com/office/powerpoint/2010/main" val="1285165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AD598BD-1577-2BCC-40F1-E91A9EE7EBC7}"/>
              </a:ext>
            </a:extLst>
          </p:cNvPr>
          <p:cNvPicPr>
            <a:picLocks noChangeAspect="1"/>
          </p:cNvPicPr>
          <p:nvPr userDrawn="1"/>
        </p:nvPicPr>
        <p:blipFill>
          <a:blip r:embed="rId13"/>
          <a:stretch>
            <a:fillRect/>
          </a:stretch>
        </p:blipFill>
        <p:spPr>
          <a:xfrm>
            <a:off x="-9427" y="0"/>
            <a:ext cx="12187786" cy="6857998"/>
          </a:xfrm>
          <a:prstGeom prst="rect">
            <a:avLst/>
          </a:prstGeom>
        </p:spPr>
      </p:pic>
      <p:sp>
        <p:nvSpPr>
          <p:cNvPr id="2" name="Title Placeholder 1">
            <a:extLst>
              <a:ext uri="{FF2B5EF4-FFF2-40B4-BE49-F238E27FC236}">
                <a16:creationId xmlns:a16="http://schemas.microsoft.com/office/drawing/2014/main" id="{B47CED24-C162-20E0-AD5C-39627B7572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ACBED1C-CC0B-11F1-B77B-5ECD25D066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68B2EA-8CDF-8DA4-C161-B85DC31A22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B4856B5-5D5C-4F98-954A-871C6BB8939C}" type="datetimeFigureOut">
              <a:rPr lang="en-US" smtClean="0"/>
              <a:t>1/12/26</a:t>
            </a:fld>
            <a:endParaRPr lang="en-US"/>
          </a:p>
        </p:txBody>
      </p:sp>
      <p:sp>
        <p:nvSpPr>
          <p:cNvPr id="5" name="Footer Placeholder 4">
            <a:extLst>
              <a:ext uri="{FF2B5EF4-FFF2-40B4-BE49-F238E27FC236}">
                <a16:creationId xmlns:a16="http://schemas.microsoft.com/office/drawing/2014/main" id="{44660DD0-8C28-F2BD-6DE1-CCF3021E28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6723587-70D4-38E2-514D-FD7D551B1A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0B5466-0063-4EFD-94F8-B003B289A5CB}" type="slidenum">
              <a:rPr lang="en-US" smtClean="0"/>
              <a:t>‹#›</a:t>
            </a:fld>
            <a:endParaRPr lang="en-US"/>
          </a:p>
        </p:txBody>
      </p:sp>
    </p:spTree>
    <p:extLst>
      <p:ext uri="{BB962C8B-B14F-4D97-AF65-F5344CB8AC3E}">
        <p14:creationId xmlns:p14="http://schemas.microsoft.com/office/powerpoint/2010/main" val="3328392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ABFE03-236C-F055-B2AD-D690BF33CD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0E75BC-24F4-4FEE-135E-FB32401BB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5FDB08-FFF7-17A0-D1B1-3DB90FFD4F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2289CF8-1400-4108-A889-CF60AEB18ED0}" type="datetimeFigureOut">
              <a:rPr lang="en-US" smtClean="0"/>
              <a:t>1/12/26</a:t>
            </a:fld>
            <a:endParaRPr lang="en-US"/>
          </a:p>
        </p:txBody>
      </p:sp>
      <p:sp>
        <p:nvSpPr>
          <p:cNvPr id="5" name="Footer Placeholder 4">
            <a:extLst>
              <a:ext uri="{FF2B5EF4-FFF2-40B4-BE49-F238E27FC236}">
                <a16:creationId xmlns:a16="http://schemas.microsoft.com/office/drawing/2014/main" id="{FA5035E6-E3D3-6BDF-CE77-985699AD90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6192858-0AD0-1B14-AF4C-32482A5A0D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162E4A-B46C-4B3D-BC86-8C1316DDD844}" type="slidenum">
              <a:rPr lang="en-US" smtClean="0"/>
              <a:t>‹#›</a:t>
            </a:fld>
            <a:endParaRPr lang="en-US"/>
          </a:p>
        </p:txBody>
      </p:sp>
    </p:spTree>
    <p:extLst>
      <p:ext uri="{BB962C8B-B14F-4D97-AF65-F5344CB8AC3E}">
        <p14:creationId xmlns:p14="http://schemas.microsoft.com/office/powerpoint/2010/main" val="3767387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www.aafp.org/pubs/afp/issues/2011/1101/p995.html"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33E4E28-879B-F252-996D-6056D038B623}"/>
              </a:ext>
            </a:extLst>
          </p:cNvPr>
          <p:cNvSpPr>
            <a:spLocks noGrp="1"/>
          </p:cNvSpPr>
          <p:nvPr>
            <p:ph type="subTitle" idx="1"/>
          </p:nvPr>
        </p:nvSpPr>
        <p:spPr>
          <a:xfrm>
            <a:off x="1524000" y="4022450"/>
            <a:ext cx="9144000" cy="1655762"/>
          </a:xfrm>
        </p:spPr>
        <p:txBody>
          <a:bodyPr>
            <a:normAutofit fontScale="85000" lnSpcReduction="20000"/>
          </a:bodyPr>
          <a:lstStyle/>
          <a:p>
            <a:pPr>
              <a:spcBef>
                <a:spcPts val="600"/>
              </a:spcBef>
              <a:spcAft>
                <a:spcPts val="600"/>
              </a:spcAft>
            </a:pPr>
            <a:r>
              <a:rPr lang="en-US" sz="3200" dirty="0"/>
              <a:t>Recommended Practices for </a:t>
            </a:r>
          </a:p>
          <a:p>
            <a:pPr>
              <a:spcBef>
                <a:spcPts val="600"/>
              </a:spcBef>
              <a:spcAft>
                <a:spcPts val="600"/>
              </a:spcAft>
            </a:pPr>
            <a:r>
              <a:rPr lang="en-US" sz="3200" dirty="0"/>
              <a:t>Assessing Procedural Competency</a:t>
            </a:r>
            <a:br>
              <a:rPr lang="en-US" sz="3200" b="1" dirty="0">
                <a:solidFill>
                  <a:schemeClr val="tx1">
                    <a:lumMod val="75000"/>
                    <a:lumOff val="25000"/>
                  </a:schemeClr>
                </a:solidFill>
              </a:rPr>
            </a:br>
            <a:br>
              <a:rPr lang="en-US" b="1" dirty="0">
                <a:solidFill>
                  <a:schemeClr val="tx1">
                    <a:lumMod val="75000"/>
                    <a:lumOff val="25000"/>
                  </a:schemeClr>
                </a:solidFill>
              </a:rPr>
            </a:br>
            <a:endParaRPr lang="en-US" b="1" dirty="0">
              <a:solidFill>
                <a:schemeClr val="tx1">
                  <a:lumMod val="75000"/>
                  <a:lumOff val="25000"/>
                </a:schemeClr>
              </a:solidFill>
            </a:endParaRPr>
          </a:p>
          <a:p>
            <a:pPr>
              <a:spcBef>
                <a:spcPts val="600"/>
              </a:spcBef>
              <a:spcAft>
                <a:spcPts val="600"/>
              </a:spcAft>
            </a:pPr>
            <a:r>
              <a:rPr lang="en-US" b="1" dirty="0">
                <a:solidFill>
                  <a:schemeClr val="tx1">
                    <a:lumMod val="75000"/>
                    <a:lumOff val="25000"/>
                  </a:schemeClr>
                </a:solidFill>
              </a:rPr>
              <a:t>The Procedure Workgroup</a:t>
            </a:r>
          </a:p>
        </p:txBody>
      </p:sp>
      <p:pic>
        <p:nvPicPr>
          <p:cNvPr id="4" name="Picture 3">
            <a:extLst>
              <a:ext uri="{FF2B5EF4-FFF2-40B4-BE49-F238E27FC236}">
                <a16:creationId xmlns:a16="http://schemas.microsoft.com/office/drawing/2014/main" id="{302A88BF-3330-8EA7-A983-C281F005323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19728" y="941832"/>
            <a:ext cx="4352544" cy="2487168"/>
          </a:xfrm>
          <a:prstGeom prst="rect">
            <a:avLst/>
          </a:prstGeom>
        </p:spPr>
      </p:pic>
    </p:spTree>
    <p:extLst>
      <p:ext uri="{BB962C8B-B14F-4D97-AF65-F5344CB8AC3E}">
        <p14:creationId xmlns:p14="http://schemas.microsoft.com/office/powerpoint/2010/main" val="2435163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Assessment Tools</a:t>
            </a:r>
          </a:p>
        </p:txBody>
      </p:sp>
      <p:sp>
        <p:nvSpPr>
          <p:cNvPr id="3" name="Content Placeholder 2"/>
          <p:cNvSpPr>
            <a:spLocks noGrp="1"/>
          </p:cNvSpPr>
          <p:nvPr>
            <p:ph idx="1"/>
          </p:nvPr>
        </p:nvSpPr>
        <p:spPr/>
        <p:txBody>
          <a:bodyPr/>
          <a:lstStyle/>
          <a:p>
            <a:r>
              <a:rPr dirty="0"/>
              <a:t>Use PCAT, BSQ, and other structured tools.</a:t>
            </a:r>
          </a:p>
          <a:p>
            <a:r>
              <a:rPr dirty="0"/>
              <a:t>Ensure objective criteria and consistency</a:t>
            </a:r>
            <a:r>
              <a:rPr lang="en-US" dirty="0"/>
              <a:t> – requires a system</a:t>
            </a:r>
            <a:r>
              <a:rPr dirty="0"/>
              <a:t>.</a:t>
            </a:r>
          </a:p>
          <a:p>
            <a:r>
              <a:rPr dirty="0"/>
              <a:t>Invest in faculty</a:t>
            </a:r>
            <a:r>
              <a:rPr lang="en-US" dirty="0"/>
              <a:t> development and</a:t>
            </a:r>
            <a:r>
              <a:rPr dirty="0"/>
              <a:t> calibration.</a:t>
            </a:r>
          </a:p>
        </p:txBody>
      </p:sp>
    </p:spTree>
    <p:extLst>
      <p:ext uri="{BB962C8B-B14F-4D97-AF65-F5344CB8AC3E}">
        <p14:creationId xmlns:p14="http://schemas.microsoft.com/office/powerpoint/2010/main" val="3450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Program Strategies</a:t>
            </a:r>
          </a:p>
        </p:txBody>
      </p:sp>
      <p:sp>
        <p:nvSpPr>
          <p:cNvPr id="3" name="Content Placeholder 2"/>
          <p:cNvSpPr>
            <a:spLocks noGrp="1"/>
          </p:cNvSpPr>
          <p:nvPr>
            <p:ph idx="1"/>
          </p:nvPr>
        </p:nvSpPr>
        <p:spPr/>
        <p:txBody>
          <a:bodyPr/>
          <a:lstStyle/>
          <a:p>
            <a:r>
              <a:t>Ensure exposure via clinics, rotations, scheduling.</a:t>
            </a:r>
          </a:p>
          <a:p>
            <a:r>
              <a:t>Combine didactics with clinical practice.</a:t>
            </a:r>
          </a:p>
          <a:p>
            <a:r>
              <a:t>Support faculty development.</a:t>
            </a:r>
          </a:p>
        </p:txBody>
      </p:sp>
    </p:spTree>
    <p:extLst>
      <p:ext uri="{BB962C8B-B14F-4D97-AF65-F5344CB8AC3E}">
        <p14:creationId xmlns:p14="http://schemas.microsoft.com/office/powerpoint/2010/main" val="1571643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44A878F-1E4C-D241-A46F-B61C968DF121}"/>
              </a:ext>
            </a:extLst>
          </p:cNvPr>
          <p:cNvSpPr>
            <a:spLocks noGrp="1"/>
          </p:cNvSpPr>
          <p:nvPr>
            <p:ph type="title"/>
          </p:nvPr>
        </p:nvSpPr>
        <p:spPr>
          <a:xfrm>
            <a:off x="838200" y="365125"/>
            <a:ext cx="9729247" cy="1325563"/>
          </a:xfrm>
        </p:spPr>
        <p:txBody>
          <a:bodyPr anchor="ctr">
            <a:normAutofit/>
          </a:bodyPr>
          <a:lstStyle/>
          <a:p>
            <a:r>
              <a:rPr lang="en-US" dirty="0"/>
              <a:t>CAFM Consensus Statement 2019</a:t>
            </a:r>
          </a:p>
        </p:txBody>
      </p:sp>
      <p:graphicFrame>
        <p:nvGraphicFramePr>
          <p:cNvPr id="2" name="Table 1">
            <a:extLst>
              <a:ext uri="{FF2B5EF4-FFF2-40B4-BE49-F238E27FC236}">
                <a16:creationId xmlns:a16="http://schemas.microsoft.com/office/drawing/2014/main" id="{B922D927-B4A8-F723-4253-513E6C568669}"/>
              </a:ext>
            </a:extLst>
          </p:cNvPr>
          <p:cNvGraphicFramePr>
            <a:graphicFrameLocks noGrp="1"/>
          </p:cNvGraphicFramePr>
          <p:nvPr>
            <p:extLst>
              <p:ext uri="{D42A27DB-BD31-4B8C-83A1-F6EECF244321}">
                <p14:modId xmlns:p14="http://schemas.microsoft.com/office/powerpoint/2010/main" val="2006761157"/>
              </p:ext>
            </p:extLst>
          </p:nvPr>
        </p:nvGraphicFramePr>
        <p:xfrm>
          <a:off x="1519057" y="1825625"/>
          <a:ext cx="8367534" cy="3996503"/>
        </p:xfrm>
        <a:graphic>
          <a:graphicData uri="http://schemas.openxmlformats.org/drawingml/2006/table">
            <a:tbl>
              <a:tblPr firstRow="1" bandRow="1">
                <a:noFill/>
              </a:tblPr>
              <a:tblGrid>
                <a:gridCol w="1617176">
                  <a:extLst>
                    <a:ext uri="{9D8B030D-6E8A-4147-A177-3AD203B41FA5}">
                      <a16:colId xmlns:a16="http://schemas.microsoft.com/office/drawing/2014/main" val="4184165973"/>
                    </a:ext>
                  </a:extLst>
                </a:gridCol>
                <a:gridCol w="3317848">
                  <a:extLst>
                    <a:ext uri="{9D8B030D-6E8A-4147-A177-3AD203B41FA5}">
                      <a16:colId xmlns:a16="http://schemas.microsoft.com/office/drawing/2014/main" val="1266419369"/>
                    </a:ext>
                  </a:extLst>
                </a:gridCol>
                <a:gridCol w="3432510">
                  <a:extLst>
                    <a:ext uri="{9D8B030D-6E8A-4147-A177-3AD203B41FA5}">
                      <a16:colId xmlns:a16="http://schemas.microsoft.com/office/drawing/2014/main" val="204654600"/>
                    </a:ext>
                  </a:extLst>
                </a:gridCol>
              </a:tblGrid>
              <a:tr h="268586">
                <a:tc>
                  <a:txBody>
                    <a:bodyPr/>
                    <a:lstStyle/>
                    <a:p>
                      <a:pPr algn="ctr" rtl="0" fontAlgn="base">
                        <a:lnSpc>
                          <a:spcPts val="1200"/>
                        </a:lnSpc>
                        <a:buNone/>
                      </a:pPr>
                      <a:r>
                        <a:rPr lang="en-US" sz="900" b="1" i="0" cap="all" spc="60">
                          <a:solidFill>
                            <a:schemeClr val="tx1"/>
                          </a:solidFill>
                          <a:effectLst/>
                          <a:latin typeface="Arial" panose="020B0604020202020204" pitchFamily="34" charset="0"/>
                        </a:rPr>
                        <a:t>Procedure Cluster   </a:t>
                      </a:r>
                      <a:endParaRPr lang="en-US" sz="900" b="1" i="0" cap="all" spc="60">
                        <a:solidFill>
                          <a:schemeClr val="tx1"/>
                        </a:solidFill>
                        <a:effectLst/>
                      </a:endParaRPr>
                    </a:p>
                  </a:txBody>
                  <a:tcPr marL="51243" marR="51243" marT="66045" marB="66045" anchor="b">
                    <a:lnL w="12700" cmpd="sng">
                      <a:noFill/>
                    </a:lnL>
                    <a:lnR w="12700" cmpd="sng">
                      <a:noFill/>
                    </a:lnR>
                    <a:lnT w="12700" cmpd="sng">
                      <a:noFill/>
                    </a:lnT>
                    <a:lnB w="38100" cmpd="sng">
                      <a:noFill/>
                    </a:lnB>
                    <a:noFill/>
                  </a:tcPr>
                </a:tc>
                <a:tc>
                  <a:txBody>
                    <a:bodyPr/>
                    <a:lstStyle/>
                    <a:p>
                      <a:pPr algn="ctr" rtl="0" fontAlgn="base">
                        <a:lnSpc>
                          <a:spcPts val="1200"/>
                        </a:lnSpc>
                        <a:buNone/>
                      </a:pPr>
                      <a:r>
                        <a:rPr lang="en-US" sz="900" b="1" i="0" cap="all" spc="60">
                          <a:solidFill>
                            <a:schemeClr val="tx1"/>
                          </a:solidFill>
                          <a:effectLst/>
                          <a:latin typeface="Arial" panose="020B0604020202020204" pitchFamily="34" charset="0"/>
                        </a:rPr>
                        <a:t>Procedure   </a:t>
                      </a:r>
                      <a:endParaRPr lang="en-US" sz="900" b="1" i="0" cap="all" spc="60">
                        <a:solidFill>
                          <a:schemeClr val="tx1"/>
                        </a:solidFill>
                        <a:effectLst/>
                      </a:endParaRPr>
                    </a:p>
                  </a:txBody>
                  <a:tcPr marL="51243" marR="51243" marT="66045" marB="66045" anchor="b">
                    <a:lnL w="12700" cmpd="sng">
                      <a:noFill/>
                    </a:lnL>
                    <a:lnR w="12700" cmpd="sng">
                      <a:noFill/>
                    </a:lnR>
                    <a:lnT w="12700" cmpd="sng">
                      <a:noFill/>
                    </a:lnT>
                    <a:lnB w="38100" cmpd="sng">
                      <a:noFill/>
                    </a:lnB>
                    <a:noFill/>
                  </a:tcPr>
                </a:tc>
                <a:tc>
                  <a:txBody>
                    <a:bodyPr/>
                    <a:lstStyle/>
                    <a:p>
                      <a:pPr algn="ctr" rtl="0" fontAlgn="base">
                        <a:lnSpc>
                          <a:spcPts val="1200"/>
                        </a:lnSpc>
                        <a:buNone/>
                      </a:pPr>
                      <a:r>
                        <a:rPr lang="en-US" sz="900" b="1" i="0" cap="all" spc="60">
                          <a:solidFill>
                            <a:schemeClr val="tx1"/>
                          </a:solidFill>
                          <a:effectLst/>
                          <a:latin typeface="Arial" panose="020B0604020202020204" pitchFamily="34" charset="0"/>
                        </a:rPr>
                        <a:t>Minimum Number  </a:t>
                      </a:r>
                      <a:endParaRPr lang="en-US" sz="900" b="1" i="0" cap="all" spc="60">
                        <a:solidFill>
                          <a:schemeClr val="tx1"/>
                        </a:solidFill>
                        <a:effectLst/>
                      </a:endParaRPr>
                    </a:p>
                  </a:txBody>
                  <a:tcPr marL="51243" marR="51243" marT="66045" marB="66045" anchor="b">
                    <a:lnL w="12700" cmpd="sng">
                      <a:noFill/>
                    </a:lnL>
                    <a:lnR w="12700" cmpd="sng">
                      <a:noFill/>
                    </a:lnR>
                    <a:lnT w="12700" cmpd="sng">
                      <a:noFill/>
                    </a:lnT>
                    <a:lnB w="38100" cmpd="sng">
                      <a:noFill/>
                    </a:lnB>
                    <a:noFill/>
                  </a:tcPr>
                </a:tc>
                <a:extLst>
                  <a:ext uri="{0D108BD9-81ED-4DB2-BD59-A6C34878D82A}">
                    <a16:rowId xmlns:a16="http://schemas.microsoft.com/office/drawing/2014/main" val="3377294412"/>
                  </a:ext>
                </a:extLst>
              </a:tr>
              <a:tr h="239719">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Anesthesia   </a:t>
                      </a:r>
                      <a:endParaRPr lang="en-US" sz="1200" b="0" i="0" cap="none" spc="0">
                        <a:solidFill>
                          <a:schemeClr val="tx1"/>
                        </a:solidFill>
                        <a:effectLst/>
                      </a:endParaRPr>
                    </a:p>
                  </a:txBody>
                  <a:tcPr marL="51243" marR="51243" marT="25622" marB="66045" anchor="ctr">
                    <a:lnL w="12700" cap="flat" cmpd="sng" algn="ctr">
                      <a:noFill/>
                      <a:prstDash val="solid"/>
                    </a:lnL>
                    <a:lnR w="12700" cmpd="sng">
                      <a:noFill/>
                      <a:prstDash val="solid"/>
                    </a:lnR>
                    <a:lnT w="38100" cmpd="sng">
                      <a:noFill/>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Digital block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38100" cmpd="sng">
                      <a:noFill/>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1741733396"/>
                  </a:ext>
                </a:extLst>
              </a:tr>
              <a:tr h="344108">
                <a:tc rowSpan="2">
                  <a:txBody>
                    <a:bodyPr/>
                    <a:lstStyle/>
                    <a:p>
                      <a:pPr algn="ctr" rtl="0" fontAlgn="base">
                        <a:lnSpc>
                          <a:spcPts val="1200"/>
                        </a:lnSpc>
                        <a:buNone/>
                      </a:pPr>
                      <a:r>
                        <a:rPr lang="en-US" sz="1200" b="0" i="0" cap="none" spc="0">
                          <a:solidFill>
                            <a:schemeClr val="tx1"/>
                          </a:solidFill>
                          <a:effectLst/>
                          <a:latin typeface="Arial" panose="020B0604020202020204" pitchFamily="34" charset="0"/>
                        </a:rPr>
                        <a:t>Musculoskeletal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Upper and lower extremity splints/casts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2 (including at least 1 upper and 1 lower extremity splint)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87110154"/>
                  </a:ext>
                </a:extLst>
              </a:tr>
              <a:tr h="344108">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Injection/aspiration of joint, bursa, ganglion cyst, tendon sheath, or trigger point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5 (including at least 1 knee and 1 subacromial/ subdeltoid bursa)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017531486"/>
                  </a:ext>
                </a:extLst>
              </a:tr>
              <a:tr h="234032">
                <a:tc rowSpan="7">
                  <a:txBody>
                    <a:bodyPr/>
                    <a:lstStyle/>
                    <a:p>
                      <a:pPr algn="ctr" rtl="0" fontAlgn="base">
                        <a:lnSpc>
                          <a:spcPts val="1200"/>
                        </a:lnSpc>
                        <a:buNone/>
                      </a:pPr>
                      <a:r>
                        <a:rPr lang="en-US" sz="1200" b="0" i="0" cap="none" spc="0">
                          <a:solidFill>
                            <a:schemeClr val="tx1"/>
                          </a:solidFill>
                          <a:effectLst/>
                          <a:latin typeface="Arial" panose="020B0604020202020204" pitchFamily="34" charset="0"/>
                        </a:rPr>
                        <a:t>Skin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Removal of skin tags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1 (or skin biopsy competency)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240570342"/>
                  </a:ext>
                </a:extLst>
              </a:tr>
              <a:tr h="239719">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Biopsies (punch, shave)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2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67015091"/>
                  </a:ext>
                </a:extLst>
              </a:tr>
              <a:tr h="344108">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Excisional biopsy Destruction of skin lesion (including warts)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961578359"/>
                  </a:ext>
                </a:extLst>
              </a:tr>
              <a:tr h="239719">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using cryosurgery, RF/electrocautery,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(each method)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426058513"/>
                  </a:ext>
                </a:extLst>
              </a:tr>
              <a:tr h="239719">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chemical ablation, or intralesional injection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959181091"/>
                  </a:ext>
                </a:extLst>
              </a:tr>
              <a:tr h="344108">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Remove ingrown nail, or full toenail Incision and drainage of abscess, including paronychia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689973199"/>
                  </a:ext>
                </a:extLst>
              </a:tr>
              <a:tr h="239719">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Simple laceration repair with sutures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427358461"/>
                  </a:ext>
                </a:extLst>
              </a:tr>
              <a:tr h="239719">
                <a:tc rowSpan="2">
                  <a:txBody>
                    <a:bodyPr/>
                    <a:lstStyle/>
                    <a:p>
                      <a:pPr algn="ctr" rtl="0" fontAlgn="base">
                        <a:lnSpc>
                          <a:spcPts val="1200"/>
                        </a:lnSpc>
                        <a:buNone/>
                      </a:pPr>
                      <a:r>
                        <a:rPr lang="en-US" sz="1200" b="0" i="0" cap="none" spc="0">
                          <a:solidFill>
                            <a:schemeClr val="tx1"/>
                          </a:solidFill>
                          <a:effectLst/>
                          <a:latin typeface="Arial" panose="020B0604020202020204" pitchFamily="34" charset="0"/>
                        </a:rPr>
                        <a:t>Women's Health  </a:t>
                      </a:r>
                      <a:endParaRPr lang="en-US" sz="1200" b="0" i="0" cap="none" spc="0">
                        <a:solidFill>
                          <a:schemeClr val="tx1"/>
                        </a:solidFill>
                        <a:effectLst/>
                      </a:endParaRPr>
                    </a:p>
                  </a:txBody>
                  <a:tcPr marL="51243" marR="51243" marT="25622" marB="66045" anchor="ctr">
                    <a:lnL w="12700"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pPr algn="ctr" rtl="0" fontAlgn="base">
                        <a:lnSpc>
                          <a:spcPts val="1200"/>
                        </a:lnSpc>
                        <a:buNone/>
                      </a:pPr>
                      <a:r>
                        <a:rPr lang="en-US" sz="1200" b="0" i="0" cap="none" spc="0">
                          <a:solidFill>
                            <a:schemeClr val="tx1"/>
                          </a:solidFill>
                          <a:effectLst/>
                          <a:latin typeface="Arial" panose="020B0604020202020204" pitchFamily="34" charset="0"/>
                        </a:rPr>
                        <a:t>Contraceptive implant insertion and removal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1 following manufacturer training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69584999"/>
                  </a:ext>
                </a:extLst>
              </a:tr>
              <a:tr h="239719">
                <a:tc vMerge="1">
                  <a:txBody>
                    <a:bodyPr/>
                    <a:lstStyle/>
                    <a:p>
                      <a:endParaRPr lang="en-US"/>
                    </a:p>
                  </a:txBody>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Intrauterine device insertion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pPr algn="ctr" rtl="0" fontAlgn="base">
                        <a:lnSpc>
                          <a:spcPts val="1200"/>
                        </a:lnSpc>
                        <a:buNone/>
                      </a:pPr>
                      <a:r>
                        <a:rPr lang="en-US" sz="1200" b="0" i="0" cap="none" spc="0">
                          <a:solidFill>
                            <a:schemeClr val="tx1"/>
                          </a:solidFill>
                          <a:effectLst/>
                          <a:latin typeface="Aptos Narrow" panose="020B0004020202020204" pitchFamily="34" charset="0"/>
                        </a:rPr>
                        <a:t>3  </a:t>
                      </a:r>
                      <a:endParaRPr lang="en-US" sz="1200" b="0" i="0" cap="none" spc="0">
                        <a:solidFill>
                          <a:schemeClr val="tx1"/>
                        </a:solidFill>
                        <a:effectLst/>
                      </a:endParaRPr>
                    </a:p>
                  </a:txBody>
                  <a:tcPr marL="51243" marR="51243" marT="25622" marB="66045"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873278723"/>
                  </a:ext>
                </a:extLst>
              </a:tr>
            </a:tbl>
          </a:graphicData>
        </a:graphic>
      </p:graphicFrame>
    </p:spTree>
    <p:extLst>
      <p:ext uri="{BB962C8B-B14F-4D97-AF65-F5344CB8AC3E}">
        <p14:creationId xmlns:p14="http://schemas.microsoft.com/office/powerpoint/2010/main" val="741726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46D23-23E9-830F-0C5D-39ED61AED023}"/>
              </a:ext>
            </a:extLst>
          </p:cNvPr>
          <p:cNvSpPr>
            <a:spLocks noGrp="1"/>
          </p:cNvSpPr>
          <p:nvPr>
            <p:ph type="title"/>
          </p:nvPr>
        </p:nvSpPr>
        <p:spPr/>
        <p:txBody>
          <a:bodyPr/>
          <a:lstStyle/>
          <a:p>
            <a:r>
              <a:rPr lang="en-US" dirty="0"/>
              <a:t>Tools to Help</a:t>
            </a:r>
          </a:p>
        </p:txBody>
      </p:sp>
      <p:sp>
        <p:nvSpPr>
          <p:cNvPr id="3" name="Content Placeholder 2">
            <a:extLst>
              <a:ext uri="{FF2B5EF4-FFF2-40B4-BE49-F238E27FC236}">
                <a16:creationId xmlns:a16="http://schemas.microsoft.com/office/drawing/2014/main" id="{A81A7815-87F4-4719-C605-BC1C3D52035D}"/>
              </a:ext>
            </a:extLst>
          </p:cNvPr>
          <p:cNvSpPr>
            <a:spLocks noGrp="1"/>
          </p:cNvSpPr>
          <p:nvPr>
            <p:ph idx="1"/>
          </p:nvPr>
        </p:nvSpPr>
        <p:spPr/>
        <p:txBody>
          <a:bodyPr/>
          <a:lstStyle/>
          <a:p>
            <a:r>
              <a:rPr lang="en-US" dirty="0"/>
              <a:t>Collaboration across Organizations</a:t>
            </a:r>
          </a:p>
          <a:p>
            <a:r>
              <a:rPr lang="en-US" dirty="0"/>
              <a:t>Focused presentations/discussions at National Conferences</a:t>
            </a:r>
          </a:p>
          <a:p>
            <a:pPr lvl="1"/>
            <a:r>
              <a:rPr lang="en-US" dirty="0"/>
              <a:t>RLS Preconference with </a:t>
            </a:r>
            <a:r>
              <a:rPr lang="en-US"/>
              <a:t>expanded capacity for 175</a:t>
            </a:r>
            <a:endParaRPr lang="en-US" dirty="0"/>
          </a:p>
          <a:p>
            <a:r>
              <a:rPr lang="en-US" dirty="0"/>
              <a:t>AFMRD </a:t>
            </a:r>
            <a:r>
              <a:rPr lang="en-US" dirty="0">
                <a:sym typeface="Wingdings" pitchFamily="2" charset="2"/>
              </a:rPr>
              <a:t> PD Toolkit  Procedural Competencies 2027</a:t>
            </a:r>
          </a:p>
          <a:p>
            <a:pPr lvl="1"/>
            <a:r>
              <a:rPr lang="en-US" dirty="0">
                <a:sym typeface="Wingdings" pitchFamily="2" charset="2"/>
              </a:rPr>
              <a:t>Standardized Summaries to help you craft your curricula</a:t>
            </a:r>
            <a:endParaRPr lang="en-US" dirty="0"/>
          </a:p>
        </p:txBody>
      </p:sp>
    </p:spTree>
    <p:extLst>
      <p:ext uri="{BB962C8B-B14F-4D97-AF65-F5344CB8AC3E}">
        <p14:creationId xmlns:p14="http://schemas.microsoft.com/office/powerpoint/2010/main" val="3016953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9B28DB3D-78D3-0C92-496F-1800B9096C94}"/>
              </a:ext>
            </a:extLst>
          </p:cNvPr>
          <p:cNvGraphicFramePr>
            <a:graphicFrameLocks noGrp="1"/>
          </p:cNvGraphicFramePr>
          <p:nvPr>
            <p:ph idx="1"/>
            <p:extLst>
              <p:ext uri="{D42A27DB-BD31-4B8C-83A1-F6EECF244321}">
                <p14:modId xmlns:p14="http://schemas.microsoft.com/office/powerpoint/2010/main" val="3500247230"/>
              </p:ext>
            </p:extLst>
          </p:nvPr>
        </p:nvGraphicFramePr>
        <p:xfrm>
          <a:off x="3296022" y="384310"/>
          <a:ext cx="617220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22601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5CAB51-1146-86C0-488C-727B6624F707}"/>
              </a:ext>
            </a:extLst>
          </p:cNvPr>
          <p:cNvSpPr>
            <a:spLocks noChangeArrowheads="1"/>
          </p:cNvSpPr>
          <p:nvPr/>
        </p:nvSpPr>
        <p:spPr bwMode="auto">
          <a:xfrm>
            <a:off x="262269" y="153681"/>
            <a:ext cx="11582401" cy="5232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 </a:t>
            </a:r>
            <a:r>
              <a:rPr kumimoji="0" lang="en-US" altLang="en-US" sz="2000" b="0" i="0" u="sng" strike="noStrike" cap="none" normalizeH="0" baseline="0" dirty="0">
                <a:ln>
                  <a:noFill/>
                </a:ln>
                <a:solidFill>
                  <a:schemeClr val="tx1"/>
                </a:solidFill>
                <a:effectLst/>
                <a:latin typeface="Calibri" panose="020F0502020204030204" pitchFamily="34" charset="0"/>
              </a:rPr>
              <a:t>Skin Biopsy Procedures </a:t>
            </a:r>
            <a:r>
              <a:rPr kumimoji="0" lang="en-US" altLang="en-US" sz="2000" b="0" i="0" u="none" strike="noStrike" cap="none" normalizeH="0" baseline="0" dirty="0">
                <a:ln>
                  <a:noFill/>
                </a:ln>
                <a:solidFill>
                  <a:schemeClr val="tx1"/>
                </a:solidFill>
                <a:effectLst/>
                <a:latin typeface="WordVisiCarriageReturn_MSFontService"/>
              </a:rPr>
              <a:t> </a:t>
            </a:r>
            <a:br>
              <a:rPr kumimoji="0" lang="en-US" altLang="en-US" sz="2000" b="0" i="0" u="none" strike="noStrike" cap="none" normalizeH="0" baseline="0" dirty="0">
                <a:ln>
                  <a:noFill/>
                </a:ln>
                <a:solidFill>
                  <a:schemeClr val="tx1"/>
                </a:solidFill>
                <a:effectLst/>
                <a:latin typeface="WordVisiCarriageReturn_MSFontService"/>
              </a:rPr>
            </a:b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Purpose:</a:t>
            </a:r>
            <a:r>
              <a:rPr kumimoji="0" lang="en-US" altLang="en-US" sz="2000" b="0" i="0" u="none" strike="noStrike" cap="none" normalizeH="0" baseline="0" dirty="0">
                <a:ln>
                  <a:noFill/>
                </a:ln>
                <a:solidFill>
                  <a:schemeClr val="tx1"/>
                </a:solidFill>
                <a:effectLst/>
                <a:latin typeface="Calibri" panose="020F0502020204030204" pitchFamily="34" charset="0"/>
              </a:rPr>
              <a:t> to ensure residents develop procedural competency in skin biopsies-shave, punch and excisional through structured training, supervised practice and competency-based evaluation.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Definition:</a:t>
            </a:r>
            <a:r>
              <a:rPr kumimoji="0" lang="en-US" altLang="en-US" sz="2000" b="0" i="0" u="none" strike="noStrike" cap="none" normalizeH="0" baseline="0" dirty="0">
                <a:ln>
                  <a:noFill/>
                </a:ln>
                <a:solidFill>
                  <a:schemeClr val="tx1"/>
                </a:solidFill>
                <a:effectLst/>
                <a:latin typeface="Calibri" panose="020F0502020204030204" pitchFamily="34" charset="0"/>
              </a:rPr>
              <a:t> Skin biopsy is a diagnostic procedure involving removal of skin tissue for histopathologic analysis. Techniques include: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Calibri" panose="020F0502020204030204" pitchFamily="34" charset="0"/>
              </a:rPr>
              <a:t>Shave biopsy:</a:t>
            </a:r>
            <a:r>
              <a:rPr kumimoji="0" lang="en-US" altLang="en-US" sz="2000" b="0" i="0" u="none" strike="noStrike" cap="none" normalizeH="0" baseline="0" dirty="0">
                <a:ln>
                  <a:noFill/>
                </a:ln>
                <a:solidFill>
                  <a:schemeClr val="tx1"/>
                </a:solidFill>
                <a:effectLst/>
                <a:latin typeface="Calibri" panose="020F0502020204030204" pitchFamily="34" charset="0"/>
              </a:rPr>
              <a:t> superficial sampling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Calibri" panose="020F0502020204030204" pitchFamily="34" charset="0"/>
              </a:rPr>
              <a:t>Punch Biopsy:</a:t>
            </a:r>
            <a:r>
              <a:rPr kumimoji="0" lang="en-US" altLang="en-US" sz="2000" b="0" i="0" u="none" strike="noStrike" cap="none" normalizeH="0" baseline="0" dirty="0">
                <a:ln>
                  <a:noFill/>
                </a:ln>
                <a:solidFill>
                  <a:schemeClr val="tx1"/>
                </a:solidFill>
                <a:effectLst/>
                <a:latin typeface="Calibri" panose="020F0502020204030204" pitchFamily="34" charset="0"/>
              </a:rPr>
              <a:t> full thickness cylindrical sample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1" i="0" u="none" strike="noStrike" cap="none" normalizeH="0" baseline="0" dirty="0">
                <a:ln>
                  <a:noFill/>
                </a:ln>
                <a:solidFill>
                  <a:schemeClr val="tx1"/>
                </a:solidFill>
                <a:effectLst/>
                <a:latin typeface="Calibri" panose="020F0502020204030204" pitchFamily="34" charset="0"/>
              </a:rPr>
              <a:t>Excisional Biopsy:</a:t>
            </a:r>
            <a:r>
              <a:rPr kumimoji="0" lang="en-US" altLang="en-US" sz="2000" b="0" i="0" u="none" strike="noStrike" cap="none" normalizeH="0" baseline="0" dirty="0">
                <a:ln>
                  <a:noFill/>
                </a:ln>
                <a:solidFill>
                  <a:schemeClr val="tx1"/>
                </a:solidFill>
                <a:effectLst/>
                <a:latin typeface="Calibri" panose="020F0502020204030204" pitchFamily="34" charset="0"/>
              </a:rPr>
              <a:t> complete lesion removal with margins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Resource</a:t>
            </a:r>
            <a:r>
              <a:rPr kumimoji="0" lang="en-US" altLang="en-US" sz="2000" b="0" i="0" u="none" strike="noStrike" cap="none" normalizeH="0" baseline="0" dirty="0">
                <a:ln>
                  <a:noFill/>
                </a:ln>
                <a:solidFill>
                  <a:schemeClr val="tx1"/>
                </a:solidFill>
                <a:effectLst/>
                <a:latin typeface="Calibri" panose="020F0502020204030204" pitchFamily="34" charset="0"/>
              </a:rPr>
              <a:t>: American Family Physician Article with videos on shave and punch biopsy for skin lesions </a:t>
            </a:r>
            <a:r>
              <a:rPr kumimoji="0" lang="en-US" altLang="en-US" sz="2000" b="0" i="0" u="sng" strike="noStrike" cap="none" normalizeH="0" baseline="0" dirty="0">
                <a:ln>
                  <a:noFill/>
                </a:ln>
                <a:solidFill>
                  <a:srgbClr val="0563C1"/>
                </a:solidFill>
                <a:effectLst/>
                <a:latin typeface="Calibri" panose="020F0502020204030204" pitchFamily="34" charset="0"/>
                <a:hlinkClick r:id="rId2"/>
              </a:rPr>
              <a:t>Shave and Punch Biopsy for Skin Lesions | AAFP</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Policy:</a:t>
            </a:r>
            <a:r>
              <a:rPr kumimoji="0" lang="en-US" altLang="en-US" sz="2000" b="0" i="0" u="none" strike="noStrike" cap="none" normalizeH="0" baseline="0" dirty="0">
                <a:ln>
                  <a:noFill/>
                </a:ln>
                <a:solidFill>
                  <a:schemeClr val="tx1"/>
                </a:solidFill>
                <a:effectLst/>
                <a:latin typeface="Calibri" panose="020F0502020204030204" pitchFamily="34" charset="0"/>
              </a:rPr>
              <a:t> residents must complete required training and supervised procedures before performing independently. Competency is defined by skill, judgment and consistency- not solely by procedure count. Faculty must document direct observation and evaluation.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Supervised Experience</a:t>
            </a:r>
            <a:r>
              <a:rPr kumimoji="0" lang="en-US" altLang="en-US" sz="2000" b="0" i="0" u="none" strike="noStrike" cap="none" normalizeH="0" baseline="0" dirty="0">
                <a:ln>
                  <a:noFill/>
                </a:ln>
                <a:solidFill>
                  <a:schemeClr val="tx1"/>
                </a:solidFill>
                <a:effectLst/>
                <a:latin typeface="Calibri" panose="020F0502020204030204" pitchFamily="34" charset="0"/>
              </a:rPr>
              <a:t>: Didactic training on biopsy indications, techniques, and complications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Observation of at least 2 procedures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Performance of at least 5 skin biopsies (mix of 2 punch/shave and 3 excisional)  </a:t>
            </a:r>
            <a:endParaRPr kumimoji="0" lang="en-US" altLang="en-US" sz="2000" b="0" i="0" u="none" strike="noStrike" cap="none" normalizeH="0" baseline="0" dirty="0">
              <a:ln>
                <a:noFill/>
              </a:ln>
              <a:solidFill>
                <a:schemeClr val="tx1"/>
              </a:solidFill>
              <a:effectLst/>
              <a:latin typeface="Segoe UI" panose="020B0502040204020203" pitchFamily="34" charset="0"/>
            </a:endParaRPr>
          </a:p>
        </p:txBody>
      </p:sp>
    </p:spTree>
    <p:extLst>
      <p:ext uri="{BB962C8B-B14F-4D97-AF65-F5344CB8AC3E}">
        <p14:creationId xmlns:p14="http://schemas.microsoft.com/office/powerpoint/2010/main" val="2840102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0551C61-ECDB-0538-0313-A1FD5AFCE3CB}"/>
              </a:ext>
            </a:extLst>
          </p:cNvPr>
          <p:cNvSpPr>
            <a:spLocks noChangeArrowheads="1"/>
          </p:cNvSpPr>
          <p:nvPr/>
        </p:nvSpPr>
        <p:spPr bwMode="auto">
          <a:xfrm>
            <a:off x="269358" y="0"/>
            <a:ext cx="11922642" cy="5847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Assessment of competence: </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Faculty will evaluate:  </a:t>
            </a:r>
            <a:endParaRPr kumimoji="0" lang="en-US" altLang="en-US" sz="2000" b="0" i="0" u="none" strike="noStrike" cap="none" normalizeH="0" baseline="0" dirty="0">
              <a:ln>
                <a:noFill/>
              </a:ln>
              <a:solidFill>
                <a:schemeClr val="tx1"/>
              </a:solidFill>
              <a:effectLst/>
              <a:latin typeface="Segoe UI" panose="020B0502040204020203"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informed consent and knowledge of indications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Procedural set up and sterile technique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Anesthesia administration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Tissue handling, instrument use, and specimen management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Suturing and complication management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Post procedure care and documentation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2000" b="0" i="0" u="none" strike="noStrike" cap="none" normalizeH="0" baseline="0" dirty="0">
                <a:ln>
                  <a:noFill/>
                </a:ln>
                <a:solidFill>
                  <a:schemeClr val="tx1"/>
                </a:solidFill>
                <a:effectLst/>
                <a:latin typeface="Calibri" panose="020F0502020204030204" pitchFamily="34" charset="0"/>
              </a:rPr>
              <a:t>Follow up and pathology review  </a:t>
            </a:r>
            <a:endParaRPr kumimoji="0" lang="en-US" altLang="en-US" sz="2000" b="0" i="0" u="none" strike="noStrike" cap="none" normalizeH="0" baseline="0" dirty="0">
              <a:ln>
                <a:noFill/>
              </a:ln>
              <a:solidFill>
                <a:schemeClr val="tx1"/>
              </a:solidFill>
              <a:effectLst/>
              <a:latin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Faculty Role and Sign-off </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Faculty must directly observe and assess each procedure using a procedure competency assessment tool.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000000"/>
                </a:solidFill>
                <a:effectLst/>
                <a:latin typeface="Calibri" panose="020F0502020204030204" pitchFamily="34" charset="0"/>
              </a:rPr>
              <a:t>Upon satisfactory performance, faculty completes the skin biopsy competency sign off form.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sng" strike="noStrike" cap="none" normalizeH="0" baseline="0" dirty="0">
                <a:ln>
                  <a:noFill/>
                </a:ln>
                <a:solidFill>
                  <a:schemeClr val="tx1"/>
                </a:solidFill>
                <a:effectLst/>
                <a:latin typeface="Calibri" panose="020F0502020204030204" pitchFamily="34" charset="0"/>
              </a:rPr>
              <a:t>Program Director Review and Documentation</a:t>
            </a:r>
            <a:r>
              <a:rPr kumimoji="0" lang="en-US" altLang="en-US" sz="2000" b="0" i="0" u="none" strike="noStrike" cap="none" normalizeH="0" baseline="0" dirty="0">
                <a:ln>
                  <a:noFill/>
                </a:ln>
                <a:solidFill>
                  <a:schemeClr val="tx1"/>
                </a:solidFill>
                <a:effectLst/>
                <a:latin typeface="Calibri" panose="020F0502020204030204" pitchFamily="34" charset="0"/>
              </a:rPr>
              <a:t>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Completed forms and direct observations on New Innovations are submitted to Program Director for review.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Competency logged in resident’s portfolio and milestone evaluation.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Competency will be formally reviewed during the semi-annual evaluations and CCC meetings  </a:t>
            </a:r>
            <a:endParaRPr kumimoji="0" lang="en-US" altLang="en-US"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Calibri" panose="020F0502020204030204" pitchFamily="34" charset="0"/>
              </a:rPr>
              <a:t>All documentation will be maintained in the resident’s portfolio and used to support milestone reporting and graduation readiness</a:t>
            </a:r>
            <a:r>
              <a:rPr kumimoji="0" lang="en-US" altLang="en-US" sz="1200" b="0" i="0" u="none" strike="noStrike" cap="none" normalizeH="0" baseline="0" dirty="0">
                <a:ln>
                  <a:noFill/>
                </a:ln>
                <a:solidFill>
                  <a:schemeClr val="tx1"/>
                </a:solidFill>
                <a:effectLst/>
                <a:latin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8728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 &amp; Recommendations</a:t>
            </a:r>
          </a:p>
        </p:txBody>
      </p:sp>
      <p:sp>
        <p:nvSpPr>
          <p:cNvPr id="3" name="Content Placeholder 2"/>
          <p:cNvSpPr>
            <a:spLocks noGrp="1"/>
          </p:cNvSpPr>
          <p:nvPr>
            <p:ph idx="1"/>
          </p:nvPr>
        </p:nvSpPr>
        <p:spPr/>
        <p:txBody>
          <a:bodyPr/>
          <a:lstStyle/>
          <a:p>
            <a:r>
              <a:t>Focus on foundational skills and individualized learning.</a:t>
            </a:r>
          </a:p>
          <a:p>
            <a:r>
              <a:t>Use structured curricula and validated tools.</a:t>
            </a:r>
          </a:p>
          <a:p>
            <a:r>
              <a:t>Share and refine assessment tools across institutions.</a:t>
            </a:r>
          </a:p>
        </p:txBody>
      </p:sp>
    </p:spTree>
    <p:extLst>
      <p:ext uri="{BB962C8B-B14F-4D97-AF65-F5344CB8AC3E}">
        <p14:creationId xmlns:p14="http://schemas.microsoft.com/office/powerpoint/2010/main" val="3947099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B2A26-DE3B-41C4-3514-AC97F4022AE9}"/>
              </a:ext>
            </a:extLst>
          </p:cNvPr>
          <p:cNvSpPr>
            <a:spLocks noGrp="1"/>
          </p:cNvSpPr>
          <p:nvPr>
            <p:ph type="title"/>
          </p:nvPr>
        </p:nvSpPr>
        <p:spPr>
          <a:xfrm>
            <a:off x="4453270" y="2406576"/>
            <a:ext cx="9729247" cy="1325563"/>
          </a:xfrm>
        </p:spPr>
        <p:txBody>
          <a:bodyPr/>
          <a:lstStyle/>
          <a:p>
            <a:r>
              <a:rPr lang="en-US" dirty="0"/>
              <a:t>Questions?</a:t>
            </a:r>
          </a:p>
        </p:txBody>
      </p:sp>
    </p:spTree>
    <p:extLst>
      <p:ext uri="{BB962C8B-B14F-4D97-AF65-F5344CB8AC3E}">
        <p14:creationId xmlns:p14="http://schemas.microsoft.com/office/powerpoint/2010/main" val="1841826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1E8FB-818D-217D-E34E-C147D4ACC6F0}"/>
              </a:ext>
            </a:extLst>
          </p:cNvPr>
          <p:cNvSpPr>
            <a:spLocks noGrp="1"/>
          </p:cNvSpPr>
          <p:nvPr>
            <p:ph type="title"/>
          </p:nvPr>
        </p:nvSpPr>
        <p:spPr>
          <a:xfrm>
            <a:off x="532353" y="5131"/>
            <a:ext cx="9729247" cy="1325563"/>
          </a:xfrm>
        </p:spPr>
        <p:txBody>
          <a:bodyPr/>
          <a:lstStyle/>
          <a:p>
            <a:r>
              <a:rPr lang="en-US" dirty="0"/>
              <a:t>Postponement to 2027</a:t>
            </a:r>
          </a:p>
        </p:txBody>
      </p:sp>
      <p:pic>
        <p:nvPicPr>
          <p:cNvPr id="6" name="Content Placeholder 5" descr="A close-up of a letter&#10;&#10;AI-generated content may be incorrect.">
            <a:extLst>
              <a:ext uri="{FF2B5EF4-FFF2-40B4-BE49-F238E27FC236}">
                <a16:creationId xmlns:a16="http://schemas.microsoft.com/office/drawing/2014/main" id="{4F2156A0-83B7-3F49-45CB-F20A761CF72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02036" y="1069952"/>
            <a:ext cx="3508350" cy="5385159"/>
          </a:xfrm>
        </p:spPr>
      </p:pic>
      <p:pic>
        <p:nvPicPr>
          <p:cNvPr id="8" name="Picture 7" descr="A letter to a doctor&#10;&#10;AI-generated content may be incorrect.">
            <a:extLst>
              <a:ext uri="{FF2B5EF4-FFF2-40B4-BE49-F238E27FC236}">
                <a16:creationId xmlns:a16="http://schemas.microsoft.com/office/drawing/2014/main" id="{48EFD196-99EE-11C6-8F07-478EEAF439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0" y="1753695"/>
            <a:ext cx="3993964" cy="4042671"/>
          </a:xfrm>
          <a:prstGeom prst="rect">
            <a:avLst/>
          </a:prstGeom>
        </p:spPr>
      </p:pic>
    </p:spTree>
    <p:extLst>
      <p:ext uri="{BB962C8B-B14F-4D97-AF65-F5344CB8AC3E}">
        <p14:creationId xmlns:p14="http://schemas.microsoft.com/office/powerpoint/2010/main" val="12933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5CD02-CD59-5CE1-81DA-04DABBB2FFD5}"/>
              </a:ext>
            </a:extLst>
          </p:cNvPr>
          <p:cNvSpPr>
            <a:spLocks noGrp="1"/>
          </p:cNvSpPr>
          <p:nvPr>
            <p:ph type="title"/>
          </p:nvPr>
        </p:nvSpPr>
        <p:spPr>
          <a:xfrm>
            <a:off x="671945" y="365125"/>
            <a:ext cx="9729247" cy="1325563"/>
          </a:xfrm>
        </p:spPr>
        <p:txBody>
          <a:bodyPr/>
          <a:lstStyle/>
          <a:p>
            <a:r>
              <a:rPr lang="en-US" dirty="0"/>
              <a:t>List of procedures</a:t>
            </a:r>
          </a:p>
        </p:txBody>
      </p:sp>
      <p:pic>
        <p:nvPicPr>
          <p:cNvPr id="5" name="Content Placeholder 4" descr="A document with text on it&#10;&#10;AI-generated content may be incorrect.">
            <a:extLst>
              <a:ext uri="{FF2B5EF4-FFF2-40B4-BE49-F238E27FC236}">
                <a16:creationId xmlns:a16="http://schemas.microsoft.com/office/drawing/2014/main" id="{1BB5BB1D-357D-33EE-ABE9-F4B762489F3A}"/>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215937" y="1514426"/>
            <a:ext cx="5760125" cy="4978449"/>
          </a:xfrm>
        </p:spPr>
      </p:pic>
    </p:spTree>
    <p:extLst>
      <p:ext uri="{BB962C8B-B14F-4D97-AF65-F5344CB8AC3E}">
        <p14:creationId xmlns:p14="http://schemas.microsoft.com/office/powerpoint/2010/main" val="2163955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Procedural Competency Matters</a:t>
            </a:r>
          </a:p>
        </p:txBody>
      </p:sp>
      <p:sp>
        <p:nvSpPr>
          <p:cNvPr id="3" name="Content Placeholder 2"/>
          <p:cNvSpPr>
            <a:spLocks noGrp="1"/>
          </p:cNvSpPr>
          <p:nvPr>
            <p:ph idx="1"/>
          </p:nvPr>
        </p:nvSpPr>
        <p:spPr/>
        <p:txBody>
          <a:bodyPr/>
          <a:lstStyle/>
          <a:p>
            <a:r>
              <a:t>Family physicians must perform procedures safely and autonomously.</a:t>
            </a:r>
          </a:p>
          <a:p>
            <a:r>
              <a:t>Competency ≠ mastery; focus is on readiness, not perfection.</a:t>
            </a:r>
          </a:p>
          <a:p>
            <a:r>
              <a:t>Aligns with lifelong learning and community-responsive care.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Understanding Competency</a:t>
            </a:r>
          </a:p>
        </p:txBody>
      </p:sp>
      <p:sp>
        <p:nvSpPr>
          <p:cNvPr id="3" name="Content Placeholder 2"/>
          <p:cNvSpPr>
            <a:spLocks noGrp="1"/>
          </p:cNvSpPr>
          <p:nvPr>
            <p:ph idx="1"/>
          </p:nvPr>
        </p:nvSpPr>
        <p:spPr/>
        <p:txBody>
          <a:bodyPr/>
          <a:lstStyle/>
          <a:p>
            <a:r>
              <a:t>Includes judgment, autonomy, and help-seeking.</a:t>
            </a:r>
          </a:p>
          <a:p>
            <a:r>
              <a:t>Mastery may come later through continued practice.</a:t>
            </a:r>
          </a:p>
          <a:p>
            <a:r>
              <a:t>Learn to discern what to perform vs. refer.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Individualized Pathways to Competency</a:t>
            </a:r>
          </a:p>
        </p:txBody>
      </p:sp>
      <p:sp>
        <p:nvSpPr>
          <p:cNvPr id="3" name="Content Placeholder 2"/>
          <p:cNvSpPr>
            <a:spLocks noGrp="1"/>
          </p:cNvSpPr>
          <p:nvPr>
            <p:ph idx="1"/>
          </p:nvPr>
        </p:nvSpPr>
        <p:spPr/>
        <p:txBody>
          <a:bodyPr/>
          <a:lstStyle/>
          <a:p>
            <a:r>
              <a:t>No fixed number of procedures guarantees competency.</a:t>
            </a:r>
          </a:p>
          <a:p>
            <a:r>
              <a:t>Each resident progresses at a different pace.</a:t>
            </a:r>
          </a:p>
          <a:p>
            <a:r>
              <a:t>Assess confidence in each procedural step.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Core Foundational Skills</a:t>
            </a:r>
          </a:p>
        </p:txBody>
      </p:sp>
      <p:sp>
        <p:nvSpPr>
          <p:cNvPr id="3" name="Content Placeholder 2"/>
          <p:cNvSpPr>
            <a:spLocks noGrp="1"/>
          </p:cNvSpPr>
          <p:nvPr>
            <p:ph idx="1"/>
          </p:nvPr>
        </p:nvSpPr>
        <p:spPr/>
        <p:txBody>
          <a:bodyPr/>
          <a:lstStyle/>
          <a:p>
            <a:r>
              <a:rPr lang="en-US" dirty="0"/>
              <a:t>Competency involves more than technical skill—it includes judgment, autonomy, and knowing when to seek help</a:t>
            </a:r>
          </a:p>
          <a:p>
            <a:r>
              <a:rPr dirty="0"/>
              <a:t>Knowledge: indications, risks, complications.</a:t>
            </a:r>
          </a:p>
          <a:p>
            <a:r>
              <a:rPr dirty="0"/>
              <a:t>Communication: education, consent.</a:t>
            </a:r>
          </a:p>
          <a:p>
            <a:r>
              <a:rPr dirty="0"/>
              <a:t>Performance: technique, asepsis, teamwork.</a:t>
            </a:r>
            <a:endParaRPr lang="en-US" dirty="0"/>
          </a:p>
          <a:p>
            <a:pPr marL="0" indent="0">
              <a:buNone/>
            </a:pPr>
            <a:r>
              <a:rPr lang="en-US" i="1" dirty="0"/>
              <a:t>Skills are transferable across procedures</a:t>
            </a:r>
            <a:endParaRPr i="1" dirty="0"/>
          </a:p>
        </p:txBody>
      </p:sp>
    </p:spTree>
    <p:extLst>
      <p:ext uri="{BB962C8B-B14F-4D97-AF65-F5344CB8AC3E}">
        <p14:creationId xmlns:p14="http://schemas.microsoft.com/office/powerpoint/2010/main" val="3072002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Structured </a:t>
            </a:r>
            <a:r>
              <a:rPr dirty="0"/>
              <a:t>Individualized Pathways to Competency</a:t>
            </a:r>
          </a:p>
        </p:txBody>
      </p:sp>
      <p:sp>
        <p:nvSpPr>
          <p:cNvPr id="3" name="Content Placeholder 2"/>
          <p:cNvSpPr>
            <a:spLocks noGrp="1"/>
          </p:cNvSpPr>
          <p:nvPr>
            <p:ph idx="1"/>
          </p:nvPr>
        </p:nvSpPr>
        <p:spPr/>
        <p:txBody>
          <a:bodyPr/>
          <a:lstStyle/>
          <a:p>
            <a:r>
              <a:rPr dirty="0"/>
              <a:t>No fixed number of procedures guarantees competency.</a:t>
            </a:r>
          </a:p>
          <a:p>
            <a:r>
              <a:rPr dirty="0"/>
              <a:t>Each resident progresses at a different pace.</a:t>
            </a:r>
          </a:p>
          <a:p>
            <a:r>
              <a:rPr dirty="0"/>
              <a:t>Assess confidence in each procedural step.</a:t>
            </a:r>
            <a:endParaRPr lang="en-US" dirty="0"/>
          </a:p>
          <a:p>
            <a:r>
              <a:rPr lang="en-US" dirty="0"/>
              <a:t>Combination of numbers (simulation and live), BSQs or other scales</a:t>
            </a:r>
            <a:endParaRPr dirty="0"/>
          </a:p>
        </p:txBody>
      </p:sp>
    </p:spTree>
    <p:extLst>
      <p:ext uri="{BB962C8B-B14F-4D97-AF65-F5344CB8AC3E}">
        <p14:creationId xmlns:p14="http://schemas.microsoft.com/office/powerpoint/2010/main" val="2033444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Curricular Approaches</a:t>
            </a:r>
          </a:p>
        </p:txBody>
      </p:sp>
      <p:sp>
        <p:nvSpPr>
          <p:cNvPr id="3" name="Content Placeholder 2"/>
          <p:cNvSpPr>
            <a:spLocks noGrp="1"/>
          </p:cNvSpPr>
          <p:nvPr>
            <p:ph idx="1"/>
          </p:nvPr>
        </p:nvSpPr>
        <p:spPr/>
        <p:txBody>
          <a:bodyPr/>
          <a:lstStyle/>
          <a:p>
            <a:r>
              <a:rPr dirty="0"/>
              <a:t>Traditional methods </a:t>
            </a:r>
            <a:r>
              <a:rPr lang="en-US" dirty="0"/>
              <a:t>might not always work</a:t>
            </a:r>
          </a:p>
          <a:p>
            <a:r>
              <a:rPr lang="en-US" dirty="0"/>
              <a:t>Map where residents are exposed to procedures or procedural skills, and where supplements are needed</a:t>
            </a:r>
            <a:endParaRPr dirty="0"/>
          </a:p>
          <a:p>
            <a:r>
              <a:rPr dirty="0"/>
              <a:t>Use simulation, workshops, supervised practice.</a:t>
            </a:r>
          </a:p>
          <a:p>
            <a:r>
              <a:rPr dirty="0"/>
              <a:t>Deliberate practice improves skill acquisition.</a:t>
            </a:r>
          </a:p>
        </p:txBody>
      </p:sp>
    </p:spTree>
    <p:extLst>
      <p:ext uri="{BB962C8B-B14F-4D97-AF65-F5344CB8AC3E}">
        <p14:creationId xmlns:p14="http://schemas.microsoft.com/office/powerpoint/2010/main" val="2909937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08f50a1-a03d-4b53-a842-e02d339197b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4A355616ADAA44AA12E8E65DBABBF11" ma:contentTypeVersion="14" ma:contentTypeDescription="Create a new document." ma:contentTypeScope="" ma:versionID="f71b4af501280164efe91257b60fd95e">
  <xsd:schema xmlns:xsd="http://www.w3.org/2001/XMLSchema" xmlns:xs="http://www.w3.org/2001/XMLSchema" xmlns:p="http://schemas.microsoft.com/office/2006/metadata/properties" xmlns:ns2="308f50a1-a03d-4b53-a842-e02d339197b9" xmlns:ns3="fdabf06c-4c17-4134-90ef-9f94cfaac805" targetNamespace="http://schemas.microsoft.com/office/2006/metadata/properties" ma:root="true" ma:fieldsID="c30342f85018d1866c7cecad1d0a2c2e" ns2:_="" ns3:_="">
    <xsd:import namespace="308f50a1-a03d-4b53-a842-e02d339197b9"/>
    <xsd:import namespace="fdabf06c-4c17-4134-90ef-9f94cfaac80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SharedWithUsers" minOccurs="0"/>
                <xsd:element ref="ns3:SharedWithDetails"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8f50a1-a03d-4b53-a842-e02d339197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157a136-43c5-4c94-a19c-50cb202ee49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abf06c-4c17-4134-90ef-9f94cfaac80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F203D5-7589-46D2-9401-CD98D68CB17F}">
  <ds:schemaRefs>
    <ds:schemaRef ds:uri="http://schemas.microsoft.com/office/2006/documentManagement/types"/>
    <ds:schemaRef ds:uri="http://purl.org/dc/dcmitype/"/>
    <ds:schemaRef ds:uri="http://schemas.microsoft.com/office/infopath/2007/PartnerControls"/>
    <ds:schemaRef ds:uri="http://purl.org/dc/terms/"/>
    <ds:schemaRef ds:uri="http://purl.org/dc/elements/1.1/"/>
    <ds:schemaRef ds:uri="http://schemas.openxmlformats.org/package/2006/metadata/core-properties"/>
    <ds:schemaRef ds:uri="http://www.w3.org/XML/1998/namespace"/>
    <ds:schemaRef ds:uri="fdabf06c-4c17-4134-90ef-9f94cfaac805"/>
    <ds:schemaRef ds:uri="308f50a1-a03d-4b53-a842-e02d339197b9"/>
    <ds:schemaRef ds:uri="http://schemas.microsoft.com/office/2006/metadata/properties"/>
  </ds:schemaRefs>
</ds:datastoreItem>
</file>

<file path=customXml/itemProps2.xml><?xml version="1.0" encoding="utf-8"?>
<ds:datastoreItem xmlns:ds="http://schemas.openxmlformats.org/officeDocument/2006/customXml" ds:itemID="{D39BC8B8-2437-44F4-95B7-550BBEE356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8f50a1-a03d-4b53-a842-e02d339197b9"/>
    <ds:schemaRef ds:uri="fdabf06c-4c17-4134-90ef-9f94cfaac8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F16E0B-FCC3-4F8C-A8DD-F1D2BD700BB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5028</TotalTime>
  <Words>1297</Words>
  <Application>Microsoft Macintosh PowerPoint</Application>
  <PresentationFormat>Widescreen</PresentationFormat>
  <Paragraphs>144</Paragraphs>
  <Slides>18</Slides>
  <Notes>15</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18</vt:i4>
      </vt:variant>
    </vt:vector>
  </HeadingPairs>
  <TitlesOfParts>
    <vt:vector size="29" baseType="lpstr">
      <vt:lpstr>Aptos</vt:lpstr>
      <vt:lpstr>Aptos Display</vt:lpstr>
      <vt:lpstr>Aptos Narrow</vt:lpstr>
      <vt:lpstr>Arial</vt:lpstr>
      <vt:lpstr>Calibri</vt:lpstr>
      <vt:lpstr>Segoe UI</vt:lpstr>
      <vt:lpstr>verdana</vt:lpstr>
      <vt:lpstr>Wingdings</vt:lpstr>
      <vt:lpstr>WordVisiCarriageReturn_MSFontService</vt:lpstr>
      <vt:lpstr>Office Theme</vt:lpstr>
      <vt:lpstr>Custom Design</vt:lpstr>
      <vt:lpstr>PowerPoint Presentation</vt:lpstr>
      <vt:lpstr>Postponement to 2027</vt:lpstr>
      <vt:lpstr>List of procedures</vt:lpstr>
      <vt:lpstr>Why Procedural Competency Matters</vt:lpstr>
      <vt:lpstr>Understanding Competency</vt:lpstr>
      <vt:lpstr>Individualized Pathways to Competency</vt:lpstr>
      <vt:lpstr>Core Foundational Skills</vt:lpstr>
      <vt:lpstr>Structured Individualized Pathways to Competency</vt:lpstr>
      <vt:lpstr>Curricular Approaches</vt:lpstr>
      <vt:lpstr>Assessment Tools</vt:lpstr>
      <vt:lpstr>Program Strategies</vt:lpstr>
      <vt:lpstr>CAFM Consensus Statement 2019</vt:lpstr>
      <vt:lpstr>Tools to Help</vt:lpstr>
      <vt:lpstr>PowerPoint Presentation</vt:lpstr>
      <vt:lpstr>PowerPoint Presentation</vt:lpstr>
      <vt:lpstr>PowerPoint Presentation</vt:lpstr>
      <vt:lpstr>Conclusion &amp; Recommendations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Neil Robertson</dc:creator>
  <cp:lastModifiedBy>Brintha Vasagar</cp:lastModifiedBy>
  <cp:revision>24</cp:revision>
  <dcterms:created xsi:type="dcterms:W3CDTF">2025-02-12T19:05:54Z</dcterms:created>
  <dcterms:modified xsi:type="dcterms:W3CDTF">2026-01-12T20:02:20Z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0x01010094A355616ADAA44AA12E8E65DBABBF11</vt:lpwstr>
  </property>
  <property fmtid="{D5CDD505-2E9C-101B-9397-08002B2CF9AE}" pid="3" name="MediaServiceImageTags">
    <vt:lpwstr/>
  </property>
</Properties>
</file>