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4"/>
  </p:sldMasterIdLst>
  <p:notesMasterIdLst>
    <p:notesMasterId r:id="rId55"/>
  </p:notesMasterIdLst>
  <p:sldIdLst>
    <p:sldId id="361" r:id="rId5"/>
    <p:sldId id="311" r:id="rId6"/>
    <p:sldId id="303" r:id="rId7"/>
    <p:sldId id="313" r:id="rId8"/>
    <p:sldId id="312" r:id="rId9"/>
    <p:sldId id="315" r:id="rId10"/>
    <p:sldId id="317" r:id="rId11"/>
    <p:sldId id="314" r:id="rId12"/>
    <p:sldId id="1409" r:id="rId13"/>
    <p:sldId id="333" r:id="rId14"/>
    <p:sldId id="1440" r:id="rId15"/>
    <p:sldId id="1445" r:id="rId16"/>
    <p:sldId id="1428" r:id="rId17"/>
    <p:sldId id="292" r:id="rId18"/>
    <p:sldId id="335" r:id="rId19"/>
    <p:sldId id="258" r:id="rId20"/>
    <p:sldId id="1446" r:id="rId21"/>
    <p:sldId id="1447" r:id="rId22"/>
    <p:sldId id="1448" r:id="rId23"/>
    <p:sldId id="1449" r:id="rId24"/>
    <p:sldId id="1450" r:id="rId25"/>
    <p:sldId id="1451" r:id="rId26"/>
    <p:sldId id="1452" r:id="rId27"/>
    <p:sldId id="358" r:id="rId28"/>
    <p:sldId id="360" r:id="rId29"/>
    <p:sldId id="1458" r:id="rId30"/>
    <p:sldId id="1461" r:id="rId31"/>
    <p:sldId id="1462" r:id="rId32"/>
    <p:sldId id="1463" r:id="rId33"/>
    <p:sldId id="1467" r:id="rId34"/>
    <p:sldId id="1468" r:id="rId35"/>
    <p:sldId id="1464" r:id="rId36"/>
    <p:sldId id="341" r:id="rId37"/>
    <p:sldId id="1465" r:id="rId38"/>
    <p:sldId id="1466" r:id="rId39"/>
    <p:sldId id="342" r:id="rId40"/>
    <p:sldId id="1454" r:id="rId41"/>
    <p:sldId id="316" r:id="rId42"/>
    <p:sldId id="1350" r:id="rId43"/>
    <p:sldId id="1351" r:id="rId44"/>
    <p:sldId id="268" r:id="rId45"/>
    <p:sldId id="1441" r:id="rId46"/>
    <p:sldId id="1469" r:id="rId47"/>
    <p:sldId id="1455" r:id="rId48"/>
    <p:sldId id="275" r:id="rId49"/>
    <p:sldId id="276" r:id="rId50"/>
    <p:sldId id="1456" r:id="rId51"/>
    <p:sldId id="1457" r:id="rId52"/>
    <p:sldId id="1459" r:id="rId53"/>
    <p:sldId id="146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6DB"/>
    <a:srgbClr val="C7E0EB"/>
    <a:srgbClr val="65B0CA"/>
    <a:srgbClr val="CCCED2"/>
    <a:srgbClr val="FAE6CD"/>
    <a:srgbClr val="F6CFA4"/>
    <a:srgbClr val="F5BA7F"/>
    <a:srgbClr val="F7901E"/>
    <a:srgbClr val="A4A6AE"/>
    <a:srgbClr val="828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1A54B-4E11-42A3-97EC-E226D2553214}" v="2" dt="2026-06-11T21:00:05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85546" autoAdjust="0"/>
  </p:normalViewPr>
  <p:slideViewPr>
    <p:cSldViewPr snapToGrid="0">
      <p:cViewPr varScale="1">
        <p:scale>
          <a:sx n="95" d="100"/>
          <a:sy n="95" d="100"/>
        </p:scale>
        <p:origin x="90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Peterson" userId="4e0905bf-6bc4-480a-bc02-09f11bf2c68a" providerId="ADAL" clId="{24CC1704-141A-4E1B-A579-0A9F41F52016}"/>
    <pc:docChg chg="custSel modSld">
      <pc:chgData name="Lars Peterson" userId="4e0905bf-6bc4-480a-bc02-09f11bf2c68a" providerId="ADAL" clId="{24CC1704-141A-4E1B-A579-0A9F41F52016}" dt="2026-06-11T21:00:06.199" v="17" actId="20577"/>
      <pc:docMkLst>
        <pc:docMk/>
      </pc:docMkLst>
      <pc:sldChg chg="modSp mod">
        <pc:chgData name="Lars Peterson" userId="4e0905bf-6bc4-480a-bc02-09f11bf2c68a" providerId="ADAL" clId="{24CC1704-141A-4E1B-A579-0A9F41F52016}" dt="2026-06-11T12:34:27.449" v="0" actId="1076"/>
        <pc:sldMkLst>
          <pc:docMk/>
          <pc:sldMk cId="2713924727" sldId="258"/>
        </pc:sldMkLst>
        <pc:spChg chg="mod">
          <ac:chgData name="Lars Peterson" userId="4e0905bf-6bc4-480a-bc02-09f11bf2c68a" providerId="ADAL" clId="{24CC1704-141A-4E1B-A579-0A9F41F52016}" dt="2026-06-11T12:34:27.449" v="0" actId="1076"/>
          <ac:spMkLst>
            <pc:docMk/>
            <pc:sldMk cId="2713924727" sldId="258"/>
            <ac:spMk id="5" creationId="{2668F1A5-2E15-AE68-CED8-5F3B0DD10A36}"/>
          </ac:spMkLst>
        </pc:spChg>
      </pc:sldChg>
      <pc:sldChg chg="modSp mod">
        <pc:chgData name="Lars Peterson" userId="4e0905bf-6bc4-480a-bc02-09f11bf2c68a" providerId="ADAL" clId="{24CC1704-141A-4E1B-A579-0A9F41F52016}" dt="2026-06-11T21:00:06.199" v="17" actId="20577"/>
        <pc:sldMkLst>
          <pc:docMk/>
          <pc:sldMk cId="2357611764" sldId="335"/>
        </pc:sldMkLst>
        <pc:spChg chg="mod">
          <ac:chgData name="Lars Peterson" userId="4e0905bf-6bc4-480a-bc02-09f11bf2c68a" providerId="ADAL" clId="{24CC1704-141A-4E1B-A579-0A9F41F52016}" dt="2026-06-11T21:00:06.199" v="17" actId="20577"/>
          <ac:spMkLst>
            <pc:docMk/>
            <pc:sldMk cId="2357611764" sldId="335"/>
            <ac:spMk id="3" creationId="{8D0C7496-15BF-4525-DEA2-EAFF5D6F5651}"/>
          </ac:spMkLst>
        </pc:spChg>
      </pc:sldChg>
      <pc:sldChg chg="delSp mod">
        <pc:chgData name="Lars Peterson" userId="4e0905bf-6bc4-480a-bc02-09f11bf2c68a" providerId="ADAL" clId="{24CC1704-141A-4E1B-A579-0A9F41F52016}" dt="2026-06-11T17:45:06.485" v="2" actId="478"/>
        <pc:sldMkLst>
          <pc:docMk/>
          <pc:sldMk cId="679804763" sldId="1459"/>
        </pc:sldMkLst>
        <pc:spChg chg="del">
          <ac:chgData name="Lars Peterson" userId="4e0905bf-6bc4-480a-bc02-09f11bf2c68a" providerId="ADAL" clId="{24CC1704-141A-4E1B-A579-0A9F41F52016}" dt="2026-06-11T17:45:06.485" v="2" actId="478"/>
          <ac:spMkLst>
            <pc:docMk/>
            <pc:sldMk cId="679804763" sldId="1459"/>
            <ac:spMk id="4" creationId="{5B114013-F553-363F-6E29-72A074BF0666}"/>
          </ac:spMkLst>
        </pc:spChg>
      </pc:sldChg>
      <pc:sldChg chg="delSp mod">
        <pc:chgData name="Lars Peterson" userId="4e0905bf-6bc4-480a-bc02-09f11bf2c68a" providerId="ADAL" clId="{24CC1704-141A-4E1B-A579-0A9F41F52016}" dt="2026-06-11T17:45:09.284" v="3" actId="478"/>
        <pc:sldMkLst>
          <pc:docMk/>
          <pc:sldMk cId="1695693788" sldId="1460"/>
        </pc:sldMkLst>
        <pc:spChg chg="del">
          <ac:chgData name="Lars Peterson" userId="4e0905bf-6bc4-480a-bc02-09f11bf2c68a" providerId="ADAL" clId="{24CC1704-141A-4E1B-A579-0A9F41F52016}" dt="2026-06-11T17:45:09.284" v="3" actId="478"/>
          <ac:spMkLst>
            <pc:docMk/>
            <pc:sldMk cId="1695693788" sldId="1460"/>
            <ac:spMk id="4" creationId="{E87E94AC-5BCB-0307-2973-3E81A352D057}"/>
          </ac:spMkLst>
        </pc:spChg>
      </pc:sldChg>
      <pc:sldChg chg="delSp mod">
        <pc:chgData name="Lars Peterson" userId="4e0905bf-6bc4-480a-bc02-09f11bf2c68a" providerId="ADAL" clId="{24CC1704-141A-4E1B-A579-0A9F41F52016}" dt="2026-06-11T17:45:53.368" v="12" actId="478"/>
        <pc:sldMkLst>
          <pc:docMk/>
          <pc:sldMk cId="4141995283" sldId="1461"/>
        </pc:sldMkLst>
        <pc:spChg chg="del">
          <ac:chgData name="Lars Peterson" userId="4e0905bf-6bc4-480a-bc02-09f11bf2c68a" providerId="ADAL" clId="{24CC1704-141A-4E1B-A579-0A9F41F52016}" dt="2026-06-11T17:45:53.368" v="12" actId="478"/>
          <ac:spMkLst>
            <pc:docMk/>
            <pc:sldMk cId="4141995283" sldId="1461"/>
            <ac:spMk id="4" creationId="{780A9502-957B-9442-9922-8DE011EEB195}"/>
          </ac:spMkLst>
        </pc:spChg>
      </pc:sldChg>
      <pc:sldChg chg="delSp modSp mod">
        <pc:chgData name="Lars Peterson" userId="4e0905bf-6bc4-480a-bc02-09f11bf2c68a" providerId="ADAL" clId="{24CC1704-141A-4E1B-A579-0A9F41F52016}" dt="2026-06-11T17:45:48.139" v="11" actId="14100"/>
        <pc:sldMkLst>
          <pc:docMk/>
          <pc:sldMk cId="313926355" sldId="1462"/>
        </pc:sldMkLst>
        <pc:spChg chg="del">
          <ac:chgData name="Lars Peterson" userId="4e0905bf-6bc4-480a-bc02-09f11bf2c68a" providerId="ADAL" clId="{24CC1704-141A-4E1B-A579-0A9F41F52016}" dt="2026-06-11T17:45:45.154" v="10" actId="478"/>
          <ac:spMkLst>
            <pc:docMk/>
            <pc:sldMk cId="313926355" sldId="1462"/>
            <ac:spMk id="4" creationId="{A958D247-883A-1B29-16C9-BD1794C5D68F}"/>
          </ac:spMkLst>
        </pc:spChg>
        <pc:spChg chg="mod">
          <ac:chgData name="Lars Peterson" userId="4e0905bf-6bc4-480a-bc02-09f11bf2c68a" providerId="ADAL" clId="{24CC1704-141A-4E1B-A579-0A9F41F52016}" dt="2026-06-11T17:45:48.139" v="11" actId="14100"/>
          <ac:spMkLst>
            <pc:docMk/>
            <pc:sldMk cId="313926355" sldId="1462"/>
            <ac:spMk id="10" creationId="{F79A2421-5FC8-D8C6-4A1B-05CBB7EDC985}"/>
          </ac:spMkLst>
        </pc:spChg>
      </pc:sldChg>
      <pc:sldChg chg="delSp mod">
        <pc:chgData name="Lars Peterson" userId="4e0905bf-6bc4-480a-bc02-09f11bf2c68a" providerId="ADAL" clId="{24CC1704-141A-4E1B-A579-0A9F41F52016}" dt="2026-06-11T17:45:42.050" v="9" actId="478"/>
        <pc:sldMkLst>
          <pc:docMk/>
          <pc:sldMk cId="976275375" sldId="1463"/>
        </pc:sldMkLst>
        <pc:spChg chg="del">
          <ac:chgData name="Lars Peterson" userId="4e0905bf-6bc4-480a-bc02-09f11bf2c68a" providerId="ADAL" clId="{24CC1704-141A-4E1B-A579-0A9F41F52016}" dt="2026-06-11T17:45:42.050" v="9" actId="478"/>
          <ac:spMkLst>
            <pc:docMk/>
            <pc:sldMk cId="976275375" sldId="1463"/>
            <ac:spMk id="4" creationId="{8BFEC659-5AA0-1E3F-40A1-917CB46AA5E1}"/>
          </ac:spMkLst>
        </pc:spChg>
      </pc:sldChg>
      <pc:sldChg chg="delSp mod">
        <pc:chgData name="Lars Peterson" userId="4e0905bf-6bc4-480a-bc02-09f11bf2c68a" providerId="ADAL" clId="{24CC1704-141A-4E1B-A579-0A9F41F52016}" dt="2026-06-11T17:45:31.539" v="6" actId="478"/>
        <pc:sldMkLst>
          <pc:docMk/>
          <pc:sldMk cId="1640898519" sldId="1464"/>
        </pc:sldMkLst>
        <pc:spChg chg="del">
          <ac:chgData name="Lars Peterson" userId="4e0905bf-6bc4-480a-bc02-09f11bf2c68a" providerId="ADAL" clId="{24CC1704-141A-4E1B-A579-0A9F41F52016}" dt="2026-06-11T17:45:31.539" v="6" actId="478"/>
          <ac:spMkLst>
            <pc:docMk/>
            <pc:sldMk cId="1640898519" sldId="1464"/>
            <ac:spMk id="4" creationId="{4EF97CE3-0C7E-EC86-6FD5-669DD303175A}"/>
          </ac:spMkLst>
        </pc:spChg>
      </pc:sldChg>
      <pc:sldChg chg="delSp mod">
        <pc:chgData name="Lars Peterson" userId="4e0905bf-6bc4-480a-bc02-09f11bf2c68a" providerId="ADAL" clId="{24CC1704-141A-4E1B-A579-0A9F41F52016}" dt="2026-06-11T17:45:26.236" v="5" actId="478"/>
        <pc:sldMkLst>
          <pc:docMk/>
          <pc:sldMk cId="3543218029" sldId="1465"/>
        </pc:sldMkLst>
        <pc:spChg chg="del">
          <ac:chgData name="Lars Peterson" userId="4e0905bf-6bc4-480a-bc02-09f11bf2c68a" providerId="ADAL" clId="{24CC1704-141A-4E1B-A579-0A9F41F52016}" dt="2026-06-11T17:45:26.236" v="5" actId="478"/>
          <ac:spMkLst>
            <pc:docMk/>
            <pc:sldMk cId="3543218029" sldId="1465"/>
            <ac:spMk id="4" creationId="{DDB01DD1-05B5-5B66-B9DD-BE47C7E65669}"/>
          </ac:spMkLst>
        </pc:spChg>
      </pc:sldChg>
      <pc:sldChg chg="delSp mod">
        <pc:chgData name="Lars Peterson" userId="4e0905bf-6bc4-480a-bc02-09f11bf2c68a" providerId="ADAL" clId="{24CC1704-141A-4E1B-A579-0A9F41F52016}" dt="2026-06-11T17:45:19.372" v="4" actId="478"/>
        <pc:sldMkLst>
          <pc:docMk/>
          <pc:sldMk cId="3763126057" sldId="1466"/>
        </pc:sldMkLst>
        <pc:spChg chg="del">
          <ac:chgData name="Lars Peterson" userId="4e0905bf-6bc4-480a-bc02-09f11bf2c68a" providerId="ADAL" clId="{24CC1704-141A-4E1B-A579-0A9F41F52016}" dt="2026-06-11T17:45:19.372" v="4" actId="478"/>
          <ac:spMkLst>
            <pc:docMk/>
            <pc:sldMk cId="3763126057" sldId="1466"/>
            <ac:spMk id="4" creationId="{EA0710BD-4F84-92DA-64F9-30EA4A28C3F5}"/>
          </ac:spMkLst>
        </pc:spChg>
      </pc:sldChg>
      <pc:sldChg chg="delSp mod">
        <pc:chgData name="Lars Peterson" userId="4e0905bf-6bc4-480a-bc02-09f11bf2c68a" providerId="ADAL" clId="{24CC1704-141A-4E1B-A579-0A9F41F52016}" dt="2026-06-11T17:45:35.066" v="7" actId="478"/>
        <pc:sldMkLst>
          <pc:docMk/>
          <pc:sldMk cId="128662428" sldId="1467"/>
        </pc:sldMkLst>
        <pc:spChg chg="del">
          <ac:chgData name="Lars Peterson" userId="4e0905bf-6bc4-480a-bc02-09f11bf2c68a" providerId="ADAL" clId="{24CC1704-141A-4E1B-A579-0A9F41F52016}" dt="2026-06-11T17:45:35.066" v="7" actId="478"/>
          <ac:spMkLst>
            <pc:docMk/>
            <pc:sldMk cId="128662428" sldId="1467"/>
            <ac:spMk id="4" creationId="{69B6D7B2-C322-1E24-0A35-49CB98D09A32}"/>
          </ac:spMkLst>
        </pc:spChg>
      </pc:sldChg>
      <pc:sldChg chg="delSp mod">
        <pc:chgData name="Lars Peterson" userId="4e0905bf-6bc4-480a-bc02-09f11bf2c68a" providerId="ADAL" clId="{24CC1704-141A-4E1B-A579-0A9F41F52016}" dt="2026-06-11T17:45:38.458" v="8" actId="478"/>
        <pc:sldMkLst>
          <pc:docMk/>
          <pc:sldMk cId="2172742583" sldId="1468"/>
        </pc:sldMkLst>
        <pc:spChg chg="del">
          <ac:chgData name="Lars Peterson" userId="4e0905bf-6bc4-480a-bc02-09f11bf2c68a" providerId="ADAL" clId="{24CC1704-141A-4E1B-A579-0A9F41F52016}" dt="2026-06-11T17:45:38.458" v="8" actId="478"/>
          <ac:spMkLst>
            <pc:docMk/>
            <pc:sldMk cId="2172742583" sldId="1468"/>
            <ac:spMk id="4" creationId="{2DE85097-A0A1-3853-4C1F-D0D5224B2198}"/>
          </ac:spMkLst>
        </pc:spChg>
      </pc:sldChg>
      <pc:sldChg chg="modSp mod">
        <pc:chgData name="Lars Peterson" userId="4e0905bf-6bc4-480a-bc02-09f11bf2c68a" providerId="ADAL" clId="{24CC1704-141A-4E1B-A579-0A9F41F52016}" dt="2026-06-11T17:42:10.529" v="1" actId="20577"/>
        <pc:sldMkLst>
          <pc:docMk/>
          <pc:sldMk cId="2600337671" sldId="1469"/>
        </pc:sldMkLst>
        <pc:spChg chg="mod">
          <ac:chgData name="Lars Peterson" userId="4e0905bf-6bc4-480a-bc02-09f11bf2c68a" providerId="ADAL" clId="{24CC1704-141A-4E1B-A579-0A9F41F52016}" dt="2026-06-11T17:42:10.529" v="1" actId="20577"/>
          <ac:spMkLst>
            <pc:docMk/>
            <pc:sldMk cId="2600337671" sldId="1469"/>
            <ac:spMk id="3" creationId="{2AE52EAC-03D8-4D9D-9195-4198D819870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amilymedicine.sharepoint.com/sites/Research/ABFM%20Work/5%20Internal%20Requests%20and%20Operations/National%20Graduate%20Survey/AFMRD%20Oversight%20Committee/RLS%20Meeting%202026/Response%20Rate%20and%20Programs%20Getting%20Reports%20Graph%20March%20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'[Response Rate and Programs Getting Reports Graph March 2026.xlsx]Response Rate'!$D$2</c:f>
              <c:strCache>
                <c:ptCount val="1"/>
                <c:pt idx="0">
                  <c:v>Response Rate</c:v>
                </c:pt>
              </c:strCache>
            </c:strRef>
          </c:tx>
          <c:spPr>
            <a:ln w="762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'[Response Rate and Programs Getting Reports Graph March 2026.xlsx]Response Rate'!$A$3:$A$12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'[Response Rate and Programs Getting Reports Graph March 2026.xlsx]Response Rate'!$D$3:$D$12</c:f>
              <c:numCache>
                <c:formatCode>0.00%</c:formatCode>
                <c:ptCount val="10"/>
                <c:pt idx="0">
                  <c:v>0.66500000000000004</c:v>
                </c:pt>
                <c:pt idx="1">
                  <c:v>0.66</c:v>
                </c:pt>
                <c:pt idx="2">
                  <c:v>0.67600000000000005</c:v>
                </c:pt>
                <c:pt idx="3">
                  <c:v>0.73599999999999999</c:v>
                </c:pt>
                <c:pt idx="4">
                  <c:v>0.48899999999999999</c:v>
                </c:pt>
                <c:pt idx="5">
                  <c:v>0.45</c:v>
                </c:pt>
                <c:pt idx="6">
                  <c:v>0.46700000000000003</c:v>
                </c:pt>
                <c:pt idx="7">
                  <c:v>0.46500000000000002</c:v>
                </c:pt>
                <c:pt idx="8">
                  <c:v>0.35599999999999998</c:v>
                </c:pt>
                <c:pt idx="9">
                  <c:v>0.318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AD-4E7F-B358-BF0307F3FEED}"/>
            </c:ext>
          </c:extLst>
        </c:ser>
        <c:ser>
          <c:idx val="2"/>
          <c:order val="2"/>
          <c:tx>
            <c:strRef>
              <c:f>'[Response Rate and Programs Getting Reports Graph March 2026.xlsx]Response Rate'!$G$2</c:f>
              <c:strCache>
                <c:ptCount val="1"/>
                <c:pt idx="0">
                  <c:v>Programs Getting An Annual Report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'[Response Rate and Programs Getting Reports Graph March 2026.xlsx]Response Rate'!$A$3:$A$12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'[Response Rate and Programs Getting Reports Graph March 2026.xlsx]Response Rate'!$G$3:$G$12</c:f>
              <c:numCache>
                <c:formatCode>0.00%</c:formatCode>
                <c:ptCount val="10"/>
                <c:pt idx="0">
                  <c:v>0.85599999999999998</c:v>
                </c:pt>
                <c:pt idx="1">
                  <c:v>0.85199999999999998</c:v>
                </c:pt>
                <c:pt idx="2">
                  <c:v>0.86199999999999999</c:v>
                </c:pt>
                <c:pt idx="3">
                  <c:v>0.90900000000000003</c:v>
                </c:pt>
                <c:pt idx="4">
                  <c:v>0.69199999999999995</c:v>
                </c:pt>
                <c:pt idx="5">
                  <c:v>0.59499999999999997</c:v>
                </c:pt>
                <c:pt idx="6">
                  <c:v>0.64600000000000002</c:v>
                </c:pt>
                <c:pt idx="7">
                  <c:v>0.6</c:v>
                </c:pt>
                <c:pt idx="8">
                  <c:v>0.46300000000000002</c:v>
                </c:pt>
                <c:pt idx="9">
                  <c:v>0.36899999999999999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AD-4E7F-B358-BF0307F3F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133328"/>
        <c:axId val="4151366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'[Response Rate and Programs Getting Reports Graph March 2026.xlsx]Response Rate'!$A$3:$A$12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  <c:pt idx="9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'[Response Rate and Programs Getting Reports Graph March 2026.xlsx]Response Rate'!$A$3:$A$12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  <c:pt idx="9">
                        <c:v>2025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7CAD-4E7F-B358-BF0307F3FEED}"/>
                  </c:ext>
                </c:extLst>
              </c15:ser>
            </c15:filteredLineSeries>
          </c:ext>
        </c:extLst>
      </c:lineChart>
      <c:catAx>
        <c:axId val="41513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136688"/>
        <c:crosses val="autoZero"/>
        <c:auto val="1"/>
        <c:lblAlgn val="ctr"/>
        <c:lblOffset val="100"/>
        <c:noMultiLvlLbl val="0"/>
      </c:catAx>
      <c:valAx>
        <c:axId val="41513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13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Programs Accessing their </a:t>
            </a:r>
            <a:r>
              <a:rPr lang="en-US" b="1" dirty="0"/>
              <a:t>Annual Report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Eligible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Sheet1!$A$4:$A$9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Sheet1!$B$4:$B$9</c:f>
              <c:numCache>
                <c:formatCode>General</c:formatCode>
                <c:ptCount val="6"/>
                <c:pt idx="0">
                  <c:v>328</c:v>
                </c:pt>
                <c:pt idx="1">
                  <c:v>304</c:v>
                </c:pt>
                <c:pt idx="2">
                  <c:v>319</c:v>
                </c:pt>
                <c:pt idx="3">
                  <c:v>344</c:v>
                </c:pt>
                <c:pt idx="4">
                  <c:v>274</c:v>
                </c:pt>
                <c:pt idx="5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82-4DB3-BE0A-0751734DF10A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Viewed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B15176B-A153-4A6C-80BA-CB999A9C8D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8C82-4DB3-BE0A-0751734DF10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08FB90F-E9B0-44A2-8043-97604EC2ECC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C82-4DB3-BE0A-0751734DF10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6D694D2-66B4-4B45-BF9E-EB057D4085F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C82-4DB3-BE0A-0751734DF10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165CBA1-7B22-479E-AE05-89B7079EDC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C82-4DB3-BE0A-0751734DF10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7D6222B-2038-460D-8D1D-28349BA2FF5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8C82-4DB3-BE0A-0751734DF10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18DE3F0-EE18-41E0-81DD-6A7CD11BC44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8C82-4DB3-BE0A-0751734DF1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Sheet1!$C$4:$C$9</c:f>
              <c:numCache>
                <c:formatCode>General</c:formatCode>
                <c:ptCount val="6"/>
                <c:pt idx="0">
                  <c:v>224</c:v>
                </c:pt>
                <c:pt idx="1">
                  <c:v>136</c:v>
                </c:pt>
                <c:pt idx="2">
                  <c:v>174</c:v>
                </c:pt>
                <c:pt idx="3">
                  <c:v>213</c:v>
                </c:pt>
                <c:pt idx="4">
                  <c:v>150</c:v>
                </c:pt>
                <c:pt idx="5">
                  <c:v>47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Sheet1!$D$4:$D$9</c15:f>
                <c15:dlblRangeCache>
                  <c:ptCount val="6"/>
                  <c:pt idx="0">
                    <c:v>68.3</c:v>
                  </c:pt>
                  <c:pt idx="1">
                    <c:v>44.7</c:v>
                  </c:pt>
                  <c:pt idx="2">
                    <c:v>54.5</c:v>
                  </c:pt>
                  <c:pt idx="3">
                    <c:v>61.9</c:v>
                  </c:pt>
                  <c:pt idx="4">
                    <c:v>54.7</c:v>
                  </c:pt>
                  <c:pt idx="5">
                    <c:v>20.5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8C82-4DB3-BE0A-0751734DF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6387135"/>
        <c:axId val="1456388575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% Viewing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Sheet1!$A$4:$A$9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Sheet1!$D$4:$D$9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68.292682926829272</c:v>
                      </c:pt>
                      <c:pt idx="1">
                        <c:v>44.736842105263158</c:v>
                      </c:pt>
                      <c:pt idx="2">
                        <c:v>54.54545454545454</c:v>
                      </c:pt>
                      <c:pt idx="3">
                        <c:v>61.918604651162788</c:v>
                      </c:pt>
                      <c:pt idx="4">
                        <c:v>54.744525547445257</c:v>
                      </c:pt>
                      <c:pt idx="5">
                        <c:v>20.52401746724891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8C82-4DB3-BE0A-0751734DF10A}"/>
                  </c:ext>
                </c:extLst>
              </c15:ser>
            </c15:filteredBarSeries>
          </c:ext>
        </c:extLst>
      </c:barChart>
      <c:catAx>
        <c:axId val="145638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6388575"/>
        <c:crosses val="autoZero"/>
        <c:auto val="1"/>
        <c:lblAlgn val="ctr"/>
        <c:lblOffset val="100"/>
        <c:noMultiLvlLbl val="0"/>
      </c:catAx>
      <c:valAx>
        <c:axId val="1456388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6387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28930830871803E-2"/>
          <c:y val="3.7441234488490252E-2"/>
          <c:w val="0.9325059410765808"/>
          <c:h val="0.7341026926377837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High Milestone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27000">
                <a:solidFill>
                  <a:schemeClr val="accent1"/>
                </a:solidFill>
              </a:ln>
              <a:effectLst/>
            </c:spPr>
          </c:marker>
          <c:xVal>
            <c:multiLvlStrRef>
              <c:f>Sheet1!$A$2:$B$5</c:f>
              <c:multiLvlStrCache>
                <c:ptCount val="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</c:lvl>
                <c:lvl>
                  <c:pt idx="0">
                    <c:v>POCUS</c:v>
                  </c:pt>
                  <c:pt idx="1">
                    <c:v>Inpatient Care</c:v>
                  </c:pt>
                  <c:pt idx="2">
                    <c:v>MSK Care</c:v>
                  </c:pt>
                  <c:pt idx="3">
                    <c:v>Womens Health</c:v>
                  </c:pt>
                </c:lvl>
              </c:multiLvlStrCache>
            </c:multiLvlStr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1.57</c:v>
                </c:pt>
                <c:pt idx="1">
                  <c:v>1.31</c:v>
                </c:pt>
                <c:pt idx="2">
                  <c:v>1.3</c:v>
                </c:pt>
                <c:pt idx="3">
                  <c:v>1.53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7B-494F-8F71-5BF5B800D15E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Low Milestone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0">
                <a:solidFill>
                  <a:schemeClr val="accent2"/>
                </a:solidFill>
              </a:ln>
              <a:effectLst/>
            </c:spPr>
          </c:marker>
          <c:xVal>
            <c:multiLvlStrRef>
              <c:f>Sheet1!$A$2:$B$5</c:f>
              <c:multiLvlStrCache>
                <c:ptCount val="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</c:lvl>
                <c:lvl>
                  <c:pt idx="0">
                    <c:v>POCUS</c:v>
                  </c:pt>
                  <c:pt idx="1">
                    <c:v>Inpatient Care</c:v>
                  </c:pt>
                  <c:pt idx="2">
                    <c:v>MSK Care</c:v>
                  </c:pt>
                  <c:pt idx="3">
                    <c:v>Womens Health</c:v>
                  </c:pt>
                </c:lvl>
              </c:multiLvlStrCache>
            </c:multiLvlStr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0.75</c:v>
                </c:pt>
                <c:pt idx="1">
                  <c:v>0.82</c:v>
                </c:pt>
                <c:pt idx="2">
                  <c:v>0.77</c:v>
                </c:pt>
                <c:pt idx="3">
                  <c:v>0.75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7B-494F-8F71-5BF5B800D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8891488"/>
        <c:axId val="2108891968"/>
      </c:scatterChart>
      <c:valAx>
        <c:axId val="21088914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out"/>
        <c:minorTickMark val="none"/>
        <c:tickLblPos val="nextTo"/>
        <c:crossAx val="2108891968"/>
        <c:crosses val="autoZero"/>
        <c:crossBetween val="midCat"/>
      </c:valAx>
      <c:valAx>
        <c:axId val="210889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8914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image" Target="../media/image33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svg"/><Relationship Id="rId1" Type="http://schemas.openxmlformats.org/officeDocument/2006/relationships/image" Target="../media/image35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image" Target="../media/image33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svg"/><Relationship Id="rId1" Type="http://schemas.openxmlformats.org/officeDocument/2006/relationships/image" Target="../media/image35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5ECB1-6832-4D23-8AAC-13FB7862FE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5F77EF-5116-4DC7-B8D6-BF822D25A6B4}">
      <dgm:prSet/>
      <dgm:spPr/>
      <dgm:t>
        <a:bodyPr/>
        <a:lstStyle/>
        <a:p>
          <a:r>
            <a:rPr lang="en-US"/>
            <a:t>Resident Recruitment</a:t>
          </a:r>
        </a:p>
      </dgm:t>
    </dgm:pt>
    <dgm:pt modelId="{0B6D34C0-E731-4279-A47B-1A2D40917CAF}" type="parTrans" cxnId="{A5F27BDC-FDF5-42BA-8C05-8C2F2D005580}">
      <dgm:prSet/>
      <dgm:spPr/>
      <dgm:t>
        <a:bodyPr/>
        <a:lstStyle/>
        <a:p>
          <a:endParaRPr lang="en-US"/>
        </a:p>
      </dgm:t>
    </dgm:pt>
    <dgm:pt modelId="{5999C510-90D0-4298-86FA-D892042397CF}" type="sibTrans" cxnId="{A5F27BDC-FDF5-42BA-8C05-8C2F2D005580}">
      <dgm:prSet/>
      <dgm:spPr/>
      <dgm:t>
        <a:bodyPr/>
        <a:lstStyle/>
        <a:p>
          <a:endParaRPr lang="en-US"/>
        </a:p>
      </dgm:t>
    </dgm:pt>
    <dgm:pt modelId="{0D742FDD-6FD2-45E7-9991-2975FB7E53F2}">
      <dgm:prSet/>
      <dgm:spPr/>
      <dgm:t>
        <a:bodyPr/>
        <a:lstStyle/>
        <a:p>
          <a:r>
            <a:rPr lang="en-US"/>
            <a:t>Program Improvement</a:t>
          </a:r>
        </a:p>
      </dgm:t>
    </dgm:pt>
    <dgm:pt modelId="{B630B663-0F0A-4714-9E00-55131049F3CA}" type="parTrans" cxnId="{4AA168D8-0C90-4052-AC42-F744584D3A92}">
      <dgm:prSet/>
      <dgm:spPr/>
      <dgm:t>
        <a:bodyPr/>
        <a:lstStyle/>
        <a:p>
          <a:endParaRPr lang="en-US"/>
        </a:p>
      </dgm:t>
    </dgm:pt>
    <dgm:pt modelId="{440C5E2C-C3D3-484C-AB7F-64D326818522}" type="sibTrans" cxnId="{4AA168D8-0C90-4052-AC42-F744584D3A92}">
      <dgm:prSet/>
      <dgm:spPr/>
      <dgm:t>
        <a:bodyPr/>
        <a:lstStyle/>
        <a:p>
          <a:endParaRPr lang="en-US"/>
        </a:p>
      </dgm:t>
    </dgm:pt>
    <dgm:pt modelId="{D6D11A26-E5CD-4D09-8062-3ACE91051073}">
      <dgm:prSet/>
      <dgm:spPr/>
      <dgm:t>
        <a:bodyPr/>
        <a:lstStyle/>
        <a:p>
          <a:r>
            <a:rPr lang="en-US"/>
            <a:t>Annual Program Evaluation (APE)</a:t>
          </a:r>
        </a:p>
      </dgm:t>
    </dgm:pt>
    <dgm:pt modelId="{CE998287-A6C6-4843-BF3D-72D01EAB94B7}" type="parTrans" cxnId="{D2FF9725-D3A4-4628-BE32-0CED3B751792}">
      <dgm:prSet/>
      <dgm:spPr/>
      <dgm:t>
        <a:bodyPr/>
        <a:lstStyle/>
        <a:p>
          <a:endParaRPr lang="en-US"/>
        </a:p>
      </dgm:t>
    </dgm:pt>
    <dgm:pt modelId="{F8D3DF51-3F66-4783-8DD4-411D8B8E0AAF}" type="sibTrans" cxnId="{D2FF9725-D3A4-4628-BE32-0CED3B751792}">
      <dgm:prSet/>
      <dgm:spPr/>
      <dgm:t>
        <a:bodyPr/>
        <a:lstStyle/>
        <a:p>
          <a:endParaRPr lang="en-US"/>
        </a:p>
      </dgm:t>
    </dgm:pt>
    <dgm:pt modelId="{D572A1DF-A9A8-474F-8EB1-3D9644C61B5A}">
      <dgm:prSet/>
      <dgm:spPr/>
      <dgm:t>
        <a:bodyPr/>
        <a:lstStyle/>
        <a:p>
          <a:r>
            <a:rPr lang="en-US"/>
            <a:t>Advocacy for your program</a:t>
          </a:r>
        </a:p>
      </dgm:t>
    </dgm:pt>
    <dgm:pt modelId="{BAD2B8CC-4A31-42BA-9617-E04D231C09C4}" type="parTrans" cxnId="{4FD43D52-5A12-48B0-B7DD-391CEAAE102C}">
      <dgm:prSet/>
      <dgm:spPr/>
      <dgm:t>
        <a:bodyPr/>
        <a:lstStyle/>
        <a:p>
          <a:endParaRPr lang="en-US"/>
        </a:p>
      </dgm:t>
    </dgm:pt>
    <dgm:pt modelId="{C7EFBA2A-26CD-4599-8DD6-953E0D25A7B5}" type="sibTrans" cxnId="{4FD43D52-5A12-48B0-B7DD-391CEAAE102C}">
      <dgm:prSet/>
      <dgm:spPr/>
      <dgm:t>
        <a:bodyPr/>
        <a:lstStyle/>
        <a:p>
          <a:endParaRPr lang="en-US"/>
        </a:p>
      </dgm:t>
    </dgm:pt>
    <dgm:pt modelId="{410CF852-6B01-43A6-8FBD-B1A22B2D67EA}">
      <dgm:prSet/>
      <dgm:spPr/>
      <dgm:t>
        <a:bodyPr/>
        <a:lstStyle/>
        <a:p>
          <a:r>
            <a:rPr lang="en-US"/>
            <a:t>Resident and Faculty Scholarship</a:t>
          </a:r>
        </a:p>
      </dgm:t>
    </dgm:pt>
    <dgm:pt modelId="{2B27D1B9-B3C1-41BD-91D7-858EF818B42A}" type="parTrans" cxnId="{3B383467-9C77-4021-B467-9DFD377F5E8B}">
      <dgm:prSet/>
      <dgm:spPr/>
      <dgm:t>
        <a:bodyPr/>
        <a:lstStyle/>
        <a:p>
          <a:endParaRPr lang="en-US"/>
        </a:p>
      </dgm:t>
    </dgm:pt>
    <dgm:pt modelId="{9815A144-E765-47B7-8107-82B69F6287F9}" type="sibTrans" cxnId="{3B383467-9C77-4021-B467-9DFD377F5E8B}">
      <dgm:prSet/>
      <dgm:spPr/>
      <dgm:t>
        <a:bodyPr/>
        <a:lstStyle/>
        <a:p>
          <a:endParaRPr lang="en-US"/>
        </a:p>
      </dgm:t>
    </dgm:pt>
    <dgm:pt modelId="{3B9F1F12-27A4-44DA-9573-2C4B73081EF2}" type="pres">
      <dgm:prSet presAssocID="{2075ECB1-6832-4D23-8AAC-13FB7862FEF2}" presName="linear" presStyleCnt="0">
        <dgm:presLayoutVars>
          <dgm:animLvl val="lvl"/>
          <dgm:resizeHandles val="exact"/>
        </dgm:presLayoutVars>
      </dgm:prSet>
      <dgm:spPr/>
    </dgm:pt>
    <dgm:pt modelId="{26DAECA1-1859-4214-827A-2A234E163AE9}" type="pres">
      <dgm:prSet presAssocID="{2E5F77EF-5116-4DC7-B8D6-BF822D25A6B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872CB37-2BFA-412C-9003-A6001003CCD9}" type="pres">
      <dgm:prSet presAssocID="{5999C510-90D0-4298-86FA-D892042397CF}" presName="spacer" presStyleCnt="0"/>
      <dgm:spPr/>
    </dgm:pt>
    <dgm:pt modelId="{A31B90AB-44E6-47CF-B56C-71807ECF54EB}" type="pres">
      <dgm:prSet presAssocID="{0D742FDD-6FD2-45E7-9991-2975FB7E53F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E716CC7-A829-4C07-942A-941497C6D94D}" type="pres">
      <dgm:prSet presAssocID="{440C5E2C-C3D3-484C-AB7F-64D326818522}" presName="spacer" presStyleCnt="0"/>
      <dgm:spPr/>
    </dgm:pt>
    <dgm:pt modelId="{90976351-EEC0-4AB8-A6FE-FCEA233CD428}" type="pres">
      <dgm:prSet presAssocID="{D6D11A26-E5CD-4D09-8062-3ACE9105107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FD8BC55-B592-4571-B37C-3BCC31D99C40}" type="pres">
      <dgm:prSet presAssocID="{F8D3DF51-3F66-4783-8DD4-411D8B8E0AAF}" presName="spacer" presStyleCnt="0"/>
      <dgm:spPr/>
    </dgm:pt>
    <dgm:pt modelId="{9C0B7C4E-42DB-4912-9205-B89127E681ED}" type="pres">
      <dgm:prSet presAssocID="{D572A1DF-A9A8-474F-8EB1-3D9644C61B5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B8AB808-075E-469C-9BC0-C37BED1867DF}" type="pres">
      <dgm:prSet presAssocID="{C7EFBA2A-26CD-4599-8DD6-953E0D25A7B5}" presName="spacer" presStyleCnt="0"/>
      <dgm:spPr/>
    </dgm:pt>
    <dgm:pt modelId="{425E6DE1-19E2-43A4-8888-A2B8B82D5752}" type="pres">
      <dgm:prSet presAssocID="{410CF852-6B01-43A6-8FBD-B1A22B2D67E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2FF9725-D3A4-4628-BE32-0CED3B751792}" srcId="{2075ECB1-6832-4D23-8AAC-13FB7862FEF2}" destId="{D6D11A26-E5CD-4D09-8062-3ACE91051073}" srcOrd="2" destOrd="0" parTransId="{CE998287-A6C6-4843-BF3D-72D01EAB94B7}" sibTransId="{F8D3DF51-3F66-4783-8DD4-411D8B8E0AAF}"/>
    <dgm:cxn modelId="{0A380C3F-2F20-4D16-B2D3-E204C9051068}" type="presOf" srcId="{D6D11A26-E5CD-4D09-8062-3ACE91051073}" destId="{90976351-EEC0-4AB8-A6FE-FCEA233CD428}" srcOrd="0" destOrd="0" presId="urn:microsoft.com/office/officeart/2005/8/layout/vList2"/>
    <dgm:cxn modelId="{3B383467-9C77-4021-B467-9DFD377F5E8B}" srcId="{2075ECB1-6832-4D23-8AAC-13FB7862FEF2}" destId="{410CF852-6B01-43A6-8FBD-B1A22B2D67EA}" srcOrd="4" destOrd="0" parTransId="{2B27D1B9-B3C1-41BD-91D7-858EF818B42A}" sibTransId="{9815A144-E765-47B7-8107-82B69F6287F9}"/>
    <dgm:cxn modelId="{4FD43D52-5A12-48B0-B7DD-391CEAAE102C}" srcId="{2075ECB1-6832-4D23-8AAC-13FB7862FEF2}" destId="{D572A1DF-A9A8-474F-8EB1-3D9644C61B5A}" srcOrd="3" destOrd="0" parTransId="{BAD2B8CC-4A31-42BA-9617-E04D231C09C4}" sibTransId="{C7EFBA2A-26CD-4599-8DD6-953E0D25A7B5}"/>
    <dgm:cxn modelId="{7237CE52-1011-4D2C-9990-9D42CC2132F9}" type="presOf" srcId="{2E5F77EF-5116-4DC7-B8D6-BF822D25A6B4}" destId="{26DAECA1-1859-4214-827A-2A234E163AE9}" srcOrd="0" destOrd="0" presId="urn:microsoft.com/office/officeart/2005/8/layout/vList2"/>
    <dgm:cxn modelId="{49D0D389-6237-44EC-97FE-1CD05A6295C1}" type="presOf" srcId="{D572A1DF-A9A8-474F-8EB1-3D9644C61B5A}" destId="{9C0B7C4E-42DB-4912-9205-B89127E681ED}" srcOrd="0" destOrd="0" presId="urn:microsoft.com/office/officeart/2005/8/layout/vList2"/>
    <dgm:cxn modelId="{3F8B6A94-1B99-44DF-9D38-1275EB0364AB}" type="presOf" srcId="{0D742FDD-6FD2-45E7-9991-2975FB7E53F2}" destId="{A31B90AB-44E6-47CF-B56C-71807ECF54EB}" srcOrd="0" destOrd="0" presId="urn:microsoft.com/office/officeart/2005/8/layout/vList2"/>
    <dgm:cxn modelId="{F4BA54A7-0B2B-4D42-856E-1B0E3E4A95F8}" type="presOf" srcId="{410CF852-6B01-43A6-8FBD-B1A22B2D67EA}" destId="{425E6DE1-19E2-43A4-8888-A2B8B82D5752}" srcOrd="0" destOrd="0" presId="urn:microsoft.com/office/officeart/2005/8/layout/vList2"/>
    <dgm:cxn modelId="{4AA168D8-0C90-4052-AC42-F744584D3A92}" srcId="{2075ECB1-6832-4D23-8AAC-13FB7862FEF2}" destId="{0D742FDD-6FD2-45E7-9991-2975FB7E53F2}" srcOrd="1" destOrd="0" parTransId="{B630B663-0F0A-4714-9E00-55131049F3CA}" sibTransId="{440C5E2C-C3D3-484C-AB7F-64D326818522}"/>
    <dgm:cxn modelId="{A5F27BDC-FDF5-42BA-8C05-8C2F2D005580}" srcId="{2075ECB1-6832-4D23-8AAC-13FB7862FEF2}" destId="{2E5F77EF-5116-4DC7-B8D6-BF822D25A6B4}" srcOrd="0" destOrd="0" parTransId="{0B6D34C0-E731-4279-A47B-1A2D40917CAF}" sibTransId="{5999C510-90D0-4298-86FA-D892042397CF}"/>
    <dgm:cxn modelId="{C10CBEE3-FB7A-43E3-B01D-A7F76F1CA5DA}" type="presOf" srcId="{2075ECB1-6832-4D23-8AAC-13FB7862FEF2}" destId="{3B9F1F12-27A4-44DA-9573-2C4B73081EF2}" srcOrd="0" destOrd="0" presId="urn:microsoft.com/office/officeart/2005/8/layout/vList2"/>
    <dgm:cxn modelId="{B2778823-0616-4DA0-8BDD-34169BB13FAF}" type="presParOf" srcId="{3B9F1F12-27A4-44DA-9573-2C4B73081EF2}" destId="{26DAECA1-1859-4214-827A-2A234E163AE9}" srcOrd="0" destOrd="0" presId="urn:microsoft.com/office/officeart/2005/8/layout/vList2"/>
    <dgm:cxn modelId="{D4CEAAAA-296E-47C2-95EE-E8897A5D7E0A}" type="presParOf" srcId="{3B9F1F12-27A4-44DA-9573-2C4B73081EF2}" destId="{D872CB37-2BFA-412C-9003-A6001003CCD9}" srcOrd="1" destOrd="0" presId="urn:microsoft.com/office/officeart/2005/8/layout/vList2"/>
    <dgm:cxn modelId="{1D28A19E-73D2-4D67-99A6-4D078FC09EFD}" type="presParOf" srcId="{3B9F1F12-27A4-44DA-9573-2C4B73081EF2}" destId="{A31B90AB-44E6-47CF-B56C-71807ECF54EB}" srcOrd="2" destOrd="0" presId="urn:microsoft.com/office/officeart/2005/8/layout/vList2"/>
    <dgm:cxn modelId="{DA166AED-3F7F-41BC-B766-41DF52C59B8C}" type="presParOf" srcId="{3B9F1F12-27A4-44DA-9573-2C4B73081EF2}" destId="{2E716CC7-A829-4C07-942A-941497C6D94D}" srcOrd="3" destOrd="0" presId="urn:microsoft.com/office/officeart/2005/8/layout/vList2"/>
    <dgm:cxn modelId="{01B1A3FE-9078-4B9A-82F6-341E8BFB095C}" type="presParOf" srcId="{3B9F1F12-27A4-44DA-9573-2C4B73081EF2}" destId="{90976351-EEC0-4AB8-A6FE-FCEA233CD428}" srcOrd="4" destOrd="0" presId="urn:microsoft.com/office/officeart/2005/8/layout/vList2"/>
    <dgm:cxn modelId="{D7469F69-C408-4EDC-9E6E-74B66158847A}" type="presParOf" srcId="{3B9F1F12-27A4-44DA-9573-2C4B73081EF2}" destId="{EFD8BC55-B592-4571-B37C-3BCC31D99C40}" srcOrd="5" destOrd="0" presId="urn:microsoft.com/office/officeart/2005/8/layout/vList2"/>
    <dgm:cxn modelId="{22110FEA-133D-438A-A6B0-1581DCA02EE3}" type="presParOf" srcId="{3B9F1F12-27A4-44DA-9573-2C4B73081EF2}" destId="{9C0B7C4E-42DB-4912-9205-B89127E681ED}" srcOrd="6" destOrd="0" presId="urn:microsoft.com/office/officeart/2005/8/layout/vList2"/>
    <dgm:cxn modelId="{61105027-5B5D-49E6-B4B7-F9F39C957255}" type="presParOf" srcId="{3B9F1F12-27A4-44DA-9573-2C4B73081EF2}" destId="{DB8AB808-075E-469C-9BC0-C37BED1867DF}" srcOrd="7" destOrd="0" presId="urn:microsoft.com/office/officeart/2005/8/layout/vList2"/>
    <dgm:cxn modelId="{D3E15FEA-2F9B-4EF7-87F1-D946B20B0682}" type="presParOf" srcId="{3B9F1F12-27A4-44DA-9573-2C4B73081EF2}" destId="{425E6DE1-19E2-43A4-8888-A2B8B82D575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8638F4-A675-4898-A713-AA33FA2BEE1A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4B1ECAA1-6B6E-40C8-9F85-C7AF56D9AB13}">
      <dgm:prSet/>
      <dgm:spPr/>
      <dgm:t>
        <a:bodyPr/>
        <a:lstStyle/>
        <a:p>
          <a:r>
            <a:rPr lang="en-US" dirty="0"/>
            <a:t>Share the annual data with faculty and residents</a:t>
          </a:r>
        </a:p>
      </dgm:t>
    </dgm:pt>
    <dgm:pt modelId="{6F9DFA78-2C53-4ED5-B1C4-770B1F309D55}" type="parTrans" cxnId="{0472C418-01FC-4562-9451-5C561BBA9614}">
      <dgm:prSet/>
      <dgm:spPr/>
      <dgm:t>
        <a:bodyPr/>
        <a:lstStyle/>
        <a:p>
          <a:endParaRPr lang="en-US"/>
        </a:p>
      </dgm:t>
    </dgm:pt>
    <dgm:pt modelId="{0FBF0632-9CC5-4900-AA8D-0E7B39CC4E49}" type="sibTrans" cxnId="{0472C418-01FC-4562-9451-5C561BBA9614}">
      <dgm:prSet/>
      <dgm:spPr/>
      <dgm:t>
        <a:bodyPr/>
        <a:lstStyle/>
        <a:p>
          <a:endParaRPr lang="en-US"/>
        </a:p>
      </dgm:t>
    </dgm:pt>
    <dgm:pt modelId="{91F63C3C-6D57-476D-B922-8D5922F7EBDF}">
      <dgm:prSet/>
      <dgm:spPr/>
      <dgm:t>
        <a:bodyPr/>
        <a:lstStyle/>
        <a:p>
          <a:r>
            <a:rPr lang="en-US"/>
            <a:t>Reflect on whether the results are consistent with your program aims and mission</a:t>
          </a:r>
        </a:p>
      </dgm:t>
    </dgm:pt>
    <dgm:pt modelId="{394D739A-F157-41A0-86D4-793843EBAC35}" type="parTrans" cxnId="{2CCBB856-0400-48D7-8C67-78909EBE888E}">
      <dgm:prSet/>
      <dgm:spPr/>
      <dgm:t>
        <a:bodyPr/>
        <a:lstStyle/>
        <a:p>
          <a:endParaRPr lang="en-US"/>
        </a:p>
      </dgm:t>
    </dgm:pt>
    <dgm:pt modelId="{BD80A0D8-38F0-43F0-B3AE-8D4A6B72C880}" type="sibTrans" cxnId="{2CCBB856-0400-48D7-8C67-78909EBE888E}">
      <dgm:prSet/>
      <dgm:spPr/>
      <dgm:t>
        <a:bodyPr/>
        <a:lstStyle/>
        <a:p>
          <a:endParaRPr lang="en-US"/>
        </a:p>
      </dgm:t>
    </dgm:pt>
    <dgm:pt modelId="{46DB7736-CCA8-434C-8608-D9B7EF07315D}">
      <dgm:prSet/>
      <dgm:spPr/>
      <dgm:t>
        <a:bodyPr/>
        <a:lstStyle/>
        <a:p>
          <a:r>
            <a:rPr lang="en-US"/>
            <a:t>Consider what was happening in program 3-5 years prior</a:t>
          </a:r>
        </a:p>
      </dgm:t>
    </dgm:pt>
    <dgm:pt modelId="{BE0719C5-66EF-472F-9820-1F0A9B1CA5ED}" type="parTrans" cxnId="{25C0570B-E0BD-4076-853F-38B5A6B43D32}">
      <dgm:prSet/>
      <dgm:spPr/>
      <dgm:t>
        <a:bodyPr/>
        <a:lstStyle/>
        <a:p>
          <a:endParaRPr lang="en-US"/>
        </a:p>
      </dgm:t>
    </dgm:pt>
    <dgm:pt modelId="{9C2494B7-3560-46DA-8E15-18B2F94EA2AA}" type="sibTrans" cxnId="{25C0570B-E0BD-4076-853F-38B5A6B43D32}">
      <dgm:prSet/>
      <dgm:spPr/>
      <dgm:t>
        <a:bodyPr/>
        <a:lstStyle/>
        <a:p>
          <a:endParaRPr lang="en-US"/>
        </a:p>
      </dgm:t>
    </dgm:pt>
    <dgm:pt modelId="{A7AE0F68-94AC-4470-87CD-1D643F3EBE74}">
      <dgm:prSet/>
      <dgm:spPr/>
      <dgm:t>
        <a:bodyPr/>
        <a:lstStyle/>
        <a:p>
          <a:r>
            <a:rPr lang="en-US"/>
            <a:t>Look at trends</a:t>
          </a:r>
        </a:p>
      </dgm:t>
    </dgm:pt>
    <dgm:pt modelId="{EDDBB626-9E56-4142-8607-B56603C81247}" type="parTrans" cxnId="{9C01C2F2-8993-4C96-962B-20EBBA0E0200}">
      <dgm:prSet/>
      <dgm:spPr/>
      <dgm:t>
        <a:bodyPr/>
        <a:lstStyle/>
        <a:p>
          <a:endParaRPr lang="en-US"/>
        </a:p>
      </dgm:t>
    </dgm:pt>
    <dgm:pt modelId="{8C52B592-0056-4270-8141-81037ECB1A29}" type="sibTrans" cxnId="{9C01C2F2-8993-4C96-962B-20EBBA0E0200}">
      <dgm:prSet/>
      <dgm:spPr/>
      <dgm:t>
        <a:bodyPr/>
        <a:lstStyle/>
        <a:p>
          <a:endParaRPr lang="en-US"/>
        </a:p>
      </dgm:t>
    </dgm:pt>
    <dgm:pt modelId="{DFA6E551-1F6E-4397-B4F9-62AF73FF700B}">
      <dgm:prSet/>
      <dgm:spPr/>
      <dgm:t>
        <a:bodyPr/>
        <a:lstStyle/>
        <a:p>
          <a:r>
            <a:rPr lang="en-US"/>
            <a:t>Ways to use data in PEC</a:t>
          </a:r>
        </a:p>
      </dgm:t>
    </dgm:pt>
    <dgm:pt modelId="{8F303FE8-DA8A-4441-B18D-FD2611DE113A}" type="parTrans" cxnId="{398D86DB-F163-47EC-998D-9F25A51D0C8A}">
      <dgm:prSet/>
      <dgm:spPr/>
      <dgm:t>
        <a:bodyPr/>
        <a:lstStyle/>
        <a:p>
          <a:endParaRPr lang="en-US"/>
        </a:p>
      </dgm:t>
    </dgm:pt>
    <dgm:pt modelId="{B989748A-67DB-4B06-906F-15C1507DD3C8}" type="sibTrans" cxnId="{398D86DB-F163-47EC-998D-9F25A51D0C8A}">
      <dgm:prSet/>
      <dgm:spPr/>
      <dgm:t>
        <a:bodyPr/>
        <a:lstStyle/>
        <a:p>
          <a:endParaRPr lang="en-US"/>
        </a:p>
      </dgm:t>
    </dgm:pt>
    <dgm:pt modelId="{C6B34443-BB0B-4B46-904D-09A6E1291CFF}">
      <dgm:prSet/>
      <dgm:spPr/>
      <dgm:t>
        <a:bodyPr/>
        <a:lstStyle/>
        <a:p>
          <a:r>
            <a:rPr lang="en-US"/>
            <a:t>Reinforce things that are going well (having good outcomes)</a:t>
          </a:r>
        </a:p>
      </dgm:t>
    </dgm:pt>
    <dgm:pt modelId="{5849A45E-1D17-49D6-8113-01C48E535524}" type="parTrans" cxnId="{1A681C76-9C12-4E68-80BF-DDA144D4F972}">
      <dgm:prSet/>
      <dgm:spPr/>
      <dgm:t>
        <a:bodyPr/>
        <a:lstStyle/>
        <a:p>
          <a:endParaRPr lang="en-US"/>
        </a:p>
      </dgm:t>
    </dgm:pt>
    <dgm:pt modelId="{D563D3F6-B1E9-4F64-B424-9AACDCD6E315}" type="sibTrans" cxnId="{1A681C76-9C12-4E68-80BF-DDA144D4F972}">
      <dgm:prSet/>
      <dgm:spPr/>
      <dgm:t>
        <a:bodyPr/>
        <a:lstStyle/>
        <a:p>
          <a:endParaRPr lang="en-US"/>
        </a:p>
      </dgm:t>
    </dgm:pt>
    <dgm:pt modelId="{D36A8657-E6A1-49DB-8304-194116E83E4C}">
      <dgm:prSet/>
      <dgm:spPr/>
      <dgm:t>
        <a:bodyPr/>
        <a:lstStyle/>
        <a:p>
          <a:r>
            <a:rPr lang="en-US"/>
            <a:t>Help prioritize areas for improvement</a:t>
          </a:r>
        </a:p>
      </dgm:t>
    </dgm:pt>
    <dgm:pt modelId="{A7D44EF7-A1E3-4229-906E-FF308F98FAD8}" type="parTrans" cxnId="{51152DAF-F159-47E1-87B0-F904C391FEE5}">
      <dgm:prSet/>
      <dgm:spPr/>
      <dgm:t>
        <a:bodyPr/>
        <a:lstStyle/>
        <a:p>
          <a:endParaRPr lang="en-US"/>
        </a:p>
      </dgm:t>
    </dgm:pt>
    <dgm:pt modelId="{0F30090F-1B5A-4A2B-8A97-343E30135B20}" type="sibTrans" cxnId="{51152DAF-F159-47E1-87B0-F904C391FEE5}">
      <dgm:prSet/>
      <dgm:spPr/>
      <dgm:t>
        <a:bodyPr/>
        <a:lstStyle/>
        <a:p>
          <a:endParaRPr lang="en-US"/>
        </a:p>
      </dgm:t>
    </dgm:pt>
    <dgm:pt modelId="{CD5B61B8-9012-462A-B01C-DF2002DB048F}" type="pres">
      <dgm:prSet presAssocID="{9C8638F4-A675-4898-A713-AA33FA2BEE1A}" presName="linear" presStyleCnt="0">
        <dgm:presLayoutVars>
          <dgm:animLvl val="lvl"/>
          <dgm:resizeHandles val="exact"/>
        </dgm:presLayoutVars>
      </dgm:prSet>
      <dgm:spPr/>
    </dgm:pt>
    <dgm:pt modelId="{E1747D6C-3E8B-4C7F-BD04-D2260E41D059}" type="pres">
      <dgm:prSet presAssocID="{4B1ECAA1-6B6E-40C8-9F85-C7AF56D9AB1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928B1B2-79FD-430A-BB07-0A767BD3A558}" type="pres">
      <dgm:prSet presAssocID="{0FBF0632-9CC5-4900-AA8D-0E7B39CC4E49}" presName="spacer" presStyleCnt="0"/>
      <dgm:spPr/>
    </dgm:pt>
    <dgm:pt modelId="{E1F8325C-85CA-4E60-B7B6-C346FA77F83D}" type="pres">
      <dgm:prSet presAssocID="{91F63C3C-6D57-476D-B922-8D5922F7EBD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30D78F-2287-4FF0-82C1-BAD169FD8AB9}" type="pres">
      <dgm:prSet presAssocID="{91F63C3C-6D57-476D-B922-8D5922F7EBDF}" presName="childText" presStyleLbl="revTx" presStyleIdx="0" presStyleCnt="2">
        <dgm:presLayoutVars>
          <dgm:bulletEnabled val="1"/>
        </dgm:presLayoutVars>
      </dgm:prSet>
      <dgm:spPr/>
    </dgm:pt>
    <dgm:pt modelId="{6154ABEA-6586-4CFF-98B2-AB990EE4772A}" type="pres">
      <dgm:prSet presAssocID="{DFA6E551-1F6E-4397-B4F9-62AF73FF700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972E7AB-D2D3-458B-8B19-35592EBE3F01}" type="pres">
      <dgm:prSet presAssocID="{DFA6E551-1F6E-4397-B4F9-62AF73FF700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C686D09-F3EC-40AC-93D0-9A2171C86DD7}" type="presOf" srcId="{9C8638F4-A675-4898-A713-AA33FA2BEE1A}" destId="{CD5B61B8-9012-462A-B01C-DF2002DB048F}" srcOrd="0" destOrd="0" presId="urn:microsoft.com/office/officeart/2005/8/layout/vList2"/>
    <dgm:cxn modelId="{25C0570B-E0BD-4076-853F-38B5A6B43D32}" srcId="{91F63C3C-6D57-476D-B922-8D5922F7EBDF}" destId="{46DB7736-CCA8-434C-8608-D9B7EF07315D}" srcOrd="0" destOrd="0" parTransId="{BE0719C5-66EF-472F-9820-1F0A9B1CA5ED}" sibTransId="{9C2494B7-3560-46DA-8E15-18B2F94EA2AA}"/>
    <dgm:cxn modelId="{92352518-C9F4-4E1B-8050-08E5BF94894D}" type="presOf" srcId="{4B1ECAA1-6B6E-40C8-9F85-C7AF56D9AB13}" destId="{E1747D6C-3E8B-4C7F-BD04-D2260E41D059}" srcOrd="0" destOrd="0" presId="urn:microsoft.com/office/officeart/2005/8/layout/vList2"/>
    <dgm:cxn modelId="{0472C418-01FC-4562-9451-5C561BBA9614}" srcId="{9C8638F4-A675-4898-A713-AA33FA2BEE1A}" destId="{4B1ECAA1-6B6E-40C8-9F85-C7AF56D9AB13}" srcOrd="0" destOrd="0" parTransId="{6F9DFA78-2C53-4ED5-B1C4-770B1F309D55}" sibTransId="{0FBF0632-9CC5-4900-AA8D-0E7B39CC4E49}"/>
    <dgm:cxn modelId="{25382C61-2FD4-4C09-94B0-0E5EEBD1F199}" type="presOf" srcId="{91F63C3C-6D57-476D-B922-8D5922F7EBDF}" destId="{E1F8325C-85CA-4E60-B7B6-C346FA77F83D}" srcOrd="0" destOrd="0" presId="urn:microsoft.com/office/officeart/2005/8/layout/vList2"/>
    <dgm:cxn modelId="{1A681C76-9C12-4E68-80BF-DDA144D4F972}" srcId="{DFA6E551-1F6E-4397-B4F9-62AF73FF700B}" destId="{C6B34443-BB0B-4B46-904D-09A6E1291CFF}" srcOrd="0" destOrd="0" parTransId="{5849A45E-1D17-49D6-8113-01C48E535524}" sibTransId="{D563D3F6-B1E9-4F64-B424-9AACDCD6E315}"/>
    <dgm:cxn modelId="{2CCBB856-0400-48D7-8C67-78909EBE888E}" srcId="{9C8638F4-A675-4898-A713-AA33FA2BEE1A}" destId="{91F63C3C-6D57-476D-B922-8D5922F7EBDF}" srcOrd="1" destOrd="0" parTransId="{394D739A-F157-41A0-86D4-793843EBAC35}" sibTransId="{BD80A0D8-38F0-43F0-B3AE-8D4A6B72C880}"/>
    <dgm:cxn modelId="{36D12689-A09B-49AB-8015-C2D77B06383F}" type="presOf" srcId="{D36A8657-E6A1-49DB-8304-194116E83E4C}" destId="{1972E7AB-D2D3-458B-8B19-35592EBE3F01}" srcOrd="0" destOrd="1" presId="urn:microsoft.com/office/officeart/2005/8/layout/vList2"/>
    <dgm:cxn modelId="{2D1399A8-9142-4D39-9FCC-380463DC06C6}" type="presOf" srcId="{46DB7736-CCA8-434C-8608-D9B7EF07315D}" destId="{4B30D78F-2287-4FF0-82C1-BAD169FD8AB9}" srcOrd="0" destOrd="0" presId="urn:microsoft.com/office/officeart/2005/8/layout/vList2"/>
    <dgm:cxn modelId="{899AC7AC-FF42-41B5-AEEE-8A0DFA854928}" type="presOf" srcId="{C6B34443-BB0B-4B46-904D-09A6E1291CFF}" destId="{1972E7AB-D2D3-458B-8B19-35592EBE3F01}" srcOrd="0" destOrd="0" presId="urn:microsoft.com/office/officeart/2005/8/layout/vList2"/>
    <dgm:cxn modelId="{51152DAF-F159-47E1-87B0-F904C391FEE5}" srcId="{DFA6E551-1F6E-4397-B4F9-62AF73FF700B}" destId="{D36A8657-E6A1-49DB-8304-194116E83E4C}" srcOrd="1" destOrd="0" parTransId="{A7D44EF7-A1E3-4229-906E-FF308F98FAD8}" sibTransId="{0F30090F-1B5A-4A2B-8A97-343E30135B20}"/>
    <dgm:cxn modelId="{6C09B8D3-8B37-49C7-B972-5DCD0516E887}" type="presOf" srcId="{A7AE0F68-94AC-4470-87CD-1D643F3EBE74}" destId="{4B30D78F-2287-4FF0-82C1-BAD169FD8AB9}" srcOrd="0" destOrd="1" presId="urn:microsoft.com/office/officeart/2005/8/layout/vList2"/>
    <dgm:cxn modelId="{398D86DB-F163-47EC-998D-9F25A51D0C8A}" srcId="{9C8638F4-A675-4898-A713-AA33FA2BEE1A}" destId="{DFA6E551-1F6E-4397-B4F9-62AF73FF700B}" srcOrd="2" destOrd="0" parTransId="{8F303FE8-DA8A-4441-B18D-FD2611DE113A}" sibTransId="{B989748A-67DB-4B06-906F-15C1507DD3C8}"/>
    <dgm:cxn modelId="{68E195EB-7763-474B-970A-74AD20797659}" type="presOf" srcId="{DFA6E551-1F6E-4397-B4F9-62AF73FF700B}" destId="{6154ABEA-6586-4CFF-98B2-AB990EE4772A}" srcOrd="0" destOrd="0" presId="urn:microsoft.com/office/officeart/2005/8/layout/vList2"/>
    <dgm:cxn modelId="{9C01C2F2-8993-4C96-962B-20EBBA0E0200}" srcId="{91F63C3C-6D57-476D-B922-8D5922F7EBDF}" destId="{A7AE0F68-94AC-4470-87CD-1D643F3EBE74}" srcOrd="1" destOrd="0" parTransId="{EDDBB626-9E56-4142-8607-B56603C81247}" sibTransId="{8C52B592-0056-4270-8141-81037ECB1A29}"/>
    <dgm:cxn modelId="{13A11218-C38B-4EEA-9322-9D8093F4C6DD}" type="presParOf" srcId="{CD5B61B8-9012-462A-B01C-DF2002DB048F}" destId="{E1747D6C-3E8B-4C7F-BD04-D2260E41D059}" srcOrd="0" destOrd="0" presId="urn:microsoft.com/office/officeart/2005/8/layout/vList2"/>
    <dgm:cxn modelId="{278F6DEA-C508-4EC8-A7B1-93EDFC73F58F}" type="presParOf" srcId="{CD5B61B8-9012-462A-B01C-DF2002DB048F}" destId="{3928B1B2-79FD-430A-BB07-0A767BD3A558}" srcOrd="1" destOrd="0" presId="urn:microsoft.com/office/officeart/2005/8/layout/vList2"/>
    <dgm:cxn modelId="{A9815DA1-6815-448B-A213-2DA36B6C1C1C}" type="presParOf" srcId="{CD5B61B8-9012-462A-B01C-DF2002DB048F}" destId="{E1F8325C-85CA-4E60-B7B6-C346FA77F83D}" srcOrd="2" destOrd="0" presId="urn:microsoft.com/office/officeart/2005/8/layout/vList2"/>
    <dgm:cxn modelId="{5AE52D18-6715-4DF2-954E-F4D7845849B5}" type="presParOf" srcId="{CD5B61B8-9012-462A-B01C-DF2002DB048F}" destId="{4B30D78F-2287-4FF0-82C1-BAD169FD8AB9}" srcOrd="3" destOrd="0" presId="urn:microsoft.com/office/officeart/2005/8/layout/vList2"/>
    <dgm:cxn modelId="{2ABFE514-671D-42B1-BD94-D828DB1BD50A}" type="presParOf" srcId="{CD5B61B8-9012-462A-B01C-DF2002DB048F}" destId="{6154ABEA-6586-4CFF-98B2-AB990EE4772A}" srcOrd="4" destOrd="0" presId="urn:microsoft.com/office/officeart/2005/8/layout/vList2"/>
    <dgm:cxn modelId="{49D0FE18-597D-44C1-A4B6-B9A67088DFDF}" type="presParOf" srcId="{CD5B61B8-9012-462A-B01C-DF2002DB048F}" destId="{1972E7AB-D2D3-458B-8B19-35592EBE3F0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7ADFAA-53ED-4186-A997-5DDDC33DF7CE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92EA99-4DFB-44C5-9524-F24EF1B2611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dirty="0"/>
            <a:t>Local Advocacy to Sponsoring Institution</a:t>
          </a:r>
        </a:p>
      </dgm:t>
    </dgm:pt>
    <dgm:pt modelId="{1A66DCAF-9214-4C15-81D4-59B5BD031BF6}" type="parTrans" cxnId="{A94BDC81-7920-421C-8420-E61DEBF3EB2B}">
      <dgm:prSet/>
      <dgm:spPr/>
      <dgm:t>
        <a:bodyPr/>
        <a:lstStyle/>
        <a:p>
          <a:endParaRPr lang="en-US"/>
        </a:p>
      </dgm:t>
    </dgm:pt>
    <dgm:pt modelId="{9417B82E-5A6D-4395-8614-0F0377422C0F}" type="sibTrans" cxnId="{A94BDC81-7920-421C-8420-E61DEBF3EB2B}">
      <dgm:prSet/>
      <dgm:spPr/>
      <dgm:t>
        <a:bodyPr/>
        <a:lstStyle/>
        <a:p>
          <a:endParaRPr lang="en-US"/>
        </a:p>
      </dgm:t>
    </dgm:pt>
    <dgm:pt modelId="{05850EBD-175E-4EB6-9A0C-41D909DAC4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Show where people are practicing</a:t>
          </a:r>
        </a:p>
      </dgm:t>
    </dgm:pt>
    <dgm:pt modelId="{C726BB45-221B-48C6-A351-2F7F343DCCE7}" type="parTrans" cxnId="{6967598E-9210-4EAD-8037-8FEE98F11353}">
      <dgm:prSet/>
      <dgm:spPr/>
      <dgm:t>
        <a:bodyPr/>
        <a:lstStyle/>
        <a:p>
          <a:endParaRPr lang="en-US"/>
        </a:p>
      </dgm:t>
    </dgm:pt>
    <dgm:pt modelId="{42FDC850-617F-49BD-BB04-DA7DB52E1D44}" type="sibTrans" cxnId="{6967598E-9210-4EAD-8037-8FEE98F11353}">
      <dgm:prSet/>
      <dgm:spPr/>
      <dgm:t>
        <a:bodyPr/>
        <a:lstStyle/>
        <a:p>
          <a:endParaRPr lang="en-US"/>
        </a:p>
      </dgm:t>
    </dgm:pt>
    <dgm:pt modelId="{E5E5BF47-7D75-41AC-AF7C-93C700F4B96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Scope of practice</a:t>
          </a:r>
        </a:p>
      </dgm:t>
    </dgm:pt>
    <dgm:pt modelId="{893F44B0-3AE0-4661-90AC-184619A20CE7}" type="parTrans" cxnId="{7DF24A44-2ADE-4A6F-BBE9-4C31ECFEC0E3}">
      <dgm:prSet/>
      <dgm:spPr/>
      <dgm:t>
        <a:bodyPr/>
        <a:lstStyle/>
        <a:p>
          <a:endParaRPr lang="en-US"/>
        </a:p>
      </dgm:t>
    </dgm:pt>
    <dgm:pt modelId="{4A6A4711-A41D-41F2-97A2-350B4069987B}" type="sibTrans" cxnId="{7DF24A44-2ADE-4A6F-BBE9-4C31ECFEC0E3}">
      <dgm:prSet/>
      <dgm:spPr/>
      <dgm:t>
        <a:bodyPr/>
        <a:lstStyle/>
        <a:p>
          <a:endParaRPr lang="en-US"/>
        </a:p>
      </dgm:t>
    </dgm:pt>
    <dgm:pt modelId="{311BAC65-EB06-4626-B011-D97D539A640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Satisfaction with training</a:t>
          </a:r>
        </a:p>
      </dgm:t>
    </dgm:pt>
    <dgm:pt modelId="{FB0B0BE0-BC15-44DC-9DD6-63800EA74A25}" type="parTrans" cxnId="{13EBAB6C-5375-4EBC-8AF4-55B88195BC40}">
      <dgm:prSet/>
      <dgm:spPr/>
      <dgm:t>
        <a:bodyPr/>
        <a:lstStyle/>
        <a:p>
          <a:endParaRPr lang="en-US"/>
        </a:p>
      </dgm:t>
    </dgm:pt>
    <dgm:pt modelId="{91DF253F-6982-40AD-B26A-D3C111B28990}" type="sibTrans" cxnId="{13EBAB6C-5375-4EBC-8AF4-55B88195BC40}">
      <dgm:prSet/>
      <dgm:spPr/>
      <dgm:t>
        <a:bodyPr/>
        <a:lstStyle/>
        <a:p>
          <a:endParaRPr lang="en-US"/>
        </a:p>
      </dgm:t>
    </dgm:pt>
    <dgm:pt modelId="{73DBEDE6-A50D-4812-918D-FDBF0E5147F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dirty="0"/>
            <a:t>Legislative and Community </a:t>
          </a:r>
        </a:p>
      </dgm:t>
    </dgm:pt>
    <dgm:pt modelId="{4DBA0625-39D2-4CA5-A4E6-3D05D5436D52}" type="parTrans" cxnId="{D43004EE-0310-403D-A775-65D3C827A01A}">
      <dgm:prSet/>
      <dgm:spPr/>
      <dgm:t>
        <a:bodyPr/>
        <a:lstStyle/>
        <a:p>
          <a:endParaRPr lang="en-US"/>
        </a:p>
      </dgm:t>
    </dgm:pt>
    <dgm:pt modelId="{50D2573C-9FBB-4F27-8C35-911679AA601D}" type="sibTrans" cxnId="{D43004EE-0310-403D-A775-65D3C827A01A}">
      <dgm:prSet/>
      <dgm:spPr/>
      <dgm:t>
        <a:bodyPr/>
        <a:lstStyle/>
        <a:p>
          <a:endParaRPr lang="en-US"/>
        </a:p>
      </dgm:t>
    </dgm:pt>
    <dgm:pt modelId="{F3C6007D-69FE-488D-B2C5-55145328CB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Scope of practice to meet specific community needs</a:t>
          </a:r>
        </a:p>
      </dgm:t>
    </dgm:pt>
    <dgm:pt modelId="{1320D90C-463E-4CC5-A793-5B7D3FBB7280}" type="parTrans" cxnId="{8D4FB3FA-0D83-440F-998E-DDCF9AF9AF0B}">
      <dgm:prSet/>
      <dgm:spPr/>
      <dgm:t>
        <a:bodyPr/>
        <a:lstStyle/>
        <a:p>
          <a:endParaRPr lang="en-US"/>
        </a:p>
      </dgm:t>
    </dgm:pt>
    <dgm:pt modelId="{1D8A6093-B806-4ACD-8CB4-CF7CD7115D35}" type="sibTrans" cxnId="{8D4FB3FA-0D83-440F-998E-DDCF9AF9AF0B}">
      <dgm:prSet/>
      <dgm:spPr/>
      <dgm:t>
        <a:bodyPr/>
        <a:lstStyle/>
        <a:p>
          <a:endParaRPr lang="en-US"/>
        </a:p>
      </dgm:t>
    </dgm:pt>
    <dgm:pt modelId="{B9E0DD7B-04A5-4CC4-8BDC-8BF43B408F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Locations of practice (FQHCs and rural)</a:t>
          </a:r>
        </a:p>
      </dgm:t>
    </dgm:pt>
    <dgm:pt modelId="{85DE6184-4ED6-4710-B6DC-7D10149705CF}" type="parTrans" cxnId="{6E07EDA6-6800-4F79-937E-45F8497837D7}">
      <dgm:prSet/>
      <dgm:spPr/>
      <dgm:t>
        <a:bodyPr/>
        <a:lstStyle/>
        <a:p>
          <a:endParaRPr lang="en-US"/>
        </a:p>
      </dgm:t>
    </dgm:pt>
    <dgm:pt modelId="{9A990DD4-8546-49E9-AFCA-A08436C62136}" type="sibTrans" cxnId="{6E07EDA6-6800-4F79-937E-45F8497837D7}">
      <dgm:prSet/>
      <dgm:spPr/>
      <dgm:t>
        <a:bodyPr/>
        <a:lstStyle/>
        <a:p>
          <a:endParaRPr lang="en-US"/>
        </a:p>
      </dgm:t>
    </dgm:pt>
    <dgm:pt modelId="{AD24D062-D140-4949-982C-3E964CC221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Primary care workforce</a:t>
          </a:r>
        </a:p>
      </dgm:t>
    </dgm:pt>
    <dgm:pt modelId="{D9A5C6C6-E4DC-4854-AD09-96154F0B3ADA}" type="parTrans" cxnId="{A2C72A2C-C875-4709-BF2D-6C394194A614}">
      <dgm:prSet/>
      <dgm:spPr/>
      <dgm:t>
        <a:bodyPr/>
        <a:lstStyle/>
        <a:p>
          <a:endParaRPr lang="en-US"/>
        </a:p>
      </dgm:t>
    </dgm:pt>
    <dgm:pt modelId="{987CB527-73E9-4161-AD04-4EED6EB9E99B}" type="sibTrans" cxnId="{A2C72A2C-C875-4709-BF2D-6C394194A614}">
      <dgm:prSet/>
      <dgm:spPr/>
      <dgm:t>
        <a:bodyPr/>
        <a:lstStyle/>
        <a:p>
          <a:endParaRPr lang="en-US"/>
        </a:p>
      </dgm:t>
    </dgm:pt>
    <dgm:pt modelId="{A8E246B4-67F3-4203-89EE-CBB69C43389C}" type="pres">
      <dgm:prSet presAssocID="{E27ADFAA-53ED-4186-A997-5DDDC33DF7CE}" presName="root" presStyleCnt="0">
        <dgm:presLayoutVars>
          <dgm:dir/>
          <dgm:resizeHandles val="exact"/>
        </dgm:presLayoutVars>
      </dgm:prSet>
      <dgm:spPr/>
    </dgm:pt>
    <dgm:pt modelId="{F4BFDDB6-33E2-4C7A-81C7-A51CB6101F94}" type="pres">
      <dgm:prSet presAssocID="{9492EA99-4DFB-44C5-9524-F24EF1B26112}" presName="compNode" presStyleCnt="0"/>
      <dgm:spPr/>
    </dgm:pt>
    <dgm:pt modelId="{798416FE-B9F1-44AC-8499-8AE5DD0C60E6}" type="pres">
      <dgm:prSet presAssocID="{9492EA99-4DFB-44C5-9524-F24EF1B26112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99C8C81-3275-499A-82D1-5BB6334F210D}" type="pres">
      <dgm:prSet presAssocID="{9492EA99-4DFB-44C5-9524-F24EF1B26112}" presName="iconSpace" presStyleCnt="0"/>
      <dgm:spPr/>
    </dgm:pt>
    <dgm:pt modelId="{4C393A41-FCE8-43A8-A375-86E45224A6D7}" type="pres">
      <dgm:prSet presAssocID="{9492EA99-4DFB-44C5-9524-F24EF1B26112}" presName="parTx" presStyleLbl="revTx" presStyleIdx="0" presStyleCnt="4">
        <dgm:presLayoutVars>
          <dgm:chMax val="0"/>
          <dgm:chPref val="0"/>
        </dgm:presLayoutVars>
      </dgm:prSet>
      <dgm:spPr/>
    </dgm:pt>
    <dgm:pt modelId="{4AE18981-1002-43BD-9793-EA9071D9DD79}" type="pres">
      <dgm:prSet presAssocID="{9492EA99-4DFB-44C5-9524-F24EF1B26112}" presName="txSpace" presStyleCnt="0"/>
      <dgm:spPr/>
    </dgm:pt>
    <dgm:pt modelId="{F1EF7357-C436-4979-8400-70EA8ABAFE68}" type="pres">
      <dgm:prSet presAssocID="{9492EA99-4DFB-44C5-9524-F24EF1B26112}" presName="desTx" presStyleLbl="revTx" presStyleIdx="1" presStyleCnt="4">
        <dgm:presLayoutVars/>
      </dgm:prSet>
      <dgm:spPr/>
    </dgm:pt>
    <dgm:pt modelId="{A44C592D-C48A-4461-A2A2-69F8BD15D865}" type="pres">
      <dgm:prSet presAssocID="{9417B82E-5A6D-4395-8614-0F0377422C0F}" presName="sibTrans" presStyleCnt="0"/>
      <dgm:spPr/>
    </dgm:pt>
    <dgm:pt modelId="{E71B6022-F32B-4EC2-8309-6912AD85F3C6}" type="pres">
      <dgm:prSet presAssocID="{73DBEDE6-A50D-4812-918D-FDBF0E5147F1}" presName="compNode" presStyleCnt="0"/>
      <dgm:spPr/>
    </dgm:pt>
    <dgm:pt modelId="{FF521FAF-723C-4CA7-A5DC-AC74505FC27F}" type="pres">
      <dgm:prSet presAssocID="{73DBEDE6-A50D-4812-918D-FDBF0E5147F1}" presName="iconRect" presStyleLbl="node1" presStyleIdx="1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urt with solid fill"/>
        </a:ext>
      </dgm:extLst>
    </dgm:pt>
    <dgm:pt modelId="{FF603C3D-3703-4E76-91B7-0DC0F121BBF4}" type="pres">
      <dgm:prSet presAssocID="{73DBEDE6-A50D-4812-918D-FDBF0E5147F1}" presName="iconSpace" presStyleCnt="0"/>
      <dgm:spPr/>
    </dgm:pt>
    <dgm:pt modelId="{7B6D6437-04F4-41C0-B731-F12B3114FBCD}" type="pres">
      <dgm:prSet presAssocID="{73DBEDE6-A50D-4812-918D-FDBF0E5147F1}" presName="parTx" presStyleLbl="revTx" presStyleIdx="2" presStyleCnt="4">
        <dgm:presLayoutVars>
          <dgm:chMax val="0"/>
          <dgm:chPref val="0"/>
        </dgm:presLayoutVars>
      </dgm:prSet>
      <dgm:spPr/>
    </dgm:pt>
    <dgm:pt modelId="{A61A84DE-9DF7-4344-AF72-65A360EF96F3}" type="pres">
      <dgm:prSet presAssocID="{73DBEDE6-A50D-4812-918D-FDBF0E5147F1}" presName="txSpace" presStyleCnt="0"/>
      <dgm:spPr/>
    </dgm:pt>
    <dgm:pt modelId="{32A4DEF0-73DE-4F89-8C9C-AD5FB776CE48}" type="pres">
      <dgm:prSet presAssocID="{73DBEDE6-A50D-4812-918D-FDBF0E5147F1}" presName="desTx" presStyleLbl="revTx" presStyleIdx="3" presStyleCnt="4">
        <dgm:presLayoutVars/>
      </dgm:prSet>
      <dgm:spPr/>
    </dgm:pt>
  </dgm:ptLst>
  <dgm:cxnLst>
    <dgm:cxn modelId="{09267C1B-5445-41AC-BBCC-9B86D92B664A}" type="presOf" srcId="{05850EBD-175E-4EB6-9A0C-41D909DAC4B1}" destId="{F1EF7357-C436-4979-8400-70EA8ABAFE68}" srcOrd="0" destOrd="0" presId="urn:microsoft.com/office/officeart/2018/2/layout/IconLabelDescriptionList"/>
    <dgm:cxn modelId="{A2C72A2C-C875-4709-BF2D-6C394194A614}" srcId="{73DBEDE6-A50D-4812-918D-FDBF0E5147F1}" destId="{AD24D062-D140-4949-982C-3E964CC22115}" srcOrd="2" destOrd="0" parTransId="{D9A5C6C6-E4DC-4854-AD09-96154F0B3ADA}" sibTransId="{987CB527-73E9-4161-AD04-4EED6EB9E99B}"/>
    <dgm:cxn modelId="{DEA9783D-C19E-4E00-B731-F1005FA4D7C0}" type="presOf" srcId="{E27ADFAA-53ED-4186-A997-5DDDC33DF7CE}" destId="{A8E246B4-67F3-4203-89EE-CBB69C43389C}" srcOrd="0" destOrd="0" presId="urn:microsoft.com/office/officeart/2018/2/layout/IconLabelDescriptionList"/>
    <dgm:cxn modelId="{7DF24A44-2ADE-4A6F-BBE9-4C31ECFEC0E3}" srcId="{9492EA99-4DFB-44C5-9524-F24EF1B26112}" destId="{E5E5BF47-7D75-41AC-AF7C-93C700F4B96F}" srcOrd="1" destOrd="0" parTransId="{893F44B0-3AE0-4661-90AC-184619A20CE7}" sibTransId="{4A6A4711-A41D-41F2-97A2-350B4069987B}"/>
    <dgm:cxn modelId="{759A0F6B-0214-4D11-88A6-FEC9520B2485}" type="presOf" srcId="{73DBEDE6-A50D-4812-918D-FDBF0E5147F1}" destId="{7B6D6437-04F4-41C0-B731-F12B3114FBCD}" srcOrd="0" destOrd="0" presId="urn:microsoft.com/office/officeart/2018/2/layout/IconLabelDescriptionList"/>
    <dgm:cxn modelId="{13EBAB6C-5375-4EBC-8AF4-55B88195BC40}" srcId="{9492EA99-4DFB-44C5-9524-F24EF1B26112}" destId="{311BAC65-EB06-4626-B011-D97D539A6405}" srcOrd="2" destOrd="0" parTransId="{FB0B0BE0-BC15-44DC-9DD6-63800EA74A25}" sibTransId="{91DF253F-6982-40AD-B26A-D3C111B28990}"/>
    <dgm:cxn modelId="{E7EF0B50-46AC-4271-A9A5-D87C17F68409}" type="presOf" srcId="{E5E5BF47-7D75-41AC-AF7C-93C700F4B96F}" destId="{F1EF7357-C436-4979-8400-70EA8ABAFE68}" srcOrd="0" destOrd="1" presId="urn:microsoft.com/office/officeart/2018/2/layout/IconLabelDescriptionList"/>
    <dgm:cxn modelId="{A94BDC81-7920-421C-8420-E61DEBF3EB2B}" srcId="{E27ADFAA-53ED-4186-A997-5DDDC33DF7CE}" destId="{9492EA99-4DFB-44C5-9524-F24EF1B26112}" srcOrd="0" destOrd="0" parTransId="{1A66DCAF-9214-4C15-81D4-59B5BD031BF6}" sibTransId="{9417B82E-5A6D-4395-8614-0F0377422C0F}"/>
    <dgm:cxn modelId="{6967598E-9210-4EAD-8037-8FEE98F11353}" srcId="{9492EA99-4DFB-44C5-9524-F24EF1B26112}" destId="{05850EBD-175E-4EB6-9A0C-41D909DAC4B1}" srcOrd="0" destOrd="0" parTransId="{C726BB45-221B-48C6-A351-2F7F343DCCE7}" sibTransId="{42FDC850-617F-49BD-BB04-DA7DB52E1D44}"/>
    <dgm:cxn modelId="{8B704993-B204-4503-830B-689C8C2EB52E}" type="presOf" srcId="{311BAC65-EB06-4626-B011-D97D539A6405}" destId="{F1EF7357-C436-4979-8400-70EA8ABAFE68}" srcOrd="0" destOrd="2" presId="urn:microsoft.com/office/officeart/2018/2/layout/IconLabelDescriptionList"/>
    <dgm:cxn modelId="{6E07EDA6-6800-4F79-937E-45F8497837D7}" srcId="{73DBEDE6-A50D-4812-918D-FDBF0E5147F1}" destId="{B9E0DD7B-04A5-4CC4-8BDC-8BF43B408F4C}" srcOrd="1" destOrd="0" parTransId="{85DE6184-4ED6-4710-B6DC-7D10149705CF}" sibTransId="{9A990DD4-8546-49E9-AFCA-A08436C62136}"/>
    <dgm:cxn modelId="{F135E4B3-AFF1-4A29-B25B-EBBF8A9AFC2E}" type="presOf" srcId="{AD24D062-D140-4949-982C-3E964CC22115}" destId="{32A4DEF0-73DE-4F89-8C9C-AD5FB776CE48}" srcOrd="0" destOrd="2" presId="urn:microsoft.com/office/officeart/2018/2/layout/IconLabelDescriptionList"/>
    <dgm:cxn modelId="{E3C8E0B8-B957-442D-8E5D-3AEA159C72D1}" type="presOf" srcId="{F3C6007D-69FE-488D-B2C5-55145328CB21}" destId="{32A4DEF0-73DE-4F89-8C9C-AD5FB776CE48}" srcOrd="0" destOrd="0" presId="urn:microsoft.com/office/officeart/2018/2/layout/IconLabelDescriptionList"/>
    <dgm:cxn modelId="{2244B2C5-412E-4DDA-AAA5-C90770C80FF6}" type="presOf" srcId="{9492EA99-4DFB-44C5-9524-F24EF1B26112}" destId="{4C393A41-FCE8-43A8-A375-86E45224A6D7}" srcOrd="0" destOrd="0" presId="urn:microsoft.com/office/officeart/2018/2/layout/IconLabelDescriptionList"/>
    <dgm:cxn modelId="{2AE355C7-528E-4D14-AE53-5BD655B9D4BB}" type="presOf" srcId="{B9E0DD7B-04A5-4CC4-8BDC-8BF43B408F4C}" destId="{32A4DEF0-73DE-4F89-8C9C-AD5FB776CE48}" srcOrd="0" destOrd="1" presId="urn:microsoft.com/office/officeart/2018/2/layout/IconLabelDescriptionList"/>
    <dgm:cxn modelId="{D43004EE-0310-403D-A775-65D3C827A01A}" srcId="{E27ADFAA-53ED-4186-A997-5DDDC33DF7CE}" destId="{73DBEDE6-A50D-4812-918D-FDBF0E5147F1}" srcOrd="1" destOrd="0" parTransId="{4DBA0625-39D2-4CA5-A4E6-3D05D5436D52}" sibTransId="{50D2573C-9FBB-4F27-8C35-911679AA601D}"/>
    <dgm:cxn modelId="{8D4FB3FA-0D83-440F-998E-DDCF9AF9AF0B}" srcId="{73DBEDE6-A50D-4812-918D-FDBF0E5147F1}" destId="{F3C6007D-69FE-488D-B2C5-55145328CB21}" srcOrd="0" destOrd="0" parTransId="{1320D90C-463E-4CC5-A793-5B7D3FBB7280}" sibTransId="{1D8A6093-B806-4ACD-8CB4-CF7CD7115D35}"/>
    <dgm:cxn modelId="{6070AF9B-ED83-4CD6-8D6D-ED23C0A84497}" type="presParOf" srcId="{A8E246B4-67F3-4203-89EE-CBB69C43389C}" destId="{F4BFDDB6-33E2-4C7A-81C7-A51CB6101F94}" srcOrd="0" destOrd="0" presId="urn:microsoft.com/office/officeart/2018/2/layout/IconLabelDescriptionList"/>
    <dgm:cxn modelId="{A347354F-B39B-4A8A-9495-A9A4B2E5CD32}" type="presParOf" srcId="{F4BFDDB6-33E2-4C7A-81C7-A51CB6101F94}" destId="{798416FE-B9F1-44AC-8499-8AE5DD0C60E6}" srcOrd="0" destOrd="0" presId="urn:microsoft.com/office/officeart/2018/2/layout/IconLabelDescriptionList"/>
    <dgm:cxn modelId="{BA15806C-97D5-49BA-83A5-128BFDD36864}" type="presParOf" srcId="{F4BFDDB6-33E2-4C7A-81C7-A51CB6101F94}" destId="{E99C8C81-3275-499A-82D1-5BB6334F210D}" srcOrd="1" destOrd="0" presId="urn:microsoft.com/office/officeart/2018/2/layout/IconLabelDescriptionList"/>
    <dgm:cxn modelId="{1FD1BC8A-ABAE-4427-8B14-1DA550EE1D4F}" type="presParOf" srcId="{F4BFDDB6-33E2-4C7A-81C7-A51CB6101F94}" destId="{4C393A41-FCE8-43A8-A375-86E45224A6D7}" srcOrd="2" destOrd="0" presId="urn:microsoft.com/office/officeart/2018/2/layout/IconLabelDescriptionList"/>
    <dgm:cxn modelId="{B5C34917-4F7D-42E5-8BB1-206ECA9EABB1}" type="presParOf" srcId="{F4BFDDB6-33E2-4C7A-81C7-A51CB6101F94}" destId="{4AE18981-1002-43BD-9793-EA9071D9DD79}" srcOrd="3" destOrd="0" presId="urn:microsoft.com/office/officeart/2018/2/layout/IconLabelDescriptionList"/>
    <dgm:cxn modelId="{060A9BB2-D667-44DB-8E6D-5A00A7D33938}" type="presParOf" srcId="{F4BFDDB6-33E2-4C7A-81C7-A51CB6101F94}" destId="{F1EF7357-C436-4979-8400-70EA8ABAFE68}" srcOrd="4" destOrd="0" presId="urn:microsoft.com/office/officeart/2018/2/layout/IconLabelDescriptionList"/>
    <dgm:cxn modelId="{5E24A308-01DB-47A4-BC74-53633FBCED91}" type="presParOf" srcId="{A8E246B4-67F3-4203-89EE-CBB69C43389C}" destId="{A44C592D-C48A-4461-A2A2-69F8BD15D865}" srcOrd="1" destOrd="0" presId="urn:microsoft.com/office/officeart/2018/2/layout/IconLabelDescriptionList"/>
    <dgm:cxn modelId="{1747F11E-D75A-496A-A8D0-FDEC724C5091}" type="presParOf" srcId="{A8E246B4-67F3-4203-89EE-CBB69C43389C}" destId="{E71B6022-F32B-4EC2-8309-6912AD85F3C6}" srcOrd="2" destOrd="0" presId="urn:microsoft.com/office/officeart/2018/2/layout/IconLabelDescriptionList"/>
    <dgm:cxn modelId="{C3633B60-F6DD-4BD6-ACD9-9F6A79674785}" type="presParOf" srcId="{E71B6022-F32B-4EC2-8309-6912AD85F3C6}" destId="{FF521FAF-723C-4CA7-A5DC-AC74505FC27F}" srcOrd="0" destOrd="0" presId="urn:microsoft.com/office/officeart/2018/2/layout/IconLabelDescriptionList"/>
    <dgm:cxn modelId="{FDBA22CA-E396-43AC-ACD3-FFC18133AB7D}" type="presParOf" srcId="{E71B6022-F32B-4EC2-8309-6912AD85F3C6}" destId="{FF603C3D-3703-4E76-91B7-0DC0F121BBF4}" srcOrd="1" destOrd="0" presId="urn:microsoft.com/office/officeart/2018/2/layout/IconLabelDescriptionList"/>
    <dgm:cxn modelId="{A4EC059B-4263-4D32-8E9C-E80844976FE1}" type="presParOf" srcId="{E71B6022-F32B-4EC2-8309-6912AD85F3C6}" destId="{7B6D6437-04F4-41C0-B731-F12B3114FBCD}" srcOrd="2" destOrd="0" presId="urn:microsoft.com/office/officeart/2018/2/layout/IconLabelDescriptionList"/>
    <dgm:cxn modelId="{7871C5F8-3448-4675-A7A3-15FD306A7D38}" type="presParOf" srcId="{E71B6022-F32B-4EC2-8309-6912AD85F3C6}" destId="{A61A84DE-9DF7-4344-AF72-65A360EF96F3}" srcOrd="3" destOrd="0" presId="urn:microsoft.com/office/officeart/2018/2/layout/IconLabelDescriptionList"/>
    <dgm:cxn modelId="{9ACBDD71-2AC7-4756-B80D-D4B4CFEA15DE}" type="presParOf" srcId="{E71B6022-F32B-4EC2-8309-6912AD85F3C6}" destId="{32A4DEF0-73DE-4F89-8C9C-AD5FB776CE4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0B4251-F934-46E0-A1FC-7F17126CF86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6D8D1621-5663-4E9B-BAA7-D8FD676B8DC8}">
      <dgm:prSet/>
      <dgm:spPr/>
      <dgm:t>
        <a:bodyPr/>
        <a:lstStyle/>
        <a:p>
          <a:r>
            <a:rPr lang="en-US"/>
            <a:t>Evaluate the long-term impact of a curricular change</a:t>
          </a:r>
        </a:p>
      </dgm:t>
    </dgm:pt>
    <dgm:pt modelId="{68E70FA1-D718-4E92-AE91-3631729092B7}" type="parTrans" cxnId="{D572672C-2F7B-43C3-A5CF-EFACEF271A33}">
      <dgm:prSet/>
      <dgm:spPr/>
      <dgm:t>
        <a:bodyPr/>
        <a:lstStyle/>
        <a:p>
          <a:endParaRPr lang="en-US"/>
        </a:p>
      </dgm:t>
    </dgm:pt>
    <dgm:pt modelId="{334CA213-7348-46E3-93C6-9496694B7A03}" type="sibTrans" cxnId="{D572672C-2F7B-43C3-A5CF-EFACEF271A33}">
      <dgm:prSet/>
      <dgm:spPr/>
      <dgm:t>
        <a:bodyPr/>
        <a:lstStyle/>
        <a:p>
          <a:endParaRPr lang="en-US"/>
        </a:p>
      </dgm:t>
    </dgm:pt>
    <dgm:pt modelId="{31DBC7E3-3518-436A-9D92-1D2B163A5065}">
      <dgm:prSet/>
      <dgm:spPr/>
      <dgm:t>
        <a:bodyPr/>
        <a:lstStyle/>
        <a:p>
          <a:r>
            <a:rPr lang="en-US"/>
            <a:t>Evaluate the long-term impact of your program</a:t>
          </a:r>
        </a:p>
      </dgm:t>
    </dgm:pt>
    <dgm:pt modelId="{FDC17289-575C-4B9E-8463-ABDB2DBF2FC3}" type="parTrans" cxnId="{6B54E4AF-DEB1-491A-AF62-C26DC20F7613}">
      <dgm:prSet/>
      <dgm:spPr/>
      <dgm:t>
        <a:bodyPr/>
        <a:lstStyle/>
        <a:p>
          <a:endParaRPr lang="en-US"/>
        </a:p>
      </dgm:t>
    </dgm:pt>
    <dgm:pt modelId="{4E83C610-2B38-4F3D-934C-883ED7D51A44}" type="sibTrans" cxnId="{6B54E4AF-DEB1-491A-AF62-C26DC20F7613}">
      <dgm:prSet/>
      <dgm:spPr/>
      <dgm:t>
        <a:bodyPr/>
        <a:lstStyle/>
        <a:p>
          <a:endParaRPr lang="en-US"/>
        </a:p>
      </dgm:t>
    </dgm:pt>
    <dgm:pt modelId="{D503A520-2773-41AD-A55A-69CCDC5A94D7}" type="pres">
      <dgm:prSet presAssocID="{DA0B4251-F934-46E0-A1FC-7F17126CF86E}" presName="root" presStyleCnt="0">
        <dgm:presLayoutVars>
          <dgm:dir/>
          <dgm:resizeHandles val="exact"/>
        </dgm:presLayoutVars>
      </dgm:prSet>
      <dgm:spPr/>
    </dgm:pt>
    <dgm:pt modelId="{F7C94EE5-DAB1-4E56-A2D0-5946C7DCD5A6}" type="pres">
      <dgm:prSet presAssocID="{6D8D1621-5663-4E9B-BAA7-D8FD676B8DC8}" presName="compNode" presStyleCnt="0"/>
      <dgm:spPr/>
    </dgm:pt>
    <dgm:pt modelId="{AA6B46F1-A0DA-4E4A-A59A-0AC19AB4A836}" type="pres">
      <dgm:prSet presAssocID="{6D8D1621-5663-4E9B-BAA7-D8FD676B8DC8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7B69888-3F93-4A56-8BC3-A9E178130947}" type="pres">
      <dgm:prSet presAssocID="{6D8D1621-5663-4E9B-BAA7-D8FD676B8DC8}" presName="spaceRect" presStyleCnt="0"/>
      <dgm:spPr/>
    </dgm:pt>
    <dgm:pt modelId="{BE202FED-74F5-4480-A3A8-310EE1BB3D20}" type="pres">
      <dgm:prSet presAssocID="{6D8D1621-5663-4E9B-BAA7-D8FD676B8DC8}" presName="textRect" presStyleLbl="revTx" presStyleIdx="0" presStyleCnt="2">
        <dgm:presLayoutVars>
          <dgm:chMax val="1"/>
          <dgm:chPref val="1"/>
        </dgm:presLayoutVars>
      </dgm:prSet>
      <dgm:spPr/>
    </dgm:pt>
    <dgm:pt modelId="{8E278973-67D0-421F-AB67-11BD0ABEF94F}" type="pres">
      <dgm:prSet presAssocID="{334CA213-7348-46E3-93C6-9496694B7A03}" presName="sibTrans" presStyleCnt="0"/>
      <dgm:spPr/>
    </dgm:pt>
    <dgm:pt modelId="{50275658-5FC1-4DE5-85DB-48818697AC6D}" type="pres">
      <dgm:prSet presAssocID="{31DBC7E3-3518-436A-9D92-1D2B163A5065}" presName="compNode" presStyleCnt="0"/>
      <dgm:spPr/>
    </dgm:pt>
    <dgm:pt modelId="{D54D95E1-2BE0-451D-8611-33EBD41DD182}" type="pres">
      <dgm:prSet presAssocID="{31DBC7E3-3518-436A-9D92-1D2B163A5065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4B0E874-7BD1-44EC-A0AF-E643F1DB0947}" type="pres">
      <dgm:prSet presAssocID="{31DBC7E3-3518-436A-9D92-1D2B163A5065}" presName="spaceRect" presStyleCnt="0"/>
      <dgm:spPr/>
    </dgm:pt>
    <dgm:pt modelId="{1A53A416-73FE-4041-AFBA-0EE95B1C4A19}" type="pres">
      <dgm:prSet presAssocID="{31DBC7E3-3518-436A-9D92-1D2B163A506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572672C-2F7B-43C3-A5CF-EFACEF271A33}" srcId="{DA0B4251-F934-46E0-A1FC-7F17126CF86E}" destId="{6D8D1621-5663-4E9B-BAA7-D8FD676B8DC8}" srcOrd="0" destOrd="0" parTransId="{68E70FA1-D718-4E92-AE91-3631729092B7}" sibTransId="{334CA213-7348-46E3-93C6-9496694B7A03}"/>
    <dgm:cxn modelId="{EE95FB38-3714-4107-95AA-91EA4D4FE572}" type="presOf" srcId="{DA0B4251-F934-46E0-A1FC-7F17126CF86E}" destId="{D503A520-2773-41AD-A55A-69CCDC5A94D7}" srcOrd="0" destOrd="0" presId="urn:microsoft.com/office/officeart/2018/2/layout/IconLabelList"/>
    <dgm:cxn modelId="{BEAE4559-1C14-4B3A-A63C-FF34C83C34CC}" type="presOf" srcId="{31DBC7E3-3518-436A-9D92-1D2B163A5065}" destId="{1A53A416-73FE-4041-AFBA-0EE95B1C4A19}" srcOrd="0" destOrd="0" presId="urn:microsoft.com/office/officeart/2018/2/layout/IconLabelList"/>
    <dgm:cxn modelId="{ADC55290-162D-4C0C-BD66-AC99203AD152}" type="presOf" srcId="{6D8D1621-5663-4E9B-BAA7-D8FD676B8DC8}" destId="{BE202FED-74F5-4480-A3A8-310EE1BB3D20}" srcOrd="0" destOrd="0" presId="urn:microsoft.com/office/officeart/2018/2/layout/IconLabelList"/>
    <dgm:cxn modelId="{6B54E4AF-DEB1-491A-AF62-C26DC20F7613}" srcId="{DA0B4251-F934-46E0-A1FC-7F17126CF86E}" destId="{31DBC7E3-3518-436A-9D92-1D2B163A5065}" srcOrd="1" destOrd="0" parTransId="{FDC17289-575C-4B9E-8463-ABDB2DBF2FC3}" sibTransId="{4E83C610-2B38-4F3D-934C-883ED7D51A44}"/>
    <dgm:cxn modelId="{1F51F15C-6BBB-49D5-BAD8-D05A6843C8D5}" type="presParOf" srcId="{D503A520-2773-41AD-A55A-69CCDC5A94D7}" destId="{F7C94EE5-DAB1-4E56-A2D0-5946C7DCD5A6}" srcOrd="0" destOrd="0" presId="urn:microsoft.com/office/officeart/2018/2/layout/IconLabelList"/>
    <dgm:cxn modelId="{AD82FC0E-AE49-40AE-AD5C-309D55744F9D}" type="presParOf" srcId="{F7C94EE5-DAB1-4E56-A2D0-5946C7DCD5A6}" destId="{AA6B46F1-A0DA-4E4A-A59A-0AC19AB4A836}" srcOrd="0" destOrd="0" presId="urn:microsoft.com/office/officeart/2018/2/layout/IconLabelList"/>
    <dgm:cxn modelId="{4AF5988C-5662-4E31-8C31-772E68E89479}" type="presParOf" srcId="{F7C94EE5-DAB1-4E56-A2D0-5946C7DCD5A6}" destId="{97B69888-3F93-4A56-8BC3-A9E178130947}" srcOrd="1" destOrd="0" presId="urn:microsoft.com/office/officeart/2018/2/layout/IconLabelList"/>
    <dgm:cxn modelId="{69A8573B-554F-438B-8889-C1A2A3E9302E}" type="presParOf" srcId="{F7C94EE5-DAB1-4E56-A2D0-5946C7DCD5A6}" destId="{BE202FED-74F5-4480-A3A8-310EE1BB3D20}" srcOrd="2" destOrd="0" presId="urn:microsoft.com/office/officeart/2018/2/layout/IconLabelList"/>
    <dgm:cxn modelId="{D7F1F65D-FDF6-4194-A68B-2D515A613D65}" type="presParOf" srcId="{D503A520-2773-41AD-A55A-69CCDC5A94D7}" destId="{8E278973-67D0-421F-AB67-11BD0ABEF94F}" srcOrd="1" destOrd="0" presId="urn:microsoft.com/office/officeart/2018/2/layout/IconLabelList"/>
    <dgm:cxn modelId="{F2F5FBC0-3782-4EC9-8B20-09515C5C606A}" type="presParOf" srcId="{D503A520-2773-41AD-A55A-69CCDC5A94D7}" destId="{50275658-5FC1-4DE5-85DB-48818697AC6D}" srcOrd="2" destOrd="0" presId="urn:microsoft.com/office/officeart/2018/2/layout/IconLabelList"/>
    <dgm:cxn modelId="{C1BF4335-5547-4416-B4AB-C067F26C36C0}" type="presParOf" srcId="{50275658-5FC1-4DE5-85DB-48818697AC6D}" destId="{D54D95E1-2BE0-451D-8611-33EBD41DD182}" srcOrd="0" destOrd="0" presId="urn:microsoft.com/office/officeart/2018/2/layout/IconLabelList"/>
    <dgm:cxn modelId="{B5E8C0FB-8C84-407F-98C0-30626CAC7E50}" type="presParOf" srcId="{50275658-5FC1-4DE5-85DB-48818697AC6D}" destId="{04B0E874-7BD1-44EC-A0AF-E643F1DB0947}" srcOrd="1" destOrd="0" presId="urn:microsoft.com/office/officeart/2018/2/layout/IconLabelList"/>
    <dgm:cxn modelId="{228F2008-9E38-462E-B505-35308106BEC5}" type="presParOf" srcId="{50275658-5FC1-4DE5-85DB-48818697AC6D}" destId="{1A53A416-73FE-4041-AFBA-0EE95B1C4A1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763B22-DC0B-4F7C-9898-8CB7A1D3D201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48B6CDC5-8D75-4A36-8DD1-E099C7E88A2A}">
      <dgm:prSet/>
      <dgm:spPr/>
      <dgm:t>
        <a:bodyPr/>
        <a:lstStyle/>
        <a:p>
          <a:r>
            <a:rPr lang="en-US"/>
            <a:t>Program moved FMP from hospital-based clinic to and FQHC</a:t>
          </a:r>
        </a:p>
      </dgm:t>
    </dgm:pt>
    <dgm:pt modelId="{7CC97F4F-A656-4289-B01C-7B54FF04CEF7}" type="parTrans" cxnId="{22FA632B-349E-4302-9B1F-FBE99CCCDEFB}">
      <dgm:prSet/>
      <dgm:spPr/>
      <dgm:t>
        <a:bodyPr/>
        <a:lstStyle/>
        <a:p>
          <a:endParaRPr lang="en-US"/>
        </a:p>
      </dgm:t>
    </dgm:pt>
    <dgm:pt modelId="{EF915B55-33BF-432A-88C6-BEDF85904F1F}" type="sibTrans" cxnId="{22FA632B-349E-4302-9B1F-FBE99CCCDEFB}">
      <dgm:prSet/>
      <dgm:spPr/>
      <dgm:t>
        <a:bodyPr/>
        <a:lstStyle/>
        <a:p>
          <a:endParaRPr lang="en-US"/>
        </a:p>
      </dgm:t>
    </dgm:pt>
    <dgm:pt modelId="{B6EEC772-928E-4158-A713-DEA4F1B29EA8}">
      <dgm:prSet/>
      <dgm:spPr/>
      <dgm:t>
        <a:bodyPr/>
        <a:lstStyle/>
        <a:p>
          <a:r>
            <a:rPr lang="en-US"/>
            <a:t>Look for changes in the number of graduates working in FQHCs and underserved/rural clinics for graduating classes after the change</a:t>
          </a:r>
        </a:p>
      </dgm:t>
    </dgm:pt>
    <dgm:pt modelId="{C090C4BF-D4A0-4437-B29A-AE5B838FDC33}" type="parTrans" cxnId="{9E931EDF-3125-48FC-BDE2-3524DCA13F48}">
      <dgm:prSet/>
      <dgm:spPr/>
      <dgm:t>
        <a:bodyPr/>
        <a:lstStyle/>
        <a:p>
          <a:endParaRPr lang="en-US"/>
        </a:p>
      </dgm:t>
    </dgm:pt>
    <dgm:pt modelId="{63124129-1D9C-4F87-A932-F53CDCD6DF7A}" type="sibTrans" cxnId="{9E931EDF-3125-48FC-BDE2-3524DCA13F48}">
      <dgm:prSet/>
      <dgm:spPr/>
      <dgm:t>
        <a:bodyPr/>
        <a:lstStyle/>
        <a:p>
          <a:endParaRPr lang="en-US"/>
        </a:p>
      </dgm:t>
    </dgm:pt>
    <dgm:pt modelId="{CBC891E7-482A-46DA-BA7D-D313EB34F430}" type="pres">
      <dgm:prSet presAssocID="{2F763B22-DC0B-4F7C-9898-8CB7A1D3D201}" presName="vert0" presStyleCnt="0">
        <dgm:presLayoutVars>
          <dgm:dir/>
          <dgm:animOne val="branch"/>
          <dgm:animLvl val="lvl"/>
        </dgm:presLayoutVars>
      </dgm:prSet>
      <dgm:spPr/>
    </dgm:pt>
    <dgm:pt modelId="{BEFEF0A5-86D7-4A89-8AF1-3C6CAAC09D72}" type="pres">
      <dgm:prSet presAssocID="{48B6CDC5-8D75-4A36-8DD1-E099C7E88A2A}" presName="thickLine" presStyleLbl="alignNode1" presStyleIdx="0" presStyleCnt="2"/>
      <dgm:spPr/>
    </dgm:pt>
    <dgm:pt modelId="{45417CE6-B06F-4572-9C08-2F26A3FE0D87}" type="pres">
      <dgm:prSet presAssocID="{48B6CDC5-8D75-4A36-8DD1-E099C7E88A2A}" presName="horz1" presStyleCnt="0"/>
      <dgm:spPr/>
    </dgm:pt>
    <dgm:pt modelId="{5D5E22D2-F18F-4FE8-8E39-CC6460EC08AA}" type="pres">
      <dgm:prSet presAssocID="{48B6CDC5-8D75-4A36-8DD1-E099C7E88A2A}" presName="tx1" presStyleLbl="revTx" presStyleIdx="0" presStyleCnt="2"/>
      <dgm:spPr/>
    </dgm:pt>
    <dgm:pt modelId="{01440ED9-9B14-4F60-8899-1EF66742726B}" type="pres">
      <dgm:prSet presAssocID="{48B6CDC5-8D75-4A36-8DD1-E099C7E88A2A}" presName="vert1" presStyleCnt="0"/>
      <dgm:spPr/>
    </dgm:pt>
    <dgm:pt modelId="{38B95C46-BA67-4552-9BB3-629BC68EB0D5}" type="pres">
      <dgm:prSet presAssocID="{B6EEC772-928E-4158-A713-DEA4F1B29EA8}" presName="thickLine" presStyleLbl="alignNode1" presStyleIdx="1" presStyleCnt="2"/>
      <dgm:spPr/>
    </dgm:pt>
    <dgm:pt modelId="{B0A3FDA3-84F8-4A25-83A2-46C48E36BD87}" type="pres">
      <dgm:prSet presAssocID="{B6EEC772-928E-4158-A713-DEA4F1B29EA8}" presName="horz1" presStyleCnt="0"/>
      <dgm:spPr/>
    </dgm:pt>
    <dgm:pt modelId="{C5EA7B56-155E-40F2-9B97-BA02B9B5C824}" type="pres">
      <dgm:prSet presAssocID="{B6EEC772-928E-4158-A713-DEA4F1B29EA8}" presName="tx1" presStyleLbl="revTx" presStyleIdx="1" presStyleCnt="2"/>
      <dgm:spPr/>
    </dgm:pt>
    <dgm:pt modelId="{B3FC1CA5-794B-40A0-ACC0-22B70E5541CD}" type="pres">
      <dgm:prSet presAssocID="{B6EEC772-928E-4158-A713-DEA4F1B29EA8}" presName="vert1" presStyleCnt="0"/>
      <dgm:spPr/>
    </dgm:pt>
  </dgm:ptLst>
  <dgm:cxnLst>
    <dgm:cxn modelId="{22FA632B-349E-4302-9B1F-FBE99CCCDEFB}" srcId="{2F763B22-DC0B-4F7C-9898-8CB7A1D3D201}" destId="{48B6CDC5-8D75-4A36-8DD1-E099C7E88A2A}" srcOrd="0" destOrd="0" parTransId="{7CC97F4F-A656-4289-B01C-7B54FF04CEF7}" sibTransId="{EF915B55-33BF-432A-88C6-BEDF85904F1F}"/>
    <dgm:cxn modelId="{DCB01C55-B551-4A9D-AAC7-E918AEBDA901}" type="presOf" srcId="{B6EEC772-928E-4158-A713-DEA4F1B29EA8}" destId="{C5EA7B56-155E-40F2-9B97-BA02B9B5C824}" srcOrd="0" destOrd="0" presId="urn:microsoft.com/office/officeart/2008/layout/LinedList"/>
    <dgm:cxn modelId="{EBEB4159-E297-4DA3-A7E7-440025BB9F79}" type="presOf" srcId="{48B6CDC5-8D75-4A36-8DD1-E099C7E88A2A}" destId="{5D5E22D2-F18F-4FE8-8E39-CC6460EC08AA}" srcOrd="0" destOrd="0" presId="urn:microsoft.com/office/officeart/2008/layout/LinedList"/>
    <dgm:cxn modelId="{9E931EDF-3125-48FC-BDE2-3524DCA13F48}" srcId="{2F763B22-DC0B-4F7C-9898-8CB7A1D3D201}" destId="{B6EEC772-928E-4158-A713-DEA4F1B29EA8}" srcOrd="1" destOrd="0" parTransId="{C090C4BF-D4A0-4437-B29A-AE5B838FDC33}" sibTransId="{63124129-1D9C-4F87-A932-F53CDCD6DF7A}"/>
    <dgm:cxn modelId="{E991EBFC-7E2A-4BA9-A789-E772C24EB825}" type="presOf" srcId="{2F763B22-DC0B-4F7C-9898-8CB7A1D3D201}" destId="{CBC891E7-482A-46DA-BA7D-D313EB34F430}" srcOrd="0" destOrd="0" presId="urn:microsoft.com/office/officeart/2008/layout/LinedList"/>
    <dgm:cxn modelId="{AED29227-814E-447D-9A8C-FA88FF58BAD4}" type="presParOf" srcId="{CBC891E7-482A-46DA-BA7D-D313EB34F430}" destId="{BEFEF0A5-86D7-4A89-8AF1-3C6CAAC09D72}" srcOrd="0" destOrd="0" presId="urn:microsoft.com/office/officeart/2008/layout/LinedList"/>
    <dgm:cxn modelId="{FA2F524B-E3BB-409E-B5D0-C4A26C5F0262}" type="presParOf" srcId="{CBC891E7-482A-46DA-BA7D-D313EB34F430}" destId="{45417CE6-B06F-4572-9C08-2F26A3FE0D87}" srcOrd="1" destOrd="0" presId="urn:microsoft.com/office/officeart/2008/layout/LinedList"/>
    <dgm:cxn modelId="{1458981E-14F2-4047-B138-E68C71926C98}" type="presParOf" srcId="{45417CE6-B06F-4572-9C08-2F26A3FE0D87}" destId="{5D5E22D2-F18F-4FE8-8E39-CC6460EC08AA}" srcOrd="0" destOrd="0" presId="urn:microsoft.com/office/officeart/2008/layout/LinedList"/>
    <dgm:cxn modelId="{00D4C47C-A63C-4CB4-9435-0FFD6D42E605}" type="presParOf" srcId="{45417CE6-B06F-4572-9C08-2F26A3FE0D87}" destId="{01440ED9-9B14-4F60-8899-1EF66742726B}" srcOrd="1" destOrd="0" presId="urn:microsoft.com/office/officeart/2008/layout/LinedList"/>
    <dgm:cxn modelId="{9FAF867E-E15B-4B59-82ED-334C83E27530}" type="presParOf" srcId="{CBC891E7-482A-46DA-BA7D-D313EB34F430}" destId="{38B95C46-BA67-4552-9BB3-629BC68EB0D5}" srcOrd="2" destOrd="0" presId="urn:microsoft.com/office/officeart/2008/layout/LinedList"/>
    <dgm:cxn modelId="{133B84DB-E204-452F-B58A-9EF7137402E1}" type="presParOf" srcId="{CBC891E7-482A-46DA-BA7D-D313EB34F430}" destId="{B0A3FDA3-84F8-4A25-83A2-46C48E36BD87}" srcOrd="3" destOrd="0" presId="urn:microsoft.com/office/officeart/2008/layout/LinedList"/>
    <dgm:cxn modelId="{D0CEBB3E-09E1-4886-8677-DDD33DDB6363}" type="presParOf" srcId="{B0A3FDA3-84F8-4A25-83A2-46C48E36BD87}" destId="{C5EA7B56-155E-40F2-9B97-BA02B9B5C824}" srcOrd="0" destOrd="0" presId="urn:microsoft.com/office/officeart/2008/layout/LinedList"/>
    <dgm:cxn modelId="{F7B8E1B0-D873-4C6A-8A5B-31424551583C}" type="presParOf" srcId="{B0A3FDA3-84F8-4A25-83A2-46C48E36BD87}" destId="{B3FC1CA5-794B-40A0-ACC0-22B70E5541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EED206-2654-4713-9931-DEA1FE3A6E12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CF259E0-B457-42D0-B7CD-F9F9A0D18E70}">
      <dgm:prSet custT="1"/>
      <dgm:spPr/>
      <dgm:t>
        <a:bodyPr/>
        <a:lstStyle/>
        <a:p>
          <a:r>
            <a:rPr lang="en-US" sz="2400" dirty="0"/>
            <a:t>Exposures = </a:t>
          </a:r>
        </a:p>
        <a:p>
          <a:r>
            <a:rPr lang="en-US" sz="2400" dirty="0"/>
            <a:t>Residency Program </a:t>
          </a:r>
          <a:r>
            <a:rPr lang="en-US" sz="2000" dirty="0"/>
            <a:t>(2014/2015 – 2018)</a:t>
          </a:r>
          <a:endParaRPr lang="en-US" sz="2800" dirty="0"/>
        </a:p>
      </dgm:t>
    </dgm:pt>
    <dgm:pt modelId="{07EA6806-7709-4A90-BD25-636B010F8E4E}" type="parTrans" cxnId="{4DDC364E-9B71-41D4-9CC8-A0A00928A69F}">
      <dgm:prSet/>
      <dgm:spPr/>
      <dgm:t>
        <a:bodyPr/>
        <a:lstStyle/>
        <a:p>
          <a:endParaRPr lang="en-US"/>
        </a:p>
      </dgm:t>
    </dgm:pt>
    <dgm:pt modelId="{12875386-7AB0-4072-B0DD-BC9BD6B56C64}" type="sibTrans" cxnId="{4DDC364E-9B71-41D4-9CC8-A0A00928A69F}">
      <dgm:prSet/>
      <dgm:spPr/>
      <dgm:t>
        <a:bodyPr/>
        <a:lstStyle/>
        <a:p>
          <a:endParaRPr lang="en-US"/>
        </a:p>
      </dgm:t>
    </dgm:pt>
    <dgm:pt modelId="{634CA52E-AE87-4BFA-8D89-7022FDFEC007}">
      <dgm:prSet/>
      <dgm:spPr/>
      <dgm:t>
        <a:bodyPr/>
        <a:lstStyle/>
        <a:p>
          <a:r>
            <a:rPr lang="en-US" dirty="0"/>
            <a:t>Measure with CERA Program Director Survey with ACGME Program IDs in Summer/Fall of 2018 (frame questions for Class of 2018)</a:t>
          </a:r>
        </a:p>
      </dgm:t>
    </dgm:pt>
    <dgm:pt modelId="{6DFB292E-0E35-4F84-8D30-C1F45A8C5EF3}" type="parTrans" cxnId="{7DC9E354-6982-4F7A-98AC-9C85C89AB997}">
      <dgm:prSet/>
      <dgm:spPr/>
      <dgm:t>
        <a:bodyPr/>
        <a:lstStyle/>
        <a:p>
          <a:endParaRPr lang="en-US"/>
        </a:p>
      </dgm:t>
    </dgm:pt>
    <dgm:pt modelId="{CA815985-B0A0-4924-9E56-115CDC3C77BB}" type="sibTrans" cxnId="{7DC9E354-6982-4F7A-98AC-9C85C89AB997}">
      <dgm:prSet/>
      <dgm:spPr/>
      <dgm:t>
        <a:bodyPr/>
        <a:lstStyle/>
        <a:p>
          <a:endParaRPr lang="en-US"/>
        </a:p>
      </dgm:t>
    </dgm:pt>
    <dgm:pt modelId="{CFAC60F5-41A0-4C0E-891C-624B80D5850F}">
      <dgm:prSet custT="1"/>
      <dgm:spPr/>
      <dgm:t>
        <a:bodyPr/>
        <a:lstStyle/>
        <a:p>
          <a:r>
            <a:rPr lang="en-US" sz="2000" dirty="0"/>
            <a:t>Outcomes = </a:t>
          </a:r>
        </a:p>
        <a:p>
          <a:r>
            <a:rPr lang="en-US" sz="2000" dirty="0"/>
            <a:t>Family Medicine Residency Graduate Outcomes </a:t>
          </a:r>
        </a:p>
        <a:p>
          <a:r>
            <a:rPr lang="en-US" sz="1800" dirty="0"/>
            <a:t>(3 years post residency)</a:t>
          </a:r>
        </a:p>
      </dgm:t>
    </dgm:pt>
    <dgm:pt modelId="{616F6769-CC82-44BE-8D4A-94E242A63D49}" type="parTrans" cxnId="{C64B2AEB-F310-4715-A0F9-EC4E2C0623FE}">
      <dgm:prSet/>
      <dgm:spPr/>
      <dgm:t>
        <a:bodyPr/>
        <a:lstStyle/>
        <a:p>
          <a:endParaRPr lang="en-US"/>
        </a:p>
      </dgm:t>
    </dgm:pt>
    <dgm:pt modelId="{C04EA00C-274B-43DB-8B46-862256FA85EC}" type="sibTrans" cxnId="{C64B2AEB-F310-4715-A0F9-EC4E2C0623FE}">
      <dgm:prSet/>
      <dgm:spPr/>
      <dgm:t>
        <a:bodyPr/>
        <a:lstStyle/>
        <a:p>
          <a:endParaRPr lang="en-US"/>
        </a:p>
      </dgm:t>
    </dgm:pt>
    <dgm:pt modelId="{4DDA5795-2037-41B8-A11C-A89A8DB6C048}">
      <dgm:prSet/>
      <dgm:spPr/>
      <dgm:t>
        <a:bodyPr/>
        <a:lstStyle/>
        <a:p>
          <a:r>
            <a:rPr lang="en-US" dirty="0"/>
            <a:t>Measure with National Graduate Survey of Class of 2018 (administered in 2021/2022)</a:t>
          </a:r>
        </a:p>
      </dgm:t>
    </dgm:pt>
    <dgm:pt modelId="{36DBA7CB-3836-4455-8BD6-251762A219ED}" type="parTrans" cxnId="{0493D84A-C878-4155-B7F0-DB207049A96E}">
      <dgm:prSet/>
      <dgm:spPr/>
      <dgm:t>
        <a:bodyPr/>
        <a:lstStyle/>
        <a:p>
          <a:endParaRPr lang="en-US"/>
        </a:p>
      </dgm:t>
    </dgm:pt>
    <dgm:pt modelId="{A8C61ED3-BAD3-41F7-B03A-BA65DF01CB92}" type="sibTrans" cxnId="{0493D84A-C878-4155-B7F0-DB207049A96E}">
      <dgm:prSet/>
      <dgm:spPr/>
      <dgm:t>
        <a:bodyPr/>
        <a:lstStyle/>
        <a:p>
          <a:endParaRPr lang="en-US"/>
        </a:p>
      </dgm:t>
    </dgm:pt>
    <dgm:pt modelId="{4DF741F8-F15D-433B-8BD0-40868499860C}" type="pres">
      <dgm:prSet presAssocID="{4FEED206-2654-4713-9931-DEA1FE3A6E12}" presName="Name0" presStyleCnt="0">
        <dgm:presLayoutVars>
          <dgm:dir/>
          <dgm:animLvl val="lvl"/>
          <dgm:resizeHandles val="exact"/>
        </dgm:presLayoutVars>
      </dgm:prSet>
      <dgm:spPr/>
    </dgm:pt>
    <dgm:pt modelId="{F2A0E8D8-B0AD-4176-9784-9EBF6BF5B462}" type="pres">
      <dgm:prSet presAssocID="{ECF259E0-B457-42D0-B7CD-F9F9A0D18E70}" presName="linNode" presStyleCnt="0"/>
      <dgm:spPr/>
    </dgm:pt>
    <dgm:pt modelId="{D2E52538-2BED-4E57-AE81-2A5B5D2EAB1D}" type="pres">
      <dgm:prSet presAssocID="{ECF259E0-B457-42D0-B7CD-F9F9A0D18E70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3EA5537-58EB-43F5-AA4E-8607252D5347}" type="pres">
      <dgm:prSet presAssocID="{ECF259E0-B457-42D0-B7CD-F9F9A0D18E70}" presName="descendantText" presStyleLbl="alignAccFollowNode1" presStyleIdx="0" presStyleCnt="2">
        <dgm:presLayoutVars>
          <dgm:bulletEnabled val="1"/>
        </dgm:presLayoutVars>
      </dgm:prSet>
      <dgm:spPr/>
    </dgm:pt>
    <dgm:pt modelId="{FB4ABA4E-1BBA-4811-A8D1-BF9D91FD27A4}" type="pres">
      <dgm:prSet presAssocID="{12875386-7AB0-4072-B0DD-BC9BD6B56C64}" presName="sp" presStyleCnt="0"/>
      <dgm:spPr/>
    </dgm:pt>
    <dgm:pt modelId="{36A50AC2-F1AB-409F-846F-3F996C6AD732}" type="pres">
      <dgm:prSet presAssocID="{CFAC60F5-41A0-4C0E-891C-624B80D5850F}" presName="linNode" presStyleCnt="0"/>
      <dgm:spPr/>
    </dgm:pt>
    <dgm:pt modelId="{4CAE4381-8F64-4290-912F-7783FDC95C17}" type="pres">
      <dgm:prSet presAssocID="{CFAC60F5-41A0-4C0E-891C-624B80D5850F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C8030EC9-3466-4887-B0FD-409AF44A443E}" type="pres">
      <dgm:prSet presAssocID="{CFAC60F5-41A0-4C0E-891C-624B80D5850F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7DEF217-7105-4CA8-B754-B74A3BB823B7}" type="presOf" srcId="{CFAC60F5-41A0-4C0E-891C-624B80D5850F}" destId="{4CAE4381-8F64-4290-912F-7783FDC95C17}" srcOrd="0" destOrd="0" presId="urn:microsoft.com/office/officeart/2005/8/layout/vList5"/>
    <dgm:cxn modelId="{E7CD7119-DBC0-4C33-AC18-9B2BED28AE0D}" type="presOf" srcId="{4DDA5795-2037-41B8-A11C-A89A8DB6C048}" destId="{C8030EC9-3466-4887-B0FD-409AF44A443E}" srcOrd="0" destOrd="0" presId="urn:microsoft.com/office/officeart/2005/8/layout/vList5"/>
    <dgm:cxn modelId="{0E510844-EA9E-4CE5-9A8C-B7B63EDB567A}" type="presOf" srcId="{ECF259E0-B457-42D0-B7CD-F9F9A0D18E70}" destId="{D2E52538-2BED-4E57-AE81-2A5B5D2EAB1D}" srcOrd="0" destOrd="0" presId="urn:microsoft.com/office/officeart/2005/8/layout/vList5"/>
    <dgm:cxn modelId="{0493D84A-C878-4155-B7F0-DB207049A96E}" srcId="{CFAC60F5-41A0-4C0E-891C-624B80D5850F}" destId="{4DDA5795-2037-41B8-A11C-A89A8DB6C048}" srcOrd="0" destOrd="0" parTransId="{36DBA7CB-3836-4455-8BD6-251762A219ED}" sibTransId="{A8C61ED3-BAD3-41F7-B03A-BA65DF01CB92}"/>
    <dgm:cxn modelId="{4DDC364E-9B71-41D4-9CC8-A0A00928A69F}" srcId="{4FEED206-2654-4713-9931-DEA1FE3A6E12}" destId="{ECF259E0-B457-42D0-B7CD-F9F9A0D18E70}" srcOrd="0" destOrd="0" parTransId="{07EA6806-7709-4A90-BD25-636B010F8E4E}" sibTransId="{12875386-7AB0-4072-B0DD-BC9BD6B56C64}"/>
    <dgm:cxn modelId="{7DC9E354-6982-4F7A-98AC-9C85C89AB997}" srcId="{ECF259E0-B457-42D0-B7CD-F9F9A0D18E70}" destId="{634CA52E-AE87-4BFA-8D89-7022FDFEC007}" srcOrd="0" destOrd="0" parTransId="{6DFB292E-0E35-4F84-8D30-C1F45A8C5EF3}" sibTransId="{CA815985-B0A0-4924-9E56-115CDC3C77BB}"/>
    <dgm:cxn modelId="{84B03989-CCA4-46F1-9AB1-0D417795A8FF}" type="presOf" srcId="{4FEED206-2654-4713-9931-DEA1FE3A6E12}" destId="{4DF741F8-F15D-433B-8BD0-40868499860C}" srcOrd="0" destOrd="0" presId="urn:microsoft.com/office/officeart/2005/8/layout/vList5"/>
    <dgm:cxn modelId="{8C68BB9C-915B-4F4D-9D3A-57844656A171}" type="presOf" srcId="{634CA52E-AE87-4BFA-8D89-7022FDFEC007}" destId="{D3EA5537-58EB-43F5-AA4E-8607252D5347}" srcOrd="0" destOrd="0" presId="urn:microsoft.com/office/officeart/2005/8/layout/vList5"/>
    <dgm:cxn modelId="{C64B2AEB-F310-4715-A0F9-EC4E2C0623FE}" srcId="{4FEED206-2654-4713-9931-DEA1FE3A6E12}" destId="{CFAC60F5-41A0-4C0E-891C-624B80D5850F}" srcOrd="1" destOrd="0" parTransId="{616F6769-CC82-44BE-8D4A-94E242A63D49}" sibTransId="{C04EA00C-274B-43DB-8B46-862256FA85EC}"/>
    <dgm:cxn modelId="{AA562746-A49E-4DB4-88A4-B59D3508DBF9}" type="presParOf" srcId="{4DF741F8-F15D-433B-8BD0-40868499860C}" destId="{F2A0E8D8-B0AD-4176-9784-9EBF6BF5B462}" srcOrd="0" destOrd="0" presId="urn:microsoft.com/office/officeart/2005/8/layout/vList5"/>
    <dgm:cxn modelId="{775F1B98-F9D1-4D01-ACCF-0E297E91CEAF}" type="presParOf" srcId="{F2A0E8D8-B0AD-4176-9784-9EBF6BF5B462}" destId="{D2E52538-2BED-4E57-AE81-2A5B5D2EAB1D}" srcOrd="0" destOrd="0" presId="urn:microsoft.com/office/officeart/2005/8/layout/vList5"/>
    <dgm:cxn modelId="{2CEFCB6C-8420-47BC-94FA-3246835DE2A8}" type="presParOf" srcId="{F2A0E8D8-B0AD-4176-9784-9EBF6BF5B462}" destId="{D3EA5537-58EB-43F5-AA4E-8607252D5347}" srcOrd="1" destOrd="0" presId="urn:microsoft.com/office/officeart/2005/8/layout/vList5"/>
    <dgm:cxn modelId="{59C87264-CD70-4300-92F7-BA8605C4C9DE}" type="presParOf" srcId="{4DF741F8-F15D-433B-8BD0-40868499860C}" destId="{FB4ABA4E-1BBA-4811-A8D1-BF9D91FD27A4}" srcOrd="1" destOrd="0" presId="urn:microsoft.com/office/officeart/2005/8/layout/vList5"/>
    <dgm:cxn modelId="{F3BDE87D-D673-46AD-B0FD-2090E3AB8E2A}" type="presParOf" srcId="{4DF741F8-F15D-433B-8BD0-40868499860C}" destId="{36A50AC2-F1AB-409F-846F-3F996C6AD732}" srcOrd="2" destOrd="0" presId="urn:microsoft.com/office/officeart/2005/8/layout/vList5"/>
    <dgm:cxn modelId="{7FAAFD68-1C91-462B-9082-97F0567F22B8}" type="presParOf" srcId="{36A50AC2-F1AB-409F-846F-3F996C6AD732}" destId="{4CAE4381-8F64-4290-912F-7783FDC95C17}" srcOrd="0" destOrd="0" presId="urn:microsoft.com/office/officeart/2005/8/layout/vList5"/>
    <dgm:cxn modelId="{22C02BCD-B788-473A-8688-382383C7FB71}" type="presParOf" srcId="{36A50AC2-F1AB-409F-846F-3F996C6AD732}" destId="{C8030EC9-3466-4887-B0FD-409AF44A44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62A74F-53A1-45FC-BB88-EEDE7EE708DC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E96A524-9FA8-450B-A8A1-C37165DD63C6}">
      <dgm:prSet/>
      <dgm:spPr/>
      <dgm:t>
        <a:bodyPr/>
        <a:lstStyle/>
        <a:p>
          <a:r>
            <a:rPr lang="en-US" dirty="0"/>
            <a:t>Stephanie </a:t>
          </a:r>
          <a:r>
            <a:rPr lang="en-US" dirty="0" err="1"/>
            <a:t>Rosener</a:t>
          </a:r>
          <a:r>
            <a:rPr lang="en-US" dirty="0"/>
            <a:t>, MD, IBCLC – Pregnancy Care CERA Project</a:t>
          </a:r>
        </a:p>
      </dgm:t>
    </dgm:pt>
    <dgm:pt modelId="{7548B0EC-2FD2-4CC0-9FBC-F0AEA75587F2}" type="parTrans" cxnId="{64A7C0F4-5FB7-4411-9BEA-452F38A9FF43}">
      <dgm:prSet/>
      <dgm:spPr/>
      <dgm:t>
        <a:bodyPr/>
        <a:lstStyle/>
        <a:p>
          <a:endParaRPr lang="en-US"/>
        </a:p>
      </dgm:t>
    </dgm:pt>
    <dgm:pt modelId="{9559937F-4A12-4EEF-8679-66BBA8A686F9}" type="sibTrans" cxnId="{64A7C0F4-5FB7-4411-9BEA-452F38A9FF43}">
      <dgm:prSet/>
      <dgm:spPr/>
      <dgm:t>
        <a:bodyPr/>
        <a:lstStyle/>
        <a:p>
          <a:endParaRPr lang="en-US"/>
        </a:p>
      </dgm:t>
    </dgm:pt>
    <dgm:pt modelId="{74335BCA-4FDE-4D60-9BFA-B64109A987AE}">
      <dgm:prSet/>
      <dgm:spPr/>
      <dgm:t>
        <a:bodyPr/>
        <a:lstStyle/>
        <a:p>
          <a:r>
            <a:rPr lang="en-US" dirty="0"/>
            <a:t>John </a:t>
          </a:r>
          <a:r>
            <a:rPr lang="en-US" dirty="0" err="1"/>
            <a:t>Malaty</a:t>
          </a:r>
          <a:r>
            <a:rPr lang="en-US" dirty="0"/>
            <a:t>, MD – Practice Management Curricula CERA Project</a:t>
          </a:r>
        </a:p>
      </dgm:t>
    </dgm:pt>
    <dgm:pt modelId="{858299E3-123D-41DE-9EBB-AE106F74AF7E}" type="parTrans" cxnId="{5A11C464-A788-4820-8745-579A236DB654}">
      <dgm:prSet/>
      <dgm:spPr/>
      <dgm:t>
        <a:bodyPr/>
        <a:lstStyle/>
        <a:p>
          <a:endParaRPr lang="en-US"/>
        </a:p>
      </dgm:t>
    </dgm:pt>
    <dgm:pt modelId="{90CC1C31-239A-409F-A91F-ED349E38849F}" type="sibTrans" cxnId="{5A11C464-A788-4820-8745-579A236DB654}">
      <dgm:prSet/>
      <dgm:spPr/>
      <dgm:t>
        <a:bodyPr/>
        <a:lstStyle/>
        <a:p>
          <a:endParaRPr lang="en-US"/>
        </a:p>
      </dgm:t>
    </dgm:pt>
    <dgm:pt modelId="{C03FA404-2E17-422F-8FC1-2E76FA6ED614}">
      <dgm:prSet/>
      <dgm:spPr/>
      <dgm:t>
        <a:bodyPr/>
        <a:lstStyle/>
        <a:p>
          <a:r>
            <a:rPr lang="en-US" dirty="0"/>
            <a:t>Amanda Weidner, MPH – Resident Wellness and Burnout CERA Projects</a:t>
          </a:r>
        </a:p>
      </dgm:t>
    </dgm:pt>
    <dgm:pt modelId="{A8415B1D-C088-4ABF-B75D-6E931E8224EF}" type="parTrans" cxnId="{0ABC1FC2-7F14-4585-924F-D57A63321BB2}">
      <dgm:prSet/>
      <dgm:spPr/>
      <dgm:t>
        <a:bodyPr/>
        <a:lstStyle/>
        <a:p>
          <a:endParaRPr lang="en-US"/>
        </a:p>
      </dgm:t>
    </dgm:pt>
    <dgm:pt modelId="{2F17C20D-4ED7-45AB-AA1C-F1A40CF489BC}" type="sibTrans" cxnId="{0ABC1FC2-7F14-4585-924F-D57A63321BB2}">
      <dgm:prSet/>
      <dgm:spPr/>
      <dgm:t>
        <a:bodyPr/>
        <a:lstStyle/>
        <a:p>
          <a:endParaRPr lang="en-US"/>
        </a:p>
      </dgm:t>
    </dgm:pt>
    <dgm:pt modelId="{7F686855-A9E9-4769-ABCB-7137BC76C407}">
      <dgm:prSet/>
      <dgm:spPr/>
      <dgm:t>
        <a:bodyPr/>
        <a:lstStyle/>
        <a:p>
          <a:r>
            <a:rPr lang="en-US" dirty="0"/>
            <a:t>Brandon Brown, MD, FHM – Inpatient Adult Medicine CERA Project</a:t>
          </a:r>
        </a:p>
      </dgm:t>
    </dgm:pt>
    <dgm:pt modelId="{D9AFC91C-8FE8-4D89-8535-4DB162098F20}" type="parTrans" cxnId="{E7C67604-6907-4BE7-B499-7B395BAFC2E8}">
      <dgm:prSet/>
      <dgm:spPr/>
      <dgm:t>
        <a:bodyPr/>
        <a:lstStyle/>
        <a:p>
          <a:endParaRPr lang="en-US"/>
        </a:p>
      </dgm:t>
    </dgm:pt>
    <dgm:pt modelId="{25BF5892-0DE9-4BF9-8906-C57FBAC5E199}" type="sibTrans" cxnId="{E7C67604-6907-4BE7-B499-7B395BAFC2E8}">
      <dgm:prSet/>
      <dgm:spPr/>
      <dgm:t>
        <a:bodyPr/>
        <a:lstStyle/>
        <a:p>
          <a:endParaRPr lang="en-US"/>
        </a:p>
      </dgm:t>
    </dgm:pt>
    <dgm:pt modelId="{3AB4435B-9388-4E55-B807-6CA04706EB77}">
      <dgm:prSet/>
      <dgm:spPr/>
      <dgm:t>
        <a:bodyPr/>
        <a:lstStyle/>
        <a:p>
          <a:r>
            <a:rPr lang="en-US" dirty="0"/>
            <a:t>Anastasia Coutinho, MD, MHS – Resident Wellness and Burnout CERA Projects</a:t>
          </a:r>
        </a:p>
      </dgm:t>
    </dgm:pt>
    <dgm:pt modelId="{48505DB1-C6BE-464D-8856-8683A348F704}" type="parTrans" cxnId="{DB8B1BDE-0404-427F-B9DF-1E01D1400A59}">
      <dgm:prSet/>
      <dgm:spPr/>
      <dgm:t>
        <a:bodyPr/>
        <a:lstStyle/>
        <a:p>
          <a:endParaRPr lang="en-US"/>
        </a:p>
      </dgm:t>
    </dgm:pt>
    <dgm:pt modelId="{CD554645-27C9-4397-8DDE-B9ADBAA6E967}" type="sibTrans" cxnId="{DB8B1BDE-0404-427F-B9DF-1E01D1400A59}">
      <dgm:prSet/>
      <dgm:spPr/>
      <dgm:t>
        <a:bodyPr/>
        <a:lstStyle/>
        <a:p>
          <a:endParaRPr lang="en-US"/>
        </a:p>
      </dgm:t>
    </dgm:pt>
    <dgm:pt modelId="{73B13FE5-B30C-4A1B-9DDC-23FCC179CC59}">
      <dgm:prSet/>
      <dgm:spPr/>
      <dgm:t>
        <a:bodyPr/>
        <a:lstStyle/>
        <a:p>
          <a:r>
            <a:rPr lang="en-US" dirty="0"/>
            <a:t>Wendy Barr, MD, MPH, MSCE– FMROP co-PI</a:t>
          </a:r>
        </a:p>
      </dgm:t>
    </dgm:pt>
    <dgm:pt modelId="{02D20735-8CB1-4387-8B45-47E38DAD59AF}" type="sibTrans" cxnId="{9A9A5448-7AE7-4A6F-B015-496EBA1BB6F6}">
      <dgm:prSet/>
      <dgm:spPr/>
      <dgm:t>
        <a:bodyPr/>
        <a:lstStyle/>
        <a:p>
          <a:endParaRPr lang="en-US"/>
        </a:p>
      </dgm:t>
    </dgm:pt>
    <dgm:pt modelId="{917DA881-DFE4-4293-8E28-22675B4E4301}" type="parTrans" cxnId="{9A9A5448-7AE7-4A6F-B015-496EBA1BB6F6}">
      <dgm:prSet/>
      <dgm:spPr/>
      <dgm:t>
        <a:bodyPr/>
        <a:lstStyle/>
        <a:p>
          <a:endParaRPr lang="en-US"/>
        </a:p>
      </dgm:t>
    </dgm:pt>
    <dgm:pt modelId="{8B7AC393-2809-47D0-B793-24D256225D1B}">
      <dgm:prSet/>
      <dgm:spPr/>
      <dgm:t>
        <a:bodyPr/>
        <a:lstStyle/>
        <a:p>
          <a:r>
            <a:rPr lang="en-US" dirty="0"/>
            <a:t>Sarah Fleischer, MS – FMROP Data Analyst</a:t>
          </a:r>
        </a:p>
      </dgm:t>
    </dgm:pt>
    <dgm:pt modelId="{364165D4-7492-4618-8F67-1E78C0ED78C7}" type="parTrans" cxnId="{1974A8A5-1AB2-4F7E-B158-06BD77E49861}">
      <dgm:prSet/>
      <dgm:spPr/>
      <dgm:t>
        <a:bodyPr/>
        <a:lstStyle/>
        <a:p>
          <a:endParaRPr lang="en-US"/>
        </a:p>
      </dgm:t>
    </dgm:pt>
    <dgm:pt modelId="{111FEED7-C412-487F-90B1-372DFA169F32}" type="sibTrans" cxnId="{1974A8A5-1AB2-4F7E-B158-06BD77E49861}">
      <dgm:prSet/>
      <dgm:spPr/>
      <dgm:t>
        <a:bodyPr/>
        <a:lstStyle/>
        <a:p>
          <a:endParaRPr lang="en-US"/>
        </a:p>
      </dgm:t>
    </dgm:pt>
    <dgm:pt modelId="{2255BAEB-1D30-4A05-93F1-62EDE32338D5}" type="pres">
      <dgm:prSet presAssocID="{0D62A74F-53A1-45FC-BB88-EEDE7EE708DC}" presName="Name0" presStyleCnt="0">
        <dgm:presLayoutVars>
          <dgm:chMax val="7"/>
          <dgm:chPref val="7"/>
          <dgm:dir/>
        </dgm:presLayoutVars>
      </dgm:prSet>
      <dgm:spPr/>
    </dgm:pt>
    <dgm:pt modelId="{C5E42584-65D2-464C-BB6A-C9EC21E67A0B}" type="pres">
      <dgm:prSet presAssocID="{0D62A74F-53A1-45FC-BB88-EEDE7EE708DC}" presName="Name1" presStyleCnt="0"/>
      <dgm:spPr/>
    </dgm:pt>
    <dgm:pt modelId="{53C3CF28-6135-4917-AE1C-13CD5328B020}" type="pres">
      <dgm:prSet presAssocID="{0D62A74F-53A1-45FC-BB88-EEDE7EE708DC}" presName="cycle" presStyleCnt="0"/>
      <dgm:spPr/>
    </dgm:pt>
    <dgm:pt modelId="{1F2DA5CA-D71C-4E9C-B463-6684256BCC1A}" type="pres">
      <dgm:prSet presAssocID="{0D62A74F-53A1-45FC-BB88-EEDE7EE708DC}" presName="srcNode" presStyleLbl="node1" presStyleIdx="0" presStyleCnt="7"/>
      <dgm:spPr/>
    </dgm:pt>
    <dgm:pt modelId="{3276737E-0EA0-4118-A498-2142A0C29936}" type="pres">
      <dgm:prSet presAssocID="{0D62A74F-53A1-45FC-BB88-EEDE7EE708DC}" presName="conn" presStyleLbl="parChTrans1D2" presStyleIdx="0" presStyleCnt="1"/>
      <dgm:spPr/>
    </dgm:pt>
    <dgm:pt modelId="{76FAF1B3-EFEC-4CCF-93C3-C9020B76D1AC}" type="pres">
      <dgm:prSet presAssocID="{0D62A74F-53A1-45FC-BB88-EEDE7EE708DC}" presName="extraNode" presStyleLbl="node1" presStyleIdx="0" presStyleCnt="7"/>
      <dgm:spPr/>
    </dgm:pt>
    <dgm:pt modelId="{B3E29C68-978A-4EAB-91F5-48369EEFBC6E}" type="pres">
      <dgm:prSet presAssocID="{0D62A74F-53A1-45FC-BB88-EEDE7EE708DC}" presName="dstNode" presStyleLbl="node1" presStyleIdx="0" presStyleCnt="7"/>
      <dgm:spPr/>
    </dgm:pt>
    <dgm:pt modelId="{F9B3BC06-0B3A-4F28-852F-E9C5F81EE38D}" type="pres">
      <dgm:prSet presAssocID="{73B13FE5-B30C-4A1B-9DDC-23FCC179CC59}" presName="text_1" presStyleLbl="node1" presStyleIdx="0" presStyleCnt="7">
        <dgm:presLayoutVars>
          <dgm:bulletEnabled val="1"/>
        </dgm:presLayoutVars>
      </dgm:prSet>
      <dgm:spPr/>
    </dgm:pt>
    <dgm:pt modelId="{28A05AA0-95C3-4D1C-8663-048CCA2C5F06}" type="pres">
      <dgm:prSet presAssocID="{73B13FE5-B30C-4A1B-9DDC-23FCC179CC59}" presName="accent_1" presStyleCnt="0"/>
      <dgm:spPr/>
    </dgm:pt>
    <dgm:pt modelId="{FB072038-F1D6-41A5-B628-BDD7EDDCCC7A}" type="pres">
      <dgm:prSet presAssocID="{73B13FE5-B30C-4A1B-9DDC-23FCC179CC59}" presName="accentRepeatNode" presStyleLbl="solidFgAcc1" presStyleIdx="0" presStyleCnt="7" custLinFactNeighborX="1733" custLinFactNeighborY="708"/>
      <dgm:spPr>
        <a:blipFill rotWithShape="0">
          <a:blip xmlns:r="http://schemas.openxmlformats.org/officeDocument/2006/relationships" r:embed="rId1"/>
          <a:srcRect/>
          <a:stretch>
            <a:fillRect t="-25000" b="-25000"/>
          </a:stretch>
        </a:blipFill>
      </dgm:spPr>
    </dgm:pt>
    <dgm:pt modelId="{9005D2D1-0AF3-48F1-AFC8-8A1862838BDB}" type="pres">
      <dgm:prSet presAssocID="{8B7AC393-2809-47D0-B793-24D256225D1B}" presName="text_2" presStyleLbl="node1" presStyleIdx="1" presStyleCnt="7">
        <dgm:presLayoutVars>
          <dgm:bulletEnabled val="1"/>
        </dgm:presLayoutVars>
      </dgm:prSet>
      <dgm:spPr/>
    </dgm:pt>
    <dgm:pt modelId="{EE24267E-548C-42BF-AC8F-CBE5F253BE72}" type="pres">
      <dgm:prSet presAssocID="{8B7AC393-2809-47D0-B793-24D256225D1B}" presName="accent_2" presStyleCnt="0"/>
      <dgm:spPr/>
    </dgm:pt>
    <dgm:pt modelId="{4C79FD87-9C24-41C6-AFE3-86576DE86545}" type="pres">
      <dgm:prSet presAssocID="{8B7AC393-2809-47D0-B793-24D256225D1B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3A08EFC2-4FA4-4CBA-B925-88C568A4E73E}" type="pres">
      <dgm:prSet presAssocID="{7F686855-A9E9-4769-ABCB-7137BC76C407}" presName="text_3" presStyleLbl="node1" presStyleIdx="2" presStyleCnt="7">
        <dgm:presLayoutVars>
          <dgm:bulletEnabled val="1"/>
        </dgm:presLayoutVars>
      </dgm:prSet>
      <dgm:spPr/>
    </dgm:pt>
    <dgm:pt modelId="{407EA259-4DC6-4989-A104-8860651FB2CE}" type="pres">
      <dgm:prSet presAssocID="{7F686855-A9E9-4769-ABCB-7137BC76C407}" presName="accent_3" presStyleCnt="0"/>
      <dgm:spPr/>
    </dgm:pt>
    <dgm:pt modelId="{6774FD44-B0C7-4CE9-87A3-F51FCC72509F}" type="pres">
      <dgm:prSet presAssocID="{7F686855-A9E9-4769-ABCB-7137BC76C407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7000" r="-7000"/>
          </a:stretch>
        </a:blipFill>
      </dgm:spPr>
    </dgm:pt>
    <dgm:pt modelId="{3EE67E58-7DF1-4022-963B-E695513E9998}" type="pres">
      <dgm:prSet presAssocID="{7E96A524-9FA8-450B-A8A1-C37165DD63C6}" presName="text_4" presStyleLbl="node1" presStyleIdx="3" presStyleCnt="7">
        <dgm:presLayoutVars>
          <dgm:bulletEnabled val="1"/>
        </dgm:presLayoutVars>
      </dgm:prSet>
      <dgm:spPr/>
    </dgm:pt>
    <dgm:pt modelId="{9FB67B68-655F-431D-8901-E0CAE9112ACE}" type="pres">
      <dgm:prSet presAssocID="{7E96A524-9FA8-450B-A8A1-C37165DD63C6}" presName="accent_4" presStyleCnt="0"/>
      <dgm:spPr/>
    </dgm:pt>
    <dgm:pt modelId="{E405DBE6-55C1-4B2F-9768-E6F3840E5175}" type="pres">
      <dgm:prSet presAssocID="{7E96A524-9FA8-450B-A8A1-C37165DD63C6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t="-20000" b="-20000"/>
          </a:stretch>
        </a:blipFill>
      </dgm:spPr>
    </dgm:pt>
    <dgm:pt modelId="{C3F3FF30-63C3-4F67-9B4F-B9A6E09FBE44}" type="pres">
      <dgm:prSet presAssocID="{74335BCA-4FDE-4D60-9BFA-B64109A987AE}" presName="text_5" presStyleLbl="node1" presStyleIdx="4" presStyleCnt="7">
        <dgm:presLayoutVars>
          <dgm:bulletEnabled val="1"/>
        </dgm:presLayoutVars>
      </dgm:prSet>
      <dgm:spPr/>
    </dgm:pt>
    <dgm:pt modelId="{14C8E14E-FF61-41F0-B162-95DAEF5A319C}" type="pres">
      <dgm:prSet presAssocID="{74335BCA-4FDE-4D60-9BFA-B64109A987AE}" presName="accent_5" presStyleCnt="0"/>
      <dgm:spPr/>
    </dgm:pt>
    <dgm:pt modelId="{1E99FF9E-30B4-4377-A4A9-9F7D6CBBDAD2}" type="pres">
      <dgm:prSet presAssocID="{74335BCA-4FDE-4D60-9BFA-B64109A987AE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t="-25000" b="-25000"/>
          </a:stretch>
        </a:blipFill>
      </dgm:spPr>
    </dgm:pt>
    <dgm:pt modelId="{6E26C178-7A24-4395-879F-F2009C873AF1}" type="pres">
      <dgm:prSet presAssocID="{3AB4435B-9388-4E55-B807-6CA04706EB77}" presName="text_6" presStyleLbl="node1" presStyleIdx="5" presStyleCnt="7">
        <dgm:presLayoutVars>
          <dgm:bulletEnabled val="1"/>
        </dgm:presLayoutVars>
      </dgm:prSet>
      <dgm:spPr/>
    </dgm:pt>
    <dgm:pt modelId="{73AF772D-9848-4D2B-92D7-1667A6065F5C}" type="pres">
      <dgm:prSet presAssocID="{3AB4435B-9388-4E55-B807-6CA04706EB77}" presName="accent_6" presStyleCnt="0"/>
      <dgm:spPr/>
    </dgm:pt>
    <dgm:pt modelId="{BC47737D-4B52-4BB5-85F2-18FF40CE6842}" type="pres">
      <dgm:prSet presAssocID="{3AB4435B-9388-4E55-B807-6CA04706EB77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2000" r="-2000"/>
          </a:stretch>
        </a:blipFill>
      </dgm:spPr>
    </dgm:pt>
    <dgm:pt modelId="{99564380-D919-454E-B6F8-73564D23E495}" type="pres">
      <dgm:prSet presAssocID="{C03FA404-2E17-422F-8FC1-2E76FA6ED614}" presName="text_7" presStyleLbl="node1" presStyleIdx="6" presStyleCnt="7">
        <dgm:presLayoutVars>
          <dgm:bulletEnabled val="1"/>
        </dgm:presLayoutVars>
      </dgm:prSet>
      <dgm:spPr/>
    </dgm:pt>
    <dgm:pt modelId="{86C375F4-6C42-4A42-B8B8-25190C46271B}" type="pres">
      <dgm:prSet presAssocID="{C03FA404-2E17-422F-8FC1-2E76FA6ED614}" presName="accent_7" presStyleCnt="0"/>
      <dgm:spPr/>
    </dgm:pt>
    <dgm:pt modelId="{75B58659-7DA2-47DC-962D-761F73BC626B}" type="pres">
      <dgm:prSet presAssocID="{C03FA404-2E17-422F-8FC1-2E76FA6ED614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/>
          </a:stretch>
        </a:blipFill>
      </dgm:spPr>
    </dgm:pt>
  </dgm:ptLst>
  <dgm:cxnLst>
    <dgm:cxn modelId="{E7C67604-6907-4BE7-B499-7B395BAFC2E8}" srcId="{0D62A74F-53A1-45FC-BB88-EEDE7EE708DC}" destId="{7F686855-A9E9-4769-ABCB-7137BC76C407}" srcOrd="2" destOrd="0" parTransId="{D9AFC91C-8FE8-4D89-8535-4DB162098F20}" sibTransId="{25BF5892-0DE9-4BF9-8906-C57FBAC5E199}"/>
    <dgm:cxn modelId="{D9B1BB20-6081-430D-B955-B1C71740E2BA}" type="presOf" srcId="{73B13FE5-B30C-4A1B-9DDC-23FCC179CC59}" destId="{F9B3BC06-0B3A-4F28-852F-E9C5F81EE38D}" srcOrd="0" destOrd="0" presId="urn:microsoft.com/office/officeart/2008/layout/VerticalCurvedList"/>
    <dgm:cxn modelId="{1FAFAB2B-9AB9-460B-9ABC-DC861DE520D3}" type="presOf" srcId="{0D62A74F-53A1-45FC-BB88-EEDE7EE708DC}" destId="{2255BAEB-1D30-4A05-93F1-62EDE32338D5}" srcOrd="0" destOrd="0" presId="urn:microsoft.com/office/officeart/2008/layout/VerticalCurvedList"/>
    <dgm:cxn modelId="{5A11C464-A788-4820-8745-579A236DB654}" srcId="{0D62A74F-53A1-45FC-BB88-EEDE7EE708DC}" destId="{74335BCA-4FDE-4D60-9BFA-B64109A987AE}" srcOrd="4" destOrd="0" parTransId="{858299E3-123D-41DE-9EBB-AE106F74AF7E}" sibTransId="{90CC1C31-239A-409F-A91F-ED349E38849F}"/>
    <dgm:cxn modelId="{9A9A5448-7AE7-4A6F-B015-496EBA1BB6F6}" srcId="{0D62A74F-53A1-45FC-BB88-EEDE7EE708DC}" destId="{73B13FE5-B30C-4A1B-9DDC-23FCC179CC59}" srcOrd="0" destOrd="0" parTransId="{917DA881-DFE4-4293-8E28-22675B4E4301}" sibTransId="{02D20735-8CB1-4387-8B45-47E38DAD59AF}"/>
    <dgm:cxn modelId="{B1DBCE83-58EA-40A8-9993-F958C19418B2}" type="presOf" srcId="{8B7AC393-2809-47D0-B793-24D256225D1B}" destId="{9005D2D1-0AF3-48F1-AFC8-8A1862838BDB}" srcOrd="0" destOrd="0" presId="urn:microsoft.com/office/officeart/2008/layout/VerticalCurvedList"/>
    <dgm:cxn modelId="{DE21EA90-5227-4695-B471-7C7C04163A64}" type="presOf" srcId="{7E96A524-9FA8-450B-A8A1-C37165DD63C6}" destId="{3EE67E58-7DF1-4022-963B-E695513E9998}" srcOrd="0" destOrd="0" presId="urn:microsoft.com/office/officeart/2008/layout/VerticalCurvedList"/>
    <dgm:cxn modelId="{92A05E98-9BF0-4A16-9698-8CBBEEB7A33A}" type="presOf" srcId="{7F686855-A9E9-4769-ABCB-7137BC76C407}" destId="{3A08EFC2-4FA4-4CBA-B925-88C568A4E73E}" srcOrd="0" destOrd="0" presId="urn:microsoft.com/office/officeart/2008/layout/VerticalCurvedList"/>
    <dgm:cxn modelId="{7AD098A2-355B-4D5A-9182-B44B7D641D72}" type="presOf" srcId="{3AB4435B-9388-4E55-B807-6CA04706EB77}" destId="{6E26C178-7A24-4395-879F-F2009C873AF1}" srcOrd="0" destOrd="0" presId="urn:microsoft.com/office/officeart/2008/layout/VerticalCurvedList"/>
    <dgm:cxn modelId="{1974A8A5-1AB2-4F7E-B158-06BD77E49861}" srcId="{0D62A74F-53A1-45FC-BB88-EEDE7EE708DC}" destId="{8B7AC393-2809-47D0-B793-24D256225D1B}" srcOrd="1" destOrd="0" parTransId="{364165D4-7492-4618-8F67-1E78C0ED78C7}" sibTransId="{111FEED7-C412-487F-90B1-372DFA169F32}"/>
    <dgm:cxn modelId="{D508AFAC-E811-4CFF-9193-219E641FC326}" type="presOf" srcId="{C03FA404-2E17-422F-8FC1-2E76FA6ED614}" destId="{99564380-D919-454E-B6F8-73564D23E495}" srcOrd="0" destOrd="0" presId="urn:microsoft.com/office/officeart/2008/layout/VerticalCurvedList"/>
    <dgm:cxn modelId="{A956E7B5-726F-4B80-AE9A-8310768A6A65}" type="presOf" srcId="{74335BCA-4FDE-4D60-9BFA-B64109A987AE}" destId="{C3F3FF30-63C3-4F67-9B4F-B9A6E09FBE44}" srcOrd="0" destOrd="0" presId="urn:microsoft.com/office/officeart/2008/layout/VerticalCurvedList"/>
    <dgm:cxn modelId="{0ABC1FC2-7F14-4585-924F-D57A63321BB2}" srcId="{0D62A74F-53A1-45FC-BB88-EEDE7EE708DC}" destId="{C03FA404-2E17-422F-8FC1-2E76FA6ED614}" srcOrd="6" destOrd="0" parTransId="{A8415B1D-C088-4ABF-B75D-6E931E8224EF}" sibTransId="{2F17C20D-4ED7-45AB-AA1C-F1A40CF489BC}"/>
    <dgm:cxn modelId="{273C33CD-669E-4F7B-853C-C137243B178A}" type="presOf" srcId="{02D20735-8CB1-4387-8B45-47E38DAD59AF}" destId="{3276737E-0EA0-4118-A498-2142A0C29936}" srcOrd="0" destOrd="0" presId="urn:microsoft.com/office/officeart/2008/layout/VerticalCurvedList"/>
    <dgm:cxn modelId="{DB8B1BDE-0404-427F-B9DF-1E01D1400A59}" srcId="{0D62A74F-53A1-45FC-BB88-EEDE7EE708DC}" destId="{3AB4435B-9388-4E55-B807-6CA04706EB77}" srcOrd="5" destOrd="0" parTransId="{48505DB1-C6BE-464D-8856-8683A348F704}" sibTransId="{CD554645-27C9-4397-8DDE-B9ADBAA6E967}"/>
    <dgm:cxn modelId="{64A7C0F4-5FB7-4411-9BEA-452F38A9FF43}" srcId="{0D62A74F-53A1-45FC-BB88-EEDE7EE708DC}" destId="{7E96A524-9FA8-450B-A8A1-C37165DD63C6}" srcOrd="3" destOrd="0" parTransId="{7548B0EC-2FD2-4CC0-9FBC-F0AEA75587F2}" sibTransId="{9559937F-4A12-4EEF-8679-66BBA8A686F9}"/>
    <dgm:cxn modelId="{C190372F-5196-4D24-9180-62CB643EBEBB}" type="presParOf" srcId="{2255BAEB-1D30-4A05-93F1-62EDE32338D5}" destId="{C5E42584-65D2-464C-BB6A-C9EC21E67A0B}" srcOrd="0" destOrd="0" presId="urn:microsoft.com/office/officeart/2008/layout/VerticalCurvedList"/>
    <dgm:cxn modelId="{B98A82EB-5850-4E9E-A413-2C97F160D1D7}" type="presParOf" srcId="{C5E42584-65D2-464C-BB6A-C9EC21E67A0B}" destId="{53C3CF28-6135-4917-AE1C-13CD5328B020}" srcOrd="0" destOrd="0" presId="urn:microsoft.com/office/officeart/2008/layout/VerticalCurvedList"/>
    <dgm:cxn modelId="{1139E19E-A0D0-49AC-828E-2F128994BD17}" type="presParOf" srcId="{53C3CF28-6135-4917-AE1C-13CD5328B020}" destId="{1F2DA5CA-D71C-4E9C-B463-6684256BCC1A}" srcOrd="0" destOrd="0" presId="urn:microsoft.com/office/officeart/2008/layout/VerticalCurvedList"/>
    <dgm:cxn modelId="{9ED74308-FC15-452E-AE46-52D51F972F79}" type="presParOf" srcId="{53C3CF28-6135-4917-AE1C-13CD5328B020}" destId="{3276737E-0EA0-4118-A498-2142A0C29936}" srcOrd="1" destOrd="0" presId="urn:microsoft.com/office/officeart/2008/layout/VerticalCurvedList"/>
    <dgm:cxn modelId="{9791CAD9-98FF-49A2-B121-97BD8B5CF273}" type="presParOf" srcId="{53C3CF28-6135-4917-AE1C-13CD5328B020}" destId="{76FAF1B3-EFEC-4CCF-93C3-C9020B76D1AC}" srcOrd="2" destOrd="0" presId="urn:microsoft.com/office/officeart/2008/layout/VerticalCurvedList"/>
    <dgm:cxn modelId="{01F446B9-F4AB-4E41-84CA-398750CCEDA9}" type="presParOf" srcId="{53C3CF28-6135-4917-AE1C-13CD5328B020}" destId="{B3E29C68-978A-4EAB-91F5-48369EEFBC6E}" srcOrd="3" destOrd="0" presId="urn:microsoft.com/office/officeart/2008/layout/VerticalCurvedList"/>
    <dgm:cxn modelId="{6AB8813E-6EAE-4B17-B0D7-FF0526F4F486}" type="presParOf" srcId="{C5E42584-65D2-464C-BB6A-C9EC21E67A0B}" destId="{F9B3BC06-0B3A-4F28-852F-E9C5F81EE38D}" srcOrd="1" destOrd="0" presId="urn:microsoft.com/office/officeart/2008/layout/VerticalCurvedList"/>
    <dgm:cxn modelId="{BD9012BB-F44C-4405-A5A6-A97E7C4C40E5}" type="presParOf" srcId="{C5E42584-65D2-464C-BB6A-C9EC21E67A0B}" destId="{28A05AA0-95C3-4D1C-8663-048CCA2C5F06}" srcOrd="2" destOrd="0" presId="urn:microsoft.com/office/officeart/2008/layout/VerticalCurvedList"/>
    <dgm:cxn modelId="{BCB6E1E7-C8FE-4468-A30A-3177E7CA0E11}" type="presParOf" srcId="{28A05AA0-95C3-4D1C-8663-048CCA2C5F06}" destId="{FB072038-F1D6-41A5-B628-BDD7EDDCCC7A}" srcOrd="0" destOrd="0" presId="urn:microsoft.com/office/officeart/2008/layout/VerticalCurvedList"/>
    <dgm:cxn modelId="{00A012EB-BFCA-4DA8-ACAE-932704D23F74}" type="presParOf" srcId="{C5E42584-65D2-464C-BB6A-C9EC21E67A0B}" destId="{9005D2D1-0AF3-48F1-AFC8-8A1862838BDB}" srcOrd="3" destOrd="0" presId="urn:microsoft.com/office/officeart/2008/layout/VerticalCurvedList"/>
    <dgm:cxn modelId="{E1731519-031E-47A4-A180-A5B5240E6F56}" type="presParOf" srcId="{C5E42584-65D2-464C-BB6A-C9EC21E67A0B}" destId="{EE24267E-548C-42BF-AC8F-CBE5F253BE72}" srcOrd="4" destOrd="0" presId="urn:microsoft.com/office/officeart/2008/layout/VerticalCurvedList"/>
    <dgm:cxn modelId="{8B67A2DA-09B9-4DEF-ACFF-8CAA6BE85AA4}" type="presParOf" srcId="{EE24267E-548C-42BF-AC8F-CBE5F253BE72}" destId="{4C79FD87-9C24-41C6-AFE3-86576DE86545}" srcOrd="0" destOrd="0" presId="urn:microsoft.com/office/officeart/2008/layout/VerticalCurvedList"/>
    <dgm:cxn modelId="{DC9A98C0-6B33-41CB-8244-139BFE831C49}" type="presParOf" srcId="{C5E42584-65D2-464C-BB6A-C9EC21E67A0B}" destId="{3A08EFC2-4FA4-4CBA-B925-88C568A4E73E}" srcOrd="5" destOrd="0" presId="urn:microsoft.com/office/officeart/2008/layout/VerticalCurvedList"/>
    <dgm:cxn modelId="{D967433C-3637-41B3-9D5C-3F68C8F1AFC2}" type="presParOf" srcId="{C5E42584-65D2-464C-BB6A-C9EC21E67A0B}" destId="{407EA259-4DC6-4989-A104-8860651FB2CE}" srcOrd="6" destOrd="0" presId="urn:microsoft.com/office/officeart/2008/layout/VerticalCurvedList"/>
    <dgm:cxn modelId="{6689DE36-3FC8-4A43-8B44-936C8E70646F}" type="presParOf" srcId="{407EA259-4DC6-4989-A104-8860651FB2CE}" destId="{6774FD44-B0C7-4CE9-87A3-F51FCC72509F}" srcOrd="0" destOrd="0" presId="urn:microsoft.com/office/officeart/2008/layout/VerticalCurvedList"/>
    <dgm:cxn modelId="{2D94FE5D-8236-43ED-A129-9645D32060BC}" type="presParOf" srcId="{C5E42584-65D2-464C-BB6A-C9EC21E67A0B}" destId="{3EE67E58-7DF1-4022-963B-E695513E9998}" srcOrd="7" destOrd="0" presId="urn:microsoft.com/office/officeart/2008/layout/VerticalCurvedList"/>
    <dgm:cxn modelId="{9FF28FA9-0D90-4161-B2B5-819441DD7499}" type="presParOf" srcId="{C5E42584-65D2-464C-BB6A-C9EC21E67A0B}" destId="{9FB67B68-655F-431D-8901-E0CAE9112ACE}" srcOrd="8" destOrd="0" presId="urn:microsoft.com/office/officeart/2008/layout/VerticalCurvedList"/>
    <dgm:cxn modelId="{1DB6FF37-BE9E-493A-8B11-278C34E0AEAD}" type="presParOf" srcId="{9FB67B68-655F-431D-8901-E0CAE9112ACE}" destId="{E405DBE6-55C1-4B2F-9768-E6F3840E5175}" srcOrd="0" destOrd="0" presId="urn:microsoft.com/office/officeart/2008/layout/VerticalCurvedList"/>
    <dgm:cxn modelId="{404451E0-112D-4297-AC01-8FF1EF14E1C8}" type="presParOf" srcId="{C5E42584-65D2-464C-BB6A-C9EC21E67A0B}" destId="{C3F3FF30-63C3-4F67-9B4F-B9A6E09FBE44}" srcOrd="9" destOrd="0" presId="urn:microsoft.com/office/officeart/2008/layout/VerticalCurvedList"/>
    <dgm:cxn modelId="{3BE6F4C2-F6AA-407F-833C-8C08C40E876E}" type="presParOf" srcId="{C5E42584-65D2-464C-BB6A-C9EC21E67A0B}" destId="{14C8E14E-FF61-41F0-B162-95DAEF5A319C}" srcOrd="10" destOrd="0" presId="urn:microsoft.com/office/officeart/2008/layout/VerticalCurvedList"/>
    <dgm:cxn modelId="{30EC99EB-6447-4B59-83EA-3C3B0BCE6477}" type="presParOf" srcId="{14C8E14E-FF61-41F0-B162-95DAEF5A319C}" destId="{1E99FF9E-30B4-4377-A4A9-9F7D6CBBDAD2}" srcOrd="0" destOrd="0" presId="urn:microsoft.com/office/officeart/2008/layout/VerticalCurvedList"/>
    <dgm:cxn modelId="{F704391A-5AB2-48DB-8D6F-EC927F6180F6}" type="presParOf" srcId="{C5E42584-65D2-464C-BB6A-C9EC21E67A0B}" destId="{6E26C178-7A24-4395-879F-F2009C873AF1}" srcOrd="11" destOrd="0" presId="urn:microsoft.com/office/officeart/2008/layout/VerticalCurvedList"/>
    <dgm:cxn modelId="{B1205B8C-57AD-4C04-B667-D394A265B018}" type="presParOf" srcId="{C5E42584-65D2-464C-BB6A-C9EC21E67A0B}" destId="{73AF772D-9848-4D2B-92D7-1667A6065F5C}" srcOrd="12" destOrd="0" presId="urn:microsoft.com/office/officeart/2008/layout/VerticalCurvedList"/>
    <dgm:cxn modelId="{0B95D3EF-3CEB-4A99-8FE5-0536ADB9C723}" type="presParOf" srcId="{73AF772D-9848-4D2B-92D7-1667A6065F5C}" destId="{BC47737D-4B52-4BB5-85F2-18FF40CE6842}" srcOrd="0" destOrd="0" presId="urn:microsoft.com/office/officeart/2008/layout/VerticalCurvedList"/>
    <dgm:cxn modelId="{A9E48119-7B05-4672-92FF-AAE1E0DF7369}" type="presParOf" srcId="{C5E42584-65D2-464C-BB6A-C9EC21E67A0B}" destId="{99564380-D919-454E-B6F8-73564D23E495}" srcOrd="13" destOrd="0" presId="urn:microsoft.com/office/officeart/2008/layout/VerticalCurvedList"/>
    <dgm:cxn modelId="{68CB4D87-FC40-49D4-96AD-777B052AE47B}" type="presParOf" srcId="{C5E42584-65D2-464C-BB6A-C9EC21E67A0B}" destId="{86C375F4-6C42-4A42-B8B8-25190C46271B}" srcOrd="14" destOrd="0" presId="urn:microsoft.com/office/officeart/2008/layout/VerticalCurvedList"/>
    <dgm:cxn modelId="{56DC1E87-9DA5-4C4D-BB82-CD5417DA3245}" type="presParOf" srcId="{86C375F4-6C42-4A42-B8B8-25190C46271B}" destId="{75B58659-7DA2-47DC-962D-761F73BC626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AECA1-1859-4214-827A-2A234E163AE9}">
      <dsp:nvSpPr>
        <dsp:cNvPr id="0" name=""/>
        <dsp:cNvSpPr/>
      </dsp:nvSpPr>
      <dsp:spPr>
        <a:xfrm>
          <a:off x="0" y="25748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Resident Recruitment</a:t>
          </a:r>
        </a:p>
      </dsp:txBody>
      <dsp:txXfrm>
        <a:off x="38381" y="64129"/>
        <a:ext cx="10438838" cy="709478"/>
      </dsp:txXfrm>
    </dsp:sp>
    <dsp:sp modelId="{A31B90AB-44E6-47CF-B56C-71807ECF54EB}">
      <dsp:nvSpPr>
        <dsp:cNvPr id="0" name=""/>
        <dsp:cNvSpPr/>
      </dsp:nvSpPr>
      <dsp:spPr>
        <a:xfrm>
          <a:off x="0" y="904148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Program Improvement</a:t>
          </a:r>
        </a:p>
      </dsp:txBody>
      <dsp:txXfrm>
        <a:off x="38381" y="942529"/>
        <a:ext cx="10438838" cy="709478"/>
      </dsp:txXfrm>
    </dsp:sp>
    <dsp:sp modelId="{90976351-EEC0-4AB8-A6FE-FCEA233CD428}">
      <dsp:nvSpPr>
        <dsp:cNvPr id="0" name=""/>
        <dsp:cNvSpPr/>
      </dsp:nvSpPr>
      <dsp:spPr>
        <a:xfrm>
          <a:off x="0" y="1782549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Annual Program Evaluation (APE)</a:t>
          </a:r>
        </a:p>
      </dsp:txBody>
      <dsp:txXfrm>
        <a:off x="38381" y="1820930"/>
        <a:ext cx="10438838" cy="709478"/>
      </dsp:txXfrm>
    </dsp:sp>
    <dsp:sp modelId="{9C0B7C4E-42DB-4912-9205-B89127E681ED}">
      <dsp:nvSpPr>
        <dsp:cNvPr id="0" name=""/>
        <dsp:cNvSpPr/>
      </dsp:nvSpPr>
      <dsp:spPr>
        <a:xfrm>
          <a:off x="0" y="2660949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Advocacy for your program</a:t>
          </a:r>
        </a:p>
      </dsp:txBody>
      <dsp:txXfrm>
        <a:off x="38381" y="2699330"/>
        <a:ext cx="10438838" cy="709478"/>
      </dsp:txXfrm>
    </dsp:sp>
    <dsp:sp modelId="{425E6DE1-19E2-43A4-8888-A2B8B82D5752}">
      <dsp:nvSpPr>
        <dsp:cNvPr id="0" name=""/>
        <dsp:cNvSpPr/>
      </dsp:nvSpPr>
      <dsp:spPr>
        <a:xfrm>
          <a:off x="0" y="3539349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Resident and Faculty Scholarship</a:t>
          </a:r>
        </a:p>
      </dsp:txBody>
      <dsp:txXfrm>
        <a:off x="38381" y="3577730"/>
        <a:ext cx="10438838" cy="709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47D6C-3E8B-4C7F-BD04-D2260E41D059}">
      <dsp:nvSpPr>
        <dsp:cNvPr id="0" name=""/>
        <dsp:cNvSpPr/>
      </dsp:nvSpPr>
      <dsp:spPr>
        <a:xfrm>
          <a:off x="0" y="169339"/>
          <a:ext cx="6666833" cy="10342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Share the annual data with faculty and residents</a:t>
          </a:r>
        </a:p>
      </dsp:txBody>
      <dsp:txXfrm>
        <a:off x="50489" y="219828"/>
        <a:ext cx="6565855" cy="933302"/>
      </dsp:txXfrm>
    </dsp:sp>
    <dsp:sp modelId="{E1F8325C-85CA-4E60-B7B6-C346FA77F83D}">
      <dsp:nvSpPr>
        <dsp:cNvPr id="0" name=""/>
        <dsp:cNvSpPr/>
      </dsp:nvSpPr>
      <dsp:spPr>
        <a:xfrm>
          <a:off x="0" y="1278499"/>
          <a:ext cx="6666833" cy="10342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72799"/>
                <a:satOff val="-28446"/>
                <a:lumOff val="191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2799"/>
                <a:satOff val="-28446"/>
                <a:lumOff val="191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2799"/>
                <a:satOff val="-28446"/>
                <a:lumOff val="191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Reflect on whether the results are consistent with your program aims and mission</a:t>
          </a:r>
        </a:p>
      </dsp:txBody>
      <dsp:txXfrm>
        <a:off x="50489" y="1328988"/>
        <a:ext cx="6565855" cy="933302"/>
      </dsp:txXfrm>
    </dsp:sp>
    <dsp:sp modelId="{4B30D78F-2287-4FF0-82C1-BAD169FD8AB9}">
      <dsp:nvSpPr>
        <dsp:cNvPr id="0" name=""/>
        <dsp:cNvSpPr/>
      </dsp:nvSpPr>
      <dsp:spPr>
        <a:xfrm>
          <a:off x="0" y="2312779"/>
          <a:ext cx="6666833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Consider what was happening in program 3-5 years prior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Look at trends</a:t>
          </a:r>
        </a:p>
      </dsp:txBody>
      <dsp:txXfrm>
        <a:off x="0" y="2312779"/>
        <a:ext cx="6666833" cy="968760"/>
      </dsp:txXfrm>
    </dsp:sp>
    <dsp:sp modelId="{6154ABEA-6586-4CFF-98B2-AB990EE4772A}">
      <dsp:nvSpPr>
        <dsp:cNvPr id="0" name=""/>
        <dsp:cNvSpPr/>
      </dsp:nvSpPr>
      <dsp:spPr>
        <a:xfrm>
          <a:off x="0" y="3281540"/>
          <a:ext cx="6666833" cy="10342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545598"/>
                <a:satOff val="-56892"/>
                <a:lumOff val="382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545598"/>
                <a:satOff val="-56892"/>
                <a:lumOff val="382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545598"/>
                <a:satOff val="-56892"/>
                <a:lumOff val="382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Ways to use data in PEC</a:t>
          </a:r>
        </a:p>
      </dsp:txBody>
      <dsp:txXfrm>
        <a:off x="50489" y="3332029"/>
        <a:ext cx="6565855" cy="933302"/>
      </dsp:txXfrm>
    </dsp:sp>
    <dsp:sp modelId="{1972E7AB-D2D3-458B-8B19-35592EBE3F01}">
      <dsp:nvSpPr>
        <dsp:cNvPr id="0" name=""/>
        <dsp:cNvSpPr/>
      </dsp:nvSpPr>
      <dsp:spPr>
        <a:xfrm>
          <a:off x="0" y="4315820"/>
          <a:ext cx="6666833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Reinforce things that are going well (having good outcomes)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Help prioritize areas for improvement</a:t>
          </a:r>
        </a:p>
      </dsp:txBody>
      <dsp:txXfrm>
        <a:off x="0" y="4315820"/>
        <a:ext cx="6666833" cy="968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416FE-B9F1-44AC-8499-8AE5DD0C60E6}">
      <dsp:nvSpPr>
        <dsp:cNvPr id="0" name=""/>
        <dsp:cNvSpPr/>
      </dsp:nvSpPr>
      <dsp:spPr>
        <a:xfrm>
          <a:off x="559800" y="584627"/>
          <a:ext cx="1512000" cy="1512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93A41-FCE8-43A8-A375-86E45224A6D7}">
      <dsp:nvSpPr>
        <dsp:cNvPr id="0" name=""/>
        <dsp:cNvSpPr/>
      </dsp:nvSpPr>
      <dsp:spPr>
        <a:xfrm>
          <a:off x="559800" y="2266537"/>
          <a:ext cx="4320000" cy="87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Local Advocacy to Sponsoring Institution</a:t>
          </a:r>
        </a:p>
      </dsp:txBody>
      <dsp:txXfrm>
        <a:off x="559800" y="2266537"/>
        <a:ext cx="4320000" cy="870750"/>
      </dsp:txXfrm>
    </dsp:sp>
    <dsp:sp modelId="{F1EF7357-C436-4979-8400-70EA8ABAFE68}">
      <dsp:nvSpPr>
        <dsp:cNvPr id="0" name=""/>
        <dsp:cNvSpPr/>
      </dsp:nvSpPr>
      <dsp:spPr>
        <a:xfrm>
          <a:off x="559800" y="3216314"/>
          <a:ext cx="4320000" cy="1319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Show where people are practicing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Scope of practice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Satisfaction with training</a:t>
          </a:r>
        </a:p>
      </dsp:txBody>
      <dsp:txXfrm>
        <a:off x="559800" y="3216314"/>
        <a:ext cx="4320000" cy="1319697"/>
      </dsp:txXfrm>
    </dsp:sp>
    <dsp:sp modelId="{FF521FAF-723C-4CA7-A5DC-AC74505FC27F}">
      <dsp:nvSpPr>
        <dsp:cNvPr id="0" name=""/>
        <dsp:cNvSpPr/>
      </dsp:nvSpPr>
      <dsp:spPr>
        <a:xfrm>
          <a:off x="5635800" y="584627"/>
          <a:ext cx="1512000" cy="15120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D6437-04F4-41C0-B731-F12B3114FBCD}">
      <dsp:nvSpPr>
        <dsp:cNvPr id="0" name=""/>
        <dsp:cNvSpPr/>
      </dsp:nvSpPr>
      <dsp:spPr>
        <a:xfrm>
          <a:off x="5635800" y="2266537"/>
          <a:ext cx="4320000" cy="87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Legislative and Community </a:t>
          </a:r>
        </a:p>
      </dsp:txBody>
      <dsp:txXfrm>
        <a:off x="5635800" y="2266537"/>
        <a:ext cx="4320000" cy="870750"/>
      </dsp:txXfrm>
    </dsp:sp>
    <dsp:sp modelId="{32A4DEF0-73DE-4F89-8C9C-AD5FB776CE48}">
      <dsp:nvSpPr>
        <dsp:cNvPr id="0" name=""/>
        <dsp:cNvSpPr/>
      </dsp:nvSpPr>
      <dsp:spPr>
        <a:xfrm>
          <a:off x="5635800" y="3216314"/>
          <a:ext cx="4320000" cy="1319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Scope of practice to meet specific community needs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Locations of practice (FQHCs and rural)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Primary care workforce</a:t>
          </a:r>
        </a:p>
      </dsp:txBody>
      <dsp:txXfrm>
        <a:off x="5635800" y="3216314"/>
        <a:ext cx="4320000" cy="13196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B46F1-A0DA-4E4A-A59A-0AC19AB4A836}">
      <dsp:nvSpPr>
        <dsp:cNvPr id="0" name=""/>
        <dsp:cNvSpPr/>
      </dsp:nvSpPr>
      <dsp:spPr>
        <a:xfrm>
          <a:off x="1953914" y="529294"/>
          <a:ext cx="1944000" cy="1944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02FED-74F5-4480-A3A8-310EE1BB3D20}">
      <dsp:nvSpPr>
        <dsp:cNvPr id="0" name=""/>
        <dsp:cNvSpPr/>
      </dsp:nvSpPr>
      <dsp:spPr>
        <a:xfrm>
          <a:off x="765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Evaluate the long-term impact of a curricular change</a:t>
          </a:r>
        </a:p>
      </dsp:txBody>
      <dsp:txXfrm>
        <a:off x="765914" y="2943510"/>
        <a:ext cx="4320000" cy="720000"/>
      </dsp:txXfrm>
    </dsp:sp>
    <dsp:sp modelId="{D54D95E1-2BE0-451D-8611-33EBD41DD182}">
      <dsp:nvSpPr>
        <dsp:cNvPr id="0" name=""/>
        <dsp:cNvSpPr/>
      </dsp:nvSpPr>
      <dsp:spPr>
        <a:xfrm>
          <a:off x="7029914" y="529294"/>
          <a:ext cx="1944000" cy="1944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3A416-73FE-4041-AFBA-0EE95B1C4A19}">
      <dsp:nvSpPr>
        <dsp:cNvPr id="0" name=""/>
        <dsp:cNvSpPr/>
      </dsp:nvSpPr>
      <dsp:spPr>
        <a:xfrm>
          <a:off x="5841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Evaluate the long-term impact of your program</a:t>
          </a:r>
        </a:p>
      </dsp:txBody>
      <dsp:txXfrm>
        <a:off x="5841914" y="2943510"/>
        <a:ext cx="432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EF0A5-86D7-4A89-8AF1-3C6CAAC09D72}">
      <dsp:nvSpPr>
        <dsp:cNvPr id="0" name=""/>
        <dsp:cNvSpPr/>
      </dsp:nvSpPr>
      <dsp:spPr>
        <a:xfrm>
          <a:off x="0" y="0"/>
          <a:ext cx="545883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5E22D2-F18F-4FE8-8E39-CC6460EC08AA}">
      <dsp:nvSpPr>
        <dsp:cNvPr id="0" name=""/>
        <dsp:cNvSpPr/>
      </dsp:nvSpPr>
      <dsp:spPr>
        <a:xfrm>
          <a:off x="0" y="0"/>
          <a:ext cx="5458837" cy="2096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Program moved FMP from hospital-based clinic to and FQHC</a:t>
          </a:r>
        </a:p>
      </dsp:txBody>
      <dsp:txXfrm>
        <a:off x="0" y="0"/>
        <a:ext cx="5458837" cy="2096260"/>
      </dsp:txXfrm>
    </dsp:sp>
    <dsp:sp modelId="{38B95C46-BA67-4552-9BB3-629BC68EB0D5}">
      <dsp:nvSpPr>
        <dsp:cNvPr id="0" name=""/>
        <dsp:cNvSpPr/>
      </dsp:nvSpPr>
      <dsp:spPr>
        <a:xfrm>
          <a:off x="0" y="2096260"/>
          <a:ext cx="545883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EA7B56-155E-40F2-9B97-BA02B9B5C824}">
      <dsp:nvSpPr>
        <dsp:cNvPr id="0" name=""/>
        <dsp:cNvSpPr/>
      </dsp:nvSpPr>
      <dsp:spPr>
        <a:xfrm>
          <a:off x="0" y="2096260"/>
          <a:ext cx="5458837" cy="2096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Look for changes in the number of graduates working in FQHCs and underserved/rural clinics for graduating classes after the change</a:t>
          </a:r>
        </a:p>
      </dsp:txBody>
      <dsp:txXfrm>
        <a:off x="0" y="2096260"/>
        <a:ext cx="5458837" cy="20962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A5537-58EB-43F5-AA4E-8607252D5347}">
      <dsp:nvSpPr>
        <dsp:cNvPr id="0" name=""/>
        <dsp:cNvSpPr/>
      </dsp:nvSpPr>
      <dsp:spPr>
        <a:xfrm rot="5400000">
          <a:off x="6301586" y="-2303662"/>
          <a:ext cx="1698042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Measure with CERA Program Director Survey with ACGME Program IDs in Summer/Fall of 2018 (frame questions for Class of 2018)</a:t>
          </a:r>
        </a:p>
      </dsp:txBody>
      <dsp:txXfrm rot="-5400000">
        <a:off x="3785615" y="295201"/>
        <a:ext cx="6647092" cy="1532258"/>
      </dsp:txXfrm>
    </dsp:sp>
    <dsp:sp modelId="{D2E52538-2BED-4E57-AE81-2A5B5D2EAB1D}">
      <dsp:nvSpPr>
        <dsp:cNvPr id="0" name=""/>
        <dsp:cNvSpPr/>
      </dsp:nvSpPr>
      <dsp:spPr>
        <a:xfrm>
          <a:off x="0" y="53"/>
          <a:ext cx="3785616" cy="21225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Exposures =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Residency Program </a:t>
          </a:r>
          <a:r>
            <a:rPr lang="en-US" sz="2000" kern="1200" dirty="0"/>
            <a:t>(2014/2015 – 2018)</a:t>
          </a:r>
          <a:endParaRPr lang="en-US" sz="2800" kern="1200" dirty="0"/>
        </a:p>
      </dsp:txBody>
      <dsp:txXfrm>
        <a:off x="103614" y="103667"/>
        <a:ext cx="3578388" cy="1915324"/>
      </dsp:txXfrm>
    </dsp:sp>
    <dsp:sp modelId="{C8030EC9-3466-4887-B0FD-409AF44A443E}">
      <dsp:nvSpPr>
        <dsp:cNvPr id="0" name=""/>
        <dsp:cNvSpPr/>
      </dsp:nvSpPr>
      <dsp:spPr>
        <a:xfrm rot="5400000">
          <a:off x="6301586" y="-74982"/>
          <a:ext cx="1698042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Measure with National Graduate Survey of Class of 2018 (administered in 2021/2022)</a:t>
          </a:r>
        </a:p>
      </dsp:txBody>
      <dsp:txXfrm rot="-5400000">
        <a:off x="3785615" y="2523881"/>
        <a:ext cx="6647092" cy="1532258"/>
      </dsp:txXfrm>
    </dsp:sp>
    <dsp:sp modelId="{4CAE4381-8F64-4290-912F-7783FDC95C17}">
      <dsp:nvSpPr>
        <dsp:cNvPr id="0" name=""/>
        <dsp:cNvSpPr/>
      </dsp:nvSpPr>
      <dsp:spPr>
        <a:xfrm>
          <a:off x="0" y="2228733"/>
          <a:ext cx="3785616" cy="21225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Outcomes =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Family Medicine Residency Graduate Outcomes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(3 years post residency)</a:t>
          </a:r>
        </a:p>
      </dsp:txBody>
      <dsp:txXfrm>
        <a:off x="103614" y="2332347"/>
        <a:ext cx="3578388" cy="19153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6737E-0EA0-4118-A498-2142A0C29936}">
      <dsp:nvSpPr>
        <dsp:cNvPr id="0" name=""/>
        <dsp:cNvSpPr/>
      </dsp:nvSpPr>
      <dsp:spPr>
        <a:xfrm>
          <a:off x="-5644822" y="-864597"/>
          <a:ext cx="6724530" cy="6724530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3BC06-0B3A-4F28-852F-E9C5F81EE38D}">
      <dsp:nvSpPr>
        <dsp:cNvPr id="0" name=""/>
        <dsp:cNvSpPr/>
      </dsp:nvSpPr>
      <dsp:spPr>
        <a:xfrm>
          <a:off x="350422" y="227087"/>
          <a:ext cx="6447426" cy="4539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34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Wendy Barr, MD, MPH, MSCE– FMROP co-PI</a:t>
          </a:r>
        </a:p>
      </dsp:txBody>
      <dsp:txXfrm>
        <a:off x="350422" y="227087"/>
        <a:ext cx="6447426" cy="453976"/>
      </dsp:txXfrm>
    </dsp:sp>
    <dsp:sp modelId="{FB072038-F1D6-41A5-B628-BDD7EDDCCC7A}">
      <dsp:nvSpPr>
        <dsp:cNvPr id="0" name=""/>
        <dsp:cNvSpPr/>
      </dsp:nvSpPr>
      <dsp:spPr>
        <a:xfrm>
          <a:off x="76521" y="174358"/>
          <a:ext cx="567470" cy="56747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5000" b="-25000"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5D2D1-0AF3-48F1-AFC8-8A1862838BDB}">
      <dsp:nvSpPr>
        <dsp:cNvPr id="0" name=""/>
        <dsp:cNvSpPr/>
      </dsp:nvSpPr>
      <dsp:spPr>
        <a:xfrm>
          <a:off x="761538" y="908451"/>
          <a:ext cx="6036310" cy="4539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34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Sarah Fleischer, MS – FMROP Data Analyst</a:t>
          </a:r>
        </a:p>
      </dsp:txBody>
      <dsp:txXfrm>
        <a:off x="761538" y="908451"/>
        <a:ext cx="6036310" cy="453976"/>
      </dsp:txXfrm>
    </dsp:sp>
    <dsp:sp modelId="{4C79FD87-9C24-41C6-AFE3-86576DE86545}">
      <dsp:nvSpPr>
        <dsp:cNvPr id="0" name=""/>
        <dsp:cNvSpPr/>
      </dsp:nvSpPr>
      <dsp:spPr>
        <a:xfrm>
          <a:off x="477803" y="851704"/>
          <a:ext cx="567470" cy="56747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8EFC2-4FA4-4CBA-B925-88C568A4E73E}">
      <dsp:nvSpPr>
        <dsp:cNvPr id="0" name=""/>
        <dsp:cNvSpPr/>
      </dsp:nvSpPr>
      <dsp:spPr>
        <a:xfrm>
          <a:off x="986828" y="1589315"/>
          <a:ext cx="5811020" cy="4539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34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Brandon Brown, MD, FHM – Inpatient Adult Medicine CERA Project</a:t>
          </a:r>
        </a:p>
      </dsp:txBody>
      <dsp:txXfrm>
        <a:off x="986828" y="1589315"/>
        <a:ext cx="5811020" cy="453976"/>
      </dsp:txXfrm>
    </dsp:sp>
    <dsp:sp modelId="{6774FD44-B0C7-4CE9-87A3-F51FCC72509F}">
      <dsp:nvSpPr>
        <dsp:cNvPr id="0" name=""/>
        <dsp:cNvSpPr/>
      </dsp:nvSpPr>
      <dsp:spPr>
        <a:xfrm>
          <a:off x="703093" y="1532568"/>
          <a:ext cx="567470" cy="56747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7000" r="-7000"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67E58-7DF1-4022-963B-E695513E9998}">
      <dsp:nvSpPr>
        <dsp:cNvPr id="0" name=""/>
        <dsp:cNvSpPr/>
      </dsp:nvSpPr>
      <dsp:spPr>
        <a:xfrm>
          <a:off x="1058761" y="2270679"/>
          <a:ext cx="5739088" cy="4539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34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Stephanie </a:t>
          </a:r>
          <a:r>
            <a:rPr lang="en-US" sz="1300" kern="1200" dirty="0" err="1"/>
            <a:t>Rosener</a:t>
          </a:r>
          <a:r>
            <a:rPr lang="en-US" sz="1300" kern="1200" dirty="0"/>
            <a:t>, MD, IBCLC – Pregnancy Care CERA Project</a:t>
          </a:r>
        </a:p>
      </dsp:txBody>
      <dsp:txXfrm>
        <a:off x="1058761" y="2270679"/>
        <a:ext cx="5739088" cy="453976"/>
      </dsp:txXfrm>
    </dsp:sp>
    <dsp:sp modelId="{E405DBE6-55C1-4B2F-9768-E6F3840E5175}">
      <dsp:nvSpPr>
        <dsp:cNvPr id="0" name=""/>
        <dsp:cNvSpPr/>
      </dsp:nvSpPr>
      <dsp:spPr>
        <a:xfrm>
          <a:off x="775026" y="2213932"/>
          <a:ext cx="567470" cy="567470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t="-20000" b="-20000"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3FF30-63C3-4F67-9B4F-B9A6E09FBE44}">
      <dsp:nvSpPr>
        <dsp:cNvPr id="0" name=""/>
        <dsp:cNvSpPr/>
      </dsp:nvSpPr>
      <dsp:spPr>
        <a:xfrm>
          <a:off x="986828" y="2952043"/>
          <a:ext cx="5811020" cy="4539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34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John </a:t>
          </a:r>
          <a:r>
            <a:rPr lang="en-US" sz="1300" kern="1200" dirty="0" err="1"/>
            <a:t>Malaty</a:t>
          </a:r>
          <a:r>
            <a:rPr lang="en-US" sz="1300" kern="1200" dirty="0"/>
            <a:t>, MD – Practice Management Curricula CERA Project</a:t>
          </a:r>
        </a:p>
      </dsp:txBody>
      <dsp:txXfrm>
        <a:off x="986828" y="2952043"/>
        <a:ext cx="5811020" cy="453976"/>
      </dsp:txXfrm>
    </dsp:sp>
    <dsp:sp modelId="{1E99FF9E-30B4-4377-A4A9-9F7D6CBBDAD2}">
      <dsp:nvSpPr>
        <dsp:cNvPr id="0" name=""/>
        <dsp:cNvSpPr/>
      </dsp:nvSpPr>
      <dsp:spPr>
        <a:xfrm>
          <a:off x="703093" y="2895296"/>
          <a:ext cx="567470" cy="567470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t="-25000" b="-25000"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6C178-7A24-4395-879F-F2009C873AF1}">
      <dsp:nvSpPr>
        <dsp:cNvPr id="0" name=""/>
        <dsp:cNvSpPr/>
      </dsp:nvSpPr>
      <dsp:spPr>
        <a:xfrm>
          <a:off x="761538" y="3632907"/>
          <a:ext cx="6036310" cy="4539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34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Anastasia Coutinho, MD, MHS – Resident Wellness and Burnout CERA Projects</a:t>
          </a:r>
        </a:p>
      </dsp:txBody>
      <dsp:txXfrm>
        <a:off x="761538" y="3632907"/>
        <a:ext cx="6036310" cy="453976"/>
      </dsp:txXfrm>
    </dsp:sp>
    <dsp:sp modelId="{BC47737D-4B52-4BB5-85F2-18FF40CE6842}">
      <dsp:nvSpPr>
        <dsp:cNvPr id="0" name=""/>
        <dsp:cNvSpPr/>
      </dsp:nvSpPr>
      <dsp:spPr>
        <a:xfrm>
          <a:off x="477803" y="3576160"/>
          <a:ext cx="567470" cy="567470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2000" r="-2000"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64380-D919-454E-B6F8-73564D23E495}">
      <dsp:nvSpPr>
        <dsp:cNvPr id="0" name=""/>
        <dsp:cNvSpPr/>
      </dsp:nvSpPr>
      <dsp:spPr>
        <a:xfrm>
          <a:off x="350422" y="4314271"/>
          <a:ext cx="6447426" cy="4539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34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Amanda Weidner, MPH – Resident Wellness and Burnout CERA Projects</a:t>
          </a:r>
        </a:p>
      </dsp:txBody>
      <dsp:txXfrm>
        <a:off x="350422" y="4314271"/>
        <a:ext cx="6447426" cy="453976"/>
      </dsp:txXfrm>
    </dsp:sp>
    <dsp:sp modelId="{75B58659-7DA2-47DC-962D-761F73BC626B}">
      <dsp:nvSpPr>
        <dsp:cNvPr id="0" name=""/>
        <dsp:cNvSpPr/>
      </dsp:nvSpPr>
      <dsp:spPr>
        <a:xfrm>
          <a:off x="66687" y="4257524"/>
          <a:ext cx="567470" cy="567470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0.22376</cdr:x>
      <cdr:y>0.778</cdr:y>
    </cdr:from>
    <cdr:to>
      <cdr:x>0.31386</cdr:x>
      <cdr:y>0.84872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417822F-81DD-7A24-4B45-144FF6B83548}"/>
            </a:ext>
          </a:extLst>
        </cdr:cNvPr>
        <cdr:cNvSpPr txBox="1"/>
      </cdr:nvSpPr>
      <cdr:spPr>
        <a:xfrm xmlns:a="http://schemas.openxmlformats.org/drawingml/2006/main">
          <a:off x="2270926" y="3897067"/>
          <a:ext cx="914400" cy="354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kern="1200" dirty="0"/>
            <a:t>POCUS</a:t>
          </a:r>
        </a:p>
      </cdr:txBody>
    </cdr:sp>
  </cdr:relSizeAnchor>
  <cdr:relSizeAnchor xmlns:cdr="http://schemas.openxmlformats.org/drawingml/2006/chartDrawing">
    <cdr:from>
      <cdr:x>0.42679</cdr:x>
      <cdr:y>0.77419</cdr:y>
    </cdr:from>
    <cdr:to>
      <cdr:x>0.51689</cdr:x>
      <cdr:y>0.84491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FF1ECC6-536A-703F-0A4B-CA2F7AB8077B}"/>
            </a:ext>
          </a:extLst>
        </cdr:cNvPr>
        <cdr:cNvSpPr txBox="1"/>
      </cdr:nvSpPr>
      <cdr:spPr>
        <a:xfrm xmlns:a="http://schemas.openxmlformats.org/drawingml/2006/main">
          <a:off x="4331396" y="3972018"/>
          <a:ext cx="914400" cy="362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/>
            <a:t>Inpatient</a:t>
          </a:r>
        </a:p>
        <a:p xmlns:a="http://schemas.openxmlformats.org/drawingml/2006/main">
          <a:r>
            <a:rPr lang="en-US" sz="1600" b="1" kern="1200" dirty="0"/>
            <a:t>Care</a:t>
          </a:r>
        </a:p>
      </cdr:txBody>
    </cdr:sp>
  </cdr:relSizeAnchor>
  <cdr:relSizeAnchor xmlns:cdr="http://schemas.openxmlformats.org/drawingml/2006/chartDrawing">
    <cdr:from>
      <cdr:x>0.63476</cdr:x>
      <cdr:y>0.78213</cdr:y>
    </cdr:from>
    <cdr:to>
      <cdr:x>0.72486</cdr:x>
      <cdr:y>0.85285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9FE235B-7404-EA53-2DAE-F1EA6733CA8D}"/>
            </a:ext>
          </a:extLst>
        </cdr:cNvPr>
        <cdr:cNvSpPr txBox="1"/>
      </cdr:nvSpPr>
      <cdr:spPr>
        <a:xfrm xmlns:a="http://schemas.openxmlformats.org/drawingml/2006/main">
          <a:off x="6442108" y="4012770"/>
          <a:ext cx="914400" cy="362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/>
            <a:t>MSK Care</a:t>
          </a:r>
        </a:p>
      </cdr:txBody>
    </cdr:sp>
  </cdr:relSizeAnchor>
  <cdr:relSizeAnchor xmlns:cdr="http://schemas.openxmlformats.org/drawingml/2006/chartDrawing">
    <cdr:from>
      <cdr:x>0.83606</cdr:x>
      <cdr:y>0.79256</cdr:y>
    </cdr:from>
    <cdr:to>
      <cdr:x>0.92616</cdr:x>
      <cdr:y>0.86328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DF58403B-3EC6-9D45-E04A-0DF1E130E03F}"/>
            </a:ext>
          </a:extLst>
        </cdr:cNvPr>
        <cdr:cNvSpPr txBox="1"/>
      </cdr:nvSpPr>
      <cdr:spPr>
        <a:xfrm xmlns:a="http://schemas.openxmlformats.org/drawingml/2006/main">
          <a:off x="8484994" y="4066256"/>
          <a:ext cx="914400" cy="362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/>
            <a:t>Women’s</a:t>
          </a:r>
        </a:p>
        <a:p xmlns:a="http://schemas.openxmlformats.org/drawingml/2006/main">
          <a:r>
            <a:rPr lang="en-US" sz="1600" b="1" kern="1200" dirty="0"/>
            <a:t>Health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598A7-D375-4418-9D87-46311329AA5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9F744-FD9C-44F3-92AB-510D9A2A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1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98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Diana..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31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Diana..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4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Wendy..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03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Wendy..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95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 level reports have been made available on the ABFM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6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6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2014 era ACGME requirements call out that resident should be surveyed.</a:t>
            </a:r>
          </a:p>
          <a:p>
            <a:r>
              <a:rPr lang="en-US" dirty="0"/>
              <a:t>2020 era requirements state that “graduate performance” must be used in annual program evaluation. </a:t>
            </a:r>
          </a:p>
          <a:p>
            <a:r>
              <a:rPr lang="en-US" dirty="0"/>
              <a:t>2024 requirements also state that “graduate performance” must be included in the APE.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this paper came out, conversations lead to a meeting, of course in KC, of stakeholders including members of “the family” and the ACGME.  </a:t>
            </a:r>
          </a:p>
          <a:p>
            <a:r>
              <a:rPr lang="en-US" dirty="0"/>
              <a:t>A steering committee created an RFP and the UW team won the contract and crated the survey in 2015.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6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response rate</a:t>
            </a:r>
          </a:p>
          <a:p>
            <a:r>
              <a:rPr lang="en-US" dirty="0"/>
              <a:t>National comparisons</a:t>
            </a:r>
          </a:p>
          <a:p>
            <a:r>
              <a:rPr lang="en-US" dirty="0"/>
              <a:t>Meet ACMGE program requirements</a:t>
            </a:r>
          </a:p>
          <a:p>
            <a:r>
              <a:rPr lang="en-US" dirty="0"/>
              <a:t>Hope data are used to help residencies improve training to meet their mission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3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AF36A-3B66-4DC9-80A9-5276866362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04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of Feb 6,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35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Already a 23% response rate! In April..</a:t>
            </a:r>
          </a:p>
          <a:p>
            <a:r>
              <a:rPr lang="en-US" b="1" dirty="0"/>
              <a:t>As of 6/4.. Now 27.9%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AF36A-3B66-4DC9-80A9-5276866362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2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Diana..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4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ACFA-FAAB-5AED-F305-E493EB333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47FB5-3294-E075-94D1-F098ACC74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8FAF6-D0F2-B4DF-79B3-DF43B6C8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564CD-8ACF-864E-8F79-6D58498F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E3AB9-80E2-A506-3DB8-29C84992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4045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A9CF-0476-760F-406D-6D54254E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C6528-564F-03F8-614F-84918336E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8CC12-19F7-EA61-C629-82B542D03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EF7FF-B5D6-DE2E-FAC1-4F75BA9C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EDD7D-96AB-CDA3-F814-FABF6F319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2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416C1F-DBCC-4F9C-0265-49D1F1039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CB00C-CA16-9767-8262-966B4F926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B6EA2-E725-F34E-4996-878DB6B8F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7445D-C7D5-7CFC-927D-5F897F9AE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2D9FE-C33D-7E34-D3BF-62CC290A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4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520B-C146-419B-AB84-F145A14EDD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54880" y="225425"/>
            <a:ext cx="7143750" cy="40379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Body: Arial Regular, 18-32 / black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31D636-0E1F-40A0-AB1C-D8BCD02B4E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11613" y="4594861"/>
            <a:ext cx="4492625" cy="1120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Arial Regular, 18 </a:t>
            </a:r>
            <a:r>
              <a:rPr lang="en-US" dirty="0" err="1"/>
              <a:t>pt</a:t>
            </a:r>
            <a:r>
              <a:rPr lang="en-US" dirty="0"/>
              <a:t> / white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0AF03-4D55-454D-BA0D-17F8DBE8E4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18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520B-C146-419B-AB84-F145A14EDD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9360" y="1865078"/>
            <a:ext cx="5132070" cy="3438442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Body: Arial Regular, 18-32 / black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FCF73-9439-4A85-92BD-8A6E52BEA2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40C980-E9FD-4434-8AAB-FEDF9AD8D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65078"/>
            <a:ext cx="5681964" cy="343844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3CE161-E5BD-453D-A62E-5B104CFEB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65313"/>
            <a:ext cx="5683250" cy="34385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F396B7-26C9-496A-B925-51A6340C45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500" y="373063"/>
            <a:ext cx="10742613" cy="1258887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Headline:  Arial Bold 36-48 </a:t>
            </a:r>
            <a:r>
              <a:rPr lang="en-US" dirty="0" err="1"/>
              <a:t>pt</a:t>
            </a:r>
            <a:r>
              <a:rPr lang="en-US" dirty="0"/>
              <a:t> / black </a:t>
            </a:r>
          </a:p>
        </p:txBody>
      </p:sp>
    </p:spTree>
    <p:extLst>
      <p:ext uri="{BB962C8B-B14F-4D97-AF65-F5344CB8AC3E}">
        <p14:creationId xmlns:p14="http://schemas.microsoft.com/office/powerpoint/2010/main" val="58823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656" userDrawn="1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AE9A-706C-49E5-ADBE-180CEDDD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650" y="1629728"/>
            <a:ext cx="7212330" cy="354806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2DBB4-4B7C-43D6-B512-0BABBC5F2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8875-1C35-92C1-38D4-94D3DABC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A0A5E-9437-78C2-7AD9-3937D481B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2B17B-2A68-C410-6A26-3275E2BA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9D349-A91C-8B15-F616-CC161A0A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236E5-8A70-7ECE-537C-297FCB69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3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9B4C-88AD-9072-3E3E-1013943A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82298-E6BE-DC4C-A455-213A2103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31DC0-1347-3BCE-4FA7-71800472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48297-0CD8-0716-7CEA-887794A1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9C24-66B3-E140-F64B-1CB243F7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059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F1AAE-6039-FAF5-A7C7-7760072A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C7B90-A41E-26CD-71C4-98A40AD33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6C858-F563-DCF9-8CA9-946F33A73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0512B-E9FA-4E73-4FC2-6710A3B8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E8F79-11BB-4C74-DC9F-4B1888E1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E59A5-5904-29B3-88D1-D3830748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4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B980-A338-9088-C72A-62F7E5C1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C1E8F-6D52-D65C-1EC2-90C3C931C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45413-69B7-BBDB-95B3-66071B2CD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F7B00-63EC-BCFC-CD0E-0878CE449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55FF4-7D82-3CD1-EE4A-EC64A2E22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4CEFF-35A3-5268-D2D7-9DC9F233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2361A4-8A10-2DC1-11FE-07641DF8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9480B-90AA-BD4A-6611-C4EF486A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38EB-FB77-4905-BB67-364990F4B0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77093-DF02-F552-D717-A3AAD9D71859}"/>
              </a:ext>
            </a:extLst>
          </p:cNvPr>
          <p:cNvSpPr/>
          <p:nvPr userDrawn="1"/>
        </p:nvSpPr>
        <p:spPr>
          <a:xfrm>
            <a:off x="275303" y="6331663"/>
            <a:ext cx="452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8F574-C4C0-48B1-B81D-85833E98F04F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4657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1CFF-B849-EA96-BC03-459A58F2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D2792-8C28-6221-A60C-A9EA38BB9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D7E6D-0E51-22CF-0A19-EC4B2D70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21B2A-D2FB-4F1E-705C-2EF6F6E9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5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A682C-A458-B493-5C65-D5E46D43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4EA65-D265-09CB-E41B-6B692AE67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DD8EE-9EA3-58A4-4867-A702DAEF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46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35381-1190-D245-0ECD-CEEC27C0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88C13-8B11-A67B-8254-EAD16970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FF66-B741-DCE1-7477-DAC75E640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219C0-76A3-4DE1-95FB-E64D2A79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8F10A-D37C-4EB3-0CF7-5600F026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C38B2-419C-0B39-6160-DB7252EB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25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F36C8-92E7-C493-6F0A-E5FEE189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FA05CE-2031-1ED5-53E2-4C6E0A954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643FF-6A7B-6D51-517C-95CD057A8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D3F07-46C7-0DA5-E957-6083574D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2F4EC-76F2-B2E1-B842-829981C0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96BF0-13FE-5E68-6380-5F0E6CE8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2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7A055-8829-86F8-E157-BFB3D25A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D1EF9-5191-DCEA-6EE1-23B627B7B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5D56A-90F1-0598-548F-B752955FC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FA07CF-5FFC-42EA-AA57-5A1DE354320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710DB-E5BB-48CF-C628-0E0637BDD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1635B-122D-2451-5894-018C978EB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6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7.png"/><Relationship Id="rId12" Type="http://schemas.openxmlformats.org/officeDocument/2006/relationships/image" Target="../media/image6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59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58.jp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E74B-5245-0F4B-26DE-0EF8415E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53026"/>
          </a:xfrm>
        </p:spPr>
        <p:txBody>
          <a:bodyPr/>
          <a:lstStyle/>
          <a:p>
            <a:r>
              <a:rPr lang="en-US" b="0" dirty="0"/>
              <a:t>National Graduate Survey 2026 </a:t>
            </a:r>
            <a:br>
              <a:rPr lang="en-US" b="0" dirty="0"/>
            </a:br>
            <a:r>
              <a:rPr lang="en-US" b="0" dirty="0"/>
              <a:t>What It Means &amp; How To Utilize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6199C-FF51-061B-CC42-090A3070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Lars Peterson, MD, PhD</a:t>
            </a:r>
          </a:p>
          <a:p>
            <a:pPr marL="0" indent="0">
              <a:buNone/>
            </a:pPr>
            <a:r>
              <a:rPr lang="en-US" dirty="0"/>
              <a:t>Wendy Barr, MD, MPH, MSCE</a:t>
            </a:r>
          </a:p>
          <a:p>
            <a:pPr marL="0" indent="0">
              <a:buNone/>
            </a:pPr>
            <a:r>
              <a:rPr lang="en-US" dirty="0"/>
              <a:t>Barbara Miller, MD, FAAFP</a:t>
            </a:r>
          </a:p>
          <a:p>
            <a:pPr marL="0" indent="0">
              <a:buNone/>
            </a:pPr>
            <a:r>
              <a:rPr lang="en-US" dirty="0"/>
              <a:t>Grace Yu, MD</a:t>
            </a:r>
          </a:p>
          <a:p>
            <a:pPr marL="0" indent="0">
              <a:buNone/>
            </a:pPr>
            <a:r>
              <a:rPr lang="en-US" dirty="0"/>
              <a:t>Melissa Keller, MS, MBA,C-TAGME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1E8C60-B4FE-9018-A04B-DBEC448AF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922" y="6326187"/>
            <a:ext cx="1381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MRD logo. This will take you to the homepage">
            <a:extLst>
              <a:ext uri="{FF2B5EF4-FFF2-40B4-BE49-F238E27FC236}">
                <a16:creationId xmlns:a16="http://schemas.microsoft.com/office/drawing/2014/main" id="{A0FAC328-F715-D115-A938-58252E89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34" y="4874079"/>
            <a:ext cx="269557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E0172-FDEC-6C26-AB6B-5D92C189D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618" y="2394328"/>
            <a:ext cx="2023456" cy="220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0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F0F47-8874-9D0D-CB03-47F141AE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Many Programs Aren’t Accessing Their Reports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F30CB3E-EC86-2D86-6D7D-CAD2481BC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085746"/>
              </p:ext>
            </p:extLst>
          </p:nvPr>
        </p:nvGraphicFramePr>
        <p:xfrm>
          <a:off x="405246" y="1328737"/>
          <a:ext cx="11409218" cy="539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1273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D6E03C-002C-18B1-E13E-73092BC7FB0D}"/>
              </a:ext>
            </a:extLst>
          </p:cNvPr>
          <p:cNvGraphicFramePr>
            <a:graphicFrameLocks noGrp="1"/>
          </p:cNvGraphicFramePr>
          <p:nvPr/>
        </p:nvGraphicFramePr>
        <p:xfrm>
          <a:off x="144293" y="739036"/>
          <a:ext cx="5389880" cy="549790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47470">
                  <a:extLst>
                    <a:ext uri="{9D8B030D-6E8A-4147-A177-3AD203B41FA5}">
                      <a16:colId xmlns:a16="http://schemas.microsoft.com/office/drawing/2014/main" val="1753549753"/>
                    </a:ext>
                  </a:extLst>
                </a:gridCol>
                <a:gridCol w="1347470">
                  <a:extLst>
                    <a:ext uri="{9D8B030D-6E8A-4147-A177-3AD203B41FA5}">
                      <a16:colId xmlns:a16="http://schemas.microsoft.com/office/drawing/2014/main" val="1650565171"/>
                    </a:ext>
                  </a:extLst>
                </a:gridCol>
                <a:gridCol w="1347470">
                  <a:extLst>
                    <a:ext uri="{9D8B030D-6E8A-4147-A177-3AD203B41FA5}">
                      <a16:colId xmlns:a16="http://schemas.microsoft.com/office/drawing/2014/main" val="3089065547"/>
                    </a:ext>
                  </a:extLst>
                </a:gridCol>
                <a:gridCol w="1347470">
                  <a:extLst>
                    <a:ext uri="{9D8B030D-6E8A-4147-A177-3AD203B41FA5}">
                      <a16:colId xmlns:a16="http://schemas.microsoft.com/office/drawing/2014/main" val="1020485295"/>
                    </a:ext>
                  </a:extLst>
                </a:gridCol>
              </a:tblGrid>
              <a:tr h="8042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cap="all">
                          <a:effectLst/>
                        </a:rPr>
                        <a:t>Year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cap="all">
                          <a:effectLst/>
                        </a:rPr>
                        <a:t>Responses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cap="all">
                          <a:effectLst/>
                        </a:rPr>
                        <a:t>Eligible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cap="all">
                          <a:effectLst/>
                        </a:rPr>
                        <a:t>Response Rate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49342405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spc="-20">
                          <a:effectLst/>
                        </a:rPr>
                        <a:t>2016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spc="-20">
                          <a:effectLst/>
                        </a:rPr>
                        <a:t>2,069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3,051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spc="-10">
                          <a:effectLst/>
                        </a:rPr>
                        <a:t>66.5%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52001745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2017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2,159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3,271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66.0%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44468986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2018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2,255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3,338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67.6%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64039503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2019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2,511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3,414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73.6%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26947505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1,683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3,442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48.9%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14006300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2021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1,623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3,610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45.0%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02801952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2022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1,748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3,745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46.7%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79219636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2023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1,816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3,903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46.5%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54601179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2024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1,468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4,126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35.6%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07615536"/>
                  </a:ext>
                </a:extLst>
              </a:tr>
              <a:tr h="469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2025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1,351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4,255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31.8%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8526834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188FE6-14D1-C45C-E2E2-18291C7FBE59}"/>
              </a:ext>
            </a:extLst>
          </p:cNvPr>
          <p:cNvGraphicFramePr>
            <a:graphicFrameLocks noGrp="1"/>
          </p:cNvGraphicFramePr>
          <p:nvPr/>
        </p:nvGraphicFramePr>
        <p:xfrm>
          <a:off x="5734051" y="826718"/>
          <a:ext cx="6457949" cy="542627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21609">
                  <a:extLst>
                    <a:ext uri="{9D8B030D-6E8A-4147-A177-3AD203B41FA5}">
                      <a16:colId xmlns:a16="http://schemas.microsoft.com/office/drawing/2014/main" val="668072133"/>
                    </a:ext>
                  </a:extLst>
                </a:gridCol>
                <a:gridCol w="1878780">
                  <a:extLst>
                    <a:ext uri="{9D8B030D-6E8A-4147-A177-3AD203B41FA5}">
                      <a16:colId xmlns:a16="http://schemas.microsoft.com/office/drawing/2014/main" val="179216913"/>
                    </a:ext>
                  </a:extLst>
                </a:gridCol>
                <a:gridCol w="1878780">
                  <a:extLst>
                    <a:ext uri="{9D8B030D-6E8A-4147-A177-3AD203B41FA5}">
                      <a16:colId xmlns:a16="http://schemas.microsoft.com/office/drawing/2014/main" val="3209540023"/>
                    </a:ext>
                  </a:extLst>
                </a:gridCol>
                <a:gridCol w="1878780">
                  <a:extLst>
                    <a:ext uri="{9D8B030D-6E8A-4147-A177-3AD203B41FA5}">
                      <a16:colId xmlns:a16="http://schemas.microsoft.com/office/drawing/2014/main" val="4041372039"/>
                    </a:ext>
                  </a:extLst>
                </a:gridCol>
              </a:tblGrid>
              <a:tr h="1542171">
                <a:tc>
                  <a:txBody>
                    <a:bodyPr/>
                    <a:lstStyle/>
                    <a:p>
                      <a:pPr marL="21907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YEAR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marR="101600" indent="147320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PROGRAMS WITH </a:t>
                      </a:r>
                      <a:r>
                        <a:rPr lang="en-US" sz="1800" spc="-10">
                          <a:effectLst/>
                        </a:rPr>
                        <a:t>ELIGIBLE</a:t>
                      </a:r>
                      <a:r>
                        <a:rPr lang="en-US" sz="1800" spc="-70">
                          <a:effectLst/>
                        </a:rPr>
                        <a:t> </a:t>
                      </a:r>
                      <a:r>
                        <a:rPr lang="en-US" sz="1800" spc="-10">
                          <a:effectLst/>
                        </a:rPr>
                        <a:t>GRADUATES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5430" marR="101600" indent="-14922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PROGRAMS</a:t>
                      </a:r>
                      <a:r>
                        <a:rPr lang="en-US" sz="1800" spc="-80">
                          <a:effectLst/>
                        </a:rPr>
                        <a:t> </a:t>
                      </a:r>
                      <a:r>
                        <a:rPr lang="en-US" sz="1800">
                          <a:effectLst/>
                        </a:rPr>
                        <a:t>RECEIVING SPECIFIC REPORTS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143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PERCENT</a:t>
                      </a:r>
                      <a:r>
                        <a:rPr lang="en-US" sz="1800" spc="-80">
                          <a:effectLst/>
                        </a:rPr>
                        <a:t> </a:t>
                      </a:r>
                      <a:r>
                        <a:rPr lang="en-US" sz="1800">
                          <a:effectLst/>
                        </a:rPr>
                        <a:t>OF</a:t>
                      </a:r>
                      <a:r>
                        <a:rPr lang="en-US" sz="1800" spc="-75">
                          <a:effectLst/>
                        </a:rPr>
                        <a:t> </a:t>
                      </a:r>
                      <a:r>
                        <a:rPr lang="en-US" sz="1800">
                          <a:effectLst/>
                        </a:rPr>
                        <a:t>PROGRAMS RECEIVING SPECIFIC </a:t>
                      </a:r>
                      <a:r>
                        <a:rPr lang="en-US" sz="1800" spc="-10">
                          <a:effectLst/>
                        </a:rPr>
                        <a:t>REPORTS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7926988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4828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2016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439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376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4060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85.6%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58865303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54000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2017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441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376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215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85.2%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75539060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48920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2018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457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394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215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86.2%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83511406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4828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2019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460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418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215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90.9%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58073000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27330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474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328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4060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69.2%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04467148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4828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2021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513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305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4060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59.5%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13588111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2923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2022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495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5">
                          <a:effectLst/>
                        </a:rPr>
                        <a:t>320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596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64.6%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8367042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2923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2023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537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344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596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60.0%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1107432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2923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2024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592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274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596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46.3%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3423956"/>
                  </a:ext>
                </a:extLst>
              </a:tr>
              <a:tr h="386805">
                <a:tc>
                  <a:txBody>
                    <a:bodyPr/>
                    <a:lstStyle/>
                    <a:p>
                      <a:pPr marL="22923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20">
                          <a:effectLst/>
                        </a:rPr>
                        <a:t>2025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620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36195" algn="ctr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>
                          <a:effectLst/>
                        </a:rPr>
                        <a:t>229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5965" marR="0" algn="l">
                        <a:lnSpc>
                          <a:spcPct val="115000"/>
                        </a:lnSpc>
                        <a:spcBef>
                          <a:spcPts val="750"/>
                        </a:spcBef>
                        <a:buNone/>
                      </a:pPr>
                      <a:r>
                        <a:rPr lang="en-US" sz="1800" spc="-10">
                          <a:effectLst/>
                        </a:rPr>
                        <a:t>36.9%</a:t>
                      </a:r>
                      <a:endParaRPr lang="en-US" sz="1600">
                        <a:effectLst/>
                        <a:latin typeface="Proxima Nova Rg"/>
                        <a:ea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42024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82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DF8A-B605-355E-B719-3CE8CB7C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Efforts to Reverse the Trend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02947-B610-19A7-92CD-AD416B443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Promoting on AFMRD </a:t>
            </a:r>
            <a:r>
              <a:rPr lang="en-US" dirty="0" err="1"/>
              <a:t>listserve</a:t>
            </a:r>
            <a:endParaRPr lang="en-US" dirty="0"/>
          </a:p>
          <a:p>
            <a:endParaRPr lang="en-US" dirty="0"/>
          </a:p>
          <a:p>
            <a:r>
              <a:rPr lang="en-US" dirty="0"/>
              <a:t>Workshops at RLS</a:t>
            </a:r>
          </a:p>
          <a:p>
            <a:endParaRPr lang="en-US" dirty="0"/>
          </a:p>
          <a:p>
            <a:r>
              <a:rPr lang="en-US" dirty="0"/>
              <a:t>Improved ABFM communications and email reminders</a:t>
            </a:r>
          </a:p>
          <a:p>
            <a:endParaRPr lang="en-US" dirty="0"/>
          </a:p>
          <a:p>
            <a:r>
              <a:rPr lang="en-US" dirty="0"/>
              <a:t>This webinar!</a:t>
            </a:r>
          </a:p>
          <a:p>
            <a:endParaRPr lang="en-US" dirty="0"/>
          </a:p>
          <a:p>
            <a:r>
              <a:rPr lang="en-US" dirty="0"/>
              <a:t>New (in 2026) Self-Assessment Activity available after completing NGS</a:t>
            </a:r>
          </a:p>
          <a:p>
            <a:pPr lvl="1"/>
            <a:r>
              <a:rPr lang="en-US" dirty="0"/>
              <a:t>2.5 points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6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GPlot Procedure" title="The SGPlot Procedure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528" y="23022"/>
            <a:ext cx="8560340" cy="6848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562F44-EE4F-D03F-BB2E-AD6EA468E8A9}"/>
              </a:ext>
            </a:extLst>
          </p:cNvPr>
          <p:cNvSpPr txBox="1"/>
          <p:nvPr/>
        </p:nvSpPr>
        <p:spPr>
          <a:xfrm>
            <a:off x="3594970" y="2329841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2026!!!!</a:t>
            </a:r>
          </a:p>
        </p:txBody>
      </p:sp>
    </p:spTree>
    <p:extLst>
      <p:ext uri="{BB962C8B-B14F-4D97-AF65-F5344CB8AC3E}">
        <p14:creationId xmlns:p14="http://schemas.microsoft.com/office/powerpoint/2010/main" val="2861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9580-6CA2-4395-86AE-36CF677AB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reports are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19AFF-BC3F-4FC6-89AC-33FCDA169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2025 Annual report</a:t>
            </a:r>
          </a:p>
          <a:p>
            <a:pPr lvl="1"/>
            <a:r>
              <a:rPr lang="en-US" dirty="0"/>
              <a:t>2025 (2022 residency graduates) data compared to national</a:t>
            </a:r>
          </a:p>
          <a:p>
            <a:r>
              <a:rPr lang="en-US" dirty="0"/>
              <a:t>2016 to 2025 program report</a:t>
            </a:r>
          </a:p>
          <a:p>
            <a:pPr lvl="1"/>
            <a:r>
              <a:rPr lang="en-US" dirty="0"/>
              <a:t>All years collapsed together…  </a:t>
            </a:r>
          </a:p>
          <a:p>
            <a:pPr lvl="1"/>
            <a:r>
              <a:rPr lang="en-US" dirty="0"/>
              <a:t>ensures all programs get data </a:t>
            </a:r>
          </a:p>
          <a:p>
            <a:r>
              <a:rPr lang="en-US" dirty="0"/>
              <a:t>Trending Report</a:t>
            </a:r>
          </a:p>
          <a:p>
            <a:pPr lvl="1"/>
            <a:r>
              <a:rPr lang="en-US" dirty="0"/>
              <a:t>Will only show data for years with ≥3 responses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73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8863-98A1-087C-6FF5-DA44DB8A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ABFM’s Resident Training Management System (RTM)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C7496-15BF-4525-DEA2-EAFF5D6F5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33" y="2141696"/>
            <a:ext cx="4804064" cy="836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https://rtm.theabfm.org</a:t>
            </a:r>
            <a:endParaRPr lang="en-US" dirty="0"/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9C2EF0-C5B2-5D02-5994-E3D1C1884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1" y="2993231"/>
            <a:ext cx="2418080" cy="241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2BFB9-5C69-A0DC-3168-03D4DC204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99" y="1341120"/>
            <a:ext cx="5812453" cy="51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11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13042-EEB7-4F63-B284-4076A28F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58" y="-111760"/>
            <a:ext cx="10515600" cy="1325563"/>
          </a:xfrm>
        </p:spPr>
        <p:txBody>
          <a:bodyPr/>
          <a:lstStyle/>
          <a:p>
            <a:r>
              <a:rPr lang="en-US" dirty="0"/>
              <a:t>Where to get the reports….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C68BB-5A5E-494A-055D-D2754B34C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875156"/>
            <a:ext cx="9048458" cy="59828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668F1A5-2E15-AE68-CED8-5F3B0DD10A36}"/>
              </a:ext>
            </a:extLst>
          </p:cNvPr>
          <p:cNvSpPr/>
          <p:nvPr/>
        </p:nvSpPr>
        <p:spPr>
          <a:xfrm>
            <a:off x="3529204" y="2855185"/>
            <a:ext cx="1717040" cy="436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24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6B3AB6-6F6D-6CDA-B842-D7CCA3E07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33" y="263499"/>
            <a:ext cx="8902840" cy="633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EBF39-FEEE-E868-892B-2EFCD45BB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8883" y="2884801"/>
            <a:ext cx="1962778" cy="10883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Annual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91440-4EA7-9971-1C06-29FFDB8D3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07"/>
            <a:ext cx="9953071" cy="68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8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26B53A-E435-201C-F855-282BC08E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"/>
            <a:ext cx="9966114" cy="68546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02E049-7CE0-ADBC-FA31-DEBBC805364C}"/>
              </a:ext>
            </a:extLst>
          </p:cNvPr>
          <p:cNvSpPr txBox="1">
            <a:spLocks/>
          </p:cNvSpPr>
          <p:nvPr/>
        </p:nvSpPr>
        <p:spPr>
          <a:xfrm>
            <a:off x="10158883" y="2884801"/>
            <a:ext cx="1962778" cy="1088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Annual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2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8A06-1764-4582-82A9-18527916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07419-F120-42F3-ACDD-4EFF76A81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Peterson works for the American Board of Family Medicine, which administers the National Graduate Survey.</a:t>
            </a:r>
          </a:p>
          <a:p>
            <a:endParaRPr lang="en-US" dirty="0"/>
          </a:p>
          <a:p>
            <a:r>
              <a:rPr lang="en-US" dirty="0"/>
              <a:t>Dr. Barr is supported by the American Board of Family Medicine Foundation.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23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A4A6FB-56DF-3BBE-F4E5-3DBA53249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116"/>
            <a:ext cx="10191707" cy="69061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0A4AF0-404B-D88F-1C91-F5A15800D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8883" y="2884801"/>
            <a:ext cx="1962778" cy="10883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Combined Report</a:t>
            </a:r>
          </a:p>
        </p:txBody>
      </p:sp>
    </p:spTree>
    <p:extLst>
      <p:ext uri="{BB962C8B-B14F-4D97-AF65-F5344CB8AC3E}">
        <p14:creationId xmlns:p14="http://schemas.microsoft.com/office/powerpoint/2010/main" val="108095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4CEB3D-16E3-45FA-5159-6671E1B1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3"/>
            <a:ext cx="10111703" cy="685138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8F5073-2C6E-C58E-3143-CEBC5FA8E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8883" y="2884801"/>
            <a:ext cx="1962778" cy="10883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Combined Report</a:t>
            </a:r>
          </a:p>
        </p:txBody>
      </p:sp>
    </p:spTree>
    <p:extLst>
      <p:ext uri="{BB962C8B-B14F-4D97-AF65-F5344CB8AC3E}">
        <p14:creationId xmlns:p14="http://schemas.microsoft.com/office/powerpoint/2010/main" val="2804690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00FD39-0FB8-C4A1-F0D0-DE072EA95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87183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0D75A6-EBB0-836D-7252-BCB9C4B78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8883" y="2884801"/>
            <a:ext cx="1962778" cy="10883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Trends</a:t>
            </a:r>
          </a:p>
          <a:p>
            <a:pPr marL="0" indent="0">
              <a:buNone/>
            </a:pPr>
            <a:r>
              <a:rPr lang="en-US" dirty="0"/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4142842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2A74FC-55B0-C79A-1ACB-B200F98D5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02" y="-1"/>
            <a:ext cx="985255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1B4B6-0C2F-6C10-794E-BB35A078C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8883" y="2884801"/>
            <a:ext cx="1962778" cy="10883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Trends</a:t>
            </a:r>
          </a:p>
          <a:p>
            <a:pPr marL="0" indent="0">
              <a:buNone/>
            </a:pPr>
            <a:r>
              <a:rPr lang="en-US" dirty="0"/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4109851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6263-42C1-4533-CD27-81678F83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-87051"/>
            <a:ext cx="10515600" cy="1325563"/>
          </a:xfrm>
        </p:spPr>
        <p:txBody>
          <a:bodyPr/>
          <a:lstStyle/>
          <a:p>
            <a:r>
              <a:rPr lang="en-US" dirty="0"/>
              <a:t>How to add additional people to access RTM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43A1A8B-6F14-143F-DE64-A645CD207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8" y="1238512"/>
            <a:ext cx="5863259" cy="4999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097E4A-E816-D719-90CA-26F8F3934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0" y="1381760"/>
            <a:ext cx="5303192" cy="503038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6BAD9191-D9EB-FEA6-4AC6-E2B24231E8A3}"/>
              </a:ext>
            </a:extLst>
          </p:cNvPr>
          <p:cNvSpPr/>
          <p:nvPr/>
        </p:nvSpPr>
        <p:spPr>
          <a:xfrm>
            <a:off x="6005827" y="3429000"/>
            <a:ext cx="709933" cy="25399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0B01D3-1F9E-BE8F-F08E-E1C6EB1A7DFB}"/>
              </a:ext>
            </a:extLst>
          </p:cNvPr>
          <p:cNvSpPr/>
          <p:nvPr/>
        </p:nvSpPr>
        <p:spPr>
          <a:xfrm>
            <a:off x="8681776" y="5757705"/>
            <a:ext cx="1497204" cy="480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83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9BA6-B9DB-0774-F615-0E88111F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55" y="1597689"/>
            <a:ext cx="4196024" cy="30245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Enter their information, then be sure to create an individual login for each user.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32204B-A701-84EC-DD83-64AF95E62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14" y="237791"/>
            <a:ext cx="5335674" cy="63824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CBFBFFB-84CC-FCCC-E345-DACAC248FBEA}"/>
              </a:ext>
            </a:extLst>
          </p:cNvPr>
          <p:cNvSpPr/>
          <p:nvPr/>
        </p:nvSpPr>
        <p:spPr>
          <a:xfrm>
            <a:off x="5486400" y="3356150"/>
            <a:ext cx="4772967" cy="84406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24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652CCF-ABB9-A120-00E7-347793CB1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NGS Data Help My Program?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6115FA-64D4-C543-6ECE-7766DFD3F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74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95C-927F-94E7-BD0B-A8E67AF5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Ways…….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5D06744-56BF-7909-5CF9-BD87832F2B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1995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6239-CB00-6B66-EDDA-82EEADD4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23206-C4A6-71F1-C246-6506DB858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200" y="1690688"/>
            <a:ext cx="43818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Medical students want to know what your graduates are doing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n-US" dirty="0"/>
              <a:t>NGS provides transparency</a:t>
            </a:r>
          </a:p>
          <a:p>
            <a:pPr lvl="1">
              <a:buFontTx/>
              <a:buChar char="-"/>
            </a:pPr>
            <a:r>
              <a:rPr lang="en-US" dirty="0"/>
              <a:t>Where do graduates practice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Scope of Practice of graduates</a:t>
            </a:r>
          </a:p>
          <a:p>
            <a:pPr lvl="1"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Satisfaction with training</a:t>
            </a:r>
          </a:p>
          <a:p>
            <a:pPr lvl="1"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Reported salaries of graduates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Even place it on your website!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F145C-9091-326B-5E02-65414118D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00" y="1611602"/>
            <a:ext cx="7310128" cy="56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9577EE-5B12-C09D-37F7-94D2221A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00" y="2183664"/>
            <a:ext cx="7310128" cy="3870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9A2421-5FC8-D8C6-4A1B-05CBB7EDC985}"/>
              </a:ext>
            </a:extLst>
          </p:cNvPr>
          <p:cNvSpPr txBox="1"/>
          <p:nvPr/>
        </p:nvSpPr>
        <p:spPr>
          <a:xfrm>
            <a:off x="9766998" y="6107555"/>
            <a:ext cx="216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https://glfhc.org/alumni/</a:t>
            </a:r>
          </a:p>
        </p:txBody>
      </p:sp>
    </p:spTree>
    <p:extLst>
      <p:ext uri="{BB962C8B-B14F-4D97-AF65-F5344CB8AC3E}">
        <p14:creationId xmlns:p14="http://schemas.microsoft.com/office/powerpoint/2010/main" val="3139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87F13-0284-39C6-59B0-094FFAB5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Using Graduate Data to Improve Your Program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1BD422A-9B9A-8C63-162C-CC77A35EA0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67219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6275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EA73-A779-4D2E-A043-23B45BC6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2172-4AF9-4797-8C32-8528B6721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Give an overview and history of the National Graduate Survey (NGS).</a:t>
            </a:r>
          </a:p>
          <a:p>
            <a:r>
              <a:rPr lang="en-US" sz="3200" dirty="0"/>
              <a:t>Demonstrate the NGS reports inside RTM. </a:t>
            </a:r>
          </a:p>
          <a:p>
            <a:r>
              <a:rPr lang="en-US" sz="3200" dirty="0"/>
              <a:t>Discuss how NGS data can be used for program evaluation, recruitment, and advocacy.</a:t>
            </a:r>
          </a:p>
          <a:p>
            <a:r>
              <a:rPr lang="en-US" sz="3200" dirty="0"/>
              <a:t>Review research highlights from the NGS data.</a:t>
            </a:r>
          </a:p>
          <a:p>
            <a:r>
              <a:rPr lang="en-US" sz="3200" dirty="0"/>
              <a:t>Discuss challenges the NGS is facing and how to increase its usefulness to residencies.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0100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F5228-80B7-B732-C870-6E9D3B273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Theoretical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4657C-8BB4-25AB-AA7C-BE21AEFAF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NGS shows that your program has </a:t>
            </a:r>
          </a:p>
          <a:p>
            <a:pPr lvl="1"/>
            <a:r>
              <a:rPr lang="en-US" sz="2000" dirty="0"/>
              <a:t>High percentage of graduates deliver babies and provide maternity care</a:t>
            </a:r>
          </a:p>
          <a:p>
            <a:pPr lvl="1"/>
            <a:r>
              <a:rPr lang="en-US" sz="2000" dirty="0"/>
              <a:t>High percentage of graduates who do inpatient adult medicine</a:t>
            </a:r>
          </a:p>
          <a:p>
            <a:pPr lvl="1"/>
            <a:r>
              <a:rPr lang="en-US" sz="2000" dirty="0"/>
              <a:t>100% graduate satisfaction with training</a:t>
            </a:r>
          </a:p>
          <a:p>
            <a:r>
              <a:rPr lang="en-US" sz="2000" dirty="0"/>
              <a:t>Your residency curriculum for years has included 5 months of OB</a:t>
            </a:r>
          </a:p>
          <a:p>
            <a:endParaRPr lang="en-US" sz="2000" dirty="0"/>
          </a:p>
          <a:p>
            <a:r>
              <a:rPr lang="en-US" sz="2000" dirty="0"/>
              <a:t>A group of residents and faculty are advocating to decrease this by 2 months. This time would shift so 1 month goes to inpatient medicine to help with workload on this service. The other month to increase elective time from 6 to 7 months.</a:t>
            </a:r>
          </a:p>
          <a:p>
            <a:endParaRPr lang="en-US" sz="2000" dirty="0"/>
          </a:p>
          <a:p>
            <a:r>
              <a:rPr lang="en-US" sz="2000" dirty="0"/>
              <a:t>How can your NGS data help to inform this discussion?</a:t>
            </a:r>
          </a:p>
        </p:txBody>
      </p:sp>
    </p:spTree>
    <p:extLst>
      <p:ext uri="{BB962C8B-B14F-4D97-AF65-F5344CB8AC3E}">
        <p14:creationId xmlns:p14="http://schemas.microsoft.com/office/powerpoint/2010/main" val="12866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2BBB9-C3B1-2764-B7B0-732B45EC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Theoretical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28D6F-7067-C791-0B82-B9BA7556E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NGS shows that your program has </a:t>
            </a:r>
          </a:p>
          <a:p>
            <a:pPr lvl="1"/>
            <a:r>
              <a:rPr lang="en-US" sz="2000" dirty="0"/>
              <a:t>Low percentage of graduates caring for children</a:t>
            </a:r>
          </a:p>
          <a:p>
            <a:pPr lvl="1"/>
            <a:r>
              <a:rPr lang="en-US" sz="2000" dirty="0"/>
              <a:t>Low percentage of graduates staying in the state</a:t>
            </a:r>
          </a:p>
          <a:p>
            <a:pPr lvl="1"/>
            <a:r>
              <a:rPr lang="en-US" sz="2000" dirty="0"/>
              <a:t>A lower than national average satisfaction with your training program</a:t>
            </a:r>
          </a:p>
          <a:p>
            <a:r>
              <a:rPr lang="en-US" sz="2000" dirty="0"/>
              <a:t>Your residency curriculum meets ACGME minimums for block time in pediatrics. Your clinic has &lt;5% of patient under the age of 10. </a:t>
            </a:r>
          </a:p>
          <a:p>
            <a:endParaRPr lang="en-US" sz="2000" dirty="0"/>
          </a:p>
          <a:p>
            <a:r>
              <a:rPr lang="en-US" sz="2000" dirty="0"/>
              <a:t>Most recent CHNA for your region identified need to increase access to pediatrics care. Several local pediatric practices are losing clinicians due to retirement.</a:t>
            </a:r>
          </a:p>
          <a:p>
            <a:endParaRPr lang="en-US" sz="2000" dirty="0"/>
          </a:p>
          <a:p>
            <a:r>
              <a:rPr lang="en-US" sz="2000" dirty="0"/>
              <a:t>How can your NGS data help to inform this discussion?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27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394B07-51E3-1CEE-3070-94466C7D2D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B3DD1-E56A-934B-7CA6-681AEB23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Incorporate in Your Annual Program Evaluation (APE)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D5DC8-59F4-5260-983D-688D67EA6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Meets requirement to look at graduate performance and satisfaction</a:t>
            </a:r>
          </a:p>
          <a:p>
            <a:pPr marL="0"/>
            <a:endParaRPr lang="en-US" sz="2000"/>
          </a:p>
          <a:p>
            <a:r>
              <a:rPr lang="en-US" sz="2000" dirty="0"/>
              <a:t>Align elements of NGS with program aims</a:t>
            </a:r>
          </a:p>
        </p:txBody>
      </p:sp>
    </p:spTree>
    <p:extLst>
      <p:ext uri="{BB962C8B-B14F-4D97-AF65-F5344CB8AC3E}">
        <p14:creationId xmlns:p14="http://schemas.microsoft.com/office/powerpoint/2010/main" val="1640898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12F5-A3E5-8BAD-A3B6-76A3ED5C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Advocacy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0A14E4A-C112-C0C7-4ED0-6DEFBBC874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064325"/>
              </p:ext>
            </p:extLst>
          </p:nvPr>
        </p:nvGraphicFramePr>
        <p:xfrm>
          <a:off x="838200" y="1433779"/>
          <a:ext cx="105156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116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CEDD6-39BF-7FCF-0519-2FE862C7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Scholarship about Your Program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4BC281D6-99A2-307A-DCA2-C326D01165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02446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3218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F9E6F-66A4-B50C-B5C8-ECEC2EBE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/>
              <a:t>Theoretical Example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485002-0C6E-E771-0024-CCE52DBE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489380"/>
            <a:ext cx="4777381" cy="370949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27EF489-16C8-CCCE-C3A4-3944FCF81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285873"/>
              </p:ext>
            </p:extLst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3126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384-2294-5F1F-2ED6-80EDC4CD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Scholarly Activity about Your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CC8C91-49BF-C803-FC37-08DCBCAF1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024" y="1892375"/>
            <a:ext cx="5827976" cy="375134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AAE11E-01EE-44D7-C89B-6B73274AE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252" y="1892375"/>
            <a:ext cx="4851548" cy="40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9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138F14-C05F-E314-EBE3-303218FEF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Using the 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D66130-2E01-61BF-7EA2-63E6A60BC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6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4BFC7-5BCF-845B-8FC7-9E28B84DD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" y="177521"/>
            <a:ext cx="10038081" cy="6210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69450-060D-CC31-0198-855D7E5BD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20" y="3596640"/>
            <a:ext cx="2479040" cy="24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86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E9F2-3B7F-416A-0157-D7858EEC3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B6D4D-AC17-8E15-E989-E2FFC3EF7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CF99C-5C14-B255-C9B3-B62F585EF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0799">
            <a:off x="570382" y="1174228"/>
            <a:ext cx="6135869" cy="4795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CB3958-F620-72B1-81A7-DED828AB9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90" y="166546"/>
            <a:ext cx="6853221" cy="5563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FBF59E-2972-F2BC-D2C0-8926E0866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7480">
            <a:off x="5859565" y="1724397"/>
            <a:ext cx="6046364" cy="43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A2A4F-52D3-4B18-B3DA-84E09F6679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68" y="681644"/>
            <a:ext cx="8657233" cy="49451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3D5B17B-3853-4F19-ACE9-162E7A99C8EB}"/>
              </a:ext>
            </a:extLst>
          </p:cNvPr>
          <p:cNvSpPr/>
          <p:nvPr/>
        </p:nvSpPr>
        <p:spPr>
          <a:xfrm>
            <a:off x="1903614" y="2751513"/>
            <a:ext cx="6774873" cy="1354974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86B93-92A1-455D-8220-FEA54D209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217" y="406865"/>
            <a:ext cx="8160633" cy="549471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16D9EDD-91AD-DF84-EEA3-384A50EDCB81}"/>
              </a:ext>
            </a:extLst>
          </p:cNvPr>
          <p:cNvSpPr/>
          <p:nvPr/>
        </p:nvSpPr>
        <p:spPr>
          <a:xfrm>
            <a:off x="6794090" y="5253892"/>
            <a:ext cx="3618271" cy="1024363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7359-EB94-9443-32A1-1044EE0F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EA66D-94B2-E86D-5557-79F95F9F7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6E9B1-F665-5A3A-BD1F-524F5ED8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19326">
            <a:off x="420574" y="1527422"/>
            <a:ext cx="7779055" cy="484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B554B-AA74-6F64-7E98-1CB66B3E4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193" y="37884"/>
            <a:ext cx="6627499" cy="4718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A0013-FAA5-928A-A3EE-3904166F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2681">
            <a:off x="5227771" y="1046649"/>
            <a:ext cx="6717335" cy="580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1FFA5-79AF-7071-AA2E-FFB1D0108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7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 first prospective study of residency outcomes in family medicine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6E1AB5-B846-16B1-8BA0-6788F9A379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1735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ERA">
            <a:extLst>
              <a:ext uri="{FF2B5EF4-FFF2-40B4-BE49-F238E27FC236}">
                <a16:creationId xmlns:a16="http://schemas.microsoft.com/office/drawing/2014/main" id="{7B3C6A9E-FE73-8C90-23F7-3B28BABC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6096001"/>
            <a:ext cx="2768959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593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F8A8-4F93-0343-823D-A1B22368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1326"/>
            <a:ext cx="10591800" cy="876501"/>
          </a:xfrm>
        </p:spPr>
        <p:txBody>
          <a:bodyPr>
            <a:normAutofit/>
          </a:bodyPr>
          <a:lstStyle/>
          <a:p>
            <a:r>
              <a:rPr lang="en-US" dirty="0"/>
              <a:t>Acknowledgements – The FM-ROP Team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DBC2D9B-A1BF-EF85-E3C6-017F826BD5AF}"/>
              </a:ext>
            </a:extLst>
          </p:cNvPr>
          <p:cNvGraphicFramePr/>
          <p:nvPr/>
        </p:nvGraphicFramePr>
        <p:xfrm>
          <a:off x="1564965" y="1444478"/>
          <a:ext cx="6864537" cy="4995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A4FAA2E-DA8E-7204-A1A2-49C3B4E34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8619" y="1618838"/>
            <a:ext cx="608139" cy="662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EAA49-B707-29D2-F211-3CE5BEDAA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4039" y="3920442"/>
            <a:ext cx="1446776" cy="813812"/>
          </a:xfrm>
          <a:prstGeom prst="rect">
            <a:avLst/>
          </a:prstGeom>
        </p:spPr>
      </p:pic>
      <p:pic>
        <p:nvPicPr>
          <p:cNvPr id="3074" name="Picture 2" descr="University of Washington Logo and symbol, meaning, history, PNG, brand">
            <a:extLst>
              <a:ext uri="{FF2B5EF4-FFF2-40B4-BE49-F238E27FC236}">
                <a16:creationId xmlns:a16="http://schemas.microsoft.com/office/drawing/2014/main" id="{8215793A-E47A-281B-9278-A3FE88E43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315" y="5406900"/>
            <a:ext cx="1558224" cy="8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63B3A6DA-0BF7-55BD-D164-B6CA90298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4984" y="3332989"/>
            <a:ext cx="915408" cy="509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8071C-B6A5-04A4-3BA0-825AF9508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103" t="17698" r="10103" b="12886"/>
          <a:stretch/>
        </p:blipFill>
        <p:spPr>
          <a:xfrm>
            <a:off x="8729288" y="2422068"/>
            <a:ext cx="1066800" cy="695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C557EC-4A01-F88E-A543-7224C5FE95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5445" y="4684007"/>
            <a:ext cx="1156855" cy="7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96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909C-CB43-79AB-51F0-5A16EF7D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FM-ROP High Level Positive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52EAC-03D8-4D9D-9195-4198D8198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545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Adult Inpatient Care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/>
              <a:t> association; 9+ months inpatient</a:t>
            </a:r>
          </a:p>
          <a:p>
            <a:r>
              <a:rPr lang="en-US" dirty="0"/>
              <a:t>Burnout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intern workload &gt; 60 hours / week</a:t>
            </a:r>
          </a:p>
          <a:p>
            <a:r>
              <a:rPr lang="en-US" dirty="0"/>
              <a:t>Buprenorphine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/>
              <a:t> ≥6 faculty prescribing</a:t>
            </a:r>
          </a:p>
          <a:p>
            <a:r>
              <a:rPr lang="en-US" dirty="0"/>
              <a:t>Deliveries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/>
              <a:t> Volume (80+ vaginal; 100+ cesarean); ≥6 faculty delivering</a:t>
            </a:r>
          </a:p>
          <a:p>
            <a:r>
              <a:rPr lang="en-US" dirty="0"/>
              <a:t>Care of Children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/>
              <a:t> &gt;10% of continuity clinic visits under age 10 years; 2+ faculty doing peds inpatient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37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C26D0-D4F9-B2A3-4BA0-2A16C1CD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SOAR Scholar Research Using NGS</a:t>
            </a:r>
          </a:p>
        </p:txBody>
      </p:sp>
      <p:pic>
        <p:nvPicPr>
          <p:cNvPr id="2050" name="Picture 2" descr="FMSOAR">
            <a:extLst>
              <a:ext uri="{FF2B5EF4-FFF2-40B4-BE49-F238E27FC236}">
                <a16:creationId xmlns:a16="http://schemas.microsoft.com/office/drawing/2014/main" id="{E7D1E907-01AA-B864-38E3-5FC758E94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84" y="2921096"/>
            <a:ext cx="8193498" cy="21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77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5703-88AD-4A83-BA37-E45A5444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Bivariate Analysis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B43C77F-7453-4C0C-9806-04AF5F3AF4A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65311" y="1380995"/>
          <a:ext cx="5156199" cy="22081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8733">
                  <a:extLst>
                    <a:ext uri="{9D8B030D-6E8A-4147-A177-3AD203B41FA5}">
                      <a16:colId xmlns:a16="http://schemas.microsoft.com/office/drawing/2014/main" val="1704170987"/>
                    </a:ext>
                  </a:extLst>
                </a:gridCol>
                <a:gridCol w="1718733">
                  <a:extLst>
                    <a:ext uri="{9D8B030D-6E8A-4147-A177-3AD203B41FA5}">
                      <a16:colId xmlns:a16="http://schemas.microsoft.com/office/drawing/2014/main" val="894230188"/>
                    </a:ext>
                  </a:extLst>
                </a:gridCol>
                <a:gridCol w="1718733">
                  <a:extLst>
                    <a:ext uri="{9D8B030D-6E8A-4147-A177-3AD203B41FA5}">
                      <a16:colId xmlns:a16="http://schemas.microsoft.com/office/drawing/2014/main" val="1893861309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2400" dirty="0"/>
                        <a:t>Prepare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Catholic Affiliation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 Catholic Affiliation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7974176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IUD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64.9%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82.8%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3202073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Implant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55.9%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81.2%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32493428"/>
                  </a:ext>
                </a:extLst>
              </a:tr>
            </a:tbl>
          </a:graphicData>
        </a:graphic>
      </p:graphicFrame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3BE0659E-D7AA-4BD4-9A23-9A8DA5553524}"/>
              </a:ext>
            </a:extLst>
          </p:cNvPr>
          <p:cNvGraphicFramePr>
            <a:graphicFrameLocks/>
          </p:cNvGraphicFramePr>
          <p:nvPr/>
        </p:nvGraphicFramePr>
        <p:xfrm>
          <a:off x="408716" y="3703435"/>
          <a:ext cx="5156199" cy="22081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8733">
                  <a:extLst>
                    <a:ext uri="{9D8B030D-6E8A-4147-A177-3AD203B41FA5}">
                      <a16:colId xmlns:a16="http://schemas.microsoft.com/office/drawing/2014/main" val="1704170987"/>
                    </a:ext>
                  </a:extLst>
                </a:gridCol>
                <a:gridCol w="1718733">
                  <a:extLst>
                    <a:ext uri="{9D8B030D-6E8A-4147-A177-3AD203B41FA5}">
                      <a16:colId xmlns:a16="http://schemas.microsoft.com/office/drawing/2014/main" val="894230188"/>
                    </a:ext>
                  </a:extLst>
                </a:gridCol>
                <a:gridCol w="1718733">
                  <a:extLst>
                    <a:ext uri="{9D8B030D-6E8A-4147-A177-3AD203B41FA5}">
                      <a16:colId xmlns:a16="http://schemas.microsoft.com/office/drawing/2014/main" val="1893861309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2400" dirty="0"/>
                        <a:t>Provide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Catholic Affiliation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 Catholic Affiliation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7974176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IUD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43.2%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55.4%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3202073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Implant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44.6%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56.8%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3249342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9852CB4-97AF-4056-9E29-CD0788465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867" y="553038"/>
            <a:ext cx="6390701" cy="51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70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F5467D-C79B-4F81-AF8C-A7E0BD10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 Results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8E3508F-DD33-409A-BA54-3B6026EEDF5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356360"/>
          <a:ext cx="10752329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25981">
                  <a:extLst>
                    <a:ext uri="{9D8B030D-6E8A-4147-A177-3AD203B41FA5}">
                      <a16:colId xmlns:a16="http://schemas.microsoft.com/office/drawing/2014/main" val="529749221"/>
                    </a:ext>
                  </a:extLst>
                </a:gridCol>
                <a:gridCol w="2131587">
                  <a:extLst>
                    <a:ext uri="{9D8B030D-6E8A-4147-A177-3AD203B41FA5}">
                      <a16:colId xmlns:a16="http://schemas.microsoft.com/office/drawing/2014/main" val="2546432016"/>
                    </a:ext>
                  </a:extLst>
                </a:gridCol>
                <a:gridCol w="2131587">
                  <a:extLst>
                    <a:ext uri="{9D8B030D-6E8A-4147-A177-3AD203B41FA5}">
                      <a16:colId xmlns:a16="http://schemas.microsoft.com/office/drawing/2014/main" val="2914146024"/>
                    </a:ext>
                  </a:extLst>
                </a:gridCol>
                <a:gridCol w="2131587">
                  <a:extLst>
                    <a:ext uri="{9D8B030D-6E8A-4147-A177-3AD203B41FA5}">
                      <a16:colId xmlns:a16="http://schemas.microsoft.com/office/drawing/2014/main" val="904790816"/>
                    </a:ext>
                  </a:extLst>
                </a:gridCol>
                <a:gridCol w="2131587">
                  <a:extLst>
                    <a:ext uri="{9D8B030D-6E8A-4147-A177-3AD203B41FA5}">
                      <a16:colId xmlns:a16="http://schemas.microsoft.com/office/drawing/2014/main" val="420653802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59257" marR="59257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Odds Ratio Provision of IUD</a:t>
                      </a:r>
                    </a:p>
                  </a:txBody>
                  <a:tcPr marL="59257" marR="59257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Confidence Interval</a:t>
                      </a:r>
                    </a:p>
                  </a:txBody>
                  <a:tcPr marL="59257" marR="59257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Odds Ratio Provision of </a:t>
                      </a:r>
                    </a:p>
                    <a:p>
                      <a:r>
                        <a:rPr lang="en-US" sz="2400" dirty="0"/>
                        <a:t>Implant</a:t>
                      </a:r>
                    </a:p>
                  </a:txBody>
                  <a:tcPr marL="59257" marR="59257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Confidence Interval</a:t>
                      </a:r>
                    </a:p>
                  </a:txBody>
                  <a:tcPr marL="59257" marR="59257" marT="60960" marB="60960"/>
                </a:tc>
                <a:extLst>
                  <a:ext uri="{0D108BD9-81ED-4DB2-BD59-A6C34878D82A}">
                    <a16:rowId xmlns:a16="http://schemas.microsoft.com/office/drawing/2014/main" val="2754085393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2400" dirty="0"/>
                        <a:t>Catholic Affiliation</a:t>
                      </a:r>
                    </a:p>
                  </a:txBody>
                  <a:tcPr marL="59257" marR="59257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0.61</a:t>
                      </a:r>
                    </a:p>
                  </a:txBody>
                  <a:tcPr marL="59257" marR="59257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0.41 – 0.90</a:t>
                      </a:r>
                    </a:p>
                  </a:txBody>
                  <a:tcPr marL="59257" marR="59257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0.48</a:t>
                      </a:r>
                    </a:p>
                  </a:txBody>
                  <a:tcPr marL="59257" marR="59257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0.33 – 0.69</a:t>
                      </a:r>
                    </a:p>
                  </a:txBody>
                  <a:tcPr marL="59257" marR="59257" marT="60960" marB="60960"/>
                </a:tc>
                <a:extLst>
                  <a:ext uri="{0D108BD9-81ED-4DB2-BD59-A6C34878D82A}">
                    <a16:rowId xmlns:a16="http://schemas.microsoft.com/office/drawing/2014/main" val="1497822708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EA88C8-A60E-4FAD-BC4E-1C2F322D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560657"/>
            <a:ext cx="10752328" cy="2276412"/>
          </a:xfrm>
        </p:spPr>
        <p:txBody>
          <a:bodyPr>
            <a:normAutofit/>
          </a:bodyPr>
          <a:lstStyle/>
          <a:p>
            <a:r>
              <a:rPr lang="en-US" dirty="0"/>
              <a:t>More likely to provide LARC if female, less than &lt;38, not an IMG, working at an academic health center, FQHC, Rural health center</a:t>
            </a:r>
          </a:p>
          <a:p>
            <a:r>
              <a:rPr lang="en-US" dirty="0"/>
              <a:t>Less like to provide LARC if practicing in the South or West, or practicing in a metropolitan area</a:t>
            </a:r>
          </a:p>
        </p:txBody>
      </p:sp>
    </p:spTree>
    <p:extLst>
      <p:ext uri="{BB962C8B-B14F-4D97-AF65-F5344CB8AC3E}">
        <p14:creationId xmlns:p14="http://schemas.microsoft.com/office/powerpoint/2010/main" val="2281370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C8EA-1EE4-7E11-8960-375DE648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Variation in Scope Provision and Preparedness by Interest in Additional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F681D-7311-1C5F-FBC8-1AA309DC1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594972"/>
            <a:ext cx="5938848" cy="4454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6F842-CD48-DC04-8125-7738BF75A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51" y="1594972"/>
            <a:ext cx="5938849" cy="44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93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89060-8B00-AEA0-C61A-E968A4FAF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in Preparedness and Provision by Milestone Ratings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9C4503F-C7E4-E0F7-A242-E90984BF5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985106"/>
              </p:ext>
            </p:extLst>
          </p:nvPr>
        </p:nvGraphicFramePr>
        <p:xfrm>
          <a:off x="582806" y="1727445"/>
          <a:ext cx="10148834" cy="5130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1287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B937-1236-94A3-3F0C-38057FD4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5ADBF-9438-507C-578A-7B24C72EB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04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B471ED-B7C8-42A9-A72F-989AA39D5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28" y="170169"/>
            <a:ext cx="10609927" cy="4842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7864E-3135-434B-95C6-426420452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450" y="5246740"/>
            <a:ext cx="3854383" cy="946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480FEF-4C4B-4EB6-B810-F38805275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1116532"/>
            <a:ext cx="11166336" cy="4842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C43A2-CB28-442D-B693-76088293B7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202" y="265141"/>
            <a:ext cx="7149595" cy="56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81AB6-4EE0-61C8-71F0-F9AE85DC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39DCF-BBE6-076B-2792-6F20FF798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Further questions?</a:t>
            </a:r>
          </a:p>
          <a:p>
            <a:endParaRPr lang="en-US" dirty="0"/>
          </a:p>
          <a:p>
            <a:r>
              <a:rPr lang="en-US" dirty="0"/>
              <a:t>Lars Peterson	lpeterson@theabfm.org</a:t>
            </a:r>
          </a:p>
        </p:txBody>
      </p:sp>
    </p:spTree>
    <p:extLst>
      <p:ext uri="{BB962C8B-B14F-4D97-AF65-F5344CB8AC3E}">
        <p14:creationId xmlns:p14="http://schemas.microsoft.com/office/powerpoint/2010/main" val="169569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9A38F7-245E-46C5-8503-E806A46D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 AFMRD and ABFM Partnership 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97AA9E-93DE-455B-B395-EB16F5065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AFMRD appointed advisory committee</a:t>
            </a:r>
          </a:p>
          <a:p>
            <a:r>
              <a:rPr lang="en-US" sz="3200" dirty="0"/>
              <a:t>Meets annually </a:t>
            </a:r>
          </a:p>
          <a:p>
            <a:pPr lvl="1"/>
            <a:r>
              <a:rPr lang="en-US" sz="2800" dirty="0"/>
              <a:t>Usually at RLS</a:t>
            </a:r>
          </a:p>
          <a:p>
            <a:r>
              <a:rPr lang="en-US" sz="3200" dirty="0"/>
              <a:t>Reviews content and performance</a:t>
            </a:r>
          </a:p>
          <a:p>
            <a:r>
              <a:rPr lang="en-US" sz="3200" dirty="0"/>
              <a:t>Advises changes</a:t>
            </a:r>
          </a:p>
        </p:txBody>
      </p:sp>
    </p:spTree>
    <p:extLst>
      <p:ext uri="{BB962C8B-B14F-4D97-AF65-F5344CB8AC3E}">
        <p14:creationId xmlns:p14="http://schemas.microsoft.com/office/powerpoint/2010/main" val="208628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CEE1-BEA8-4BA9-8044-EAE992D9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NGS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ED472-831E-4795-8104-B531F8A57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ABFM privacy policy mandates that residency specific reports are censored unless there are ≥3 respondents in a year</a:t>
            </a:r>
          </a:p>
          <a:p>
            <a:pPr lvl="1"/>
            <a:r>
              <a:rPr lang="en-US" sz="2800" dirty="0"/>
              <a:t>Small programs were disadvantaged</a:t>
            </a:r>
          </a:p>
          <a:p>
            <a:r>
              <a:rPr lang="en-US" sz="3200" dirty="0"/>
              <a:t>3 year lag until getting data from graduates</a:t>
            </a:r>
          </a:p>
          <a:p>
            <a:pPr lvl="1"/>
            <a:r>
              <a:rPr lang="en-US" sz="2800" dirty="0"/>
              <a:t>New programs are disadvantaged</a:t>
            </a:r>
          </a:p>
          <a:p>
            <a:pPr lvl="1"/>
            <a:endParaRPr lang="en-US" sz="2800" dirty="0"/>
          </a:p>
          <a:p>
            <a:r>
              <a:rPr lang="en-US" sz="3200" dirty="0"/>
              <a:t>Until 2022 reports were an annual static 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4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0E754-9786-41B5-A50B-F05AE460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679F0-CADB-4A12-9627-28AB5304E8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382588"/>
            <a:ext cx="7112000" cy="5402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47561-0356-4D06-AE01-BF108C29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42" y="0"/>
            <a:ext cx="10056114" cy="63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6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1E7E22-A7EF-6681-EF40-078DAC3FB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NGS Response Rate and % Programs Getting Annual Reports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9116AB1-5D1A-B608-EA61-F23F6FB62D45}"/>
              </a:ext>
            </a:extLst>
          </p:cNvPr>
          <p:cNvGraphicFramePr>
            <a:graphicFrameLocks/>
          </p:cNvGraphicFramePr>
          <p:nvPr/>
        </p:nvGraphicFramePr>
        <p:xfrm>
          <a:off x="550416" y="1393030"/>
          <a:ext cx="11176985" cy="5282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5429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fad74b-94f5-4a72-b966-fc2ec89cda72">
      <Terms xmlns="http://schemas.microsoft.com/office/infopath/2007/PartnerControls"/>
    </lcf76f155ced4ddcb4097134ff3c332f>
    <TaxCatchAll xmlns="3f195573-57e7-469c-bbce-9c2145460293" xsi:nil="true"/>
    <Editor0 xmlns="1dfad74b-94f5-4a72-b966-fc2ec89cda72">
      <UserInfo>
        <DisplayName/>
        <AccountId xsi:nil="true"/>
        <AccountType/>
      </UserInfo>
    </Editor0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FD382D8E17E24AA82082BAD7A86437" ma:contentTypeVersion="20" ma:contentTypeDescription="Create a new document." ma:contentTypeScope="" ma:versionID="4127de2418939d35a01f4798d3468a35">
  <xsd:schema xmlns:xsd="http://www.w3.org/2001/XMLSchema" xmlns:xs="http://www.w3.org/2001/XMLSchema" xmlns:p="http://schemas.microsoft.com/office/2006/metadata/properties" xmlns:ns2="1dfad74b-94f5-4a72-b966-fc2ec89cda72" xmlns:ns3="3f195573-57e7-469c-bbce-9c2145460293" targetNamespace="http://schemas.microsoft.com/office/2006/metadata/properties" ma:root="true" ma:fieldsID="aeb2cb264732d5307b4d8a16b51512a1" ns2:_="" ns3:_="">
    <xsd:import namespace="1dfad74b-94f5-4a72-b966-fc2ec89cda72"/>
    <xsd:import namespace="3f195573-57e7-469c-bbce-9c21454602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Editor0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fad74b-94f5-4a72-b966-fc2ec89cda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8052868-e22d-4814-9511-625eb65230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ditor0" ma:index="22" nillable="true" ma:displayName="Editor" ma:description="The person responsible for this document" ma:format="Dropdown" ma:list="UserInfo" ma:SharePointGroup="0" ma:internalName="Editor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95573-57e7-469c-bbce-9c214546029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8979059-b54a-4f04-938a-93fed72dcfc3}" ma:internalName="TaxCatchAll" ma:showField="CatchAllData" ma:web="3f195573-57e7-469c-bbce-9c21454602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9FB271-BBE5-4104-A29C-0E87D38EF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16A401-5582-4BBE-9431-ED2BB8A192A9}">
  <ds:schemaRefs>
    <ds:schemaRef ds:uri="http://schemas.microsoft.com/office/2006/metadata/properties"/>
    <ds:schemaRef ds:uri="http://schemas.microsoft.com/office/infopath/2007/PartnerControls"/>
    <ds:schemaRef ds:uri="1dfad74b-94f5-4a72-b966-fc2ec89cda72"/>
    <ds:schemaRef ds:uri="3f195573-57e7-469c-bbce-9c2145460293"/>
  </ds:schemaRefs>
</ds:datastoreItem>
</file>

<file path=customXml/itemProps3.xml><?xml version="1.0" encoding="utf-8"?>
<ds:datastoreItem xmlns:ds="http://schemas.openxmlformats.org/officeDocument/2006/customXml" ds:itemID="{378FF71C-6C49-49BF-BF11-5689AFA755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fad74b-94f5-4a72-b966-fc2ec89cda72"/>
    <ds:schemaRef ds:uri="3f195573-57e7-469c-bbce-9c2145460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c063a29-87db-4907-9db2-f048ff797aaf}" enabled="1" method="Privileged" siteId="{7dd12bd6-325a-411f-8fed-b8004b6f2a52}" removed="0"/>
  <clbl:label id="{dd8cbebb-2139-4df8-b411-4e3e87abeb5c}" enabled="0" method="" siteId="{dd8cbebb-2139-4df8-b411-4e3e87abeb5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3868</TotalTime>
  <Words>1498</Words>
  <Application>Microsoft Office PowerPoint</Application>
  <PresentationFormat>Widescreen</PresentationFormat>
  <Paragraphs>330</Paragraphs>
  <Slides>50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Aptos</vt:lpstr>
      <vt:lpstr>Aptos Display</vt:lpstr>
      <vt:lpstr>Arial</vt:lpstr>
      <vt:lpstr>Calibri</vt:lpstr>
      <vt:lpstr>Proxima Nova Rg</vt:lpstr>
      <vt:lpstr>Wingdings</vt:lpstr>
      <vt:lpstr>Office Theme</vt:lpstr>
      <vt:lpstr>National Graduate Survey 2026  What It Means &amp; How To Utilize</vt:lpstr>
      <vt:lpstr>Disclosures</vt:lpstr>
      <vt:lpstr>Objectives</vt:lpstr>
      <vt:lpstr>PowerPoint Presentation</vt:lpstr>
      <vt:lpstr>PowerPoint Presentation</vt:lpstr>
      <vt:lpstr>Continued AFMRD and ABFM Partnership  </vt:lpstr>
      <vt:lpstr>NGS Limitations</vt:lpstr>
      <vt:lpstr>PowerPoint Presentation</vt:lpstr>
      <vt:lpstr>NGS Response Rate and % Programs Getting Annual Reports</vt:lpstr>
      <vt:lpstr>Many Programs Aren’t Accessing Their Reports</vt:lpstr>
      <vt:lpstr>PowerPoint Presentation</vt:lpstr>
      <vt:lpstr>Efforts to Reverse the Trend</vt:lpstr>
      <vt:lpstr>PowerPoint Presentation</vt:lpstr>
      <vt:lpstr>3 reports are available</vt:lpstr>
      <vt:lpstr>ABFM’s Resident Training Management System (RTM)</vt:lpstr>
      <vt:lpstr>Where to get the reports….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add additional people to access RTM</vt:lpstr>
      <vt:lpstr>Enter their information, then be sure to create an individual login for each user.</vt:lpstr>
      <vt:lpstr>How Can NGS Data Help My Program?</vt:lpstr>
      <vt:lpstr>So Many Ways…….</vt:lpstr>
      <vt:lpstr>Resident Recruitment</vt:lpstr>
      <vt:lpstr>Using Graduate Data to Improve Your Program</vt:lpstr>
      <vt:lpstr>Theoretical Example</vt:lpstr>
      <vt:lpstr>Theoretical Example</vt:lpstr>
      <vt:lpstr>Incorporate in Your Annual Program Evaluation (APE)</vt:lpstr>
      <vt:lpstr>Program Advocacy </vt:lpstr>
      <vt:lpstr>Scholarship about Your Program</vt:lpstr>
      <vt:lpstr>Theoretical Example</vt:lpstr>
      <vt:lpstr>Scholarly Activity about Your Program</vt:lpstr>
      <vt:lpstr>Research Using the NGS</vt:lpstr>
      <vt:lpstr>PowerPoint Presentation</vt:lpstr>
      <vt:lpstr>PowerPoint Presentation</vt:lpstr>
      <vt:lpstr>PowerPoint Presentation</vt:lpstr>
      <vt:lpstr>A first prospective study of residency outcomes in family medicine</vt:lpstr>
      <vt:lpstr>Acknowledgements – The FM-ROP Team</vt:lpstr>
      <vt:lpstr>FM-ROP High Level Positive Findings</vt:lpstr>
      <vt:lpstr>SOAR Scholar Research Using NGS</vt:lpstr>
      <vt:lpstr>Bivariate Analysis</vt:lpstr>
      <vt:lpstr>Logistic Regression Results</vt:lpstr>
      <vt:lpstr>Variation in Scope Provision and Preparedness by Interest in Additional Training</vt:lpstr>
      <vt:lpstr>Variation in Preparedness and Provision by Milestone Ratings</vt:lpstr>
      <vt:lpstr>Q&amp;A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Heins</dc:creator>
  <cp:lastModifiedBy>Lars Peterson</cp:lastModifiedBy>
  <cp:revision>73</cp:revision>
  <dcterms:created xsi:type="dcterms:W3CDTF">2020-08-24T02:25:21Z</dcterms:created>
  <dcterms:modified xsi:type="dcterms:W3CDTF">2026-06-11T21:00:12Z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0x010100B5FD382D8E17E24AA82082BAD7A86437</vt:lpwstr>
  </property>
  <property fmtid="{D5CDD505-2E9C-101B-9397-08002B2CF9AE}" pid="3" name="MediaServiceImageTags">
    <vt:lpwstr/>
  </property>
</Properties>
</file>