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8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2"/>
  </p:notesMasterIdLst>
  <p:sldIdLst>
    <p:sldId id="260" r:id="rId4"/>
    <p:sldId id="2147469544" r:id="rId5"/>
    <p:sldId id="256" r:id="rId6"/>
    <p:sldId id="272" r:id="rId7"/>
    <p:sldId id="2147469561" r:id="rId8"/>
    <p:sldId id="2147469553" r:id="rId9"/>
    <p:sldId id="2147469554" r:id="rId10"/>
    <p:sldId id="257" r:id="rId11"/>
    <p:sldId id="2147469519" r:id="rId12"/>
    <p:sldId id="2147469559" r:id="rId13"/>
    <p:sldId id="274" r:id="rId14"/>
    <p:sldId id="2147469588" r:id="rId15"/>
    <p:sldId id="388" r:id="rId16"/>
    <p:sldId id="385" r:id="rId17"/>
    <p:sldId id="316" r:id="rId18"/>
    <p:sldId id="348" r:id="rId19"/>
    <p:sldId id="363" r:id="rId20"/>
    <p:sldId id="2147469576" r:id="rId21"/>
    <p:sldId id="2147469590" r:id="rId22"/>
    <p:sldId id="2147469591" r:id="rId23"/>
    <p:sldId id="2147469580" r:id="rId24"/>
    <p:sldId id="2147469567" r:id="rId25"/>
    <p:sldId id="2147469573" r:id="rId26"/>
    <p:sldId id="2147469575" r:id="rId27"/>
    <p:sldId id="2147469578" r:id="rId28"/>
    <p:sldId id="2147469579" r:id="rId29"/>
    <p:sldId id="2147469571" r:id="rId30"/>
    <p:sldId id="2147328501" r:id="rId31"/>
    <p:sldId id="2147469564" r:id="rId32"/>
    <p:sldId id="2147469565" r:id="rId33"/>
    <p:sldId id="2147469577" r:id="rId34"/>
    <p:sldId id="2147469581" r:id="rId35"/>
    <p:sldId id="2147469568" r:id="rId36"/>
    <p:sldId id="2147469583" r:id="rId37"/>
    <p:sldId id="2147469582" r:id="rId38"/>
    <p:sldId id="2147469569" r:id="rId39"/>
    <p:sldId id="2147469556" r:id="rId40"/>
    <p:sldId id="275" r:id="rId41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482136-8CB1-4879-B6F7-60E29D2241D0}" v="298" dt="2026-07-06T16:17:23.0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6" autoAdjust="0"/>
    <p:restoredTop sz="95000" autoAdjust="0"/>
  </p:normalViewPr>
  <p:slideViewPr>
    <p:cSldViewPr snapToGrid="0">
      <p:cViewPr varScale="1">
        <p:scale>
          <a:sx n="120" d="100"/>
          <a:sy n="120" d="100"/>
        </p:scale>
        <p:origin x="8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102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2741717134838E-2"/>
          <c:y val="0"/>
          <c:w val="0.96494516565730326"/>
          <c:h val="0.836360380690208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Private Equity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10</c:v>
                </c:pt>
                <c:pt idx="4">
                  <c:v>12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25-4CB4-BEAD-37B3C2B0E5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Venture Capital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25-4CB4-BEAD-37B3C2B0E5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Single/Corporate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6231884057971016E-2"/>
                  <c:y val="-1.95185569002160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925-4CB4-BEAD-37B3C2B0E5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25-4CB4-BEAD-37B3C2B0E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3688280"/>
        <c:axId val="1053688640"/>
      </c:barChart>
      <c:catAx>
        <c:axId val="105368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3688640"/>
        <c:crosses val="autoZero"/>
        <c:auto val="1"/>
        <c:lblAlgn val="ctr"/>
        <c:lblOffset val="100"/>
        <c:noMultiLvlLbl val="0"/>
      </c:catAx>
      <c:valAx>
        <c:axId val="1053688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5368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025216870997369"/>
          <c:y val="0.91998455318498207"/>
          <c:w val="0.62078080303022909"/>
          <c:h val="6.91047376532868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Strategic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2">
                        <a:lumMod val="10000"/>
                        <a:lumOff val="9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Pre-2016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11</c:v>
                </c:pt>
                <c:pt idx="4">
                  <c:v>13</c:v>
                </c:pt>
                <c:pt idx="5">
                  <c:v>14</c:v>
                </c:pt>
                <c:pt idx="6">
                  <c:v>18</c:v>
                </c:pt>
                <c:pt idx="7">
                  <c:v>24</c:v>
                </c:pt>
                <c:pt idx="8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A0-4041-93B5-4AC11DB5B8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Financial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2">
                        <a:lumMod val="10000"/>
                        <a:lumOff val="9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Pre-2016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8</c:v>
                </c:pt>
                <c:pt idx="6">
                  <c:v>8</c:v>
                </c:pt>
                <c:pt idx="7">
                  <c:v>9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A0-4041-93B5-4AC11DB5B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8225568"/>
        <c:axId val="728231688"/>
      </c:barChart>
      <c:catAx>
        <c:axId val="72822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8231688"/>
        <c:crosses val="autoZero"/>
        <c:auto val="1"/>
        <c:lblAlgn val="ctr"/>
        <c:lblOffset val="100"/>
        <c:noMultiLvlLbl val="0"/>
      </c:catAx>
      <c:valAx>
        <c:axId val="728231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822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690317475021106"/>
          <c:y val="0.9189925029956304"/>
          <c:w val="0.24261771584835587"/>
          <c:h val="8.10074970043696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171547082946985E-2"/>
          <c:y val="0.18981481481481483"/>
          <c:w val="0.96965690583410602"/>
          <c:h val="0.759259259259259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AMC-Affiliated Center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</c:f>
              <c:numCache>
                <c:formatCode>0.00%</c:formatCode>
                <c:ptCount val="1"/>
                <c:pt idx="0">
                  <c:v>0.48099999999999998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4C-4AB9-A62C-76D3A79E007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Community-based for-profit site networks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Sheet1!$B$3</c:f>
              <c:numCache>
                <c:formatCode>0.00%</c:formatCode>
                <c:ptCount val="1"/>
                <c:pt idx="0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4C-4AB9-A62C-76D3A79E007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Community-based for-profit sites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Sheet1!$B$4</c:f>
              <c:numCache>
                <c:formatCode>0.00%</c:formatCode>
                <c:ptCount val="1"/>
                <c:pt idx="0">
                  <c:v>0.45200000000000001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4C-4AB9-A62C-76D3A79E00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63545183"/>
        <c:axId val="613460527"/>
      </c:barChart>
      <c:catAx>
        <c:axId val="66354518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13460527"/>
        <c:crosses val="autoZero"/>
        <c:auto val="1"/>
        <c:lblAlgn val="ctr"/>
        <c:lblOffset val="100"/>
        <c:noMultiLvlLbl val="0"/>
      </c:catAx>
      <c:valAx>
        <c:axId val="61346052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63545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Feasibility Assessment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AMC-Affiliated</c:v>
                </c:pt>
                <c:pt idx="1">
                  <c:v>Independent and Part-time Sites</c:v>
                </c:pt>
                <c:pt idx="2">
                  <c:v>Network-Affiliated</c:v>
                </c:pt>
                <c:pt idx="3">
                  <c:v>All Sites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3.5</c:v>
                </c:pt>
                <c:pt idx="2">
                  <c:v>2.2000000000000002</c:v>
                </c:pt>
                <c:pt idx="3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79-4E05-AA02-343DF88204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Receive Response to Feasibility Assessment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AMC-Affiliated</c:v>
                </c:pt>
                <c:pt idx="1">
                  <c:v>Independent and Part-time Sites</c:v>
                </c:pt>
                <c:pt idx="2">
                  <c:v>Network-Affiliated</c:v>
                </c:pt>
                <c:pt idx="3">
                  <c:v>All Sites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24.5</c:v>
                </c:pt>
                <c:pt idx="1">
                  <c:v>24.6</c:v>
                </c:pt>
                <c:pt idx="2">
                  <c:v>21.7</c:v>
                </c:pt>
                <c:pt idx="3">
                  <c:v>24.2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79-4E05-AA02-343DF8820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3955800"/>
        <c:axId val="1783949320"/>
      </c:barChart>
      <c:catAx>
        <c:axId val="1783955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949320"/>
        <c:crosses val="autoZero"/>
        <c:auto val="1"/>
        <c:lblAlgn val="ctr"/>
        <c:lblOffset val="100"/>
        <c:noMultiLvlLbl val="0"/>
      </c:catAx>
      <c:valAx>
        <c:axId val="1783949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8395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726473049564452"/>
          <c:y val="0.92143313160227946"/>
          <c:w val="0.57001150671383471"/>
          <c:h val="6.68922984148783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12065537262387"/>
          <c:y val="0"/>
          <c:w val="0.73867732442535594"/>
          <c:h val="0.851385481890857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Site Qualification Visit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AMC-Affiliated</c:v>
                </c:pt>
                <c:pt idx="1">
                  <c:v>Independent and Part-Time Sites</c:v>
                </c:pt>
                <c:pt idx="2">
                  <c:v>Network-Affiliated</c:v>
                </c:pt>
                <c:pt idx="3">
                  <c:v>All Sites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</c:v>
                </c:pt>
                <c:pt idx="1">
                  <c:v>5.8</c:v>
                </c:pt>
                <c:pt idx="2">
                  <c:v>4.2</c:v>
                </c:pt>
                <c:pt idx="3">
                  <c:v>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E-480A-B3AC-C303D788BE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Receive Response to Qualification Visit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AMC-Affiliated</c:v>
                </c:pt>
                <c:pt idx="1">
                  <c:v>Independent and Part-Time Sites</c:v>
                </c:pt>
                <c:pt idx="2">
                  <c:v>Network-Affiliated</c:v>
                </c:pt>
                <c:pt idx="3">
                  <c:v>All Sites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28.3</c:v>
                </c:pt>
                <c:pt idx="1">
                  <c:v>23.4</c:v>
                </c:pt>
                <c:pt idx="2">
                  <c:v>22.9</c:v>
                </c:pt>
                <c:pt idx="3">
                  <c:v>25.8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BE-480A-B3AC-C303D788B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91206336"/>
        <c:axId val="1791201296"/>
      </c:barChart>
      <c:catAx>
        <c:axId val="1791206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201296"/>
        <c:crosses val="autoZero"/>
        <c:auto val="1"/>
        <c:lblAlgn val="ctr"/>
        <c:lblOffset val="100"/>
        <c:noMultiLvlLbl val="0"/>
      </c:catAx>
      <c:valAx>
        <c:axId val="1791201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9120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374353773960073"/>
          <c:y val="0.91267697430077843"/>
          <c:w val="0.59857343116201389"/>
          <c:h val="6.68925282292481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Display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285024154589372E-2"/>
          <c:y val="2.3349139965684117E-2"/>
          <c:w val="0.97342995169082125"/>
          <c:h val="0.781521433223527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Phase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 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0.54600000000000004</c:v>
                </c:pt>
                <c:pt idx="1">
                  <c:v>0.51900000000000002</c:v>
                </c:pt>
                <c:pt idx="2">
                  <c:v>0.39500000000000002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5-4F6B-B918-E6E59AF15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Phase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 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0.85599999999999998</c:v>
                </c:pt>
                <c:pt idx="1">
                  <c:v>0.81799999999999995</c:v>
                </c:pt>
                <c:pt idx="2">
                  <c:v>0.85399999999999998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35-4F6B-B918-E6E59AF15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Phase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 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0.93500000000000005</c:v>
                </c:pt>
                <c:pt idx="1">
                  <c:v>0.93500000000000005</c:v>
                </c:pt>
                <c:pt idx="2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35-4F6B-B918-E6E59AF15C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Phase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 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0.64</c:v>
                </c:pt>
                <c:pt idx="1">
                  <c:v>0.70099999999999996</c:v>
                </c:pt>
                <c:pt idx="2">
                  <c:v>0.71799999999999997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9-44B8-B815-F61EAE4CF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8481808"/>
        <c:axId val="828487928"/>
      </c:barChart>
      <c:catAx>
        <c:axId val="82848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8487928"/>
        <c:crosses val="autoZero"/>
        <c:auto val="1"/>
        <c:lblAlgn val="ctr"/>
        <c:lblOffset val="100"/>
        <c:noMultiLvlLbl val="0"/>
      </c:catAx>
      <c:valAx>
        <c:axId val="828487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8481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7841720871847544"/>
          <c:y val="0.9142107741329959"/>
          <c:w val="0.64920422990604432"/>
          <c:h val="5.97266863663544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AMC-Affiliated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2006</c:v>
                </c:pt>
                <c:pt idx="1">
                  <c:v>2012</c:v>
                </c:pt>
                <c:pt idx="2">
                  <c:v>2019</c:v>
                </c:pt>
                <c:pt idx="3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0.63400000000000001</c:v>
                </c:pt>
                <c:pt idx="1">
                  <c:v>0.47299999999999998</c:v>
                </c:pt>
                <c:pt idx="2">
                  <c:v>0.42699999999999999</c:v>
                </c:pt>
                <c:pt idx="3">
                  <c:v>0.48099999999999998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A-46CA-96F5-2BD8EAD592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Independent and Part-time Sites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2006</c:v>
                </c:pt>
                <c:pt idx="1">
                  <c:v>2012</c:v>
                </c:pt>
                <c:pt idx="2">
                  <c:v>2019</c:v>
                </c:pt>
                <c:pt idx="3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0.35299999999999998</c:v>
                </c:pt>
                <c:pt idx="1">
                  <c:v>0.496</c:v>
                </c:pt>
                <c:pt idx="2">
                  <c:v>0.52800000000000002</c:v>
                </c:pt>
                <c:pt idx="3">
                  <c:v>0.45200000000000001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BA-46CA-96F5-2BD8EAD592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Network-Affiliated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626262626262395E-3"/>
                  <c:y val="-3.3073340131742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BA-46CA-96F5-2BD8EAD59255}"/>
                </c:ext>
              </c:extLst>
            </c:dLbl>
            <c:dLbl>
              <c:idx val="1"/>
              <c:layout>
                <c:manualLayout>
                  <c:x val="0"/>
                  <c:y val="-2.7561116776451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BA-46CA-96F5-2BD8EAD59255}"/>
                </c:ext>
              </c:extLst>
            </c:dLbl>
            <c:dLbl>
              <c:idx val="2"/>
              <c:layout>
                <c:manualLayout>
                  <c:x val="-1.2626262626262627E-3"/>
                  <c:y val="-3.858556348703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DBA-46CA-96F5-2BD8EAD59255}"/>
                </c:ext>
              </c:extLst>
            </c:dLbl>
            <c:dLbl>
              <c:idx val="3"/>
              <c:layout>
                <c:manualLayout>
                  <c:x val="0"/>
                  <c:y val="-4.96100101976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BA-46CA-96F5-2BD8EAD5925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2006</c:v>
                </c:pt>
                <c:pt idx="1">
                  <c:v>2012</c:v>
                </c:pt>
                <c:pt idx="2">
                  <c:v>2019</c:v>
                </c:pt>
                <c:pt idx="3">
                  <c:v>2025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1.2999999999999999E-2</c:v>
                </c:pt>
                <c:pt idx="1">
                  <c:v>3.1E-2</c:v>
                </c:pt>
                <c:pt idx="2">
                  <c:v>4.4999999999999998E-2</c:v>
                </c:pt>
                <c:pt idx="3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BA-46CA-96F5-2BD8EAD59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3998888"/>
        <c:axId val="1053992408"/>
      </c:barChart>
      <c:catAx>
        <c:axId val="105399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3992408"/>
        <c:crosses val="autoZero"/>
        <c:auto val="1"/>
        <c:lblAlgn val="ctr"/>
        <c:lblOffset val="100"/>
        <c:noMultiLvlLbl val="0"/>
      </c:catAx>
      <c:valAx>
        <c:axId val="10539924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5399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18406506004931"/>
          <c:y val="0.92276116382566531"/>
          <c:w val="0.66006621331424487"/>
          <c:h val="7.72388361743346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AMC-Affiliated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North America</c:v>
                </c:pt>
                <c:pt idx="1">
                  <c:v>Europe</c:v>
                </c:pt>
                <c:pt idx="2">
                  <c:v>APAC</c:v>
                </c:pt>
                <c:pt idx="3">
                  <c:v>ROW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0.48</c:v>
                </c:pt>
                <c:pt idx="1">
                  <c:v>0.5</c:v>
                </c:pt>
                <c:pt idx="2">
                  <c:v>0.73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75-4206-AD08-10D2D695D3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Independent and Part-time Sites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North America</c:v>
                </c:pt>
                <c:pt idx="1">
                  <c:v>Europe</c:v>
                </c:pt>
                <c:pt idx="2">
                  <c:v>APAC</c:v>
                </c:pt>
                <c:pt idx="3">
                  <c:v>ROW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0.47</c:v>
                </c:pt>
                <c:pt idx="1">
                  <c:v>0.42</c:v>
                </c:pt>
                <c:pt idx="2">
                  <c:v>0.19</c:v>
                </c:pt>
                <c:pt idx="3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75-4206-AD08-10D2D695D3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Network-Affiliated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North America</c:v>
                </c:pt>
                <c:pt idx="1">
                  <c:v>Europe</c:v>
                </c:pt>
                <c:pt idx="2">
                  <c:v>APAC</c:v>
                </c:pt>
                <c:pt idx="3">
                  <c:v>ROW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0.05</c:v>
                </c:pt>
                <c:pt idx="1">
                  <c:v>0.08</c:v>
                </c:pt>
                <c:pt idx="2">
                  <c:v>0.08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75-4206-AD08-10D2D695D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3226376"/>
        <c:axId val="1783217016"/>
      </c:barChart>
      <c:catAx>
        <c:axId val="178322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217016"/>
        <c:crosses val="autoZero"/>
        <c:auto val="1"/>
        <c:lblAlgn val="ctr"/>
        <c:lblOffset val="100"/>
        <c:noMultiLvlLbl val="0"/>
      </c:catAx>
      <c:valAx>
        <c:axId val="1783217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8322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240594925634297"/>
          <c:y val="0.92050211650335811"/>
          <c:w val="0.66382436570428693"/>
          <c:h val="7.67488967255454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285024154589372E-2"/>
          <c:y val="2.3349139965684117E-2"/>
          <c:w val="0.97342995169082125"/>
          <c:h val="0.80717379344008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 miles/0 km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3.2000000000000001E-2</c:v>
                </c:pt>
                <c:pt idx="1">
                  <c:v>4.2999999999999997E-2</c:v>
                </c:pt>
                <c:pt idx="2">
                  <c:v>3.5000000000000003E-2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5-4F6B-B918-E6E59AF15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1-10 miles/1.6-16.1 km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0.315</c:v>
                </c:pt>
                <c:pt idx="1">
                  <c:v>0.39100000000000001</c:v>
                </c:pt>
                <c:pt idx="2">
                  <c:v>0.379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35-4F6B-B918-E6E59AF15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11-50 miles/17.7-80.5 km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0.33500000000000002</c:v>
                </c:pt>
                <c:pt idx="1">
                  <c:v>0.31900000000000001</c:v>
                </c:pt>
                <c:pt idx="2">
                  <c:v>0.38500000000000001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35-4F6B-B918-E6E59AF15C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51-100 miles/82.1-160.9 km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0.14499999999999999</c:v>
                </c:pt>
                <c:pt idx="1">
                  <c:v>0.127</c:v>
                </c:pt>
                <c:pt idx="2">
                  <c:v>0.107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35-4F6B-B918-E6E59AF15C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101+ miles/162.5+ km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8.3000000000000004E-2</c:v>
                </c:pt>
                <c:pt idx="1">
                  <c:v>4.5999999999999999E-2</c:v>
                </c:pt>
                <c:pt idx="2">
                  <c:v>4.8000000000000001E-2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35-4F6B-B918-E6E59AF15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8481808"/>
        <c:axId val="828487928"/>
      </c:barChart>
      <c:catAx>
        <c:axId val="82848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8487928"/>
        <c:crosses val="autoZero"/>
        <c:auto val="1"/>
        <c:lblAlgn val="ctr"/>
        <c:lblOffset val="100"/>
        <c:noMultiLvlLbl val="0"/>
      </c:catAx>
      <c:valAx>
        <c:axId val="828487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8481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4.5566967172581685E-2"/>
          <c:y val="0.92276145865938242"/>
          <c:w val="0.92577427821522296"/>
          <c:h val="5.97266863663544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285024154589372E-2"/>
          <c:y val="2.3349139965684117E-2"/>
          <c:w val="0.97342995169082125"/>
          <c:h val="0.80717379344008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1.4999999999999999E-2</c:v>
                </c:pt>
                <c:pt idx="1">
                  <c:v>3.9E-2</c:v>
                </c:pt>
                <c:pt idx="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5-4F6B-B918-E6E59AF15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0.26500000000000001</c:v>
                </c:pt>
                <c:pt idx="1">
                  <c:v>0.23400000000000001</c:v>
                </c:pt>
                <c:pt idx="2">
                  <c:v>0.33800000000000002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35-4F6B-B918-E6E59AF15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Somewhat Rarely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0.215</c:v>
                </c:pt>
                <c:pt idx="1">
                  <c:v>0.156</c:v>
                </c:pt>
                <c:pt idx="2">
                  <c:v>0.22700000000000001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35-4F6B-B918-E6E59AF15C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Somewhat Often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0.26700000000000002</c:v>
                </c:pt>
                <c:pt idx="1">
                  <c:v>0.35099999999999998</c:v>
                </c:pt>
                <c:pt idx="2">
                  <c:v>0.23799999999999999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9-44B8-B815-F61EAE4CF6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Very Often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0.23799999999999999</c:v>
                </c:pt>
                <c:pt idx="1">
                  <c:v>0.221</c:v>
                </c:pt>
                <c:pt idx="2">
                  <c:v>0.14599999999999999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9-44B8-B815-F61EAE4CF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8481808"/>
        <c:axId val="828487928"/>
      </c:barChart>
      <c:catAx>
        <c:axId val="82848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8487928"/>
        <c:crosses val="autoZero"/>
        <c:auto val="1"/>
        <c:lblAlgn val="ctr"/>
        <c:lblOffset val="100"/>
        <c:noMultiLvlLbl val="0"/>
      </c:catAx>
      <c:valAx>
        <c:axId val="828487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8481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3010802997451407"/>
          <c:y val="0.92276145865938242"/>
          <c:w val="0.72649891589638238"/>
          <c:h val="5.97266863663544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285024154589372E-2"/>
          <c:y val="0"/>
          <c:w val="0.97222222222222221"/>
          <c:h val="0.762899263417025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Apps for Data Collection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0.59</c:v>
                </c:pt>
                <c:pt idx="1">
                  <c:v>0.376</c:v>
                </c:pt>
                <c:pt idx="2">
                  <c:v>0.44500000000000001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5-4F6B-B918-E6E59AF15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Apps for Reminders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0.35799999999999998</c:v>
                </c:pt>
                <c:pt idx="1">
                  <c:v>0.22</c:v>
                </c:pt>
                <c:pt idx="2">
                  <c:v>0.29499999999999998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35-4F6B-B918-E6E59AF15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Sample Data Collection Devices Used by the Patient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0.26100000000000001</c:v>
                </c:pt>
                <c:pt idx="1">
                  <c:v>0.317</c:v>
                </c:pt>
                <c:pt idx="2">
                  <c:v>0.28599999999999998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35-4F6B-B918-E6E59AF15C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Telehealth/Video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0.49399999999999999</c:v>
                </c:pt>
                <c:pt idx="1">
                  <c:v>0.496</c:v>
                </c:pt>
                <c:pt idx="2">
                  <c:v>0.29799999999999999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9-44B8-B815-F61EAE4CF6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Wearables/Sensors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0.36499999999999999</c:v>
                </c:pt>
                <c:pt idx="1">
                  <c:v>0.29799999999999999</c:v>
                </c:pt>
                <c:pt idx="2">
                  <c:v>0.378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9-44B8-B815-F61EAE4CF6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Website/Portal Management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0.51400000000000001</c:v>
                </c:pt>
                <c:pt idx="1">
                  <c:v>0.55600000000000005</c:v>
                </c:pt>
                <c:pt idx="2">
                  <c:v>0.42299999999999999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1-4784-880A-14D12D5F08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eCOA Conducted at Patient's Home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0.50800000000000001</c:v>
                </c:pt>
                <c:pt idx="1">
                  <c:v>0.55900000000000005</c:v>
                </c:pt>
                <c:pt idx="2">
                  <c:v>0.65500000000000003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D1-4784-880A-14D12D5F0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8481808"/>
        <c:axId val="828487928"/>
      </c:barChart>
      <c:catAx>
        <c:axId val="82848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8487928"/>
        <c:crosses val="autoZero"/>
        <c:auto val="1"/>
        <c:lblAlgn val="ctr"/>
        <c:lblOffset val="100"/>
        <c:noMultiLvlLbl val="0"/>
      </c:catAx>
      <c:valAx>
        <c:axId val="828487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8481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3.5332291680643529E-2"/>
          <c:y val="0.84149979369607697"/>
          <c:w val="0.96053003064346654"/>
          <c:h val="0.158500206303922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566319247829656E-2"/>
          <c:y val="3.0177902732968765E-2"/>
          <c:w val="0.97286736150434072"/>
          <c:h val="0.746956017380916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AMC-Affiliated Center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Apps for Data Collection</c:v>
                </c:pt>
                <c:pt idx="1">
                  <c:v>Apps for Reminders</c:v>
                </c:pt>
                <c:pt idx="2">
                  <c:v>eCOA</c:v>
                </c:pt>
                <c:pt idx="3">
                  <c:v>Sample Data Collection Devices</c:v>
                </c:pt>
                <c:pt idx="4">
                  <c:v>Telehealth and Video</c:v>
                </c:pt>
                <c:pt idx="5">
                  <c:v>Wearables and Sensors</c:v>
                </c:pt>
                <c:pt idx="6">
                  <c:v>Website/Portal Management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0.89</c:v>
                </c:pt>
                <c:pt idx="1">
                  <c:v>0.85699999999999998</c:v>
                </c:pt>
                <c:pt idx="2">
                  <c:v>0.83199999999999996</c:v>
                </c:pt>
                <c:pt idx="3">
                  <c:v>0.75900000000000001</c:v>
                </c:pt>
                <c:pt idx="4">
                  <c:v>0.77700000000000002</c:v>
                </c:pt>
                <c:pt idx="5">
                  <c:v>0.77900000000000003</c:v>
                </c:pt>
                <c:pt idx="6">
                  <c:v>0.80100000000000005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51-47FB-9F72-E6CAE718D2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Network-Affiliated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Apps for Data Collection</c:v>
                </c:pt>
                <c:pt idx="1">
                  <c:v>Apps for Reminders</c:v>
                </c:pt>
                <c:pt idx="2">
                  <c:v>eCOA</c:v>
                </c:pt>
                <c:pt idx="3">
                  <c:v>Sample Data Collection Devices</c:v>
                </c:pt>
                <c:pt idx="4">
                  <c:v>Telehealth and Video</c:v>
                </c:pt>
                <c:pt idx="5">
                  <c:v>Wearables and Sensors</c:v>
                </c:pt>
                <c:pt idx="6">
                  <c:v>Website/Portal Management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0.78700000000000003</c:v>
                </c:pt>
                <c:pt idx="1">
                  <c:v>0.73899999999999999</c:v>
                </c:pt>
                <c:pt idx="2">
                  <c:v>0.82599999999999996</c:v>
                </c:pt>
                <c:pt idx="3">
                  <c:v>0.71099999999999997</c:v>
                </c:pt>
                <c:pt idx="4">
                  <c:v>0.67400000000000004</c:v>
                </c:pt>
                <c:pt idx="5">
                  <c:v>0.63600000000000001</c:v>
                </c:pt>
                <c:pt idx="6">
                  <c:v>0.76600000000000001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51-47FB-9F72-E6CAE718D2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 and Part-time Sites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Apps for Data Collection</c:v>
                </c:pt>
                <c:pt idx="1">
                  <c:v>Apps for Reminders</c:v>
                </c:pt>
                <c:pt idx="2">
                  <c:v>eCOA</c:v>
                </c:pt>
                <c:pt idx="3">
                  <c:v>Sample Data Collection Devices</c:v>
                </c:pt>
                <c:pt idx="4">
                  <c:v>Telehealth and Video</c:v>
                </c:pt>
                <c:pt idx="5">
                  <c:v>Wearables and Sensors</c:v>
                </c:pt>
                <c:pt idx="6">
                  <c:v>Website/Portal Management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0.88800000000000001</c:v>
                </c:pt>
                <c:pt idx="1">
                  <c:v>0.83699999999999997</c:v>
                </c:pt>
                <c:pt idx="2">
                  <c:v>0.83599999999999997</c:v>
                </c:pt>
                <c:pt idx="3">
                  <c:v>0.71599999999999997</c:v>
                </c:pt>
                <c:pt idx="4">
                  <c:v>0.70399999999999996</c:v>
                </c:pt>
                <c:pt idx="5">
                  <c:v>0.67700000000000005</c:v>
                </c:pt>
                <c:pt idx="6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51-47FB-9F72-E6CAE718D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592968"/>
        <c:axId val="91593688"/>
      </c:barChart>
      <c:catAx>
        <c:axId val="9159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593688"/>
        <c:crosses val="autoZero"/>
        <c:auto val="1"/>
        <c:lblAlgn val="ctr"/>
        <c:lblOffset val="100"/>
        <c:noMultiLvlLbl val="0"/>
      </c:catAx>
      <c:valAx>
        <c:axId val="91593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159296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9.6303323569863944E-2"/>
          <c:y val="0.92276122884501277"/>
          <c:w val="0.80739325521906868"/>
          <c:h val="7.72387711549872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888888888888888E-2"/>
          <c:y val="3.0486467565519173E-2"/>
          <c:w val="0.97222222222222221"/>
          <c:h val="0.787631747040444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AMC-Affiliated Center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Home Visits</c:v>
                </c:pt>
                <c:pt idx="1">
                  <c:v>Local Labs and Facilities</c:v>
                </c:pt>
                <c:pt idx="2">
                  <c:v>Mobile or Popup Locations</c:v>
                </c:pt>
                <c:pt idx="3">
                  <c:v>Mobile Research Unit</c:v>
                </c:pt>
                <c:pt idx="4">
                  <c:v>Pharmacy Visits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0.47199999999999998</c:v>
                </c:pt>
                <c:pt idx="1">
                  <c:v>0.69</c:v>
                </c:pt>
                <c:pt idx="2">
                  <c:v>0.48699999999999999</c:v>
                </c:pt>
                <c:pt idx="3">
                  <c:v>0.442</c:v>
                </c:pt>
                <c:pt idx="4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18-4C14-BE3B-B79300A46A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Network-Affiliated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Home Visits</c:v>
                </c:pt>
                <c:pt idx="1">
                  <c:v>Local Labs and Facilities</c:v>
                </c:pt>
                <c:pt idx="2">
                  <c:v>Mobile or Popup Locations</c:v>
                </c:pt>
                <c:pt idx="3">
                  <c:v>Mobile Research Unit</c:v>
                </c:pt>
                <c:pt idx="4">
                  <c:v>Pharmacy Visits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0.53300000000000003</c:v>
                </c:pt>
                <c:pt idx="1">
                  <c:v>0.64600000000000002</c:v>
                </c:pt>
                <c:pt idx="2">
                  <c:v>0.5</c:v>
                </c:pt>
                <c:pt idx="3">
                  <c:v>0.52400000000000002</c:v>
                </c:pt>
                <c:pt idx="4">
                  <c:v>0.52300000000000002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18-4C14-BE3B-B79300A46A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Independent and Part-time Sites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Home Visits</c:v>
                </c:pt>
                <c:pt idx="1">
                  <c:v>Local Labs and Facilities</c:v>
                </c:pt>
                <c:pt idx="2">
                  <c:v>Mobile or Popup Locations</c:v>
                </c:pt>
                <c:pt idx="3">
                  <c:v>Mobile Research Unit</c:v>
                </c:pt>
                <c:pt idx="4">
                  <c:v>Pharmacy Visits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0.433</c:v>
                </c:pt>
                <c:pt idx="1">
                  <c:v>0.7</c:v>
                </c:pt>
                <c:pt idx="2">
                  <c:v>0.42599999999999999</c:v>
                </c:pt>
                <c:pt idx="3">
                  <c:v>0.434</c:v>
                </c:pt>
                <c:pt idx="4">
                  <c:v>0.45700000000000002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18-4C14-BE3B-B79300A46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60511480"/>
        <c:axId val="1160508240"/>
      </c:barChart>
      <c:catAx>
        <c:axId val="116051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0508240"/>
        <c:crosses val="autoZero"/>
        <c:auto val="1"/>
        <c:lblAlgn val="ctr"/>
        <c:lblOffset val="100"/>
        <c:noMultiLvlLbl val="0"/>
      </c:catAx>
      <c:valAx>
        <c:axId val="1160508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6051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615227073888492"/>
          <c:y val="0.92276122884501277"/>
          <c:w val="0.78769545852223022"/>
          <c:h val="7.72387711549872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Display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934577147460173E-2"/>
          <c:y val="0"/>
          <c:w val="0.97222222222222221"/>
          <c:h val="0.736136650323911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Enhance Patient Diversity/Representation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0.73399999999999999</c:v>
                </c:pt>
                <c:pt idx="1">
                  <c:v>0.82799999999999996</c:v>
                </c:pt>
                <c:pt idx="2">
                  <c:v>0.625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5-4F6B-B918-E6E59AF15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Increase Patient Population/Retention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0.77300000000000002</c:v>
                </c:pt>
                <c:pt idx="1">
                  <c:v>0.89200000000000002</c:v>
                </c:pt>
                <c:pt idx="2">
                  <c:v>0.69799999999999995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35-4F6B-B918-E6E59AF15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Provide Greater Patient Satisfaction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0.79400000000000004</c:v>
                </c:pt>
                <c:pt idx="1">
                  <c:v>0.85899999999999999</c:v>
                </c:pt>
                <c:pt idx="2">
                  <c:v>0.752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35-4F6B-B918-E6E59AF15C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Improve Data Quality/Integrity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0.91200000000000003</c:v>
                </c:pt>
                <c:pt idx="1">
                  <c:v>0.96899999999999997</c:v>
                </c:pt>
                <c:pt idx="2">
                  <c:v>0.85699999999999998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9-44B8-B815-F61EAE4CF6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Provide Faster Enrollment/Recruitment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0.82299999999999995</c:v>
                </c:pt>
                <c:pt idx="1">
                  <c:v>0.96899999999999997</c:v>
                </c:pt>
                <c:pt idx="2">
                  <c:v>0.77600000000000002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09-44B8-B815-F61EAE4CF6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Lead to Greater Trial Efficiency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0.83299999999999996</c:v>
                </c:pt>
                <c:pt idx="1">
                  <c:v>0.95299999999999996</c:v>
                </c:pt>
                <c:pt idx="2">
                  <c:v>0.83299999999999996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1-4784-880A-14D12D5F08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Impact Operational Costs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AMC-Affiliated Center</c:v>
                </c:pt>
                <c:pt idx="1">
                  <c:v>Network-Affiliated</c:v>
                </c:pt>
                <c:pt idx="2">
                  <c:v>Independent and Part-time Sites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0.83599999999999997</c:v>
                </c:pt>
                <c:pt idx="1">
                  <c:v>0.90600000000000003</c:v>
                </c:pt>
                <c:pt idx="2">
                  <c:v>0.78200000000000003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D1-4784-880A-14D12D5F0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8481808"/>
        <c:axId val="828487928"/>
      </c:barChart>
      <c:catAx>
        <c:axId val="82848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8487928"/>
        <c:crosses val="autoZero"/>
        <c:auto val="1"/>
        <c:lblAlgn val="ctr"/>
        <c:lblOffset val="100"/>
        <c:noMultiLvlLbl val="0"/>
      </c:catAx>
      <c:valAx>
        <c:axId val="828487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284818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3.5332291680643529E-2"/>
          <c:y val="0.85220483893332233"/>
          <c:w val="0.96053003064346654"/>
          <c:h val="0.147795161066677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0.23494</cdr:x>
      <cdr:y>0</cdr:y>
    </cdr:from>
    <cdr:to>
      <cdr:x>0.72012</cdr:x>
      <cdr:y>0.0996</cdr:y>
    </cdr:to>
    <cdr:sp macro="" textlink="">
      <cdr:nvSpPr>
        <cdr:cNvPr id="2" name="TextBox 15">
          <a:extLst xmlns:a="http://schemas.openxmlformats.org/drawingml/2006/main">
            <a:ext uri="{FF2B5EF4-FFF2-40B4-BE49-F238E27FC236}">
              <a16:creationId xmlns:a16="http://schemas.microsoft.com/office/drawing/2014/main" id="{4D752CB3-A833-3C36-CBC3-9104240AFDA0}"/>
            </a:ext>
          </a:extLst>
        </cdr:cNvPr>
        <cdr:cNvSpPr txBox="1"/>
      </cdr:nvSpPr>
      <cdr:spPr>
        <a:xfrm xmlns:a="http://schemas.openxmlformats.org/drawingml/2006/main">
          <a:off x="2020591" y="0"/>
          <a:ext cx="4172681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b="1" i="1" dirty="0">
              <a:solidFill>
                <a:srgbClr val="002060"/>
              </a:solidFill>
            </a:rPr>
            <a:t>Number and Type of Investor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470895"/>
          </a:xfrm>
          <a:prstGeom prst="rect">
            <a:avLst/>
          </a:prstGeom>
        </p:spPr>
        <p:txBody>
          <a:bodyPr vert="horz" lIns="94182" tIns="47091" rIns="94182" bIns="4709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470895"/>
          </a:xfrm>
          <a:prstGeom prst="rect">
            <a:avLst/>
          </a:prstGeom>
        </p:spPr>
        <p:txBody>
          <a:bodyPr vert="horz" lIns="94182" tIns="47091" rIns="94182" bIns="47091" rtlCol="0"/>
          <a:lstStyle>
            <a:lvl1pPr algn="r">
              <a:defRPr sz="1200"/>
            </a:lvl1pPr>
          </a:lstStyle>
          <a:p>
            <a:fld id="{77D69580-0694-4B7F-8046-4AC7C6B01D71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82" tIns="47091" rIns="94182" bIns="4709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82" tIns="47091" rIns="94182" bIns="4709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8"/>
            <a:ext cx="3076363" cy="470894"/>
          </a:xfrm>
          <a:prstGeom prst="rect">
            <a:avLst/>
          </a:prstGeom>
        </p:spPr>
        <p:txBody>
          <a:bodyPr vert="horz" lIns="94182" tIns="47091" rIns="94182" bIns="4709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8914408"/>
            <a:ext cx="3076363" cy="470894"/>
          </a:xfrm>
          <a:prstGeom prst="rect">
            <a:avLst/>
          </a:prstGeom>
        </p:spPr>
        <p:txBody>
          <a:bodyPr vert="horz" lIns="94182" tIns="47091" rIns="94182" bIns="47091" rtlCol="0" anchor="b"/>
          <a:lstStyle>
            <a:lvl1pPr algn="r">
              <a:defRPr sz="1200"/>
            </a:lvl1pPr>
          </a:lstStyle>
          <a:p>
            <a:fld id="{E555F786-769B-4518-818F-8347328E2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44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A7AF-1534-4E76-EEDC-5DC9AE6F5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03977-D8AA-61C4-F267-E7C2D4E6F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7E1E12-EB79-3015-B1AE-F8F441375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D6DD0-8F24-0A82-F09B-57F9093540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DBB393-7A55-4C53-BA9E-E0928A01FB4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08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8D9CEF-FC89-49D4-81FA-9328C5045D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4274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Site network size?</a:t>
            </a:r>
          </a:p>
          <a:p>
            <a:r>
              <a:rPr lang="en-US" dirty="0"/>
              <a:t>Same argument for AMCs --- possible that only one or two sites completed</a:t>
            </a:r>
          </a:p>
          <a:p>
            <a:endParaRPr lang="en-US" dirty="0"/>
          </a:p>
          <a:p>
            <a:r>
              <a:rPr lang="en-US" dirty="0"/>
              <a:t>Add site network size</a:t>
            </a:r>
          </a:p>
          <a:p>
            <a:endParaRPr lang="en-US" dirty="0"/>
          </a:p>
          <a:p>
            <a:r>
              <a:rPr lang="en-US" dirty="0"/>
              <a:t>Comparative summary slide: Harvey ball at end, high medium low, level of preparedness to deploy DCTs, average tenure, </a:t>
            </a:r>
          </a:p>
          <a:p>
            <a:endParaRPr lang="en-US" dirty="0"/>
          </a:p>
          <a:p>
            <a:r>
              <a:rPr lang="en-US" dirty="0"/>
              <a:t>Juxtapose sites and show more fragile segment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8D9CEF-FC89-49D4-81FA-9328C5045D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3288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7600A-5968-C46C-D6E7-6C3A22EE9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234CC7-2546-BB7A-3151-DF78C244B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7847B0-776E-A957-7A40-AD0C6C4DA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F004D-C4AA-CEA9-6C5F-6B87EFBF2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DBB393-7A55-4C53-BA9E-E0928A01FB4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6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1256D-560D-CE48-9104-F11A22BDD12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37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5F786-769B-4518-818F-8347328E2AC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89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5F786-769B-4518-818F-8347328E2AC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24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9EE25-2FA6-B96F-9363-A3BB1429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98C13E-E768-6792-72E9-CDAED644B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50AE13-83C3-54E3-15D1-1757558C4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2AE35-9ED5-9738-ECA4-0CB417CB0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5F786-769B-4518-818F-8347328E2AC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85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9636A-46A5-5EDA-B3C0-39BCF72F9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1F892-FFB3-6540-59DB-D17A959E8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65EF7-C4C2-570D-F7CD-6242E2049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E5853-8521-3795-5772-971EB34A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F4CDE-84F0-186E-EA7F-78A869D9A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7995D-A40E-3D45-5274-E67C8769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1A301-25AF-83DB-5A6F-A1C35FE55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1D98E-71AE-D7EB-3DF9-7132839B3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98023-3C63-F0E1-E55E-3448E7E4A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1D825-F311-4C79-E7D3-6B244988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7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91123-8BB4-47FB-8544-D796AD24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798A4-61FD-D795-BFDF-7B10EFF19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13E98-20ED-4D9A-53D5-52EBE891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A26F3-8FA6-1D54-1544-365432D2F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104FA-292A-10B3-92AD-D773B4A07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0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06CFA-0F6F-669A-8506-9FEC78EAF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FAAEC-6DD9-452A-395A-FE8370218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DBC548-4BE2-DA60-03D9-11FB84BA0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7259B0-7401-67A3-9AB6-B8E09D020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AB0E2-4B5F-55FD-B646-233A466B2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16030-5633-41AD-72B4-4F946689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8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BF398-6F60-BD33-2C27-03E1D9035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5E6FF-B493-1958-1A3E-E4AF276AA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250E35-BFB1-9292-F69A-A1709E640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0E8C61-01ED-17F8-4569-CAFC86A165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91773A-771E-26FA-01A6-DDA9A4BE4B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F97EC1-3709-4C42-E037-58B56CF1C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9D955B-639B-FD6B-4189-4BDFAD7A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AF6B0B-5FC1-8C6E-B58F-26FD6259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3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BDB77-95E0-A78D-BE84-B05D7CA4A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E92FEB-A006-A9E8-47C5-3C767FB3C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82A897-EB99-DB71-CCA6-7AABF966D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EA011A-7253-B440-F5F6-A9ECD30A8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4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6A1EF0-3FA6-9180-BE87-1BC8A4D56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460C1-9743-0E6A-EC18-5342BF925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7DDE3-9F6A-5F03-85A3-2D115C09D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3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5BF41-C4FE-4984-2907-7E688535E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FE39D-453E-8AA0-64F7-C1F85F85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E03C9-D201-4F08-14F0-1609BCA17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5A501-AD90-A184-D65C-291DCDC0B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46817-6A81-DE6E-EB72-4EE4BFCA2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40965-6485-980C-1791-B3DEBC5A3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2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00063-E38B-72F5-0E1A-9EAF7F52C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BA0C56-74F3-5065-748E-EE7EF7C3FA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FF6B7-B821-2669-7615-FE4956AE6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318773-AE54-7235-8B3A-7311625A6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6F73-100C-E4AA-FCD1-3CF07D61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A24EB-EFD4-156E-9EC4-1759F18ED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2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A0350-8333-9FCD-5A9F-3551DF5E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7BA2F-5D18-D892-1C79-3231713463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AF914-9E3E-1493-5D6B-3C5F8B08A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BBAB7-2540-80C8-7AAA-244D34867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9B03A-5C63-CC70-E458-7C9196667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85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DD6597-6330-0F54-2239-7070DB2990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674EB1-9400-6068-31A0-5BB23C240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A568E-F856-0640-7906-2D1E0BED2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AC96C-1C53-35FD-0D3F-1D86B4317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1554A-7A79-8B22-0B35-2BE442C2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45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4C67-13C4-40C7-894F-E29DCFC17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2263"/>
            <a:ext cx="9144000" cy="2387600"/>
          </a:xfrm>
        </p:spPr>
        <p:txBody>
          <a:bodyPr anchor="b"/>
          <a:lstStyle>
            <a:lvl1pPr algn="ctr">
              <a:defRPr sz="4500">
                <a:solidFill>
                  <a:srgbClr val="25427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8D3F1-FE83-4485-980C-20D957A7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9144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rgbClr val="898989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52F90-0795-4A03-8736-5463AA3A1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B766E-C3A3-44C4-A22B-85389942D0A1}" type="datetime1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6E6F1-F963-4B58-92D9-8A09F9715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DA5E-25AD-4211-9986-9C45C4032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C59F4261-4A21-40DD-BDE2-4296A670D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7" y="406784"/>
            <a:ext cx="5636804" cy="861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D6CF2C-5E42-4CC2-AA9F-2DA4B751C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15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84AFE9C-851B-4104-990E-919ECA3E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-1"/>
            <a:ext cx="11957919" cy="96023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C9811-EABB-42D9-9B26-73C5324D1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440" y="1463040"/>
            <a:ext cx="10058400" cy="4351338"/>
          </a:xfrm>
        </p:spPr>
        <p:txBody>
          <a:bodyPr/>
          <a:lstStyle>
            <a:lvl2pPr marL="514350" indent="-171450">
              <a:buFont typeface="Courier New" panose="02070309020205020404" pitchFamily="49" charset="0"/>
              <a:buChar char="o"/>
              <a:defRPr/>
            </a:lvl2pPr>
            <a:lvl3pPr marL="857250" indent="-171450">
              <a:buClr>
                <a:srgbClr val="254274"/>
              </a:buClr>
              <a:buFont typeface="Calibri" panose="020F0502020204030204" pitchFamily="34" charset="0"/>
              <a:buChar char="–"/>
              <a:defRPr>
                <a:solidFill>
                  <a:srgbClr val="254274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61A16-6EC4-49B4-96E0-830FDD08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BCB3-EA4B-4668-AA6C-005FAFF606F2}" type="datetime1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DA3B5-723E-425A-A0CC-D792C03FA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CB2E4-7054-4860-9BDE-5B6090BA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7A148-C524-408E-8FBF-E913376A4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61" y="194576"/>
            <a:ext cx="11698276" cy="7397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493BEF09-F820-45EA-B16B-D5F0B66147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0D1603-BB2F-4E40-AC66-256AF5A5D8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07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8F46E-D572-4134-B16F-6EF27FED6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>
                <a:solidFill>
                  <a:srgbClr val="25427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6DFAE-85C2-454B-8973-7F6A88F7C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750F6-BEE5-45BB-A929-8513B92D7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6B74-7F4C-4233-B130-331BF783DDC0}" type="datetime1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52723-673B-481A-92FE-167DDE1E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AC45D-418D-4A9D-A2F6-52AEFFF1E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F94BD3-DDAE-4D1F-AAA4-1FA1E985B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-1"/>
            <a:ext cx="11957919" cy="9602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DB1C82-557B-42F4-9E51-0D6B0D1687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4115D1EC-F8DC-4CDC-8FC7-B2BCF8E652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378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301EF-3D11-4D7D-BD17-9F788A4B6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2pPr marL="514350" indent="-171450">
              <a:buFont typeface="Courier New" panose="02070309020205020404" pitchFamily="49" charset="0"/>
              <a:buChar char="o"/>
              <a:defRPr/>
            </a:lvl2pPr>
            <a:lvl3pPr marL="857250" indent="-171450">
              <a:buClr>
                <a:srgbClr val="254274"/>
              </a:buClr>
              <a:buFont typeface="Calibri" panose="020F0502020204030204" pitchFamily="34" charset="0"/>
              <a:buChar char="–"/>
              <a:defRPr>
                <a:solidFill>
                  <a:srgbClr val="254274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34A26-5175-4CB4-9F6E-A9D1B6193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2pPr marL="514350" indent="-171450">
              <a:buFont typeface="Courier New" panose="02070309020205020404" pitchFamily="49" charset="0"/>
              <a:buChar char="o"/>
              <a:defRPr/>
            </a:lvl2pPr>
            <a:lvl3pPr marL="857250" indent="-171450">
              <a:buClr>
                <a:srgbClr val="254274"/>
              </a:buClr>
              <a:buFont typeface="Calibri" panose="020F0502020204030204" pitchFamily="34" charset="0"/>
              <a:buChar char="–"/>
              <a:defRPr>
                <a:solidFill>
                  <a:srgbClr val="254274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AB9F7-BAED-44EC-A787-441CB651D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DE6B-F345-45F5-833C-CA4C5536CCAA}" type="datetime1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0AE69-0060-4EF8-B876-E484445D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9D3A6-3E15-472C-A277-3AAFC3F6C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82D0F9-ED88-4260-9235-763787C96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-1"/>
            <a:ext cx="11957919" cy="9602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752D39-6CD5-436E-82A7-811464334A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DA31786-8D42-4310-9EBE-18119B09FCBF}"/>
              </a:ext>
            </a:extLst>
          </p:cNvPr>
          <p:cNvSpPr txBox="1">
            <a:spLocks/>
          </p:cNvSpPr>
          <p:nvPr/>
        </p:nvSpPr>
        <p:spPr>
          <a:xfrm>
            <a:off x="530536" y="190694"/>
            <a:ext cx="11661465" cy="73977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dirty="0"/>
              <a:t>Click to edit Master title style</a:t>
            </a:r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608B81A6-3944-4195-BED2-CAB50F97A9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695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F509E-7A31-4C45-96DD-1B44D15D6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94E7-38BE-4981-A396-EA7FE9D34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E1B8C-F7E2-45D9-909D-E89C5394B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80B119-317B-4C27-B8AC-8EAA8E7AD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0ABDAA-24D6-4B67-836E-89A536CCB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0B7E-0281-468A-AA7D-F873F04A23C8}" type="datetime1">
              <a:rPr lang="en-US" smtClean="0"/>
              <a:t>7/6/26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A26853-FD4D-4E93-A9D8-CF936883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A8BEB5-5A81-46C7-B9A9-4BC3E152A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F4C7A7-6B65-4DFC-B079-711EC947D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-1"/>
            <a:ext cx="11957919" cy="9602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216CC8-98EE-46BF-87DA-6A8293E3B2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6058A1-06EF-47BE-8A9E-2DE11C1F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49" y="193191"/>
            <a:ext cx="11695176" cy="740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52EC8B0F-61E7-4D66-AC81-FDC26F660B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59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6872C7-D5F4-4E0A-9E5A-D4EC5B0BE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BEB0-2C2B-49A6-A1D9-4174075EC5E6}" type="datetime1">
              <a:rPr lang="en-US" smtClean="0"/>
              <a:t>7/6/26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C7D9A3-538D-4CD1-B756-B4C0CB86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2B7B44-4EF2-4440-B2B1-2BD6E0B6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767E9E-818B-4B4F-8332-5259EFEE0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82" y="-2059"/>
            <a:ext cx="11957919" cy="9602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10D948-E040-4D3A-B3AE-3C72EB8E3A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957D49-10FE-4750-ACFB-246FB990A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60" y="187872"/>
            <a:ext cx="11695176" cy="740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16D17DE-7F59-4015-A742-4994F30643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81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A46FF-D6DF-4455-B639-DEFD0BBF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0DD6-49DE-470E-A91E-606009B1817E}" type="datetime1">
              <a:rPr lang="en-US" smtClean="0"/>
              <a:t>7/6/26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18F839-B830-4EE4-830F-6ED8BDE3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4E74C-5BDD-45D6-AC49-4FA0D164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B0B475-8492-4F43-A2AE-24A9AA831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-1"/>
            <a:ext cx="11957919" cy="9602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D85D1E-7BDA-41AE-8B19-22525B3CAD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1741DFE5-C72C-4051-8B70-C2A8BFBBD9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920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1D3C5-E109-481B-A476-97EE6C2F1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6798"/>
            <a:ext cx="3932237" cy="99060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F984-ABB9-4D8D-AB70-DAB907DE0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0A327-CEA0-4C7A-AF70-F526A97E8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7C352-669F-487B-8E97-CC1651CAC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EE730-5231-4257-8E96-B7089F2C2C85}" type="datetime1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E9976-C36C-4D2E-87D8-D66AF2B66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966E7-B754-489F-8FEB-B68C3815B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083825-A2D3-47C0-B63F-7A5CF2133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-1"/>
            <a:ext cx="11957919" cy="9602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076689-BB8D-4019-BC0E-D5E0E0EDCD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3940373E-5A0E-448F-9614-B58D5D97AD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65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81705-67A7-42D6-A5BF-65C03352D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6798"/>
            <a:ext cx="3932237" cy="99060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753634-1E47-4617-AA96-8FD0AFF11A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A8B59-2892-443D-BFB5-711362827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104FF5-F82C-4270-A44C-CBBD99F75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FD5B1-056B-494F-904D-5BC4506BE399}" type="datetime1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D34B8C-7254-49C3-9165-280F6F681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C75C7-9A43-4FB2-8277-179785194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834789-A695-4982-8373-B937521CC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3" y="-1"/>
            <a:ext cx="11957919" cy="9602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A0A3F0-2E12-4682-BBBA-E630BE35F0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3C0E0A1C-8402-42DB-B1C5-0CB056E0F0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18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852BE4-E202-47BE-87F0-EADE1AFF1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630ED-432D-428C-8951-9BBDD818B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79E19-42D7-49CB-8C16-5A87ECA006C9}" type="datetime1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EE722-2706-4D1D-8CF8-B92CCE9CE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EAAC0-478A-4DF9-A70A-3E8E29B27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F0D29B-8F2B-4B82-97C6-F817F5D22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82" y="-2286"/>
            <a:ext cx="11957919" cy="9602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8BF1D4-F112-4D67-8FD1-B8F8D0A200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-1" y="0"/>
            <a:ext cx="5607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212AAF-B204-46F5-A3CF-1F0781B0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60" y="178223"/>
            <a:ext cx="10515600" cy="7533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81ABE517-D43A-4A60-AE83-9F23AA60CB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587" y="6356352"/>
            <a:ext cx="2384980" cy="4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24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096817-3877-434E-B4FB-E0DB6EAC27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629729"/>
            <a:ext cx="2429055" cy="5547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A18A2F-5E16-4A24-9655-9F924B3F0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629729"/>
            <a:ext cx="7146351" cy="55472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52647-C910-41E1-A0CC-D2A148A29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08392-B58E-4063-9C0D-09BFBD07E4D3}" type="datetime1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70DAB-AABF-4DD0-90BE-7266677C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C3A2F-1221-45F9-99D0-06D491502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0896" y="6356352"/>
            <a:ext cx="2743200" cy="365125"/>
          </a:xfrm>
        </p:spPr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6C33DC-3265-4B87-B2F3-FABEE95FB46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 rot="5400000">
            <a:off x="5885688" y="-5885688"/>
            <a:ext cx="420624" cy="1219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A54A99-06EF-4BCC-9359-4AF1EF11AC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4789"/>
          <a:stretch/>
        </p:blipFill>
        <p:spPr>
          <a:xfrm rot="5400000">
            <a:off x="8282795" y="2940171"/>
            <a:ext cx="6858002" cy="960408"/>
          </a:xfrm>
          <a:prstGeom prst="rect">
            <a:avLst/>
          </a:prstGeom>
        </p:spPr>
      </p:pic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1F40BCEA-A6C2-45CE-9BC8-27E9AA6613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97241" y="5370969"/>
            <a:ext cx="1788735" cy="54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43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4C67-13C4-40C7-894F-E29DCFC17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922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25427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8D3F1-FE83-4485-980C-20D957A7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89898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52F90-0795-4A03-8736-5463AA3A1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6E6F1-F963-4B58-92D9-8A09F9715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DA5E-25AD-4211-9986-9C45C4032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C59F4261-4A21-40DD-BDE2-4296A670D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6" y="406783"/>
            <a:ext cx="5636804" cy="11934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D6CF2C-5E42-4CC2-AA9F-2DA4B751C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338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84AFE9C-851B-4104-990E-919ECA3E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C9811-EABB-42D9-9B26-73C5324D1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440" y="1463040"/>
            <a:ext cx="10058400" cy="4351338"/>
          </a:xfrm>
        </p:spPr>
        <p:txBody>
          <a:bodyPr/>
          <a:lstStyle>
            <a:lvl2pPr marL="685800" indent="-228600">
              <a:buFont typeface="Courier New" panose="02070309020205020404" pitchFamily="49" charset="0"/>
              <a:buChar char="o"/>
              <a:defRPr/>
            </a:lvl2pPr>
            <a:lvl3pPr marL="1143000" indent="-228600">
              <a:buClr>
                <a:srgbClr val="254274"/>
              </a:buClr>
              <a:buFont typeface="Calibri" panose="020F0502020204030204" pitchFamily="34" charset="0"/>
              <a:buChar char="–"/>
              <a:defRPr>
                <a:solidFill>
                  <a:srgbClr val="254274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61A16-6EC4-49B4-96E0-830FDD08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DA3B5-723E-425A-A0CC-D792C03FA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CB2E4-7054-4860-9BDE-5B6090BAF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7A148-C524-408E-8FBF-E913376A4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57" y="220454"/>
            <a:ext cx="11698276" cy="7397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493BEF09-F820-45EA-B16B-D5F0B6614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BB807B-0084-46E1-A66D-EAD27AA3EB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22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13A538-4363-475E-8E40-E77448F71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38F46E-D572-4134-B16F-6EF27FED6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25427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6DFAE-85C2-454B-8973-7F6A88F7C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750F6-BEE5-45BB-A929-8513B92D7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52723-673B-481A-92FE-167DDE1E9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AC45D-418D-4A9D-A2F6-52AEFFF1E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77A592-CF60-49F8-BD9D-F9BC1B4E2B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ED53BEE2-8025-4442-BCE9-7AB6C48E31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12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301EF-3D11-4D7D-BD17-9F788A4B6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2pPr marL="685800" indent="-228600">
              <a:buFont typeface="Courier New" panose="02070309020205020404" pitchFamily="49" charset="0"/>
              <a:buChar char="o"/>
              <a:defRPr/>
            </a:lvl2pPr>
            <a:lvl3pPr marL="1143000" indent="-228600">
              <a:buClr>
                <a:srgbClr val="254274"/>
              </a:buClr>
              <a:buFont typeface="Calibri" panose="020F0502020204030204" pitchFamily="34" charset="0"/>
              <a:buChar char="–"/>
              <a:defRPr>
                <a:solidFill>
                  <a:srgbClr val="254274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34A26-5175-4CB4-9F6E-A9D1B6193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2pPr marL="685800" indent="-228600">
              <a:buFont typeface="Courier New" panose="02070309020205020404" pitchFamily="49" charset="0"/>
              <a:buChar char="o"/>
              <a:defRPr/>
            </a:lvl2pPr>
            <a:lvl3pPr marL="1143000" indent="-228600">
              <a:buClr>
                <a:srgbClr val="254274"/>
              </a:buClr>
              <a:buFont typeface="Calibri" panose="020F0502020204030204" pitchFamily="34" charset="0"/>
              <a:buChar char="–"/>
              <a:defRPr>
                <a:solidFill>
                  <a:srgbClr val="254274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AB9F7-BAED-44EC-A787-441CB651D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0AE69-0060-4EF8-B876-E484445D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9D3A6-3E15-472C-A277-3AAFC3F6C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4757F6-EC5E-42CB-8EF7-47936BCD7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78BC46-FD14-41EB-8CBD-DD34E96A4A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DA31786-8D42-4310-9EBE-18119B09FCBF}"/>
              </a:ext>
            </a:extLst>
          </p:cNvPr>
          <p:cNvSpPr txBox="1">
            <a:spLocks/>
          </p:cNvSpPr>
          <p:nvPr/>
        </p:nvSpPr>
        <p:spPr>
          <a:xfrm>
            <a:off x="489257" y="220454"/>
            <a:ext cx="11698276" cy="739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ACA2B49D-0321-4A80-95C0-3DC390947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038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F509E-7A31-4C45-96DD-1B44D15D6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94E7-38BE-4981-A396-EA7FE9D34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E1B8C-F7E2-45D9-909D-E89C5394B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80B119-317B-4C27-B8AC-8EAA8E7AD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0ABDAA-24D6-4B67-836E-89A536CCB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A26853-FD4D-4E93-A9D8-CF936883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A8BEB5-5A81-46C7-B9A9-4BC3E152A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7F7D15-C80A-44DC-A1B5-72CBB1482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D21369-E4CA-4F31-B5F9-20186F71DE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6058A1-06EF-47BE-8A9E-2DE11C1F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221362"/>
            <a:ext cx="11695176" cy="740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957D1D6E-512D-47D7-9E5E-8DECDA7F4F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2210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6872C7-D5F4-4E0A-9E5A-D4EC5B0BE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C7D9A3-538D-4CD1-B756-B4C0CB86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2B7B44-4EF2-4440-B2B1-2BD6E0B6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50724B-B49A-4D11-ACC1-5A5BCCADA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3ECD90-77D7-4C13-BA85-F0CF9EB5DB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957D49-10FE-4750-ACFB-246FB990A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55" y="213750"/>
            <a:ext cx="11695176" cy="7406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F1FC75ED-3E6C-403A-9F50-577601E17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462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A46FF-D6DF-4455-B639-DEFD0BBF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18F839-B830-4EE4-830F-6ED8BDE3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4E74C-5BDD-45D6-AC49-4FA0D164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D0BEE8-F0B7-47AC-8D51-091477405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BE724A-9D0C-4206-A91D-146AD23841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34A5F8B5-2A53-4D27-A8CB-5BB47BEF4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72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1D3C5-E109-481B-A476-97EE6C2F1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6796"/>
            <a:ext cx="3932237" cy="99060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F984-ABB9-4D8D-AB70-DAB907DE0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0A327-CEA0-4C7A-AF70-F526A97E8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7C352-669F-487B-8E97-CC1651CAC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E9976-C36C-4D2E-87D8-D66AF2B66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966E7-B754-489F-8FEB-B68C3815B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E6364B-28C0-4D84-937B-FB14400A0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040152-67A0-436F-ABB4-741D030F81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03DB84C1-0A61-4CD8-A8F9-11024D69E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605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81705-67A7-42D6-A5BF-65C03352D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6796"/>
            <a:ext cx="3932237" cy="99060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753634-1E47-4617-AA96-8FD0AFF11A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A8B59-2892-443D-BFB5-711362827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104FF5-F82C-4270-A44C-CBBD99F75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D34B8C-7254-49C3-9165-280F6F681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C75C7-9A43-4FB2-8277-179785194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ED395E-B535-4748-9BD4-DE8DB4D90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0A93F3-2863-47CE-BECD-2180C57E97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5BFA7671-EC22-4C22-8C0C-4AE1C9F7A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573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852BE4-E202-47BE-87F0-EADE1AFF1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630ED-432D-428C-8951-9BBDD818B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EE722-2706-4D1D-8CF8-B92CCE9CE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EAAC0-478A-4DF9-A70A-3E8E29B27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7347BB-BBED-4796-B35F-B47381EC5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-1"/>
            <a:ext cx="11957919" cy="9906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4DC79E-C12E-49C2-B743-4A19751043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1173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212AAF-B204-46F5-A3CF-1F0781B0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55" y="212725"/>
            <a:ext cx="10515600" cy="7533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7D0C574E-80E4-467A-96B8-5A32DD74A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20" y="626665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901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096817-3877-434E-B4FB-E0DB6EAC27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629727"/>
            <a:ext cx="2429055" cy="5547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A18A2F-5E16-4A24-9655-9F924B3F0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29727"/>
            <a:ext cx="7146350" cy="55472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52647-C910-41E1-A0CC-D2A148A29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70DAB-AABF-4DD0-90BE-7266677C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0C3A2F-1221-45F9-99D0-06D491502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0896" y="6356350"/>
            <a:ext cx="2743200" cy="365125"/>
          </a:xfrm>
        </p:spPr>
        <p:txBody>
          <a:bodyPr/>
          <a:lstStyle/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6C33DC-3265-4B87-B2F3-FABEE95FB4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 rot="5400000">
            <a:off x="5840135" y="-5840135"/>
            <a:ext cx="511730" cy="1219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A54A99-06EF-4BCC-9359-4AF1EF11AC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4789"/>
          <a:stretch/>
        </p:blipFill>
        <p:spPr>
          <a:xfrm rot="5400000">
            <a:off x="8282795" y="2940171"/>
            <a:ext cx="6858002" cy="960408"/>
          </a:xfrm>
          <a:prstGeom prst="rect">
            <a:avLst/>
          </a:prstGeom>
        </p:spPr>
      </p:pic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DDD211A7-D776-4F9F-B7DE-11CB8D32D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94042" y="5074166"/>
            <a:ext cx="2384980" cy="5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10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32B6FB-9C94-0936-2CFC-C7FF9E370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38FFA-5A66-7352-9579-2ACFC8FFF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6D542-5E80-EA1D-033F-D4E9B61C9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B6C2D7-A977-47B0-B361-02250D82A78F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3D4B0-7663-D3AB-6BA3-65D0B361A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00442-2594-6BEA-8723-78F177FD48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37A75-A43F-4CF7-8C9C-6D2AE190A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743715-EA28-46E0-BCE5-D6D00382A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5AE7A-D6CF-47D4-A26E-43D92BF82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AD59B-10A4-4D42-B3F2-A5BB7C98A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D283A-1DAC-4F96-B8DF-488B482C0FFA}" type="datetime1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20E20-C629-4896-A049-369146176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F2118-7439-4023-B9AD-ED2687B54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743715-EA28-46E0-BCE5-D6D00382A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5AE7A-D6CF-47D4-A26E-43D92BF82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AD59B-10A4-4D42-B3F2-A5BB7C98A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CF48F-9B6D-4863-A394-3ADD8DB5907B}" type="datetimeFigureOut">
              <a:rPr lang="en-US" smtClean="0"/>
              <a:t>7/6/26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20E20-C629-4896-A049-369146176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F2118-7439-4023-B9AD-ED2687B546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F6FF2-434B-402A-81C4-F7AC946E7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3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joan-chambers/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Joan.chambers@tufts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B03FEE6B-59C6-4F94-AC2D-FA73D296B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606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6FEA2A0-6487-486E-B336-D39C827C0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606" y="0"/>
            <a:ext cx="12191999" cy="4657278"/>
          </a:xfrm>
          <a:prstGeom prst="rect">
            <a:avLst/>
          </a:prstGeom>
          <a:ln>
            <a:noFill/>
          </a:ln>
          <a:effectLst>
            <a:outerShdw blurRad="368300" dist="330200" dir="714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D195E6-FA43-0DE2-69A4-25376C568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7289" y="1517893"/>
            <a:ext cx="5449372" cy="145857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400" i="1" dirty="0">
                <a:solidFill>
                  <a:srgbClr val="002060"/>
                </a:solidFill>
              </a:rPr>
              <a:t>Is Bigger Better?</a:t>
            </a:r>
            <a:br>
              <a:rPr lang="en-US" sz="4400" i="1" dirty="0">
                <a:solidFill>
                  <a:srgbClr val="002060"/>
                </a:solidFill>
              </a:rPr>
            </a:br>
            <a:r>
              <a:rPr lang="en-US" sz="4400" i="1" dirty="0">
                <a:solidFill>
                  <a:srgbClr val="002060"/>
                </a:solidFill>
              </a:rPr>
              <a:t>The Emergence of Huge Site Networks and Who They’re Right For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624F0-A3F2-60C3-6AFA-E969B28E6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0808" y="5078083"/>
            <a:ext cx="6188941" cy="1339969"/>
          </a:xfrm>
        </p:spPr>
        <p:txBody>
          <a:bodyPr anchor="ctr">
            <a:noAutofit/>
          </a:bodyPr>
          <a:lstStyle/>
          <a:p>
            <a:pPr algn="r"/>
            <a:r>
              <a:rPr lang="en-US" sz="1800" dirty="0"/>
              <a:t>ACRP Virginia Chapter | Webinar</a:t>
            </a:r>
          </a:p>
          <a:p>
            <a:pPr algn="r"/>
            <a:r>
              <a:rPr lang="en-US" sz="1800" dirty="0"/>
              <a:t>July 8, 2026 | 12pm-1pm ET</a:t>
            </a:r>
          </a:p>
          <a:p>
            <a:pPr algn="r"/>
            <a:r>
              <a:rPr lang="en-US" sz="1800" dirty="0"/>
              <a:t>Joan A. Chambers</a:t>
            </a:r>
          </a:p>
          <a:p>
            <a:pPr algn="r"/>
            <a:r>
              <a:rPr lang="en-US" sz="1800" dirty="0"/>
              <a:t>Senior Consultant</a:t>
            </a:r>
          </a:p>
        </p:txBody>
      </p:sp>
      <p:pic>
        <p:nvPicPr>
          <p:cNvPr id="8" name="Picture 7" descr="A collage of medical center&#10;&#10;Description automatically generated">
            <a:extLst>
              <a:ext uri="{FF2B5EF4-FFF2-40B4-BE49-F238E27FC236}">
                <a16:creationId xmlns:a16="http://schemas.microsoft.com/office/drawing/2014/main" id="{7D1899BE-C1A7-68A0-ABFD-1760E706D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103" y="534280"/>
            <a:ext cx="3441291" cy="3899481"/>
          </a:xfrm>
          <a:prstGeom prst="rect">
            <a:avLst/>
          </a:prstGeom>
        </p:spPr>
      </p:pic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47890FFE-A147-8CAD-E783-B2045C777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221" y="6220343"/>
            <a:ext cx="1860791" cy="3954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5F72EB-6BBB-AE4A-B48A-C995EF0BB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4344" y="6350599"/>
            <a:ext cx="1860791" cy="1349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E1B8DC-5C2A-28DC-3DA5-F982C5E6A4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66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F2035-74D3-2C4E-171D-C4A35BE7F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B5808D-7B3E-4924-1491-9AA9094B91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2468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E212B2-B534-3889-98A2-B4B7DEFE5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55BAEC2-A1F0-4922-1886-E9F3D0B32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ACD90A30-B102-5F74-63B7-8A8B875E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Aptos Display" panose="020B0004020202020204" pitchFamily="34" charset="0"/>
              </a:rPr>
              <a:t>About the Tufts Center for the Study of Drug Development (Tufts CSDD)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F0561A-FC42-869C-79D9-5E6214860DC3}"/>
              </a:ext>
            </a:extLst>
          </p:cNvPr>
          <p:cNvSpPr txBox="1">
            <a:spLocks/>
          </p:cNvSpPr>
          <p:nvPr/>
        </p:nvSpPr>
        <p:spPr>
          <a:xfrm>
            <a:off x="828377" y="1606846"/>
            <a:ext cx="6681890" cy="2708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050"/>
                </a:solidFill>
              </a:rPr>
              <a:t>Center History</a:t>
            </a:r>
            <a:r>
              <a:rPr lang="en-US" sz="2000" b="1" dirty="0"/>
              <a:t>: 50-year-old Independent, globally-focused, academic group based within Tufts University School of Medicine (Boston).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050"/>
                </a:solidFill>
              </a:rPr>
              <a:t>Mission: </a:t>
            </a:r>
            <a:r>
              <a:rPr lang="en-US" sz="2000" b="1" dirty="0"/>
              <a:t>Conduct robust, data-driven assessments and analyses to inform drug development stakeholders committed to optimizing quality, performance, efficiency, and economics.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050"/>
                </a:solidFill>
              </a:rPr>
              <a:t>Communities Served:</a:t>
            </a:r>
            <a:r>
              <a:rPr lang="en-US" sz="2000" b="1" dirty="0"/>
              <a:t>  Congress, the National Academies of Science, Foundations, Industry, Regulatory Agencies (e.g., FDA, EMA) EFPIA, PhRMA, BIO, DOD, NIH, CTTI, Capital Markets.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b="1" dirty="0"/>
          </a:p>
        </p:txBody>
      </p:sp>
      <p:pic>
        <p:nvPicPr>
          <p:cNvPr id="8" name="Picture 2" descr="Tufts School of Medicine Neuroscience Department | Boston MA">
            <a:extLst>
              <a:ext uri="{FF2B5EF4-FFF2-40B4-BE49-F238E27FC236}">
                <a16:creationId xmlns:a16="http://schemas.microsoft.com/office/drawing/2014/main" id="{F1977A93-8DB3-978B-D605-ECEE7D3D8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570" y="1678338"/>
            <a:ext cx="4018926" cy="401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983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75809E-D581-156C-064B-2554DC020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702"/>
            <a:ext cx="10515600" cy="435133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Evolution of the Global Investigative Site Landscape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Market Forces Driving Site Network Growth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Comparing Investigative Site Models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Patient Access and Decentralized Trial Strategies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/>
              <a:t> Questions &amp; Discussion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1B8DC-5C2A-28DC-3DA5-F982C5E6A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5F72EB-6BBB-AE4A-B48A-C995EF0BB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1F564AE-02FC-BD08-A46F-A2633EF41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30D582E7-9690-7A5B-0DDA-029E09EBE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267887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E1B8DC-5C2A-28DC-3DA5-F982C5E6A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5F72EB-6BBB-AE4A-B48A-C995EF0BB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714224-C8EC-4EFA-9D00-1BC9106D2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F82BA38E-1012-BC44-0298-0A5A8308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687" y="-3254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+mn-lt"/>
              </a:rPr>
              <a:t>Industry Insights</a:t>
            </a:r>
            <a:endParaRPr lang="en-US" sz="3600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1955AFD-A32C-9D3F-6C38-68D13FDF8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020"/>
            <a:ext cx="10696168" cy="543470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 Patient recruitment is the leading reason most clinical trials fall behind schedule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 Only </a:t>
            </a:r>
            <a:r>
              <a:rPr lang="en-US" sz="2200" b="1" dirty="0"/>
              <a:t>2%-5% of U.S. patients </a:t>
            </a:r>
            <a:r>
              <a:rPr lang="en-US" sz="2200" dirty="0"/>
              <a:t>participate in clinical trials, prompting sponsors to enhance their recruitment support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 Just </a:t>
            </a:r>
            <a:r>
              <a:rPr lang="en-US" sz="2200" b="1" dirty="0"/>
              <a:t>27% of screened participants </a:t>
            </a:r>
            <a:r>
              <a:rPr lang="en-US" sz="2200" dirty="0"/>
              <a:t>meet the eligibility criteria, increasing screening costs due to high attrition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 </a:t>
            </a:r>
            <a:r>
              <a:rPr lang="en-US" sz="2200" b="1" dirty="0"/>
              <a:t>Patients are central to clinical trials</a:t>
            </a:r>
            <a:r>
              <a:rPr lang="en-US" sz="2200" dirty="0"/>
              <a:t>, driving progress in therapy development and care innovation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 Clinical trial sponsors </a:t>
            </a:r>
            <a:r>
              <a:rPr lang="en-US" sz="2200" b="1" dirty="0"/>
              <a:t>prioritize patient participation and trial completion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 Research highlights </a:t>
            </a:r>
            <a:r>
              <a:rPr lang="en-US" sz="2200" b="1" dirty="0"/>
              <a:t>key participation barriers</a:t>
            </a:r>
            <a:r>
              <a:rPr lang="en-US" sz="2200" dirty="0"/>
              <a:t>, including access challenges and indirect expenses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 Studies also reveal that a lack of support for baseline medications hinders participation and increases drop-out rates, particularly among socio-economically vulnerable populations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 An </a:t>
            </a:r>
            <a:r>
              <a:rPr lang="en-US" sz="2200" b="1" dirty="0"/>
              <a:t>integrated, ecosystem-wide approach is essential </a:t>
            </a:r>
            <a:r>
              <a:rPr lang="en-US" sz="2200" dirty="0"/>
              <a:t>for raising awareness and ensuring efficient, representative trials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DE7B27-D0FF-C177-08D4-ABFCA88DDFF5}"/>
              </a:ext>
            </a:extLst>
          </p:cNvPr>
          <p:cNvSpPr txBox="1"/>
          <p:nvPr/>
        </p:nvSpPr>
        <p:spPr>
          <a:xfrm>
            <a:off x="604119" y="6581001"/>
            <a:ext cx="34772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L.E.K. Consulting Executive Insights, Feb 2024</a:t>
            </a:r>
          </a:p>
        </p:txBody>
      </p:sp>
    </p:spTree>
    <p:extLst>
      <p:ext uri="{BB962C8B-B14F-4D97-AF65-F5344CB8AC3E}">
        <p14:creationId xmlns:p14="http://schemas.microsoft.com/office/powerpoint/2010/main" val="114392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3AA63-E49F-3C69-3A8E-116699024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33CE06-225B-90D0-C4BB-879C3B0E3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914290" y="6032938"/>
            <a:ext cx="3668110" cy="82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 descr="A black and white topographic map&#10;&#10;AI-generated content may be incorrect.">
            <a:extLst>
              <a:ext uri="{FF2B5EF4-FFF2-40B4-BE49-F238E27FC236}">
                <a16:creationId xmlns:a16="http://schemas.microsoft.com/office/drawing/2014/main" id="{AFA9FF37-DB93-882A-D930-19E6B47490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4782"/>
            <a:ext cx="11938000" cy="5969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7C404-79E7-5147-C9F2-E671CBFA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8F6FF2-434B-402A-81C4-F7AC946E79E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DF10CFF-56FC-C848-3AF0-FF09F42B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800" y="136523"/>
            <a:ext cx="11698276" cy="739776"/>
          </a:xfrm>
        </p:spPr>
        <p:txBody>
          <a:bodyPr/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Aptos Display" panose="020B0004020202020204" pitchFamily="34" charset="0"/>
              </a:rPr>
              <a:t>Investigative Site Landscape: Historic Look</a:t>
            </a:r>
            <a:endParaRPr lang="en-US" b="1" dirty="0">
              <a:latin typeface="Aptos Display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8AD9E5-CD95-D10B-FC6A-327EF7024A53}"/>
              </a:ext>
            </a:extLst>
          </p:cNvPr>
          <p:cNvSpPr txBox="1"/>
          <p:nvPr/>
        </p:nvSpPr>
        <p:spPr>
          <a:xfrm>
            <a:off x="9264541" y="61505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4A8659-75DB-D2C6-B57A-12262FA3943E}"/>
              </a:ext>
            </a:extLst>
          </p:cNvPr>
          <p:cNvSpPr txBox="1"/>
          <p:nvPr/>
        </p:nvSpPr>
        <p:spPr>
          <a:xfrm>
            <a:off x="609600" y="6538914"/>
            <a:ext cx="1923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Source: Tufts CSDD Analysis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C7C21BF-DAEF-5E3A-0667-3C6020B4D167}"/>
              </a:ext>
            </a:extLst>
          </p:cNvPr>
          <p:cNvSpPr/>
          <p:nvPr/>
        </p:nvSpPr>
        <p:spPr>
          <a:xfrm>
            <a:off x="4573113" y="2027638"/>
            <a:ext cx="3045773" cy="295384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PATIENT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56AE144-E8FC-2F2B-F7DA-416F8173FF7D}"/>
              </a:ext>
            </a:extLst>
          </p:cNvPr>
          <p:cNvSpPr/>
          <p:nvPr/>
        </p:nvSpPr>
        <p:spPr>
          <a:xfrm>
            <a:off x="4420434" y="5170973"/>
            <a:ext cx="1697978" cy="1550504"/>
          </a:xfrm>
          <a:prstGeom prst="ellipse">
            <a:avLst/>
          </a:prstGeom>
          <a:solidFill>
            <a:srgbClr val="95B1C9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Site Networks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7C92E2-C1BA-0BAD-832B-5285136A88AB}"/>
              </a:ext>
            </a:extLst>
          </p:cNvPr>
          <p:cNvSpPr/>
          <p:nvPr/>
        </p:nvSpPr>
        <p:spPr>
          <a:xfrm>
            <a:off x="2533525" y="1769483"/>
            <a:ext cx="1780145" cy="174559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Academic Medical Centers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D435691-DBF9-3B33-BE14-7378E30F31F5}"/>
              </a:ext>
            </a:extLst>
          </p:cNvPr>
          <p:cNvSpPr/>
          <p:nvPr/>
        </p:nvSpPr>
        <p:spPr>
          <a:xfrm>
            <a:off x="2727288" y="3846365"/>
            <a:ext cx="1845825" cy="174559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Part-Time Research Centers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3A4D6C6-2BF5-10E2-AB9E-1196F14A3C9A}"/>
              </a:ext>
            </a:extLst>
          </p:cNvPr>
          <p:cNvSpPr/>
          <p:nvPr/>
        </p:nvSpPr>
        <p:spPr>
          <a:xfrm>
            <a:off x="7537013" y="1476255"/>
            <a:ext cx="1341965" cy="1299521"/>
          </a:xfrm>
          <a:prstGeom prst="ellipse">
            <a:avLst/>
          </a:prstGeom>
          <a:solidFill>
            <a:srgbClr val="95B1C9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TMOs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B71C66-9F60-9B3F-E812-FF9E7D1FB4C0}"/>
              </a:ext>
            </a:extLst>
          </p:cNvPr>
          <p:cNvSpPr/>
          <p:nvPr/>
        </p:nvSpPr>
        <p:spPr>
          <a:xfrm>
            <a:off x="7107654" y="4543644"/>
            <a:ext cx="2200685" cy="209662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Independent, Full-Time Research Centers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6147A41-0D58-D39E-06A5-D98352162C4F}"/>
              </a:ext>
            </a:extLst>
          </p:cNvPr>
          <p:cNvSpPr/>
          <p:nvPr/>
        </p:nvSpPr>
        <p:spPr>
          <a:xfrm>
            <a:off x="8022339" y="3001799"/>
            <a:ext cx="1286000" cy="127810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SMOs</a:t>
            </a:r>
          </a:p>
        </p:txBody>
      </p:sp>
      <p:sp>
        <p:nvSpPr>
          <p:cNvPr id="21" name="Title 7">
            <a:extLst>
              <a:ext uri="{FF2B5EF4-FFF2-40B4-BE49-F238E27FC236}">
                <a16:creationId xmlns:a16="http://schemas.microsoft.com/office/drawing/2014/main" id="{A82201D0-0BEC-705E-9D89-83DF35ABEA00}"/>
              </a:ext>
            </a:extLst>
          </p:cNvPr>
          <p:cNvSpPr txBox="1">
            <a:spLocks/>
          </p:cNvSpPr>
          <p:nvPr/>
        </p:nvSpPr>
        <p:spPr>
          <a:xfrm>
            <a:off x="4911132" y="1029707"/>
            <a:ext cx="1884282" cy="739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3B69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1980 – 2010</a:t>
            </a:r>
          </a:p>
        </p:txBody>
      </p:sp>
    </p:spTree>
    <p:extLst>
      <p:ext uri="{BB962C8B-B14F-4D97-AF65-F5344CB8AC3E}">
        <p14:creationId xmlns:p14="http://schemas.microsoft.com/office/powerpoint/2010/main" val="2696278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E9768-B778-5E4E-8245-1E32E159A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9BF5F28-96CE-D909-60C8-C41D267DA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9683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The global investigative site landscape is evolving rapidly due to market conditions, demand for new and more </a:t>
            </a:r>
            <a:r>
              <a:rPr lang="en-US" b="1" dirty="0"/>
              <a:t>accessible</a:t>
            </a:r>
            <a:r>
              <a:rPr lang="en-US" dirty="0"/>
              <a:t> and </a:t>
            </a:r>
            <a:r>
              <a:rPr lang="en-US" b="1" dirty="0"/>
              <a:t>convenient </a:t>
            </a:r>
            <a:r>
              <a:rPr lang="en-US" dirty="0"/>
              <a:t>execution models</a:t>
            </a:r>
          </a:p>
          <a:p>
            <a:r>
              <a:rPr lang="en-US" dirty="0"/>
              <a:t>New clinical trial execution models that have been introduced include:</a:t>
            </a:r>
          </a:p>
          <a:p>
            <a:pPr lvl="1"/>
            <a:r>
              <a:rPr lang="en-US" dirty="0"/>
              <a:t>Site staff embedded within clinical care settings, remote sites (e.g., specialty labs, retail pharmacies, urgent care facilities), mobile sites, and home health services</a:t>
            </a:r>
          </a:p>
          <a:p>
            <a:r>
              <a:rPr lang="en-US" dirty="0"/>
              <a:t>Part-time community-based clinical research sites have divested their research operations</a:t>
            </a:r>
          </a:p>
          <a:p>
            <a:r>
              <a:rPr lang="en-US" dirty="0"/>
              <a:t>Site networks and academic institutions have scaled and gained market share of pharmaceutical industry study grants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65892-D59F-3BB6-E1FD-C576EF9EF4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028BB1-3ACC-CF8C-4DE3-3A43F58B4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B2457236-B6D5-69BB-304D-4A4085432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C45E7199-2C62-B59F-7538-6782C85DF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Global Investigative Site Landscape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06B566-0027-8CE9-952D-EDF796CC1052}"/>
              </a:ext>
            </a:extLst>
          </p:cNvPr>
          <p:cNvSpPr txBox="1"/>
          <p:nvPr/>
        </p:nvSpPr>
        <p:spPr>
          <a:xfrm>
            <a:off x="604119" y="6581001"/>
            <a:ext cx="1923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Analysis</a:t>
            </a:r>
          </a:p>
        </p:txBody>
      </p:sp>
    </p:spTree>
    <p:extLst>
      <p:ext uri="{BB962C8B-B14F-4D97-AF65-F5344CB8AC3E}">
        <p14:creationId xmlns:p14="http://schemas.microsoft.com/office/powerpoint/2010/main" val="1769583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34C3A-1A41-37C8-54C6-6C25EF8FE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238757-0638-C397-14B5-E846F1479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392"/>
            <a:ext cx="10515600" cy="462164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Most of the larger private site networks have secured investment capital to drive their growth strategies</a:t>
            </a:r>
          </a:p>
          <a:p>
            <a:pPr lvl="1"/>
            <a:r>
              <a:rPr lang="en-US" dirty="0"/>
              <a:t>Growing interest from the capital markets in supporting roll-up strategies and ‘transformative’ execution models</a:t>
            </a:r>
          </a:p>
          <a:p>
            <a:pPr lvl="1"/>
            <a:r>
              <a:rPr lang="en-US" dirty="0"/>
              <a:t>Almost 40% of network-affiliated sites report receiving investment capital from venture capital and private equity firms</a:t>
            </a:r>
          </a:p>
          <a:p>
            <a:r>
              <a:rPr lang="en-US" dirty="0"/>
              <a:t>Many companies are reevaluating and modifying the utilization of sites and the different study execution models</a:t>
            </a:r>
          </a:p>
          <a:p>
            <a:r>
              <a:rPr lang="en-US" dirty="0"/>
              <a:t>AMC-affiliated sites attract the highest percentage of study participants living more than 50 miles away and are the most likely to offer local laboratory and pharmacy visits, while network-affiliated sites are the most likely to offer mobile and pop-up locations</a:t>
            </a:r>
          </a:p>
          <a:p>
            <a:r>
              <a:rPr lang="en-US" dirty="0"/>
              <a:t>Protocol complexity is among the top operating challenges reported by all types of investigative sites; profit pressure is a top operating challenge among network-affiliated sites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9E4D8E-B6EB-13D5-92DB-AB83488FA1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415448-226D-6DB3-AA09-56C86D9E7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0AA230BC-BD36-8440-5FC9-1B1D1131B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4FB72628-7B33-8241-C309-B1386C2FA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Global Investigative Site Landscape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5B09F5-1639-EBFF-612D-56D98DD85D83}"/>
              </a:ext>
            </a:extLst>
          </p:cNvPr>
          <p:cNvSpPr txBox="1"/>
          <p:nvPr/>
        </p:nvSpPr>
        <p:spPr>
          <a:xfrm>
            <a:off x="604119" y="6581001"/>
            <a:ext cx="1923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Analysis</a:t>
            </a:r>
          </a:p>
        </p:txBody>
      </p:sp>
    </p:spTree>
    <p:extLst>
      <p:ext uri="{BB962C8B-B14F-4D97-AF65-F5344CB8AC3E}">
        <p14:creationId xmlns:p14="http://schemas.microsoft.com/office/powerpoint/2010/main" val="417922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47A0425-4E94-19AB-7DF4-85004F11FA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914290" y="6032938"/>
            <a:ext cx="3668110" cy="825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3" name="Picture 62" descr="A black and white topographic map&#10;&#10;AI-generated content may be incorrect.">
            <a:extLst>
              <a:ext uri="{FF2B5EF4-FFF2-40B4-BE49-F238E27FC236}">
                <a16:creationId xmlns:a16="http://schemas.microsoft.com/office/drawing/2014/main" id="{9ACF9A01-2E07-2786-8FA6-19A40825A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4782"/>
            <a:ext cx="11938000" cy="5969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FFB076-40A1-1883-5A02-C4574B3A6C17}"/>
              </a:ext>
            </a:extLst>
          </p:cNvPr>
          <p:cNvCxnSpPr/>
          <p:nvPr/>
        </p:nvCxnSpPr>
        <p:spPr>
          <a:xfrm>
            <a:off x="4312565" y="2610454"/>
            <a:ext cx="639243" cy="391163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39E669-C9FA-FAAE-1E60-B51194C7E7E8}"/>
              </a:ext>
            </a:extLst>
          </p:cNvPr>
          <p:cNvCxnSpPr>
            <a:cxnSpLocks/>
          </p:cNvCxnSpPr>
          <p:nvPr/>
        </p:nvCxnSpPr>
        <p:spPr>
          <a:xfrm>
            <a:off x="3652631" y="3460355"/>
            <a:ext cx="967652" cy="155119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E6018AB-5595-3C1E-22F8-CABEDECB98AD}"/>
              </a:ext>
            </a:extLst>
          </p:cNvPr>
          <p:cNvCxnSpPr>
            <a:cxnSpLocks/>
          </p:cNvCxnSpPr>
          <p:nvPr/>
        </p:nvCxnSpPr>
        <p:spPr>
          <a:xfrm flipV="1">
            <a:off x="3943577" y="4493000"/>
            <a:ext cx="581686" cy="27228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B29435E-65D0-CBFF-408C-6A3F9908DE32}"/>
              </a:ext>
            </a:extLst>
          </p:cNvPr>
          <p:cNvCxnSpPr>
            <a:cxnSpLocks/>
            <a:endCxn id="2" idx="3"/>
          </p:cNvCxnSpPr>
          <p:nvPr/>
        </p:nvCxnSpPr>
        <p:spPr>
          <a:xfrm flipV="1">
            <a:off x="4525468" y="5319873"/>
            <a:ext cx="566546" cy="208273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C35B698-1A00-E544-9549-3052A2ACEAA3}"/>
              </a:ext>
            </a:extLst>
          </p:cNvPr>
          <p:cNvCxnSpPr>
            <a:cxnSpLocks/>
          </p:cNvCxnSpPr>
          <p:nvPr/>
        </p:nvCxnSpPr>
        <p:spPr>
          <a:xfrm flipV="1">
            <a:off x="5211268" y="5647919"/>
            <a:ext cx="192005" cy="430945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0170240-EDDA-819B-67B7-08F8644BC67A}"/>
              </a:ext>
            </a:extLst>
          </p:cNvPr>
          <p:cNvCxnSpPr>
            <a:cxnSpLocks/>
          </p:cNvCxnSpPr>
          <p:nvPr/>
        </p:nvCxnSpPr>
        <p:spPr>
          <a:xfrm flipH="1" flipV="1">
            <a:off x="7214401" y="5673850"/>
            <a:ext cx="199740" cy="353060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4D56821-DCEB-8C12-B7D5-6BD471EBDBA2}"/>
              </a:ext>
            </a:extLst>
          </p:cNvPr>
          <p:cNvCxnSpPr>
            <a:cxnSpLocks/>
          </p:cNvCxnSpPr>
          <p:nvPr/>
        </p:nvCxnSpPr>
        <p:spPr>
          <a:xfrm flipH="1" flipV="1">
            <a:off x="7914290" y="4936095"/>
            <a:ext cx="757151" cy="353060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ECD9057-70EF-8569-B7B1-2B5DBE551CA8}"/>
              </a:ext>
            </a:extLst>
          </p:cNvPr>
          <p:cNvCxnSpPr>
            <a:cxnSpLocks/>
            <a:stCxn id="36" idx="1"/>
          </p:cNvCxnSpPr>
          <p:nvPr/>
        </p:nvCxnSpPr>
        <p:spPr>
          <a:xfrm flipH="1" flipV="1">
            <a:off x="8090504" y="4366171"/>
            <a:ext cx="1103315" cy="222814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81AFDE2-120A-2B92-CD3F-CFB8E12318CD}"/>
              </a:ext>
            </a:extLst>
          </p:cNvPr>
          <p:cNvCxnSpPr>
            <a:cxnSpLocks/>
            <a:stCxn id="37" idx="1"/>
          </p:cNvCxnSpPr>
          <p:nvPr/>
        </p:nvCxnSpPr>
        <p:spPr>
          <a:xfrm flipH="1" flipV="1">
            <a:off x="8059331" y="3732326"/>
            <a:ext cx="1389828" cy="27528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C78F471-4F14-28C0-4DA4-86F6CDF54BFF}"/>
              </a:ext>
            </a:extLst>
          </p:cNvPr>
          <p:cNvCxnSpPr>
            <a:cxnSpLocks/>
            <a:stCxn id="38" idx="1"/>
          </p:cNvCxnSpPr>
          <p:nvPr/>
        </p:nvCxnSpPr>
        <p:spPr>
          <a:xfrm flipH="1">
            <a:off x="7882685" y="2895403"/>
            <a:ext cx="997188" cy="223859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3B3E5E3-A006-0EA7-E2A2-1BB4B738AD90}"/>
              </a:ext>
            </a:extLst>
          </p:cNvPr>
          <p:cNvCxnSpPr>
            <a:cxnSpLocks/>
          </p:cNvCxnSpPr>
          <p:nvPr/>
        </p:nvCxnSpPr>
        <p:spPr>
          <a:xfrm flipH="1">
            <a:off x="7477439" y="2299281"/>
            <a:ext cx="498594" cy="404345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C892415-7E6F-9F04-6E26-1DA69B714066}"/>
              </a:ext>
            </a:extLst>
          </p:cNvPr>
          <p:cNvCxnSpPr>
            <a:cxnSpLocks/>
          </p:cNvCxnSpPr>
          <p:nvPr/>
        </p:nvCxnSpPr>
        <p:spPr>
          <a:xfrm>
            <a:off x="6319623" y="1936876"/>
            <a:ext cx="0" cy="310276"/>
          </a:xfrm>
          <a:prstGeom prst="line">
            <a:avLst/>
          </a:prstGeom>
          <a:ln>
            <a:solidFill>
              <a:schemeClr val="accent5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C86BCC4-EDE9-4AD0-839F-2D1A5A5008E7}"/>
              </a:ext>
            </a:extLst>
          </p:cNvPr>
          <p:cNvSpPr/>
          <p:nvPr/>
        </p:nvSpPr>
        <p:spPr>
          <a:xfrm>
            <a:off x="9193819" y="4304036"/>
            <a:ext cx="1138571" cy="569898"/>
          </a:xfrm>
          <a:prstGeom prst="roundRect">
            <a:avLst/>
          </a:prstGeom>
          <a:solidFill>
            <a:srgbClr val="95B1C9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TMO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C57436A7-8C7E-96D9-68AA-D28E2089CD49}"/>
              </a:ext>
            </a:extLst>
          </p:cNvPr>
          <p:cNvSpPr/>
          <p:nvPr/>
        </p:nvSpPr>
        <p:spPr>
          <a:xfrm>
            <a:off x="9449159" y="3474905"/>
            <a:ext cx="1138571" cy="56989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PT Site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F796DFAE-DF19-F6C6-E529-F14E47AF8095}"/>
              </a:ext>
            </a:extLst>
          </p:cNvPr>
          <p:cNvSpPr/>
          <p:nvPr/>
        </p:nvSpPr>
        <p:spPr>
          <a:xfrm>
            <a:off x="8879873" y="2610454"/>
            <a:ext cx="1138571" cy="56989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FT Site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5E180BD2-4D17-7CA2-6D89-FDE3B875B66B}"/>
              </a:ext>
            </a:extLst>
          </p:cNvPr>
          <p:cNvSpPr/>
          <p:nvPr/>
        </p:nvSpPr>
        <p:spPr>
          <a:xfrm>
            <a:off x="7997635" y="1862645"/>
            <a:ext cx="1138571" cy="56989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AMC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1DE2309-AB1A-EDF8-CE98-8F2C6F1A1923}"/>
              </a:ext>
            </a:extLst>
          </p:cNvPr>
          <p:cNvSpPr/>
          <p:nvPr/>
        </p:nvSpPr>
        <p:spPr>
          <a:xfrm>
            <a:off x="8682447" y="5198873"/>
            <a:ext cx="1138571" cy="569898"/>
          </a:xfrm>
          <a:prstGeom prst="roundRect">
            <a:avLst/>
          </a:prstGeom>
          <a:solidFill>
            <a:srgbClr val="839CB1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SMO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2569F31-5050-F364-23E4-EDEDCC0816E8}"/>
              </a:ext>
            </a:extLst>
          </p:cNvPr>
          <p:cNvSpPr/>
          <p:nvPr/>
        </p:nvSpPr>
        <p:spPr>
          <a:xfrm>
            <a:off x="4632187" y="6071403"/>
            <a:ext cx="1138571" cy="569898"/>
          </a:xfrm>
          <a:prstGeom prst="roundRect">
            <a:avLst/>
          </a:prstGeom>
          <a:solidFill>
            <a:srgbClr val="8595A1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IRO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6AFA215E-4AC2-17D5-5438-E68969A3B428}"/>
              </a:ext>
            </a:extLst>
          </p:cNvPr>
          <p:cNvSpPr/>
          <p:nvPr/>
        </p:nvSpPr>
        <p:spPr>
          <a:xfrm>
            <a:off x="6646603" y="6041599"/>
            <a:ext cx="2535374" cy="569898"/>
          </a:xfrm>
          <a:prstGeom prst="roundRect">
            <a:avLst/>
          </a:prstGeom>
          <a:solidFill>
            <a:srgbClr val="8595A1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Site Networks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B6290959-3486-4651-895B-9AAD5E09DEBB}"/>
              </a:ext>
            </a:extLst>
          </p:cNvPr>
          <p:cNvSpPr/>
          <p:nvPr/>
        </p:nvSpPr>
        <p:spPr>
          <a:xfrm>
            <a:off x="4620283" y="1522116"/>
            <a:ext cx="3127148" cy="5698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softEdge rad="127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PE/VC Site Networks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FDC746C-3FA3-5F5B-9D5B-17CF00BDF553}"/>
              </a:ext>
            </a:extLst>
          </p:cNvPr>
          <p:cNvSpPr/>
          <p:nvPr/>
        </p:nvSpPr>
        <p:spPr>
          <a:xfrm>
            <a:off x="1989889" y="5242708"/>
            <a:ext cx="2535374" cy="569898"/>
          </a:xfrm>
          <a:prstGeom prst="roundRect">
            <a:avLst/>
          </a:prstGeom>
          <a:solidFill>
            <a:srgbClr val="839CB1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Mobile Units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883A018-20FE-5012-98A7-3547BC8E831C}"/>
              </a:ext>
            </a:extLst>
          </p:cNvPr>
          <p:cNvSpPr/>
          <p:nvPr/>
        </p:nvSpPr>
        <p:spPr>
          <a:xfrm>
            <a:off x="1252812" y="3220775"/>
            <a:ext cx="2535374" cy="56989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CRO Sites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D75E4E7-86C7-5C1E-4E36-C07999C74C38}"/>
              </a:ext>
            </a:extLst>
          </p:cNvPr>
          <p:cNvSpPr/>
          <p:nvPr/>
        </p:nvSpPr>
        <p:spPr>
          <a:xfrm>
            <a:off x="1450238" y="4230662"/>
            <a:ext cx="2535374" cy="569898"/>
          </a:xfrm>
          <a:prstGeom prst="roundRect">
            <a:avLst/>
          </a:prstGeom>
          <a:solidFill>
            <a:srgbClr val="95B1C9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Pharmacies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BAA1675-C291-23CA-BFF8-6B129BCB7694}"/>
              </a:ext>
            </a:extLst>
          </p:cNvPr>
          <p:cNvSpPr/>
          <p:nvPr/>
        </p:nvSpPr>
        <p:spPr>
          <a:xfrm>
            <a:off x="1834705" y="2151288"/>
            <a:ext cx="2535374" cy="56989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Urgent Care Clinics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AF6FBA-01CA-7B3E-64D9-5907596E5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8F6FF2-434B-402A-81C4-F7AC946E79E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620CFC6-AEB9-5298-C6E0-F16A6DFDB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739" y="90224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  <a:cs typeface="Times New Roman" panose="02020603050405020304" pitchFamily="18" charset="0"/>
              </a:rPr>
              <a:t>Evolution of the Investigative Site Landscape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BBD83E-1E41-89C6-9FC1-21975277C0CA}"/>
              </a:ext>
            </a:extLst>
          </p:cNvPr>
          <p:cNvSpPr txBox="1"/>
          <p:nvPr/>
        </p:nvSpPr>
        <p:spPr>
          <a:xfrm>
            <a:off x="609600" y="6490777"/>
            <a:ext cx="1923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Source: Tufts CSDD Analysis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9DA1EE6-7093-1EB2-A995-67A50931D38C}"/>
              </a:ext>
            </a:extLst>
          </p:cNvPr>
          <p:cNvSpPr/>
          <p:nvPr/>
        </p:nvSpPr>
        <p:spPr>
          <a:xfrm>
            <a:off x="4577555" y="2321383"/>
            <a:ext cx="3512949" cy="351294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PATIENT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Community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Partnerships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PAGs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514EBD2E-5817-F0E0-A94C-80D8AA03AEFB}"/>
              </a:ext>
            </a:extLst>
          </p:cNvPr>
          <p:cNvSpPr txBox="1">
            <a:spLocks/>
          </p:cNvSpPr>
          <p:nvPr/>
        </p:nvSpPr>
        <p:spPr>
          <a:xfrm>
            <a:off x="4860829" y="861840"/>
            <a:ext cx="3765011" cy="739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3B69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2014 – Present Day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CD8E22-30E6-6101-A298-D23C5B496D01}"/>
              </a:ext>
            </a:extLst>
          </p:cNvPr>
          <p:cNvSpPr txBox="1"/>
          <p:nvPr/>
        </p:nvSpPr>
        <p:spPr>
          <a:xfrm>
            <a:off x="1094065" y="1154080"/>
            <a:ext cx="2255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Centralization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037615-CD13-DCC0-ED19-ECC601280E23}"/>
              </a:ext>
            </a:extLst>
          </p:cNvPr>
          <p:cNvSpPr txBox="1"/>
          <p:nvPr/>
        </p:nvSpPr>
        <p:spPr>
          <a:xfrm>
            <a:off x="9655305" y="1238140"/>
            <a:ext cx="2010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Accessibility</a:t>
            </a:r>
          </a:p>
        </p:txBody>
      </p:sp>
    </p:spTree>
    <p:extLst>
      <p:ext uri="{BB962C8B-B14F-4D97-AF65-F5344CB8AC3E}">
        <p14:creationId xmlns:p14="http://schemas.microsoft.com/office/powerpoint/2010/main" val="2638703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7DFD79-F942-DA3E-78DF-CC53F16FA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D9647D-7591-5677-A618-87CDA8DA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0447" y="2531763"/>
            <a:ext cx="4400958" cy="1439242"/>
          </a:xfrm>
          <a:noFill/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800" b="1" dirty="0">
                <a:solidFill>
                  <a:srgbClr val="002060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Global Investigative Site Landscape Insights</a:t>
            </a:r>
          </a:p>
        </p:txBody>
      </p:sp>
      <p:pic>
        <p:nvPicPr>
          <p:cNvPr id="4" name="Picture 3" descr="A collage of medical center&#10;&#10;Description automatically generated">
            <a:extLst>
              <a:ext uri="{FF2B5EF4-FFF2-40B4-BE49-F238E27FC236}">
                <a16:creationId xmlns:a16="http://schemas.microsoft.com/office/drawing/2014/main" id="{E7A5A5A8-F1FB-F310-57DE-7AB4A356D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9" r="1" b="6474"/>
          <a:stretch/>
        </p:blipFill>
        <p:spPr>
          <a:xfrm>
            <a:off x="20" y="10"/>
            <a:ext cx="6992881" cy="6857990"/>
          </a:xfrm>
          <a:prstGeom prst="rect">
            <a:avLst/>
          </a:prstGeom>
        </p:spPr>
      </p:pic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3BAF08A4-B884-0CF5-9586-F7EA13D92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621" y="6228447"/>
            <a:ext cx="2234708" cy="51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5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7C8A2-F06E-19CB-73C1-BAC2681E8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500A41-7847-AC48-432F-B8A467972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1BB556-7F3F-18A5-53C2-2014378D1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45" y="0"/>
            <a:ext cx="11957919" cy="990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8CC6CD-4AD5-770A-D7AE-0BE9048E8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570" y="-9699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Capital Market Interest in Investigative Sites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E2544-5294-A734-73E8-6CFB1E29811A}"/>
              </a:ext>
            </a:extLst>
          </p:cNvPr>
          <p:cNvSpPr txBox="1"/>
          <p:nvPr/>
        </p:nvSpPr>
        <p:spPr>
          <a:xfrm>
            <a:off x="550606" y="6542411"/>
            <a:ext cx="31470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CRIO Clinical Research, November 2023</a:t>
            </a:r>
          </a:p>
        </p:txBody>
      </p:sp>
      <p:graphicFrame>
        <p:nvGraphicFramePr>
          <p:cNvPr id="8" name="Content Placeholder 13">
            <a:extLst>
              <a:ext uri="{FF2B5EF4-FFF2-40B4-BE49-F238E27FC236}">
                <a16:creationId xmlns:a16="http://schemas.microsoft.com/office/drawing/2014/main" id="{FDB81CD9-3D26-EC95-E5D5-D9B99C07C3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191339"/>
              </p:ext>
            </p:extLst>
          </p:nvPr>
        </p:nvGraphicFramePr>
        <p:xfrm>
          <a:off x="1795863" y="1448874"/>
          <a:ext cx="8600274" cy="4635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63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E1B8DC-5C2A-28DC-3DA5-F982C5E6A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5F72EB-6BBB-AE4A-B48A-C995EF0BB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02B1A8-53D8-9F37-252B-B08B6CF63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570" y="-9699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Investors Focus Strategically and Financially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CC106F5C-1EA9-0645-AA2D-9D0706A26B0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199" y="1666363"/>
          <a:ext cx="1077369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0732823-843C-A3D1-1E4F-16B747D0A595}"/>
              </a:ext>
            </a:extLst>
          </p:cNvPr>
          <p:cNvSpPr txBox="1"/>
          <p:nvPr/>
        </p:nvSpPr>
        <p:spPr>
          <a:xfrm>
            <a:off x="3517961" y="1515312"/>
            <a:ext cx="54141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</a:rPr>
              <a:t>Number of Investors by Year of Entr</a:t>
            </a:r>
            <a:r>
              <a:rPr lang="en-US" sz="2000" b="1" dirty="0">
                <a:solidFill>
                  <a:srgbClr val="002060"/>
                </a:solidFill>
              </a:rPr>
              <a:t>y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Financial Investors Are Driving Consolidation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2A9238-C659-98FA-1EC9-132F43186EC3}"/>
              </a:ext>
            </a:extLst>
          </p:cNvPr>
          <p:cNvSpPr txBox="1"/>
          <p:nvPr/>
        </p:nvSpPr>
        <p:spPr>
          <a:xfrm>
            <a:off x="550606" y="6542411"/>
            <a:ext cx="31470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CRIO Clinical Research, November 2023</a:t>
            </a:r>
          </a:p>
        </p:txBody>
      </p:sp>
    </p:spTree>
    <p:extLst>
      <p:ext uri="{BB962C8B-B14F-4D97-AF65-F5344CB8AC3E}">
        <p14:creationId xmlns:p14="http://schemas.microsoft.com/office/powerpoint/2010/main" val="1077123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E7E75-C652-42C1-24A5-FA9A62A0F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5DFB1B-8793-CF2B-58D8-3A93E0CA4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277" y="136523"/>
            <a:ext cx="11698276" cy="73977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Forty Percent of Network-Affiliated Sites Received Investment Capital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75E7A-D6E0-683B-A9C1-A8B350CB9F15}"/>
              </a:ext>
            </a:extLst>
          </p:cNvPr>
          <p:cNvSpPr txBox="1"/>
          <p:nvPr/>
        </p:nvSpPr>
        <p:spPr>
          <a:xfrm>
            <a:off x="1942199" y="1390262"/>
            <a:ext cx="8718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Capacity, Trial Volume, and Source of Investment Reported by Sites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F722C61A-873C-84C3-B3BC-81465EAED5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3184647"/>
              </p:ext>
            </p:extLst>
          </p:nvPr>
        </p:nvGraphicFramePr>
        <p:xfrm>
          <a:off x="1272398" y="2161074"/>
          <a:ext cx="10058400" cy="3219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7114">
                  <a:extLst>
                    <a:ext uri="{9D8B030D-6E8A-4147-A177-3AD203B41FA5}">
                      <a16:colId xmlns:a16="http://schemas.microsoft.com/office/drawing/2014/main" val="63108647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492893841"/>
                    </a:ext>
                  </a:extLst>
                </a:gridCol>
                <a:gridCol w="2167128">
                  <a:extLst>
                    <a:ext uri="{9D8B030D-6E8A-4147-A177-3AD203B41FA5}">
                      <a16:colId xmlns:a16="http://schemas.microsoft.com/office/drawing/2014/main" val="2964918706"/>
                    </a:ext>
                  </a:extLst>
                </a:gridCol>
                <a:gridCol w="1958198">
                  <a:extLst>
                    <a:ext uri="{9D8B030D-6E8A-4147-A177-3AD203B41FA5}">
                      <a16:colId xmlns:a16="http://schemas.microsoft.com/office/drawing/2014/main" val="1116158979"/>
                    </a:ext>
                  </a:extLst>
                </a:gridCol>
              </a:tblGrid>
              <a:tr h="541164">
                <a:tc>
                  <a:txBody>
                    <a:bodyPr/>
                    <a:lstStyle/>
                    <a:p>
                      <a:r>
                        <a:rPr lang="en-US" sz="1400" dirty="0"/>
                        <a:t>Site Capacity and Trial 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AMC-Affiliated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Independent and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Part-time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Network-Affiliated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705868"/>
                  </a:ext>
                </a:extLst>
              </a:tr>
              <a:tr h="541164">
                <a:tc>
                  <a:txBody>
                    <a:bodyPr/>
                    <a:lstStyle/>
                    <a:p>
                      <a:r>
                        <a:rPr lang="en-US" dirty="0"/>
                        <a:t>Number of PIs conducting at least one industry-funded clinical 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227610"/>
                  </a:ext>
                </a:extLst>
              </a:tr>
              <a:tr h="399040">
                <a:tc>
                  <a:txBody>
                    <a:bodyPr/>
                    <a:lstStyle/>
                    <a:p>
                      <a:r>
                        <a:rPr lang="en-US" dirty="0"/>
                        <a:t>PIs with 6+ years of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720044"/>
                  </a:ext>
                </a:extLst>
              </a:tr>
              <a:tr h="541164">
                <a:tc>
                  <a:txBody>
                    <a:bodyPr/>
                    <a:lstStyle/>
                    <a:p>
                      <a:r>
                        <a:rPr lang="en-US" dirty="0"/>
                        <a:t>Annual number of industry-funded clinical trials per 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051530"/>
                  </a:ext>
                </a:extLst>
              </a:tr>
              <a:tr h="399040">
                <a:tc>
                  <a:txBody>
                    <a:bodyPr/>
                    <a:lstStyle/>
                    <a:p>
                      <a:r>
                        <a:rPr lang="en-US" b="1" dirty="0"/>
                        <a:t>Source of Investment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178938"/>
                  </a:ext>
                </a:extLst>
              </a:tr>
              <a:tr h="399040">
                <a:tc>
                  <a:txBody>
                    <a:bodyPr/>
                    <a:lstStyle/>
                    <a:p>
                      <a:r>
                        <a:rPr lang="en-US" dirty="0"/>
                        <a:t>Capital received from VC/PE firms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847899"/>
                  </a:ext>
                </a:extLst>
              </a:tr>
              <a:tr h="399040">
                <a:tc>
                  <a:txBody>
                    <a:bodyPr/>
                    <a:lstStyle/>
                    <a:p>
                      <a:r>
                        <a:rPr lang="en-US" dirty="0"/>
                        <a:t>Capital received from CROs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3371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717EEE4-5D0E-BFD6-C4BF-7D3E87F24C27}"/>
              </a:ext>
            </a:extLst>
          </p:cNvPr>
          <p:cNvSpPr txBox="1"/>
          <p:nvPr/>
        </p:nvSpPr>
        <p:spPr>
          <a:xfrm>
            <a:off x="575379" y="6546671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</p:spTree>
    <p:extLst>
      <p:ext uri="{BB962C8B-B14F-4D97-AF65-F5344CB8AC3E}">
        <p14:creationId xmlns:p14="http://schemas.microsoft.com/office/powerpoint/2010/main" val="1575808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346259-DBA8-0F35-2D26-45F9C0C20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615" y="190500"/>
            <a:ext cx="11698276" cy="739776"/>
          </a:xfrm>
        </p:spPr>
        <p:txBody>
          <a:bodyPr>
            <a:noAutofit/>
          </a:bodyPr>
          <a:lstStyle/>
          <a:p>
            <a:r>
              <a:rPr lang="en-US" sz="3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Executive Summary: Assessing the Global Investigative Site Landscape Research Study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992D12-1CC7-6F66-7B3E-4CB588583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84" y="1115796"/>
            <a:ext cx="11698276" cy="4351338"/>
          </a:xfrm>
        </p:spPr>
        <p:txBody>
          <a:bodyPr>
            <a:noAutofit/>
          </a:bodyPr>
          <a:lstStyle/>
          <a:p>
            <a:r>
              <a:rPr lang="en-US" sz="2200" b="1" dirty="0"/>
              <a:t>The global site landscape is transforming structurally and operationally.  In addition, </a:t>
            </a:r>
            <a:br>
              <a:rPr lang="en-US" sz="2200" b="1" dirty="0"/>
            </a:br>
            <a:r>
              <a:rPr lang="en-US" sz="2200" b="1" dirty="0"/>
              <a:t>funding models (e.g., study grants and investment capital) are evolving and maturing.  </a:t>
            </a:r>
          </a:p>
          <a:p>
            <a:endParaRPr lang="en-US" sz="2200" b="1" dirty="0"/>
          </a:p>
          <a:p>
            <a:r>
              <a:rPr lang="en-US" sz="2200" b="1" dirty="0"/>
              <a:t>The results of this research study inform site partnership strategies and tactics and provide new benchmarks on global investigative site segments by:</a:t>
            </a:r>
          </a:p>
          <a:p>
            <a:pPr lvl="1"/>
            <a:r>
              <a:rPr lang="en-US" sz="2200" b="1" dirty="0"/>
              <a:t>Setting type</a:t>
            </a:r>
          </a:p>
          <a:p>
            <a:pPr lvl="1"/>
            <a:r>
              <a:rPr lang="en-US" sz="2200" b="1" dirty="0"/>
              <a:t>Capacity</a:t>
            </a:r>
          </a:p>
          <a:p>
            <a:pPr lvl="1"/>
            <a:r>
              <a:rPr lang="en-US" sz="2200" b="1" dirty="0"/>
              <a:t>Annual operating activity and patient volume</a:t>
            </a:r>
          </a:p>
          <a:p>
            <a:pPr lvl="1"/>
            <a:r>
              <a:rPr lang="en-US" sz="2200" b="1" dirty="0"/>
              <a:t>Geographic dispersion</a:t>
            </a:r>
          </a:p>
          <a:p>
            <a:pPr lvl="1"/>
            <a:r>
              <a:rPr lang="en-US" sz="2200" b="1" dirty="0"/>
              <a:t>TA specialty and executional model preparedness </a:t>
            </a:r>
          </a:p>
          <a:p>
            <a:pPr lvl="1"/>
            <a:r>
              <a:rPr lang="en-US" sz="2200" b="1" dirty="0"/>
              <a:t>Comparative performance</a:t>
            </a:r>
          </a:p>
          <a:p>
            <a:pPr lvl="1"/>
            <a:endParaRPr lang="en-US" sz="2200" b="1" dirty="0"/>
          </a:p>
          <a:p>
            <a:r>
              <a:rPr lang="en-US" sz="2200" b="1" dirty="0"/>
              <a:t>The results also characterize major operating challenges and a future outlook on operating conditions, new technologies/innovations, and their impact.</a:t>
            </a:r>
          </a:p>
          <a:p>
            <a:endParaRPr lang="en-US" sz="23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C61EF1-9850-504B-E238-6063CC7222EE}"/>
              </a:ext>
            </a:extLst>
          </p:cNvPr>
          <p:cNvSpPr txBox="1"/>
          <p:nvPr/>
        </p:nvSpPr>
        <p:spPr>
          <a:xfrm>
            <a:off x="528384" y="6529000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</p:spTree>
    <p:extLst>
      <p:ext uri="{BB962C8B-B14F-4D97-AF65-F5344CB8AC3E}">
        <p14:creationId xmlns:p14="http://schemas.microsoft.com/office/powerpoint/2010/main" val="580920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31D71D-ABE8-D158-FF98-23CEB57AB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1463040"/>
            <a:ext cx="10277668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global site landscape was split into three primary segments: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AMC-Affiliated Center: </a:t>
            </a:r>
            <a:r>
              <a:rPr lang="en-US" dirty="0"/>
              <a:t>Any investigative site that is associated with an academic medical center to any extent.</a:t>
            </a:r>
            <a:br>
              <a:rPr lang="en-US" dirty="0"/>
            </a:br>
            <a:endParaRPr lang="en-US" dirty="0"/>
          </a:p>
          <a:p>
            <a:pPr lvl="1"/>
            <a:r>
              <a:rPr lang="en-US" b="1" dirty="0">
                <a:solidFill>
                  <a:schemeClr val="accent3"/>
                </a:solidFill>
              </a:rPr>
              <a:t>Community-based for-profit site network (Network-Affiliated): </a:t>
            </a:r>
            <a:r>
              <a:rPr lang="en-US" dirty="0"/>
              <a:t>An investigative site that is part of a larger system of sites. The site may be owned independently or by the managing organization.</a:t>
            </a:r>
            <a:br>
              <a:rPr lang="en-US" dirty="0"/>
            </a:br>
            <a:endParaRPr lang="en-US" dirty="0"/>
          </a:p>
          <a:p>
            <a:pPr lvl="1"/>
            <a:r>
              <a:rPr lang="en-US" b="1" dirty="0">
                <a:solidFill>
                  <a:schemeClr val="accent5"/>
                </a:solidFill>
              </a:rPr>
              <a:t>Community-based for-profit site (Independent and Part-time Sites): </a:t>
            </a:r>
            <a:r>
              <a:rPr lang="en-US" dirty="0"/>
              <a:t>A stand-alone investigative site that is not part of a large network of associated sites. This may be a clinic or hospital or a dedicated research site.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DD0B78-ABB6-0994-076C-116ABE7A9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06" y="176387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Site Segment Definitions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BB8E4B-DBEA-9F53-5D15-C469B7FBD87E}"/>
              </a:ext>
            </a:extLst>
          </p:cNvPr>
          <p:cNvSpPr txBox="1"/>
          <p:nvPr/>
        </p:nvSpPr>
        <p:spPr>
          <a:xfrm>
            <a:off x="531418" y="6488668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</p:spTree>
    <p:extLst>
      <p:ext uri="{BB962C8B-B14F-4D97-AF65-F5344CB8AC3E}">
        <p14:creationId xmlns:p14="http://schemas.microsoft.com/office/powerpoint/2010/main" val="160142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2AC3C-4137-0A8C-88C2-9187C23F3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35E815-A4E0-EDD1-A6DC-04885BFC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747" y="157282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Site Type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D025477F-D651-2E7B-B844-8F7BBE2EB5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8208233"/>
              </p:ext>
            </p:extLst>
          </p:nvPr>
        </p:nvGraphicFramePr>
        <p:xfrm>
          <a:off x="1609164" y="1441571"/>
          <a:ext cx="8973671" cy="1828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8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dirty="0"/>
                        <a:t>n sample</a:t>
                      </a:r>
                      <a:r>
                        <a:rPr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dirty="0"/>
                        <a:t>AMC-Affiliated Center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dirty="0"/>
                        <a:t>555 (48%)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dirty="0"/>
                        <a:t>Community-based for-profit site networks</a:t>
                      </a:r>
                      <a:r>
                        <a:rPr lang="en-US" dirty="0"/>
                        <a:t> (network-affiliated)</a:t>
                      </a:r>
                      <a:endParaRPr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dirty="0"/>
                        <a:t>77 (</a:t>
                      </a:r>
                      <a:r>
                        <a:rPr lang="en-US" dirty="0"/>
                        <a:t>7</a:t>
                      </a:r>
                      <a:r>
                        <a:rPr dirty="0"/>
                        <a:t>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dirty="0"/>
                        <a:t>Community-based for-profit sites</a:t>
                      </a:r>
                      <a:r>
                        <a:rPr lang="en-US" dirty="0"/>
                        <a:t> (independent and part-time sites)</a:t>
                      </a:r>
                      <a:endParaRPr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dirty="0"/>
                        <a:t>522 (45%)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Total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dirty="0"/>
                        <a:t>1,154 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777823"/>
                  </a:ext>
                </a:extLst>
              </a:tr>
            </a:tbl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B88F56B-319B-DED7-3074-C3D86C1CB9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053091"/>
              </p:ext>
            </p:extLst>
          </p:nvPr>
        </p:nvGraphicFramePr>
        <p:xfrm>
          <a:off x="1609164" y="3587630"/>
          <a:ext cx="920802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DC9DDE4-1D02-95A5-4F59-5DD09BCBE1AF}"/>
              </a:ext>
            </a:extLst>
          </p:cNvPr>
          <p:cNvSpPr txBox="1"/>
          <p:nvPr/>
        </p:nvSpPr>
        <p:spPr>
          <a:xfrm>
            <a:off x="531418" y="6488668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3B90A-83EE-51B6-5D1E-966A85BDE0EE}"/>
              </a:ext>
            </a:extLst>
          </p:cNvPr>
          <p:cNvSpPr txBox="1"/>
          <p:nvPr/>
        </p:nvSpPr>
        <p:spPr>
          <a:xfrm>
            <a:off x="2747794" y="3968496"/>
            <a:ext cx="1545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AMC-Affiliated Center, 48%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7D9B2C-2967-ED04-982D-A9B22AE57233}"/>
              </a:ext>
            </a:extLst>
          </p:cNvPr>
          <p:cNvSpPr txBox="1"/>
          <p:nvPr/>
        </p:nvSpPr>
        <p:spPr>
          <a:xfrm>
            <a:off x="5524522" y="3913632"/>
            <a:ext cx="1545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Network-Affiliated, 7%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03D0BA-8025-F81A-8653-9FE40C75F1CA}"/>
              </a:ext>
            </a:extLst>
          </p:cNvPr>
          <p:cNvSpPr txBox="1"/>
          <p:nvPr/>
        </p:nvSpPr>
        <p:spPr>
          <a:xfrm>
            <a:off x="8170856" y="3814884"/>
            <a:ext cx="1545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Independent and Part-time Sites, 45%</a:t>
            </a:r>
          </a:p>
        </p:txBody>
      </p:sp>
    </p:spTree>
    <p:extLst>
      <p:ext uri="{BB962C8B-B14F-4D97-AF65-F5344CB8AC3E}">
        <p14:creationId xmlns:p14="http://schemas.microsoft.com/office/powerpoint/2010/main" val="3584011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08F39E-AA43-7C65-4504-93B83C5A35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9726725"/>
              </p:ext>
            </p:extLst>
          </p:nvPr>
        </p:nvGraphicFramePr>
        <p:xfrm>
          <a:off x="748573" y="1196410"/>
          <a:ext cx="11249721" cy="490450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58251">
                  <a:extLst>
                    <a:ext uri="{9D8B030D-6E8A-4147-A177-3AD203B41FA5}">
                      <a16:colId xmlns:a16="http://schemas.microsoft.com/office/drawing/2014/main" val="304045539"/>
                    </a:ext>
                  </a:extLst>
                </a:gridCol>
                <a:gridCol w="3859835">
                  <a:extLst>
                    <a:ext uri="{9D8B030D-6E8A-4147-A177-3AD203B41FA5}">
                      <a16:colId xmlns:a16="http://schemas.microsoft.com/office/drawing/2014/main" val="3138089307"/>
                    </a:ext>
                  </a:extLst>
                </a:gridCol>
                <a:gridCol w="3831635">
                  <a:extLst>
                    <a:ext uri="{9D8B030D-6E8A-4147-A177-3AD203B41FA5}">
                      <a16:colId xmlns:a16="http://schemas.microsoft.com/office/drawing/2014/main" val="1967354278"/>
                    </a:ext>
                  </a:extLst>
                </a:gridCol>
              </a:tblGrid>
              <a:tr h="442959">
                <a:tc>
                  <a:txBody>
                    <a:bodyPr/>
                    <a:lstStyle/>
                    <a:p>
                      <a:r>
                        <a:rPr lang="en-US" dirty="0"/>
                        <a:t>Percent of Sites </a:t>
                      </a:r>
                    </a:p>
                    <a:p>
                      <a:r>
                        <a:rPr lang="en-US" dirty="0"/>
                        <a:t>(Sites could select all that apply)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Therapeutic Area – Top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Study Phase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9040"/>
                  </a:ext>
                </a:extLst>
              </a:tr>
              <a:tr h="1338341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800" dirty="0"/>
                        <a:t>AMC-Affiliated Center</a:t>
                      </a:r>
                    </a:p>
                  </a:txBody>
                  <a:tcPr marL="121920" marR="121920" marT="60960" marB="6096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Oncology (35%)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Cardiovascular/ Metabolic (31%)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Neurology (25%)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III (94%)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II (86%)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IV (64%)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 (55%)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16798"/>
                  </a:ext>
                </a:extLst>
              </a:tr>
              <a:tr h="1241865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800" dirty="0"/>
                        <a:t>Community-based for-profit site networks</a:t>
                      </a:r>
                      <a:r>
                        <a:rPr lang="en-US" sz="1800" dirty="0"/>
                        <a:t> (Network-Affiliated)</a:t>
                      </a:r>
                      <a:endParaRPr sz="1800" dirty="0"/>
                    </a:p>
                  </a:txBody>
                  <a:tcPr marL="121920" marR="121920" marT="60960" marB="6096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Vaccines (61%)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Cardiovascular / Metabolic (56%)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Dermatology (55%)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III (94%)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II (82%)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IV (70%)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 (52%)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348487"/>
                  </a:ext>
                </a:extLst>
              </a:tr>
              <a:tr h="1338341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sz="1800" dirty="0"/>
                        <a:t>Community-based for-profit sites</a:t>
                      </a:r>
                      <a:r>
                        <a:rPr lang="en-US" sz="1800" dirty="0"/>
                        <a:t> (Independent and Part-time Sites)</a:t>
                      </a:r>
                      <a:endParaRPr sz="1800" dirty="0"/>
                    </a:p>
                  </a:txBody>
                  <a:tcPr marL="121920" marR="121920" marT="60960" marB="60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Cardiovascular / Metabolic (35%)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Respiratory (28%)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Dermatology (31%)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III (92%)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II (85%)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IV (72%)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Phase I (40%)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3359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6F9708D-9C8F-A7E2-D7C0-6AC69AE30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57" y="172829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Therapeutic Area and Phase of Focus by Segment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94966D-834D-2C44-DEBA-06C18C5C1C2D}"/>
              </a:ext>
            </a:extLst>
          </p:cNvPr>
          <p:cNvSpPr txBox="1"/>
          <p:nvPr/>
        </p:nvSpPr>
        <p:spPr>
          <a:xfrm>
            <a:off x="575379" y="6546671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</p:spTree>
    <p:extLst>
      <p:ext uri="{BB962C8B-B14F-4D97-AF65-F5344CB8AC3E}">
        <p14:creationId xmlns:p14="http://schemas.microsoft.com/office/powerpoint/2010/main" val="2019022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B9FEFD-A4E0-7B40-9A5D-A46F8F7A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32" y="214887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General Site Selection Motivators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C374FF3-7AB5-F783-789F-F574DDC450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2984061"/>
              </p:ext>
            </p:extLst>
          </p:nvPr>
        </p:nvGraphicFramePr>
        <p:xfrm>
          <a:off x="2109110" y="1600200"/>
          <a:ext cx="8229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t>Site Selection Motivator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Percent Response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dirty="0"/>
                        <a:t>Indication-Specific Capabilities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80%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t>Sponsor/CRO-Site Relationship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13%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Recommended by Study Broker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11%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81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t>Racial and Ethnic Diverse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3%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t>Location-Diverse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2%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dirty="0"/>
                        <a:t>Reputation Overall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1%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Previous Experience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1%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93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dirty="0"/>
                        <a:t>Therapeutic Focus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6603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CB57501-F11A-B2E6-7FB8-4C68CB535E0F}"/>
              </a:ext>
            </a:extLst>
          </p:cNvPr>
          <p:cNvSpPr txBox="1"/>
          <p:nvPr/>
        </p:nvSpPr>
        <p:spPr>
          <a:xfrm>
            <a:off x="746432" y="5651768"/>
            <a:ext cx="7994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 was not used for site selection for any of the sites in this sample.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sites were selected for more than one motivator, so percentages will not add to 100.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from sponsors on site selection.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8A8520-F73B-8DD4-39B4-6CBF6CD87259}"/>
              </a:ext>
            </a:extLst>
          </p:cNvPr>
          <p:cNvSpPr txBox="1"/>
          <p:nvPr/>
        </p:nvSpPr>
        <p:spPr>
          <a:xfrm>
            <a:off x="673461" y="6504613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</p:spTree>
    <p:extLst>
      <p:ext uri="{BB962C8B-B14F-4D97-AF65-F5344CB8AC3E}">
        <p14:creationId xmlns:p14="http://schemas.microsoft.com/office/powerpoint/2010/main" val="2360180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38CDB-C110-A162-BE7F-C57263343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B61A5C8-6A1F-5F71-2F0C-75833EF26E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114536"/>
              </p:ext>
            </p:extLst>
          </p:nvPr>
        </p:nvGraphicFramePr>
        <p:xfrm>
          <a:off x="1152779" y="1750568"/>
          <a:ext cx="10058400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477">
                  <a:extLst>
                    <a:ext uri="{9D8B030D-6E8A-4147-A177-3AD203B41FA5}">
                      <a16:colId xmlns:a16="http://schemas.microsoft.com/office/drawing/2014/main" val="214747503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650714551"/>
                    </a:ext>
                  </a:extLst>
                </a:gridCol>
                <a:gridCol w="1517904">
                  <a:extLst>
                    <a:ext uri="{9D8B030D-6E8A-4147-A177-3AD203B41FA5}">
                      <a16:colId xmlns:a16="http://schemas.microsoft.com/office/drawing/2014/main" val="3986624361"/>
                    </a:ext>
                  </a:extLst>
                </a:gridCol>
                <a:gridCol w="1884299">
                  <a:extLst>
                    <a:ext uri="{9D8B030D-6E8A-4147-A177-3AD203B41FA5}">
                      <a16:colId xmlns:a16="http://schemas.microsoft.com/office/drawing/2014/main" val="3349699486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965719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AMC-Affiliated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Independent and Part-Time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Network-Affiliated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67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 of annual feasibility assessments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69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 of time asked to provide more information after feasibility assessments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 of annual qualification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72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 of time selected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4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 of time invited to rebid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0901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C07431-5E57-2084-2936-C40B34898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49" y="183878"/>
            <a:ext cx="11698276" cy="73977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15 Feasibility Assessments + 10 Qualification Visits</a:t>
            </a:r>
            <a:b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</a:br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Per Site, Per Year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6AB93A-5D8B-00AC-D445-BF839336BC0E}"/>
              </a:ext>
            </a:extLst>
          </p:cNvPr>
          <p:cNvSpPr txBox="1"/>
          <p:nvPr/>
        </p:nvSpPr>
        <p:spPr>
          <a:xfrm>
            <a:off x="563902" y="6596390"/>
            <a:ext cx="3342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Center for the Study of Drug Development</a:t>
            </a:r>
          </a:p>
        </p:txBody>
      </p:sp>
    </p:spTree>
    <p:extLst>
      <p:ext uri="{BB962C8B-B14F-4D97-AF65-F5344CB8AC3E}">
        <p14:creationId xmlns:p14="http://schemas.microsoft.com/office/powerpoint/2010/main" val="2182107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924A3A-4EF4-3B49-0662-97590156D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F15EE3-1848-1773-3080-2E51950A4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89" y="136523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Average Feasibility Assessment: 33 Business Days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1A615A8C-512F-6CEA-A4FA-8D319E48C2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1178987"/>
              </p:ext>
            </p:extLst>
          </p:nvPr>
        </p:nvGraphicFramePr>
        <p:xfrm>
          <a:off x="1103599" y="1560449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DB32B25-A9A7-ADFA-8224-BC3FB3C42AB1}"/>
              </a:ext>
            </a:extLst>
          </p:cNvPr>
          <p:cNvSpPr txBox="1"/>
          <p:nvPr/>
        </p:nvSpPr>
        <p:spPr>
          <a:xfrm>
            <a:off x="5943600" y="5128274"/>
            <a:ext cx="13706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Business Days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540AF8-3DB6-5076-4174-6E166E9FEC01}"/>
              </a:ext>
            </a:extLst>
          </p:cNvPr>
          <p:cNvSpPr txBox="1"/>
          <p:nvPr/>
        </p:nvSpPr>
        <p:spPr>
          <a:xfrm>
            <a:off x="563902" y="6596390"/>
            <a:ext cx="3342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Center for the Study of Drug Development</a:t>
            </a:r>
          </a:p>
        </p:txBody>
      </p:sp>
    </p:spTree>
    <p:extLst>
      <p:ext uri="{BB962C8B-B14F-4D97-AF65-F5344CB8AC3E}">
        <p14:creationId xmlns:p14="http://schemas.microsoft.com/office/powerpoint/2010/main" val="3245207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C9B348E-B567-61BB-A91B-3969ABC6B9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306114"/>
              </p:ext>
            </p:extLst>
          </p:nvPr>
        </p:nvGraphicFramePr>
        <p:xfrm>
          <a:off x="1309195" y="1828800"/>
          <a:ext cx="100584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44ACC8D-2CD2-2278-9E09-A86B0E4F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93" y="120630"/>
            <a:ext cx="11698276" cy="73977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Site Qualification Preparation and Participation</a:t>
            </a:r>
            <a:b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</a:br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Average 10 Days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ABD8B2-394F-5569-19EE-404FFF491DF0}"/>
              </a:ext>
            </a:extLst>
          </p:cNvPr>
          <p:cNvSpPr txBox="1"/>
          <p:nvPr/>
        </p:nvSpPr>
        <p:spPr>
          <a:xfrm>
            <a:off x="5934456" y="5303520"/>
            <a:ext cx="1297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Aptos Display" panose="020B0004020202020204" pitchFamily="34" charset="0"/>
              </a:rPr>
              <a:t>Business Days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9B4906-11DA-DCFF-735A-E07C5ED057B6}"/>
              </a:ext>
            </a:extLst>
          </p:cNvPr>
          <p:cNvSpPr txBox="1"/>
          <p:nvPr/>
        </p:nvSpPr>
        <p:spPr>
          <a:xfrm>
            <a:off x="3134233" y="1059359"/>
            <a:ext cx="60665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</a:rPr>
              <a:t>Mean Duration of Qualification, Visit Preparation, </a:t>
            </a:r>
            <a:br>
              <a:rPr lang="en-US" sz="2200" b="1" dirty="0">
                <a:solidFill>
                  <a:srgbClr val="002060"/>
                </a:solidFill>
              </a:rPr>
            </a:br>
            <a:r>
              <a:rPr lang="en-US" sz="2200" b="1" dirty="0">
                <a:solidFill>
                  <a:srgbClr val="002060"/>
                </a:solidFill>
              </a:rPr>
              <a:t>Participation, and Response by Site Type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D417D9-76DF-D592-B6F0-43F887EC360B}"/>
              </a:ext>
            </a:extLst>
          </p:cNvPr>
          <p:cNvSpPr txBox="1"/>
          <p:nvPr/>
        </p:nvSpPr>
        <p:spPr>
          <a:xfrm>
            <a:off x="563902" y="6596390"/>
            <a:ext cx="3342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Center for the Study of Drug Development</a:t>
            </a:r>
          </a:p>
        </p:txBody>
      </p:sp>
    </p:spTree>
    <p:extLst>
      <p:ext uri="{BB962C8B-B14F-4D97-AF65-F5344CB8AC3E}">
        <p14:creationId xmlns:p14="http://schemas.microsoft.com/office/powerpoint/2010/main" val="1445700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F3BE2-26B9-8EEA-6029-1AB1CDA58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C271ED3-AD69-9378-B6C5-8001516F48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3264473"/>
              </p:ext>
            </p:extLst>
          </p:nvPr>
        </p:nvGraphicFramePr>
        <p:xfrm>
          <a:off x="1161288" y="1756283"/>
          <a:ext cx="10159619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3512">
                  <a:extLst>
                    <a:ext uri="{9D8B030D-6E8A-4147-A177-3AD203B41FA5}">
                      <a16:colId xmlns:a16="http://schemas.microsoft.com/office/drawing/2014/main" val="733664781"/>
                    </a:ext>
                  </a:extLst>
                </a:gridCol>
                <a:gridCol w="1525315">
                  <a:extLst>
                    <a:ext uri="{9D8B030D-6E8A-4147-A177-3AD203B41FA5}">
                      <a16:colId xmlns:a16="http://schemas.microsoft.com/office/drawing/2014/main" val="2092265178"/>
                    </a:ext>
                  </a:extLst>
                </a:gridCol>
                <a:gridCol w="1754843">
                  <a:extLst>
                    <a:ext uri="{9D8B030D-6E8A-4147-A177-3AD203B41FA5}">
                      <a16:colId xmlns:a16="http://schemas.microsoft.com/office/drawing/2014/main" val="316587636"/>
                    </a:ext>
                  </a:extLst>
                </a:gridCol>
                <a:gridCol w="1894025">
                  <a:extLst>
                    <a:ext uri="{9D8B030D-6E8A-4147-A177-3AD203B41FA5}">
                      <a16:colId xmlns:a16="http://schemas.microsoft.com/office/drawing/2014/main" val="2811358591"/>
                    </a:ext>
                  </a:extLst>
                </a:gridCol>
                <a:gridCol w="2031924">
                  <a:extLst>
                    <a:ext uri="{9D8B030D-6E8A-4147-A177-3AD203B41FA5}">
                      <a16:colId xmlns:a16="http://schemas.microsoft.com/office/drawing/2014/main" val="2494801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AMC-Affiliated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Independent and Part-time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Network-Affiliated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 of feasibility assessments during which a full protocol was provided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97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 of feasibility questions that are deemed ‘Irrelevant’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51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 of time that sites receive feedback after the feasibility assessment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05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 of sites that consider feedback somewhat or very useful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38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652DFA-C671-0AE5-A2E2-9A30088A2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81" y="183133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Sites Report Feasibility Gaps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91496-56A9-5F6E-141E-B8FD21165364}"/>
              </a:ext>
            </a:extLst>
          </p:cNvPr>
          <p:cNvSpPr txBox="1"/>
          <p:nvPr/>
        </p:nvSpPr>
        <p:spPr>
          <a:xfrm>
            <a:off x="563902" y="6596390"/>
            <a:ext cx="3342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Center for the Study of Drug Development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465710-992A-F70F-C5DE-736FF94EF1CC}"/>
              </a:ext>
            </a:extLst>
          </p:cNvPr>
          <p:cNvSpPr txBox="1"/>
          <p:nvPr/>
        </p:nvSpPr>
        <p:spPr>
          <a:xfrm>
            <a:off x="2511525" y="1124152"/>
            <a:ext cx="71689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Experience with Feasibility Assessment Process by Site Type</a:t>
            </a:r>
          </a:p>
        </p:txBody>
      </p:sp>
    </p:spTree>
    <p:extLst>
      <p:ext uri="{BB962C8B-B14F-4D97-AF65-F5344CB8AC3E}">
        <p14:creationId xmlns:p14="http://schemas.microsoft.com/office/powerpoint/2010/main" val="1634418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87756-3500-CDA8-21C5-6F5150D27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9183BC-17F4-F929-7B3A-02320DA358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058F71-5A99-F4BB-33D2-4B03C5867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C58C63A0-5C66-092A-2EF6-8867FDC4B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028C307C-578E-B608-146A-DCFFEF05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Study Conduct Phase: Site Type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491729F-41A9-5835-EE8B-76AAAABF54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567927"/>
              </p:ext>
            </p:extLst>
          </p:nvPr>
        </p:nvGraphicFramePr>
        <p:xfrm>
          <a:off x="1253837" y="1761774"/>
          <a:ext cx="10515600" cy="4455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42FF3A5-4DAA-A2DC-58B1-F828603C3E6B}"/>
              </a:ext>
            </a:extLst>
          </p:cNvPr>
          <p:cNvSpPr txBox="1"/>
          <p:nvPr/>
        </p:nvSpPr>
        <p:spPr>
          <a:xfrm>
            <a:off x="550606" y="6549325"/>
            <a:ext cx="4951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Global Investigative Site Landscape Project 2025; N=1,154</a:t>
            </a:r>
          </a:p>
        </p:txBody>
      </p:sp>
    </p:spTree>
    <p:extLst>
      <p:ext uri="{BB962C8B-B14F-4D97-AF65-F5344CB8AC3E}">
        <p14:creationId xmlns:p14="http://schemas.microsoft.com/office/powerpoint/2010/main" val="1012047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8E43B74-9B82-488C-7E24-0A09C53F86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772367"/>
              </p:ext>
            </p:extLst>
          </p:nvPr>
        </p:nvGraphicFramePr>
        <p:xfrm>
          <a:off x="1216414" y="1726163"/>
          <a:ext cx="10058400" cy="453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E5AFF28-8D07-952C-F161-41F64134E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05" y="156446"/>
            <a:ext cx="11698276" cy="73977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Proportion of AMC- and Network-Affiliated Investigative Sites Has Grown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2C7680-C53E-4EE8-09E5-8C5C64944D3A}"/>
              </a:ext>
            </a:extLst>
          </p:cNvPr>
          <p:cNvSpPr txBox="1"/>
          <p:nvPr/>
        </p:nvSpPr>
        <p:spPr>
          <a:xfrm>
            <a:off x="575379" y="6546671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3E9F04-209C-7362-273F-4A625B252DF5}"/>
              </a:ext>
            </a:extLst>
          </p:cNvPr>
          <p:cNvSpPr txBox="1"/>
          <p:nvPr/>
        </p:nvSpPr>
        <p:spPr>
          <a:xfrm>
            <a:off x="2405758" y="1169534"/>
            <a:ext cx="73804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</a:rPr>
              <a:t>Percent of Total Global Investigative Sites Actively Conducting</a:t>
            </a:r>
            <a:br>
              <a:rPr lang="en-US" sz="2200" b="1" dirty="0">
                <a:solidFill>
                  <a:srgbClr val="002060"/>
                </a:solidFill>
              </a:rPr>
            </a:br>
            <a:r>
              <a:rPr lang="en-US" sz="2200" b="1" dirty="0">
                <a:solidFill>
                  <a:srgbClr val="002060"/>
                </a:solidFill>
              </a:rPr>
              <a:t>One or More Industry-funded Clinical Trials</a:t>
            </a:r>
          </a:p>
        </p:txBody>
      </p:sp>
    </p:spTree>
    <p:extLst>
      <p:ext uri="{BB962C8B-B14F-4D97-AF65-F5344CB8AC3E}">
        <p14:creationId xmlns:p14="http://schemas.microsoft.com/office/powerpoint/2010/main" val="1488740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CB318-0DAA-F766-03EA-FF3993CBC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26061C3-911D-5CCD-E7BA-03199CB527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507362"/>
              </p:ext>
            </p:extLst>
          </p:nvPr>
        </p:nvGraphicFramePr>
        <p:xfrm>
          <a:off x="1235075" y="1463675"/>
          <a:ext cx="10058400" cy="461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BD6E455-7249-3080-451F-C63D4243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862" y="164470"/>
            <a:ext cx="11698276" cy="73977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Site Networks Represent a Larger Share of Sites Outside North America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CF26EB-7835-BBBA-7676-7A631A50D0CF}"/>
              </a:ext>
            </a:extLst>
          </p:cNvPr>
          <p:cNvSpPr txBox="1"/>
          <p:nvPr/>
        </p:nvSpPr>
        <p:spPr>
          <a:xfrm>
            <a:off x="3680362" y="1379699"/>
            <a:ext cx="47516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Percent of Investigative Sites by Region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F28B19-0AA7-8959-A810-DF6714BD1679}"/>
              </a:ext>
            </a:extLst>
          </p:cNvPr>
          <p:cNvSpPr txBox="1"/>
          <p:nvPr/>
        </p:nvSpPr>
        <p:spPr>
          <a:xfrm>
            <a:off x="575379" y="6546671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</p:spTree>
    <p:extLst>
      <p:ext uri="{BB962C8B-B14F-4D97-AF65-F5344CB8AC3E}">
        <p14:creationId xmlns:p14="http://schemas.microsoft.com/office/powerpoint/2010/main" val="340565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FA470-C1B2-91BE-D560-0810BC870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519AB50-1C80-841D-565B-B221EC90DF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9621"/>
              </p:ext>
            </p:extLst>
          </p:nvPr>
        </p:nvGraphicFramePr>
        <p:xfrm>
          <a:off x="1262507" y="2149475"/>
          <a:ext cx="100584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661">
                  <a:extLst>
                    <a:ext uri="{9D8B030D-6E8A-4147-A177-3AD203B41FA5}">
                      <a16:colId xmlns:a16="http://schemas.microsoft.com/office/drawing/2014/main" val="1538550769"/>
                    </a:ext>
                  </a:extLst>
                </a:gridCol>
                <a:gridCol w="2203704">
                  <a:extLst>
                    <a:ext uri="{9D8B030D-6E8A-4147-A177-3AD203B41FA5}">
                      <a16:colId xmlns:a16="http://schemas.microsoft.com/office/drawing/2014/main" val="403936312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59742589"/>
                    </a:ext>
                  </a:extLst>
                </a:gridCol>
                <a:gridCol w="2332355">
                  <a:extLst>
                    <a:ext uri="{9D8B030D-6E8A-4147-A177-3AD203B41FA5}">
                      <a16:colId xmlns:a16="http://schemas.microsoft.com/office/drawing/2014/main" val="2190468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Site Enrollment Performance*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AMC-Affiliated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Independent and Part-time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Network-Affiliated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Screen failure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78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Randomization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01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Completion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2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Actual months from the first patient to the last patient visit as a percent of planned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07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9AEB240-2E79-6590-73B3-0ECBE0599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61" y="147302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Site Networks: Lower Randomization, Higher Completion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B7F91F-9DA4-B4F9-4240-DD0CD76798F6}"/>
              </a:ext>
            </a:extLst>
          </p:cNvPr>
          <p:cNvSpPr txBox="1"/>
          <p:nvPr/>
        </p:nvSpPr>
        <p:spPr>
          <a:xfrm>
            <a:off x="1262507" y="5230368"/>
            <a:ext cx="65393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*Based on 12 global, multi-therapeutic Phase II/III studies involving 524 sites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48E2E4-1CAA-747C-8993-99E95C5F8871}"/>
              </a:ext>
            </a:extLst>
          </p:cNvPr>
          <p:cNvSpPr txBox="1"/>
          <p:nvPr/>
        </p:nvSpPr>
        <p:spPr>
          <a:xfrm>
            <a:off x="575379" y="6546671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184D0-C2FA-C308-1A17-2236A4F75B81}"/>
              </a:ext>
            </a:extLst>
          </p:cNvPr>
          <p:cNvSpPr txBox="1"/>
          <p:nvPr/>
        </p:nvSpPr>
        <p:spPr>
          <a:xfrm>
            <a:off x="3227832" y="1342364"/>
            <a:ext cx="60706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Site Enrollment Performance Reported by Sponsor</a:t>
            </a:r>
          </a:p>
        </p:txBody>
      </p:sp>
    </p:spTree>
    <p:extLst>
      <p:ext uri="{BB962C8B-B14F-4D97-AF65-F5344CB8AC3E}">
        <p14:creationId xmlns:p14="http://schemas.microsoft.com/office/powerpoint/2010/main" val="1764553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6E2E-A339-48C8-8483-152503855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CCB914F-C239-25D1-2453-846B0D3761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89126"/>
              </p:ext>
            </p:extLst>
          </p:nvPr>
        </p:nvGraphicFramePr>
        <p:xfrm>
          <a:off x="1160430" y="2051503"/>
          <a:ext cx="10058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4835">
                  <a:extLst>
                    <a:ext uri="{9D8B030D-6E8A-4147-A177-3AD203B41FA5}">
                      <a16:colId xmlns:a16="http://schemas.microsoft.com/office/drawing/2014/main" val="3408328974"/>
                    </a:ext>
                  </a:extLst>
                </a:gridCol>
                <a:gridCol w="2136711">
                  <a:extLst>
                    <a:ext uri="{9D8B030D-6E8A-4147-A177-3AD203B41FA5}">
                      <a16:colId xmlns:a16="http://schemas.microsoft.com/office/drawing/2014/main" val="486028035"/>
                    </a:ext>
                  </a:extLst>
                </a:gridCol>
                <a:gridCol w="2006081">
                  <a:extLst>
                    <a:ext uri="{9D8B030D-6E8A-4147-A177-3AD203B41FA5}">
                      <a16:colId xmlns:a16="http://schemas.microsoft.com/office/drawing/2014/main" val="1611918059"/>
                    </a:ext>
                  </a:extLst>
                </a:gridCol>
                <a:gridCol w="2270773">
                  <a:extLst>
                    <a:ext uri="{9D8B030D-6E8A-4147-A177-3AD203B41FA5}">
                      <a16:colId xmlns:a16="http://schemas.microsoft.com/office/drawing/2014/main" val="4158546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Reported Operating 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AMC-Affiliated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Independent and Part-time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Network-Affiliated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4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Protocol complexity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1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Participant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75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Staff turnover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94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CRO communication and relationship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50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Patient recruitment of diverse backgrounds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43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Increased pressure to make 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2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Technical 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9390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60A3B75-B521-55C9-E361-1814C130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45" y="165590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Patient Recruitment and Profitability Are Top Challenges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490647-58A8-E699-CED6-730B96BAFA36}"/>
              </a:ext>
            </a:extLst>
          </p:cNvPr>
          <p:cNvSpPr txBox="1"/>
          <p:nvPr/>
        </p:nvSpPr>
        <p:spPr>
          <a:xfrm>
            <a:off x="575379" y="6546671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48AC76-2068-628F-0E29-0673E3C7633A}"/>
              </a:ext>
            </a:extLst>
          </p:cNvPr>
          <p:cNvSpPr txBox="1"/>
          <p:nvPr/>
        </p:nvSpPr>
        <p:spPr>
          <a:xfrm>
            <a:off x="3143493" y="1301297"/>
            <a:ext cx="59050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Operating Areas Rated by Sites as Top Challenges</a:t>
            </a:r>
          </a:p>
        </p:txBody>
      </p:sp>
    </p:spTree>
    <p:extLst>
      <p:ext uri="{BB962C8B-B14F-4D97-AF65-F5344CB8AC3E}">
        <p14:creationId xmlns:p14="http://schemas.microsoft.com/office/powerpoint/2010/main" val="1380764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F0452-F0D1-A268-6396-0B8F96D77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2BE1C-053D-74BB-D38D-8FB0AF247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233" y="1238945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A Unified Approach to Patient Communications, Access, &amp; Decentralized Trials</a:t>
            </a:r>
          </a:p>
        </p:txBody>
      </p:sp>
      <p:pic>
        <p:nvPicPr>
          <p:cNvPr id="4" name="Picture 3" descr="A collage of medical center&#10;&#10;Description automatically generated">
            <a:extLst>
              <a:ext uri="{FF2B5EF4-FFF2-40B4-BE49-F238E27FC236}">
                <a16:creationId xmlns:a16="http://schemas.microsoft.com/office/drawing/2014/main" id="{80F237BF-AA3C-B477-A953-C4F3E24CF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9" r="1" b="6474"/>
          <a:stretch/>
        </p:blipFill>
        <p:spPr>
          <a:xfrm>
            <a:off x="20" y="10"/>
            <a:ext cx="6992881" cy="6857990"/>
          </a:xfrm>
          <a:prstGeom prst="rect">
            <a:avLst/>
          </a:prstGeom>
        </p:spPr>
      </p:pic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FFF0103A-66DC-6385-CD7F-BA6AABF6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621" y="6228447"/>
            <a:ext cx="2234708" cy="51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3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321BA2-5BB5-B21D-056F-760BC718D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57" y="0"/>
            <a:ext cx="11672243" cy="990602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400800" y="2065791"/>
          <a:ext cx="5441624" cy="3816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1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2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29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FF00"/>
                          </a:solidFill>
                          <a:latin typeface="Calibri"/>
                          <a:cs typeface="Calibri"/>
                        </a:rPr>
                        <a:t>What did you least like about your participation</a:t>
                      </a:r>
                      <a:r>
                        <a:rPr lang="en-US" sz="1600" baseline="0" dirty="0">
                          <a:solidFill>
                            <a:srgbClr val="FFFF00"/>
                          </a:solidFill>
                          <a:latin typeface="Calibri"/>
                          <a:cs typeface="Calibri"/>
                        </a:rPr>
                        <a:t> experience?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baseline="0" dirty="0">
                          <a:solidFill>
                            <a:srgbClr val="FFFF00"/>
                          </a:solidFill>
                          <a:latin typeface="Calibri"/>
                          <a:cs typeface="Calibri"/>
                        </a:rPr>
                        <a:t>(Top 5 mentions)</a:t>
                      </a:r>
                      <a:endParaRPr lang="en-US" sz="1600" i="1" dirty="0">
                        <a:solidFill>
                          <a:srgbClr val="FFFF00"/>
                        </a:solidFill>
                        <a:latin typeface="Calibri"/>
                        <a:cs typeface="Calibri"/>
                      </a:endParaRPr>
                    </a:p>
                    <a:p>
                      <a:endParaRPr lang="en-US" sz="1400" dirty="0"/>
                    </a:p>
                  </a:txBody>
                  <a:tcPr marL="189913" marR="18991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latin typeface="Calibri"/>
                          <a:cs typeface="Calibri"/>
                        </a:rPr>
                        <a:t>Percent of Total</a:t>
                      </a:r>
                    </a:p>
                    <a:p>
                      <a:endParaRPr lang="en-US" sz="1400" dirty="0"/>
                    </a:p>
                  </a:txBody>
                  <a:tcPr marL="189913" marR="1899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302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/>
                          <a:cs typeface="Calibri"/>
                        </a:rPr>
                        <a:t>Not knowing whether I was getting</a:t>
                      </a:r>
                      <a:r>
                        <a:rPr lang="en-US" sz="1600" b="1" baseline="0" dirty="0">
                          <a:latin typeface="Calibri"/>
                          <a:cs typeface="Calibri"/>
                        </a:rPr>
                        <a:t> the investigational treatment</a:t>
                      </a:r>
                      <a:endParaRPr lang="en-US" sz="1600" b="1" dirty="0">
                        <a:latin typeface="Calibri"/>
                        <a:cs typeface="Calibri"/>
                      </a:endParaRPr>
                    </a:p>
                  </a:txBody>
                  <a:tcPr marL="189913" marR="1899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/>
                          <a:cs typeface="Calibri"/>
                        </a:rPr>
                        <a:t>30%</a:t>
                      </a:r>
                    </a:p>
                  </a:txBody>
                  <a:tcPr marL="189913" marR="1899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302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/>
                          <a:cs typeface="Calibri"/>
                        </a:rPr>
                        <a:t>Location of the research center</a:t>
                      </a:r>
                    </a:p>
                  </a:txBody>
                  <a:tcPr marL="189913" marR="1899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/>
                          <a:cs typeface="Calibri"/>
                        </a:rPr>
                        <a:t>22%</a:t>
                      </a:r>
                    </a:p>
                  </a:txBody>
                  <a:tcPr marL="189913" marR="18991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5302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/>
                          <a:cs typeface="Calibri"/>
                        </a:rPr>
                        <a:t>Study visits were too</a:t>
                      </a:r>
                      <a:r>
                        <a:rPr lang="en-US" sz="1600" b="1" baseline="0" dirty="0">
                          <a:latin typeface="Calibri"/>
                          <a:cs typeface="Calibri"/>
                        </a:rPr>
                        <a:t> time consuming</a:t>
                      </a:r>
                      <a:endParaRPr lang="en-US" sz="1600" b="1" dirty="0">
                        <a:latin typeface="Calibri"/>
                        <a:cs typeface="Calibri"/>
                      </a:endParaRPr>
                    </a:p>
                  </a:txBody>
                  <a:tcPr marL="189913" marR="1899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/>
                          <a:cs typeface="Calibri"/>
                        </a:rPr>
                        <a:t>19%</a:t>
                      </a:r>
                    </a:p>
                  </a:txBody>
                  <a:tcPr marL="189913" marR="18991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302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/>
                          <a:cs typeface="Calibri"/>
                        </a:rPr>
                        <a:t>Compensation</a:t>
                      </a:r>
                      <a:r>
                        <a:rPr lang="en-US" sz="1600" b="1" baseline="0" dirty="0">
                          <a:latin typeface="Calibri"/>
                          <a:cs typeface="Calibri"/>
                        </a:rPr>
                        <a:t> was not enough given the demands of the study</a:t>
                      </a:r>
                      <a:endParaRPr lang="en-US" sz="1600" b="1" dirty="0">
                        <a:latin typeface="Calibri"/>
                        <a:cs typeface="Calibri"/>
                      </a:endParaRPr>
                    </a:p>
                  </a:txBody>
                  <a:tcPr marL="189913" marR="1899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/>
                          <a:cs typeface="Calibri"/>
                        </a:rPr>
                        <a:t>16%</a:t>
                      </a:r>
                    </a:p>
                  </a:txBody>
                  <a:tcPr marL="189913" marR="18991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019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Calibri"/>
                          <a:cs typeface="Calibri"/>
                        </a:rPr>
                        <a:t>Study procedures were too cumbersome</a:t>
                      </a:r>
                    </a:p>
                  </a:txBody>
                  <a:tcPr marL="189913" marR="18991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/>
                          <a:cs typeface="Calibri"/>
                        </a:rPr>
                        <a:t>15%</a:t>
                      </a:r>
                    </a:p>
                    <a:p>
                      <a:pPr algn="ctr"/>
                      <a:endParaRPr lang="en-US" sz="1600" b="1" dirty="0">
                        <a:latin typeface="Calibri"/>
                        <a:cs typeface="Calibri"/>
                      </a:endParaRPr>
                    </a:p>
                  </a:txBody>
                  <a:tcPr marL="189913" marR="18991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Box 7" descr="MarketSight_Chart_SampleSize"/>
          <p:cNvSpPr>
            <a:spLocks noChangeArrowheads="1"/>
          </p:cNvSpPr>
          <p:nvPr/>
        </p:nvSpPr>
        <p:spPr>
          <a:xfrm>
            <a:off x="406491" y="6398056"/>
            <a:ext cx="6356445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 CISCRP, 2020: N= 983 Global Patients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BED77C3C-E4DE-686D-E917-79728C0A20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1386172"/>
              </p:ext>
            </p:extLst>
          </p:nvPr>
        </p:nvGraphicFramePr>
        <p:xfrm>
          <a:off x="851394" y="2088370"/>
          <a:ext cx="4876800" cy="226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5891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</a:rPr>
                        <a:t>After reviewing the </a:t>
                      </a:r>
                      <a:r>
                        <a:rPr lang="en-US" sz="1400" b="1" baseline="0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</a:rPr>
                        <a:t>Informed Consent Form, what led you to decide NOT to participate</a:t>
                      </a:r>
                      <a:endParaRPr lang="en-US" sz="1400" b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latin typeface="Calibri" panose="020F0502020204030204" pitchFamily="34" charset="0"/>
                        </a:rPr>
                        <a:t>Percent of Total</a:t>
                      </a:r>
                      <a:endParaRPr lang="en-US" sz="1400" b="1" dirty="0">
                        <a:solidFill>
                          <a:srgbClr val="FFFF00"/>
                        </a:solidFill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Expected burden of participation </a:t>
                      </a:r>
                      <a:endParaRPr lang="en-US" sz="1600" b="1" dirty="0"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54%</a:t>
                      </a:r>
                      <a:endParaRPr lang="en-US" sz="1600" b="1" dirty="0"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Scientific/study</a:t>
                      </a:r>
                      <a:r>
                        <a:rPr lang="en-US" sz="1600" b="1" baseline="0" dirty="0">
                          <a:latin typeface="Calibri" panose="020F0502020204030204" pitchFamily="34" charset="0"/>
                        </a:rPr>
                        <a:t> risks</a:t>
                      </a:r>
                      <a:endParaRPr lang="en-US" sz="1600" b="1" dirty="0"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25%</a:t>
                      </a:r>
                      <a:endParaRPr lang="en-US" sz="1600" b="1" dirty="0"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Lack of sufficient</a:t>
                      </a:r>
                      <a:r>
                        <a:rPr lang="en-US" sz="1600" b="1" baseline="0" dirty="0">
                          <a:latin typeface="Calibri" panose="020F0502020204030204" pitchFamily="34" charset="0"/>
                        </a:rPr>
                        <a:t> information</a:t>
                      </a:r>
                      <a:endParaRPr lang="en-US" sz="1600" b="1" dirty="0"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14%</a:t>
                      </a:r>
                      <a:endParaRPr lang="en-US" sz="1600" b="1" dirty="0"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Concerns</a:t>
                      </a:r>
                      <a:r>
                        <a:rPr lang="en-US" sz="1600" b="1" baseline="0" dirty="0">
                          <a:latin typeface="Calibri" panose="020F0502020204030204" pitchFamily="34" charset="0"/>
                        </a:rPr>
                        <a:t> about privacy and confidentiality</a:t>
                      </a:r>
                      <a:endParaRPr lang="en-US" sz="1600" b="1" dirty="0"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Calibri" panose="020F0502020204030204" pitchFamily="34" charset="0"/>
                        </a:rPr>
                        <a:t>7%</a:t>
                      </a:r>
                      <a:endParaRPr lang="en-US" sz="1600" b="1" dirty="0">
                        <a:latin typeface="Calibri" panose="020F0502020204030204" pitchFamily="34" charset="0"/>
                        <a:cs typeface="Calibri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7629D1-48A2-8765-C243-9977062A2161}"/>
              </a:ext>
            </a:extLst>
          </p:cNvPr>
          <p:cNvSpPr txBox="1"/>
          <p:nvPr/>
        </p:nvSpPr>
        <p:spPr>
          <a:xfrm>
            <a:off x="6190462" y="1335548"/>
            <a:ext cx="6100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Post-Study Feedback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6BBC970-843F-67D1-8888-E05185DE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69" y="138980"/>
            <a:ext cx="11698276" cy="739776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latin typeface="+mn-lt"/>
              </a:rPr>
              <a:t>Study Volunteer Participation Burden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836A16-1151-C4C8-F424-DC12ABE3C7EF}"/>
              </a:ext>
            </a:extLst>
          </p:cNvPr>
          <p:cNvSpPr txBox="1"/>
          <p:nvPr/>
        </p:nvSpPr>
        <p:spPr>
          <a:xfrm>
            <a:off x="-98471" y="1413710"/>
            <a:ext cx="6100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Pre-Study Experience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Box 7" descr="MarketSight_Chart_SampleSize">
            <a:extLst>
              <a:ext uri="{FF2B5EF4-FFF2-40B4-BE49-F238E27FC236}">
                <a16:creationId xmlns:a16="http://schemas.microsoft.com/office/drawing/2014/main" id="{7F23F50B-14E4-BE83-A5FB-DA4D102FDB54}"/>
              </a:ext>
            </a:extLst>
          </p:cNvPr>
          <p:cNvSpPr>
            <a:spLocks noChangeArrowheads="1"/>
          </p:cNvSpPr>
          <p:nvPr/>
        </p:nvSpPr>
        <p:spPr>
          <a:xfrm>
            <a:off x="6400800" y="6365005"/>
            <a:ext cx="6356445" cy="261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 CISCRP, 2020: N= 2,849 Global Patients Who Completed Participation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CABA5B-E599-68F3-CBFD-E83F37BC9F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01178496-A032-8FE2-407F-776B73909481}"/>
              </a:ext>
            </a:extLst>
          </p:cNvPr>
          <p:cNvSpPr/>
          <p:nvPr/>
        </p:nvSpPr>
        <p:spPr>
          <a:xfrm>
            <a:off x="5728194" y="2694039"/>
            <a:ext cx="237781" cy="1526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6577EC5B-AFEB-4F41-C168-2C374D543BBA}"/>
              </a:ext>
            </a:extLst>
          </p:cNvPr>
          <p:cNvSpPr/>
          <p:nvPr/>
        </p:nvSpPr>
        <p:spPr>
          <a:xfrm>
            <a:off x="11723533" y="3821277"/>
            <a:ext cx="237781" cy="1526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48F76F0F-AFB6-1166-CA28-821A06A65382}"/>
              </a:ext>
            </a:extLst>
          </p:cNvPr>
          <p:cNvSpPr/>
          <p:nvPr/>
        </p:nvSpPr>
        <p:spPr>
          <a:xfrm>
            <a:off x="11723630" y="4227712"/>
            <a:ext cx="237781" cy="152605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CF862166-80F5-CB5A-6FCB-999B7BE3D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621" y="6228447"/>
            <a:ext cx="2234708" cy="5102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5061725-C6E0-8B94-EBA8-7FAD53EB5380}"/>
              </a:ext>
            </a:extLst>
          </p:cNvPr>
          <p:cNvSpPr txBox="1"/>
          <p:nvPr/>
        </p:nvSpPr>
        <p:spPr>
          <a:xfrm>
            <a:off x="609600" y="6490777"/>
            <a:ext cx="19239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</a:rPr>
              <a:t>Source: Tufts CSDD Analysis</a:t>
            </a:r>
          </a:p>
        </p:txBody>
      </p:sp>
    </p:spTree>
    <p:extLst>
      <p:ext uri="{BB962C8B-B14F-4D97-AF65-F5344CB8AC3E}">
        <p14:creationId xmlns:p14="http://schemas.microsoft.com/office/powerpoint/2010/main" val="2894142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C7BEB-EE6E-5CC3-67C1-141586297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18A9B1-A9ED-72FC-9BA9-B7503864BD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6B21AB-EABB-36EC-39AE-3BABE2771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6849C147-80E5-AC3B-C737-C814DB4134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8E4A582-D7BE-C183-1C40-720284720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Proximity of Patient Population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8676A92-38D4-274D-133B-80E950026A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886496"/>
              </p:ext>
            </p:extLst>
          </p:nvPr>
        </p:nvGraphicFramePr>
        <p:xfrm>
          <a:off x="1253837" y="1761774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7F55AA9-838C-0D97-54B9-1E2C68A8E7B5}"/>
              </a:ext>
            </a:extLst>
          </p:cNvPr>
          <p:cNvSpPr txBox="1"/>
          <p:nvPr/>
        </p:nvSpPr>
        <p:spPr>
          <a:xfrm>
            <a:off x="550606" y="6549325"/>
            <a:ext cx="4951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Global Investigative Site Landscape Project 2025; N=1,154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04EF2-D7FE-11F7-9231-FCC3F4AEC7EE}"/>
              </a:ext>
            </a:extLst>
          </p:cNvPr>
          <p:cNvSpPr txBox="1"/>
          <p:nvPr/>
        </p:nvSpPr>
        <p:spPr>
          <a:xfrm>
            <a:off x="2981129" y="1259873"/>
            <a:ext cx="6463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Proximity of Patients Who Participate in Clinical Trials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CF696-B6C0-A238-6D9C-FF39E9DD99E5}"/>
              </a:ext>
            </a:extLst>
          </p:cNvPr>
          <p:cNvSpPr txBox="1"/>
          <p:nvPr/>
        </p:nvSpPr>
        <p:spPr>
          <a:xfrm>
            <a:off x="550606" y="6251040"/>
            <a:ext cx="35413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Note</a:t>
            </a:r>
            <a:r>
              <a:rPr lang="en-US" sz="1100" dirty="0"/>
              <a:t>: 0 miles / 0 km = patients participate at their home</a:t>
            </a: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6C41F879-7DBC-DE73-1D5E-EA2BB0E95B84}"/>
              </a:ext>
            </a:extLst>
          </p:cNvPr>
          <p:cNvSpPr/>
          <p:nvPr/>
        </p:nvSpPr>
        <p:spPr>
          <a:xfrm>
            <a:off x="4071600" y="6043782"/>
            <a:ext cx="173736" cy="19162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07A6A62E-19CE-3881-5C80-52ACD583D844}"/>
              </a:ext>
            </a:extLst>
          </p:cNvPr>
          <p:cNvSpPr/>
          <p:nvPr/>
        </p:nvSpPr>
        <p:spPr>
          <a:xfrm>
            <a:off x="6171582" y="6049470"/>
            <a:ext cx="173736" cy="19162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69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3F06-9FAA-0E1E-FCB8-ADBDD091F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C324F3-FCB6-0180-08E7-47794F9AD6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6C2F7D-6E9F-13C5-45A7-ADB84B843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4BCACE37-F186-39F1-8A62-4E0B91EFB5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F3EF7B8C-D124-0D12-D67C-59EF131C7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Public Transportation Availability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8E8F9F1-2D7A-D578-2298-22034EBD50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642257"/>
              </p:ext>
            </p:extLst>
          </p:nvPr>
        </p:nvGraphicFramePr>
        <p:xfrm>
          <a:off x="1272125" y="1594294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AF8F825-EE25-0B2A-39C7-8E9B5E6E0CF0}"/>
              </a:ext>
            </a:extLst>
          </p:cNvPr>
          <p:cNvSpPr txBox="1"/>
          <p:nvPr/>
        </p:nvSpPr>
        <p:spPr>
          <a:xfrm>
            <a:off x="550606" y="6549325"/>
            <a:ext cx="4951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Global Investigative Site Landscape Project 2025; N=1,154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A4048A-6A10-6409-D9A5-A81D13A6741E}"/>
              </a:ext>
            </a:extLst>
          </p:cNvPr>
          <p:cNvSpPr txBox="1"/>
          <p:nvPr/>
        </p:nvSpPr>
        <p:spPr>
          <a:xfrm>
            <a:off x="550606" y="6270690"/>
            <a:ext cx="39068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Note</a:t>
            </a:r>
            <a:r>
              <a:rPr lang="en-US" sz="1100" dirty="0"/>
              <a:t>: Never = public transportation is not available to the site</a:t>
            </a:r>
          </a:p>
        </p:txBody>
      </p:sp>
    </p:spTree>
    <p:extLst>
      <p:ext uri="{BB962C8B-B14F-4D97-AF65-F5344CB8AC3E}">
        <p14:creationId xmlns:p14="http://schemas.microsoft.com/office/powerpoint/2010/main" val="1868044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01445-54CE-89C8-CEAC-5677075D0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24A122-1884-DFE6-A788-8792902C5C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551780"/>
              </p:ext>
            </p:extLst>
          </p:nvPr>
        </p:nvGraphicFramePr>
        <p:xfrm>
          <a:off x="1244406" y="1332778"/>
          <a:ext cx="1005840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2198">
                  <a:extLst>
                    <a:ext uri="{9D8B030D-6E8A-4147-A177-3AD203B41FA5}">
                      <a16:colId xmlns:a16="http://schemas.microsoft.com/office/drawing/2014/main" val="1698005246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133281784"/>
                    </a:ext>
                  </a:extLst>
                </a:gridCol>
                <a:gridCol w="1976859">
                  <a:extLst>
                    <a:ext uri="{9D8B030D-6E8A-4147-A177-3AD203B41FA5}">
                      <a16:colId xmlns:a16="http://schemas.microsoft.com/office/drawing/2014/main" val="1913104559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568297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Percent of Study Participants Based on Proximity to 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AMC-Affiliated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Independent and Part-time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Network-Affiliated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41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Study participants living &lt;10 miles from the 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3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Study participants living 11-50 miles from the site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51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Study participants reporting close access to public 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67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2060"/>
                          </a:solidFill>
                        </a:rPr>
                        <a:t>Convenience Offered By Sites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55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 laboratory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1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Protocol visits at a local pharmacy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44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Home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37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Mobile research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6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Pop-up locations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6230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B5AB14E-F1B7-59C8-E1C0-F3A865710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39" y="164470"/>
            <a:ext cx="11698276" cy="73977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AMC-Affiliated Sites Offer Strong Patient Access &amp; Convenience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A557F-D480-65D0-AF86-B8B59B5B7AB3}"/>
              </a:ext>
            </a:extLst>
          </p:cNvPr>
          <p:cNvSpPr txBox="1"/>
          <p:nvPr/>
        </p:nvSpPr>
        <p:spPr>
          <a:xfrm>
            <a:off x="575379" y="6546671"/>
            <a:ext cx="443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Tufts CSDD’s Global Investigative Site Landscape Study, 2025</a:t>
            </a:r>
          </a:p>
        </p:txBody>
      </p:sp>
    </p:spTree>
    <p:extLst>
      <p:ext uri="{BB962C8B-B14F-4D97-AF65-F5344CB8AC3E}">
        <p14:creationId xmlns:p14="http://schemas.microsoft.com/office/powerpoint/2010/main" val="3670309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27F371-AE9E-2B00-FF7C-13F1195CE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32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E51A53D-7E16-2271-7F6A-8EAB47CA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543" y="136523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Who Provides Resources – Alternate Visit Locations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  <a:latin typeface="Aptos Display" panose="020B00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D798F8-5A2A-9F79-511A-E71C67A925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163535"/>
              </p:ext>
            </p:extLst>
          </p:nvPr>
        </p:nvGraphicFramePr>
        <p:xfrm>
          <a:off x="961053" y="1118875"/>
          <a:ext cx="10888824" cy="4911051"/>
        </p:xfrm>
        <a:graphic>
          <a:graphicData uri="http://schemas.openxmlformats.org/drawingml/2006/table">
            <a:tbl>
              <a:tblPr/>
              <a:tblGrid>
                <a:gridCol w="2722206">
                  <a:extLst>
                    <a:ext uri="{9D8B030D-6E8A-4147-A177-3AD203B41FA5}">
                      <a16:colId xmlns:a16="http://schemas.microsoft.com/office/drawing/2014/main" val="2569125540"/>
                    </a:ext>
                  </a:extLst>
                </a:gridCol>
                <a:gridCol w="2722206">
                  <a:extLst>
                    <a:ext uri="{9D8B030D-6E8A-4147-A177-3AD203B41FA5}">
                      <a16:colId xmlns:a16="http://schemas.microsoft.com/office/drawing/2014/main" val="4100181786"/>
                    </a:ext>
                  </a:extLst>
                </a:gridCol>
                <a:gridCol w="2722206">
                  <a:extLst>
                    <a:ext uri="{9D8B030D-6E8A-4147-A177-3AD203B41FA5}">
                      <a16:colId xmlns:a16="http://schemas.microsoft.com/office/drawing/2014/main" val="1315692366"/>
                    </a:ext>
                  </a:extLst>
                </a:gridCol>
                <a:gridCol w="2722206">
                  <a:extLst>
                    <a:ext uri="{9D8B030D-6E8A-4147-A177-3AD203B41FA5}">
                      <a16:colId xmlns:a16="http://schemas.microsoft.com/office/drawing/2014/main" val="3025709878"/>
                    </a:ext>
                  </a:extLst>
                </a:gridCol>
              </a:tblGrid>
              <a:tr h="28473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Aptos Display" panose="020B0004020202020204" pitchFamily="34" charset="0"/>
                        </a:rPr>
                        <a:t>AMC-Affiliated Center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Aptos Display" panose="020B0004020202020204" pitchFamily="34" charset="0"/>
                        </a:rPr>
                        <a:t>Network-Affiliated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Aptos Display" panose="020B0004020202020204" pitchFamily="34" charset="0"/>
                        </a:rPr>
                        <a:t>Independent and Part-time Sites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ptos Display" panose="020B000402020202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2B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190911"/>
                  </a:ext>
                </a:extLst>
              </a:tr>
              <a:tr h="231316">
                <a:tc gridSpan="4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 fontAlgn="b"/>
                      <a:r>
                        <a:rPr lang="en-US" sz="1300" b="1" u="none" strike="noStrike" dirty="0">
                          <a:effectLst/>
                        </a:rPr>
                        <a:t>Home Visits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extLst>
                  <a:ext uri="{0D108BD9-81ED-4DB2-BD59-A6C34878D82A}">
                    <a16:rowId xmlns:a16="http://schemas.microsoft.com/office/drawing/2014/main" val="4026444253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Both Sponsor/CRO and 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215273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953101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Sponsor/CRO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58%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976000"/>
                  </a:ext>
                </a:extLst>
              </a:tr>
              <a:tr h="231316">
                <a:tc gridSpan="4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 fontAlgn="b"/>
                      <a:r>
                        <a:rPr lang="en-US" sz="1300" b="1" u="none" strike="noStrike" dirty="0">
                          <a:effectLst/>
                        </a:rPr>
                        <a:t>Local Labs and Facilities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extLst>
                  <a:ext uri="{0D108BD9-81ED-4DB2-BD59-A6C34878D82A}">
                    <a16:rowId xmlns:a16="http://schemas.microsoft.com/office/drawing/2014/main" val="2943464958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Both Sponsor/CRO and 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638698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54%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483836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Sponsor/CRO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18%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83908"/>
                  </a:ext>
                </a:extLst>
              </a:tr>
              <a:tr h="231316">
                <a:tc gridSpan="4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 fontAlgn="b"/>
                      <a:r>
                        <a:rPr lang="en-US" sz="1300" b="1" u="none" strike="noStrike" dirty="0">
                          <a:effectLst/>
                        </a:rPr>
                        <a:t>Mobile or Popup Location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extLst>
                  <a:ext uri="{0D108BD9-81ED-4DB2-BD59-A6C34878D82A}">
                    <a16:rowId xmlns:a16="http://schemas.microsoft.com/office/drawing/2014/main" val="1315445132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Both Sponsor/CRO and 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813931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13%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454023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b="0" u="none" strike="noStrike" dirty="0">
                          <a:effectLst/>
                        </a:rPr>
                        <a:t>Sponsor/CRO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44%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34%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018311"/>
                  </a:ext>
                </a:extLst>
              </a:tr>
              <a:tr h="231316">
                <a:tc gridSpan="4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 fontAlgn="b"/>
                      <a:r>
                        <a:rPr lang="en-US" sz="1300" b="1" u="none" strike="noStrike" dirty="0">
                          <a:effectLst/>
                        </a:rPr>
                        <a:t>Mobile Research Unit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extLst>
                  <a:ext uri="{0D108BD9-81ED-4DB2-BD59-A6C34878D82A}">
                    <a16:rowId xmlns:a16="http://schemas.microsoft.com/office/drawing/2014/main" val="2979237304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Both Sponsor/CRO and 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24%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71%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818946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66%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33%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420197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Sponsor/CRO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137054"/>
                  </a:ext>
                </a:extLst>
              </a:tr>
              <a:tr h="231316">
                <a:tc gridSpan="4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l" fontAlgn="b"/>
                      <a:r>
                        <a:rPr lang="en-US" sz="1300" b="1" u="none" strike="noStrike" dirty="0">
                          <a:effectLst/>
                        </a:rPr>
                        <a:t>Pharmacy Visits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A72E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/>
                </a:tc>
                <a:extLst>
                  <a:ext uri="{0D108BD9-81ED-4DB2-BD59-A6C34878D82A}">
                    <a16:rowId xmlns:a16="http://schemas.microsoft.com/office/drawing/2014/main" val="1555164521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Both Sponsor/CRO and 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9E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3156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Site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125587"/>
                  </a:ext>
                </a:extLst>
              </a:tr>
              <a:tr h="23131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Sponsor/CRO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1" marR="2821" marT="2821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70507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3B8C45C-7B65-8247-C840-05AC95AC4F5D}"/>
              </a:ext>
            </a:extLst>
          </p:cNvPr>
          <p:cNvSpPr txBox="1"/>
          <p:nvPr/>
        </p:nvSpPr>
        <p:spPr>
          <a:xfrm>
            <a:off x="838200" y="6063964"/>
            <a:ext cx="6772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Percent of trials that are using each element within each site type.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1A6B17-6366-46D5-64A9-0F33E8F16199}"/>
              </a:ext>
            </a:extLst>
          </p:cNvPr>
          <p:cNvSpPr txBox="1"/>
          <p:nvPr/>
        </p:nvSpPr>
        <p:spPr>
          <a:xfrm>
            <a:off x="838200" y="6272502"/>
            <a:ext cx="4806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Highest % highlighted for each site type and element.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1DDE56-78E5-16AB-4E69-F52F1164B669}"/>
              </a:ext>
            </a:extLst>
          </p:cNvPr>
          <p:cNvSpPr txBox="1"/>
          <p:nvPr/>
        </p:nvSpPr>
        <p:spPr>
          <a:xfrm>
            <a:off x="563902" y="6596390"/>
            <a:ext cx="4951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Global Investigative Site Landscape Project 2025; N=1,154</a:t>
            </a:r>
          </a:p>
        </p:txBody>
      </p:sp>
    </p:spTree>
    <p:extLst>
      <p:ext uri="{BB962C8B-B14F-4D97-AF65-F5344CB8AC3E}">
        <p14:creationId xmlns:p14="http://schemas.microsoft.com/office/powerpoint/2010/main" val="39479203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2898-6A51-443E-8F82-3EB9776AB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2E3765-327A-1F2E-4AF9-31368FBEB8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E8339E-6B10-34CA-C78E-6551A3FF9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20F82E8B-FA80-5009-A178-4797843359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97E9433-64BF-7748-DC08-20EC5F57B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Decentralized Clinical Trial Use: Site Type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A9FB85E-A898-0B34-0CE8-3D6C309614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634875"/>
              </p:ext>
            </p:extLst>
          </p:nvPr>
        </p:nvGraphicFramePr>
        <p:xfrm>
          <a:off x="988291" y="1636419"/>
          <a:ext cx="10806545" cy="4745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A63A8D4-A745-87AE-E2E5-CAAC2F4ABF99}"/>
              </a:ext>
            </a:extLst>
          </p:cNvPr>
          <p:cNvSpPr txBox="1"/>
          <p:nvPr/>
        </p:nvSpPr>
        <p:spPr>
          <a:xfrm>
            <a:off x="550606" y="6549325"/>
            <a:ext cx="4951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Global Investigative Site Landscape Project 2025; N=1,154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5C887D-72ED-666C-5C01-0FAF689F12C1}"/>
              </a:ext>
            </a:extLst>
          </p:cNvPr>
          <p:cNvSpPr txBox="1"/>
          <p:nvPr/>
        </p:nvSpPr>
        <p:spPr>
          <a:xfrm>
            <a:off x="3661327" y="1253495"/>
            <a:ext cx="4869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Percent of Trials With A DCT Element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318C4AB-A17D-CF61-D04B-135FF4EF18C1}"/>
              </a:ext>
            </a:extLst>
          </p:cNvPr>
          <p:cNvSpPr/>
          <p:nvPr/>
        </p:nvSpPr>
        <p:spPr>
          <a:xfrm>
            <a:off x="1929384" y="5678424"/>
            <a:ext cx="210312" cy="1280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4854166-CE34-6EB2-E589-3F827A0C3E30}"/>
              </a:ext>
            </a:extLst>
          </p:cNvPr>
          <p:cNvSpPr/>
          <p:nvPr/>
        </p:nvSpPr>
        <p:spPr>
          <a:xfrm>
            <a:off x="7110984" y="6085338"/>
            <a:ext cx="210312" cy="1280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D34F30B-22DB-CF67-5B29-7320FCD8AF14}"/>
              </a:ext>
            </a:extLst>
          </p:cNvPr>
          <p:cNvSpPr/>
          <p:nvPr/>
        </p:nvSpPr>
        <p:spPr>
          <a:xfrm>
            <a:off x="1929384" y="6213354"/>
            <a:ext cx="210312" cy="1280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2E94ADD-C699-3705-26B4-C9CAEE172A99}"/>
              </a:ext>
            </a:extLst>
          </p:cNvPr>
          <p:cNvSpPr/>
          <p:nvPr/>
        </p:nvSpPr>
        <p:spPr>
          <a:xfrm>
            <a:off x="7110984" y="5852839"/>
            <a:ext cx="210312" cy="1280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46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FB5D36D-3355-3762-AD02-5CA2DEF6D1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3109687"/>
              </p:ext>
            </p:extLst>
          </p:nvPr>
        </p:nvGraphicFramePr>
        <p:xfrm>
          <a:off x="1063689" y="1581536"/>
          <a:ext cx="10478277" cy="4707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79A598-79E6-CE3F-9E34-C137D6F4F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34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AD4886-362C-F2B0-A47B-BE20A023C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865" y="181290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Future DCT Use: Site Type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103E8E-10DA-D91C-3A04-FB191B4A8B67}"/>
              </a:ext>
            </a:extLst>
          </p:cNvPr>
          <p:cNvSpPr txBox="1"/>
          <p:nvPr/>
        </p:nvSpPr>
        <p:spPr>
          <a:xfrm>
            <a:off x="550606" y="6549325"/>
            <a:ext cx="4951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Global Investigative Site Landscape Project 2025; N=1,154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B26F72-CDFB-3E8C-C3CB-704DA9BCDA68}"/>
              </a:ext>
            </a:extLst>
          </p:cNvPr>
          <p:cNvSpPr txBox="1"/>
          <p:nvPr/>
        </p:nvSpPr>
        <p:spPr>
          <a:xfrm>
            <a:off x="4163419" y="1119871"/>
            <a:ext cx="35641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Percent Expected to Increase</a:t>
            </a:r>
          </a:p>
        </p:txBody>
      </p:sp>
    </p:spTree>
    <p:extLst>
      <p:ext uri="{BB962C8B-B14F-4D97-AF65-F5344CB8AC3E}">
        <p14:creationId xmlns:p14="http://schemas.microsoft.com/office/powerpoint/2010/main" val="3974145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1E6982A-5AAE-0935-9C05-8B36B70B9C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7139627"/>
              </p:ext>
            </p:extLst>
          </p:nvPr>
        </p:nvGraphicFramePr>
        <p:xfrm>
          <a:off x="1426029" y="1622496"/>
          <a:ext cx="10058400" cy="4582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F813BF-0EA5-3FC2-745C-CED8C307D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6FF2-434B-402A-81C4-F7AC946E79E1}" type="slidenum">
              <a:rPr lang="en-US" smtClean="0"/>
              <a:t>35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AC008D-E5D8-F38B-9B88-AF9F8965F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853" y="152591"/>
            <a:ext cx="11698276" cy="73977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ptos Display" panose="020B0004020202020204" pitchFamily="34" charset="0"/>
              </a:rPr>
              <a:t>Future DCT Use: Site Type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  <a:latin typeface="Aptos Display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7604D3-9C57-97F7-7191-474491DA1C40}"/>
              </a:ext>
            </a:extLst>
          </p:cNvPr>
          <p:cNvSpPr txBox="1"/>
          <p:nvPr/>
        </p:nvSpPr>
        <p:spPr>
          <a:xfrm>
            <a:off x="4251960" y="1219430"/>
            <a:ext cx="35641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2060"/>
                </a:solidFill>
              </a:rPr>
              <a:t>Percent Expected to Increase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896C72-DD5E-38D1-D939-BDC525A13AB9}"/>
              </a:ext>
            </a:extLst>
          </p:cNvPr>
          <p:cNvSpPr txBox="1"/>
          <p:nvPr/>
        </p:nvSpPr>
        <p:spPr>
          <a:xfrm>
            <a:off x="550606" y="6549325"/>
            <a:ext cx="4951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Global Investigative Site Landscape Project 2025; N=1,154</a:t>
            </a:r>
          </a:p>
        </p:txBody>
      </p:sp>
    </p:spTree>
    <p:extLst>
      <p:ext uri="{BB962C8B-B14F-4D97-AF65-F5344CB8AC3E}">
        <p14:creationId xmlns:p14="http://schemas.microsoft.com/office/powerpoint/2010/main" val="16401347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B2125-8303-96BA-46EE-0C63AB383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C15D77-4FCA-8D92-5161-48F2AE2E3B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D73F39-45DF-EC79-6D5F-2479EB456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49B5906B-9815-0B6A-8AD7-17383E868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E14D603-89E8-044C-C559-74C445485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Expected Impact of Technology: Site Type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7532377-2FC4-5F02-AB98-AA915F28CC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0421720"/>
              </p:ext>
            </p:extLst>
          </p:nvPr>
        </p:nvGraphicFramePr>
        <p:xfrm>
          <a:off x="988291" y="1636419"/>
          <a:ext cx="10806545" cy="4745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4F62AC7-9802-6B7A-6492-F99DDC20E669}"/>
              </a:ext>
            </a:extLst>
          </p:cNvPr>
          <p:cNvSpPr txBox="1"/>
          <p:nvPr/>
        </p:nvSpPr>
        <p:spPr>
          <a:xfrm>
            <a:off x="550606" y="6549325"/>
            <a:ext cx="49519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Source: Tufts CSDD Global Investigative Site Landscape Project 2025; N=1,154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26E7A06-6F03-F428-8219-8D8FCF912286}"/>
              </a:ext>
            </a:extLst>
          </p:cNvPr>
          <p:cNvSpPr/>
          <p:nvPr/>
        </p:nvSpPr>
        <p:spPr>
          <a:xfrm>
            <a:off x="2743200" y="1865376"/>
            <a:ext cx="187452" cy="3017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DB928B32-254A-F013-7BAD-2577ABA8578B}"/>
              </a:ext>
            </a:extLst>
          </p:cNvPr>
          <p:cNvSpPr/>
          <p:nvPr/>
        </p:nvSpPr>
        <p:spPr>
          <a:xfrm>
            <a:off x="6250974" y="1696212"/>
            <a:ext cx="187452" cy="3017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10E30D74-3FBC-0EA6-776E-F90C5FFB5767}"/>
              </a:ext>
            </a:extLst>
          </p:cNvPr>
          <p:cNvSpPr/>
          <p:nvPr/>
        </p:nvSpPr>
        <p:spPr>
          <a:xfrm>
            <a:off x="9758748" y="1997964"/>
            <a:ext cx="187452" cy="3017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ED8809C-E122-C095-61DB-10B192FD6EB2}"/>
              </a:ext>
            </a:extLst>
          </p:cNvPr>
          <p:cNvSpPr/>
          <p:nvPr/>
        </p:nvSpPr>
        <p:spPr>
          <a:xfrm>
            <a:off x="1271016" y="5952744"/>
            <a:ext cx="365760" cy="20076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2A9EAF1-BFC8-C930-7539-512FA6514BFD}"/>
              </a:ext>
            </a:extLst>
          </p:cNvPr>
          <p:cNvSpPr/>
          <p:nvPr/>
        </p:nvSpPr>
        <p:spPr>
          <a:xfrm flipV="1">
            <a:off x="8366760" y="5988919"/>
            <a:ext cx="219456" cy="1459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F476F7C-FCB8-80A0-2BF4-B2410E876832}"/>
              </a:ext>
            </a:extLst>
          </p:cNvPr>
          <p:cNvSpPr/>
          <p:nvPr/>
        </p:nvSpPr>
        <p:spPr>
          <a:xfrm flipV="1">
            <a:off x="4847500" y="5988919"/>
            <a:ext cx="219456" cy="1459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AED611C-6D64-962D-54BB-C65BB5292F37}"/>
              </a:ext>
            </a:extLst>
          </p:cNvPr>
          <p:cNvSpPr/>
          <p:nvPr/>
        </p:nvSpPr>
        <p:spPr>
          <a:xfrm>
            <a:off x="6641030" y="1696212"/>
            <a:ext cx="187452" cy="3017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740C8B91-4FDB-0238-7691-FF319968CC43}"/>
              </a:ext>
            </a:extLst>
          </p:cNvPr>
          <p:cNvSpPr/>
          <p:nvPr/>
        </p:nvSpPr>
        <p:spPr>
          <a:xfrm>
            <a:off x="7072530" y="1714500"/>
            <a:ext cx="187452" cy="3017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9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F5D4C-D499-0924-BF72-AE079FCA6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5A841F-80AB-DBC6-CBD2-42D41A748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360" y="1233053"/>
            <a:ext cx="10842523" cy="4909496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 pressures are driving the industry to seek solutions that enhance operational efficiency, accessibility, and convenience for both sites and patients.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response, new site execution models are emerging to manage complex protocols more effectively and expand patient access by offering diverse participation options.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Investors are supporting the growth and infrastructure of evolving site models.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the global site landscape evolves—with potential consolidation, larger SMOs and site networks, AMCs, and dedicated individual sites—sponsor-CRO interactions may shift based on the site model managing and conducting the clinical trial.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adoption of technology solutions and DCT components is increasing, with evidence suggesting a shift toward fit-for-purpose implementation, customized to patient needs and site capabilities.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3CFB65-0223-CE9E-4066-300A7BF9BA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899D0A-687A-4D3F-77C3-78B7AAA2C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1A63C48-640C-79E3-7428-6BA126E96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855AFF93-7160-01D3-C7F2-13C772E61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381" y="-1674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</a:rPr>
              <a:t>Key Observations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44F8E5-A9F2-34C7-E7A2-2DCED9B569C5}"/>
              </a:ext>
            </a:extLst>
          </p:cNvPr>
          <p:cNvSpPr txBox="1"/>
          <p:nvPr/>
        </p:nvSpPr>
        <p:spPr>
          <a:xfrm>
            <a:off x="1362851" y="5641625"/>
            <a:ext cx="87508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rgbClr val="002060"/>
                </a:solidFill>
              </a:rPr>
              <a:t>There is no one-size-fits-all site model. Success depends on selecting the </a:t>
            </a:r>
            <a:r>
              <a:rPr lang="en-US" sz="2500" b="1" i="1" dirty="0">
                <a:solidFill>
                  <a:srgbClr val="002060"/>
                </a:solidFill>
              </a:rPr>
              <a:t>right site </a:t>
            </a:r>
            <a:r>
              <a:rPr lang="en-US" sz="2500" b="1" dirty="0">
                <a:solidFill>
                  <a:srgbClr val="002060"/>
                </a:solidFill>
              </a:rPr>
              <a:t>for the </a:t>
            </a:r>
            <a:r>
              <a:rPr lang="en-US" sz="2500" b="1" i="1" dirty="0">
                <a:solidFill>
                  <a:srgbClr val="002060"/>
                </a:solidFill>
              </a:rPr>
              <a:t>right study</a:t>
            </a:r>
            <a:r>
              <a:rPr lang="en-US" sz="25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96443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E1B8DC-5C2A-28DC-3DA5-F982C5E6A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" t="1511" r="-3229" b="1262"/>
          <a:stretch/>
        </p:blipFill>
        <p:spPr>
          <a:xfrm>
            <a:off x="0" y="0"/>
            <a:ext cx="55060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5F72EB-6BBB-AE4A-B48A-C995EF0BB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1" y="0"/>
            <a:ext cx="11957919" cy="990602"/>
          </a:xfrm>
          <a:prstGeom prst="rect">
            <a:avLst/>
          </a:prstGeom>
        </p:spPr>
      </p:pic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714224-C8EC-4EFA-9D00-1BC9106D2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763" y="6217520"/>
            <a:ext cx="2234708" cy="510204"/>
          </a:xfrm>
          <a:prstGeom prst="rect">
            <a:avLst/>
          </a:prstGeom>
        </p:spPr>
      </p:pic>
      <p:pic>
        <p:nvPicPr>
          <p:cNvPr id="2" name="Content Placeholder 12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707056D-30A7-2734-1701-B20BD5EB8C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2" r="3" b="10685"/>
          <a:stretch/>
        </p:blipFill>
        <p:spPr>
          <a:xfrm>
            <a:off x="697325" y="1587214"/>
            <a:ext cx="5026797" cy="3683571"/>
          </a:xfrm>
          <a:prstGeom prst="rect">
            <a:avLst/>
          </a:prstGeom>
        </p:spPr>
      </p:pic>
      <p:pic>
        <p:nvPicPr>
          <p:cNvPr id="3" name="Picture 2" descr="A blue background with white and orange question marks&#10;&#10;Description automatically generated">
            <a:extLst>
              <a:ext uri="{FF2B5EF4-FFF2-40B4-BE49-F238E27FC236}">
                <a16:creationId xmlns:a16="http://schemas.microsoft.com/office/drawing/2014/main" id="{2D27741B-42BA-7A9B-6ED7-626E675EF4D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" r="8252" b="-3"/>
          <a:stretch/>
        </p:blipFill>
        <p:spPr>
          <a:xfrm>
            <a:off x="6224804" y="1698028"/>
            <a:ext cx="5577840" cy="40873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10BC8D-66EC-4A93-0E76-9E180D551B0E}"/>
              </a:ext>
            </a:extLst>
          </p:cNvPr>
          <p:cNvSpPr txBox="1"/>
          <p:nvPr/>
        </p:nvSpPr>
        <p:spPr>
          <a:xfrm>
            <a:off x="2128684" y="538946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Joan A. Chambers</a:t>
            </a:r>
          </a:p>
          <a:p>
            <a:r>
              <a:rPr lang="en-US" dirty="0"/>
              <a:t>Senior Consultant</a:t>
            </a:r>
          </a:p>
          <a:p>
            <a:r>
              <a:rPr lang="en-US" sz="1800" dirty="0">
                <a:hlinkClick r:id="rId7"/>
              </a:rPr>
              <a:t>Joan.chambers@tufts.edu</a:t>
            </a:r>
            <a:r>
              <a:rPr lang="en-US" sz="1800" dirty="0"/>
              <a:t> </a:t>
            </a:r>
          </a:p>
          <a:p>
            <a:r>
              <a:rPr lang="en-US" sz="1800" dirty="0">
                <a:hlinkClick r:id="rId8"/>
              </a:rPr>
              <a:t>Joan Chambers | LinkedIn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38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ufts CSDD Template 2022 Standard">
  <a:themeElements>
    <a:clrScheme name="Custom 5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33B69"/>
      </a:accent1>
      <a:accent2>
        <a:srgbClr val="CC0066"/>
      </a:accent2>
      <a:accent3>
        <a:srgbClr val="70AD47"/>
      </a:accent3>
      <a:accent4>
        <a:srgbClr val="ED7D31"/>
      </a:accent4>
      <a:accent5>
        <a:srgbClr val="5B9BD5"/>
      </a:accent5>
      <a:accent6>
        <a:srgbClr val="A5A5A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uer Quarterly Meeting Slides  -  Read-Only" id="{BA0FF2CA-8B79-EE4D-8670-51316C06A538}" vid="{448D9C2F-ECD1-4642-A564-5683E79D6E32}"/>
    </a:ext>
  </a:extLst>
</a:theme>
</file>

<file path=ppt/theme/theme3.xml><?xml version="1.0" encoding="utf-8"?>
<a:theme xmlns:a="http://schemas.openxmlformats.org/drawingml/2006/main" name="Tufts CSDD Template 2022 Widescreen">
  <a:themeElements>
    <a:clrScheme name="Custom 5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33B69"/>
      </a:accent1>
      <a:accent2>
        <a:srgbClr val="CC0066"/>
      </a:accent2>
      <a:accent3>
        <a:srgbClr val="70AD47"/>
      </a:accent3>
      <a:accent4>
        <a:srgbClr val="ED7D31"/>
      </a:accent4>
      <a:accent5>
        <a:srgbClr val="5B9BD5"/>
      </a:accent5>
      <a:accent6>
        <a:srgbClr val="A5A5A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07E49EC-366A-4054-A946-EDAC342A1C86}" vid="{3994F145-B399-493D-B2FE-FCC3923B377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12723</TotalTime>
  <Words>2770</Words>
  <Application>Microsoft Macintosh PowerPoint</Application>
  <PresentationFormat>Widescreen</PresentationFormat>
  <Paragraphs>522</Paragraphs>
  <Slides>38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Tufts CSDD Template 2022 Standard</vt:lpstr>
      <vt:lpstr>Tufts CSDD Template 2022 Widescreen</vt:lpstr>
      <vt:lpstr>Is Bigger Better? The Emergence of Huge Site Networks and Who They’re Right For</vt:lpstr>
      <vt:lpstr>About the Tufts Center for the Study of Drug Development (Tufts CSDD)</vt:lpstr>
      <vt:lpstr>Agenda</vt:lpstr>
      <vt:lpstr>Industry Insights</vt:lpstr>
      <vt:lpstr>Investigative Site Landscape: Historic Look</vt:lpstr>
      <vt:lpstr>Global Investigative Site Landscape</vt:lpstr>
      <vt:lpstr>Global Investigative Site Landscape</vt:lpstr>
      <vt:lpstr>Evolution of the Investigative Site Landscape</vt:lpstr>
      <vt:lpstr>Global Investigative Site Landscape Insights</vt:lpstr>
      <vt:lpstr>Capital Market Interest in Investigative Sites</vt:lpstr>
      <vt:lpstr>Investors Focus Strategically and Financially</vt:lpstr>
      <vt:lpstr>Forty Percent of Network-Affiliated Sites Received Investment Capital</vt:lpstr>
      <vt:lpstr>Executive Summary: Assessing the Global Investigative Site Landscape Research Study</vt:lpstr>
      <vt:lpstr>Site Segment Definitions</vt:lpstr>
      <vt:lpstr>Site Type</vt:lpstr>
      <vt:lpstr>Therapeutic Area and Phase of Focus by Segment</vt:lpstr>
      <vt:lpstr>General Site Selection Motivators</vt:lpstr>
      <vt:lpstr>15 Feasibility Assessments + 10 Qualification Visits Per Site, Per Year</vt:lpstr>
      <vt:lpstr>Average Feasibility Assessment: 33 Business Days</vt:lpstr>
      <vt:lpstr>Site Qualification Preparation and Participation Average 10 Days</vt:lpstr>
      <vt:lpstr>Sites Report Feasibility Gaps</vt:lpstr>
      <vt:lpstr>Study Conduct Phase: Site Type</vt:lpstr>
      <vt:lpstr>Proportion of AMC- and Network-Affiliated Investigative Sites Has Grown</vt:lpstr>
      <vt:lpstr>Site Networks Represent a Larger Share of Sites Outside North America</vt:lpstr>
      <vt:lpstr>Site Networks: Lower Randomization, Higher Completion</vt:lpstr>
      <vt:lpstr>Patient Recruitment and Profitability Are Top Challenges</vt:lpstr>
      <vt:lpstr>A Unified Approach to Patient Communications, Access, &amp; Decentralized Trials</vt:lpstr>
      <vt:lpstr>Study Volunteer Participation Burden</vt:lpstr>
      <vt:lpstr>Proximity of Patient Population</vt:lpstr>
      <vt:lpstr>Public Transportation Availability</vt:lpstr>
      <vt:lpstr>AMC-Affiliated Sites Offer Strong Patient Access &amp; Convenience</vt:lpstr>
      <vt:lpstr>Who Provides Resources – Alternate Visit Locations</vt:lpstr>
      <vt:lpstr>Decentralized Clinical Trial Use: Site Type</vt:lpstr>
      <vt:lpstr>Future DCT Use: Site Type</vt:lpstr>
      <vt:lpstr>Future DCT Use: Site Type</vt:lpstr>
      <vt:lpstr>Expected Impact of Technology: Site Type</vt:lpstr>
      <vt:lpstr>Key Observations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Joan Chambers</dc:creator>
  <cp:lastModifiedBy>Shay E. Brill</cp:lastModifiedBy>
  <cp:revision>7</cp:revision>
  <cp:lastPrinted>2026-07-06T15:20:29Z</cp:lastPrinted>
  <dcterms:created xsi:type="dcterms:W3CDTF">2024-09-05T19:53:53Z</dcterms:created>
  <dcterms:modified xsi:type="dcterms:W3CDTF">2026-07-06T17:56:09Z</dcterms:modified>
</cp:coreProperties>
</file>