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86" r:id="rId7"/>
    <p:sldId id="268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85" r:id="rId16"/>
    <p:sldId id="28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D5487E-E702-7A52-074C-CD2A63532E63}" v="4" dt="2026-06-30T18:33:33.8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2AD5487E-E702-7A52-074C-CD2A63532E63}"/>
    <pc:docChg chg="modSld">
      <pc:chgData name="Leslie Casey" userId="S::lcasey@lifestylemedicine.org::912508cf-b174-40f0-8a9e-8cccb2796443" providerId="AD" clId="Web-{2AD5487E-E702-7A52-074C-CD2A63532E63}" dt="2026-06-30T18:33:33.801" v="2" actId="1076"/>
      <pc:docMkLst>
        <pc:docMk/>
      </pc:docMkLst>
      <pc:sldChg chg="addSp delSp modSp">
        <pc:chgData name="Leslie Casey" userId="S::lcasey@lifestylemedicine.org::912508cf-b174-40f0-8a9e-8cccb2796443" providerId="AD" clId="Web-{2AD5487E-E702-7A52-074C-CD2A63532E63}" dt="2026-06-30T18:33:33.801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2AD5487E-E702-7A52-074C-CD2A63532E63}" dt="2026-06-30T18:33:33.801" v="2" actId="1076"/>
          <ac:picMkLst>
            <pc:docMk/>
            <pc:sldMk cId="76498817" sldId="272"/>
            <ac:picMk id="2" creationId="{D66F9864-34BA-D746-2B4F-2648E05914D6}"/>
          </ac:picMkLst>
        </pc:picChg>
        <pc:picChg chg="del">
          <ac:chgData name="Leslie Casey" userId="S::lcasey@lifestylemedicine.org::912508cf-b174-40f0-8a9e-8cccb2796443" providerId="AD" clId="Web-{2AD5487E-E702-7A52-074C-CD2A63532E63}" dt="2026-06-30T18:33:25.301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12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Prepare for the Journey Ahead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blue dart in a target&#10;&#10;AI-generated content may be incorrect.">
            <a:extLst>
              <a:ext uri="{FF2B5EF4-FFF2-40B4-BE49-F238E27FC236}">
                <a16:creationId xmlns:a16="http://schemas.microsoft.com/office/drawing/2014/main" id="{D66F9864-34BA-D746-2B4F-2648E0591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567" y="638856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A7264-9670-6F6A-E9CF-45792D977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02357-B70C-D010-7184-6C5AC346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Story: </a:t>
            </a:r>
            <a:r>
              <a:rPr lang="en-US" dirty="0" err="1"/>
              <a:t>Vishnuku</a:t>
            </a:r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1606929E-628B-0C18-D55E-45FB28009EE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210</a:t>
            </a:r>
          </a:p>
        </p:txBody>
      </p:sp>
    </p:spTree>
    <p:extLst>
      <p:ext uri="{BB962C8B-B14F-4D97-AF65-F5344CB8AC3E}">
        <p14:creationId xmlns:p14="http://schemas.microsoft.com/office/powerpoint/2010/main" val="2194150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E84CA-C6B8-1E08-8D7B-DE32C314A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0C8F2-7218-27D4-6959-F96FDCC66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What's Changed?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959B6-EF3B-0401-B67C-41B8AB641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How much confidence do you have in your ability to eat a healthy diet, get healthy yourself, and stay healthy compared to when you first started the program?</a:t>
            </a:r>
          </a:p>
          <a:p>
            <a:r>
              <a:rPr lang="en-US" dirty="0"/>
              <a:t>Compared to when you first started the program, how much energy do you have?</a:t>
            </a:r>
          </a:p>
          <a:p>
            <a:r>
              <a:rPr lang="en-US" dirty="0"/>
              <a:t>Compared to the start of the program, how confident are you in your ability to make healthy food choices?</a:t>
            </a:r>
          </a:p>
          <a:p>
            <a:r>
              <a:rPr lang="en-US" dirty="0"/>
              <a:t>On a typical day, how clear is your thinking now compared to when you started the program?</a:t>
            </a:r>
          </a:p>
          <a:p>
            <a:r>
              <a:rPr lang="en-US" dirty="0"/>
              <a:t>How healthy do you feel now compared to when you first started the program?</a:t>
            </a:r>
          </a:p>
          <a:p>
            <a:r>
              <a:rPr lang="en-US" dirty="0"/>
              <a:t>Did you experience changes in your diabetes since beginning this program? </a:t>
            </a:r>
          </a:p>
          <a:p>
            <a:r>
              <a:rPr lang="en-US" dirty="0"/>
              <a:t>If so, what changed?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D87ABA8-134D-3BE1-5319-094A69F92C1C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211</a:t>
            </a:r>
          </a:p>
        </p:txBody>
      </p:sp>
    </p:spTree>
    <p:extLst>
      <p:ext uri="{BB962C8B-B14F-4D97-AF65-F5344CB8AC3E}">
        <p14:creationId xmlns:p14="http://schemas.microsoft.com/office/powerpoint/2010/main" val="158745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pg.212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58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213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11121"/>
            <a:ext cx="3099816" cy="3184423"/>
          </a:xfrm>
        </p:spPr>
        <p:txBody>
          <a:bodyPr anchor="b">
            <a:normAutofit fontScale="85000" lnSpcReduction="10000"/>
          </a:bodyPr>
          <a:lstStyle/>
          <a:p>
            <a:r>
              <a:rPr lang="en-US" dirty="0"/>
              <a:t>What strategies will you employ to create safe havens?</a:t>
            </a:r>
          </a:p>
          <a:p>
            <a:r>
              <a:rPr lang="en-US" dirty="0"/>
              <a:t>Congratulations on a course well done! What changes are you most proud of? You have come away with tools for optimal health for a lifetime of improvement. </a:t>
            </a:r>
          </a:p>
          <a:p>
            <a:r>
              <a:rPr lang="en-US" dirty="0"/>
              <a:t>May you continue on your fruitful journey towards diabetes remission and health.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Identify and review key strategies in putting diabetes into remission</a:t>
            </a:r>
          </a:p>
          <a:p>
            <a:r>
              <a:rPr lang="en-US" dirty="0"/>
              <a:t>Implement new strategies for following a WFPB after the program ends</a:t>
            </a:r>
          </a:p>
          <a:p>
            <a:r>
              <a:rPr lang="en-US" dirty="0"/>
              <a:t>Set long-term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202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CE0E4-F46C-4648-485E-90C522A4D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71CEC-8648-F1BB-507D-DB03AF94A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Education: Remission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5D2A0-BEFA-9CC6-B05F-CC24FDE6D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Flip through your workbook and jot down your most impactful strategies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2A98527-C2EB-39EB-F498-1748CE2EFA6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203</a:t>
            </a:r>
          </a:p>
        </p:txBody>
      </p:sp>
    </p:spTree>
    <p:extLst>
      <p:ext uri="{BB962C8B-B14F-4D97-AF65-F5344CB8AC3E}">
        <p14:creationId xmlns:p14="http://schemas.microsoft.com/office/powerpoint/2010/main" val="3648082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Teaching Kitchen: Loaded Veggie Sandwich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A8A74-DF08-6C6D-BFB6-80D939CAA4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" b="961"/>
          <a:stretch/>
        </p:blipFill>
        <p:spPr>
          <a:xfrm>
            <a:off x="4898654" y="625683"/>
            <a:ext cx="6778270" cy="5455380"/>
          </a:xfrm>
          <a:prstGeom prst="rect">
            <a:avLst/>
          </a:prstGeo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204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F332E-F97B-1170-EA2A-CFE6761DA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0AFEBC0-4503-34B6-9D71-3C9C69035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95EBDC-1140-B53A-269C-76E3814B6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6F5F12A-B8B3-CBB0-A652-BB909709F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930C0-8EEC-3E8F-9CD7-2EDCC92D7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Chickpea Of The Sea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BD36F9-BAB3-0609-A376-5976E2C8A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80043A-AFAA-5D3C-7B35-77E4EF278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C6114-5BAB-51A0-BA67-6F290C2A39D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" r="1205"/>
          <a:stretch/>
        </p:blipFill>
        <p:spPr>
          <a:xfrm>
            <a:off x="4898654" y="625683"/>
            <a:ext cx="6778270" cy="5455380"/>
          </a:xfrm>
          <a:prstGeom prst="rect">
            <a:avLst/>
          </a:prstGeo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5FA79D07-9909-5F0E-96E9-514CCD32D67A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205</a:t>
            </a:r>
          </a:p>
        </p:txBody>
      </p:sp>
    </p:spTree>
    <p:extLst>
      <p:ext uri="{BB962C8B-B14F-4D97-AF65-F5344CB8AC3E}">
        <p14:creationId xmlns:p14="http://schemas.microsoft.com/office/powerpoint/2010/main" val="386834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408C06-91E7-ADB9-8F11-6A87465BD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3AF3F9-6C53-282D-0022-F9A5E8FF4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D2F9E1-E2DB-8638-4BCA-B43D56BE1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747D09E-AD9D-395A-2E05-89702FAB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096A75-94DE-65FA-C512-298F3E39A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Teaching Kitchen: </a:t>
            </a:r>
            <a:br>
              <a:rPr lang="en-US" sz="4800" dirty="0"/>
            </a:br>
            <a:r>
              <a:rPr lang="en-US" sz="4800" dirty="0"/>
              <a:t>Sweet Potato &amp; Black Bean Quesadillas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9078C1-283E-A962-9DBD-96940EF22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4487EE-B0F5-CE08-FBBF-AD99B37D9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4E1BF3-F152-66EB-D710-4E3437FF972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" b="3051"/>
          <a:stretch/>
        </p:blipFill>
        <p:spPr>
          <a:xfrm>
            <a:off x="4898654" y="625683"/>
            <a:ext cx="6778270" cy="5455380"/>
          </a:xfrm>
          <a:prstGeom prst="rect">
            <a:avLst/>
          </a:prstGeom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A31081B8-493F-2E66-F5B1-05C939D6E84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206</a:t>
            </a:r>
          </a:p>
        </p:txBody>
      </p:sp>
    </p:spTree>
    <p:extLst>
      <p:ext uri="{BB962C8B-B14F-4D97-AF65-F5344CB8AC3E}">
        <p14:creationId xmlns:p14="http://schemas.microsoft.com/office/powerpoint/2010/main" val="1398115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478B9-44DF-2D17-A735-B709EB1D5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6704F-C7A4-233A-718F-9B5DD4324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 Your Journey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D8297-5735-5F7A-405E-67D7624FD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 a list of your support allies, those you can call on to help you stay on your journey toward health and remission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72FB50EA-E13A-C7A1-A1BF-93E9DC10B90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207</a:t>
            </a:r>
          </a:p>
        </p:txBody>
      </p:sp>
    </p:spTree>
    <p:extLst>
      <p:ext uri="{BB962C8B-B14F-4D97-AF65-F5344CB8AC3E}">
        <p14:creationId xmlns:p14="http://schemas.microsoft.com/office/powerpoint/2010/main" val="182418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D5650-FB0B-B2E3-FDDB-A36334408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99924-CD46-5DDD-E470-FBA2AC51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Safe Haven at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96D48-7019-58D5-E839-79E672B42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environment we create around us heavily influences our behavior.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804731B-2555-08E8-63A7-3061922D916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208</a:t>
            </a:r>
          </a:p>
        </p:txBody>
      </p:sp>
    </p:spTree>
    <p:extLst>
      <p:ext uri="{BB962C8B-B14F-4D97-AF65-F5344CB8AC3E}">
        <p14:creationId xmlns:p14="http://schemas.microsoft.com/office/powerpoint/2010/main" val="3344531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3D0F3-42B4-3EE5-4633-DE600FC74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05E7-2907-39B8-A46E-CD2F1F15B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Safe Haven at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B68A5-B58E-ACE2-C6AA-F1B104562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living a healthy lifestyle is important to you, making your home and work place as supportive as possible is also important.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CEE0C2B-D0F0-D783-191C-350C1A75137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209</a:t>
            </a:r>
          </a:p>
        </p:txBody>
      </p:sp>
    </p:spTree>
    <p:extLst>
      <p:ext uri="{BB962C8B-B14F-4D97-AF65-F5344CB8AC3E}">
        <p14:creationId xmlns:p14="http://schemas.microsoft.com/office/powerpoint/2010/main" val="150897100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2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D52738-663A-42C5-9125-EEB84DC8E06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380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AccentBoxVTI</vt:lpstr>
      <vt:lpstr>Session 12</vt:lpstr>
      <vt:lpstr>Learning Objectives</vt:lpstr>
      <vt:lpstr>Diabetes Education: Remission Review</vt:lpstr>
      <vt:lpstr>Teaching Kitchen: Loaded Veggie Sandwich</vt:lpstr>
      <vt:lpstr>Teaching Kitchen: Chickpea Of The Sea</vt:lpstr>
      <vt:lpstr>Teaching Kitchen:  Sweet Potato &amp; Black Bean Quesadillas</vt:lpstr>
      <vt:lpstr>Preparing for Your Journey Ahead</vt:lpstr>
      <vt:lpstr>Create a Safe Haven at Home</vt:lpstr>
      <vt:lpstr>Create a Safe Haven at Work</vt:lpstr>
      <vt:lpstr>Success Story: Vishnuku</vt:lpstr>
      <vt:lpstr>What's Changed?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15</cp:revision>
  <dcterms:created xsi:type="dcterms:W3CDTF">2025-02-13T23:01:21Z</dcterms:created>
  <dcterms:modified xsi:type="dcterms:W3CDTF">2026-06-30T18:33:42Z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