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72" r:id="rId5"/>
    <p:sldId id="273" r:id="rId6"/>
    <p:sldId id="274" r:id="rId7"/>
    <p:sldId id="285" r:id="rId8"/>
    <p:sldId id="268" r:id="rId9"/>
    <p:sldId id="275" r:id="rId10"/>
    <p:sldId id="276" r:id="rId11"/>
    <p:sldId id="277" r:id="rId12"/>
    <p:sldId id="278" r:id="rId13"/>
    <p:sldId id="286" r:id="rId14"/>
    <p:sldId id="287" r:id="rId15"/>
    <p:sldId id="288" r:id="rId16"/>
    <p:sldId id="289" r:id="rId17"/>
    <p:sldId id="292" r:id="rId18"/>
    <p:sldId id="290" r:id="rId19"/>
    <p:sldId id="291" r:id="rId20"/>
    <p:sldId id="282" r:id="rId21"/>
    <p:sldId id="284" r:id="rId22"/>
    <p:sldId id="266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9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7C6891-05A5-AD90-CB36-80ABA7EF3588}" v="4" dt="2026-06-30T18:32:50.9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70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119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slie Casey" userId="S::lcasey@lifestylemedicine.org::912508cf-b174-40f0-8a9e-8cccb2796443" providerId="AD" clId="Web-{3E7C6891-05A5-AD90-CB36-80ABA7EF3588}"/>
    <pc:docChg chg="modSld">
      <pc:chgData name="Leslie Casey" userId="S::lcasey@lifestylemedicine.org::912508cf-b174-40f0-8a9e-8cccb2796443" providerId="AD" clId="Web-{3E7C6891-05A5-AD90-CB36-80ABA7EF3588}" dt="2026-06-30T18:32:50.019" v="2" actId="1076"/>
      <pc:docMkLst>
        <pc:docMk/>
      </pc:docMkLst>
      <pc:sldChg chg="addSp delSp modSp">
        <pc:chgData name="Leslie Casey" userId="S::lcasey@lifestylemedicine.org::912508cf-b174-40f0-8a9e-8cccb2796443" providerId="AD" clId="Web-{3E7C6891-05A5-AD90-CB36-80ABA7EF3588}" dt="2026-06-30T18:32:50.019" v="2" actId="1076"/>
        <pc:sldMkLst>
          <pc:docMk/>
          <pc:sldMk cId="76498817" sldId="272"/>
        </pc:sldMkLst>
        <pc:picChg chg="add mod">
          <ac:chgData name="Leslie Casey" userId="S::lcasey@lifestylemedicine.org::912508cf-b174-40f0-8a9e-8cccb2796443" providerId="AD" clId="Web-{3E7C6891-05A5-AD90-CB36-80ABA7EF3588}" dt="2026-06-30T18:32:50.019" v="2" actId="1076"/>
          <ac:picMkLst>
            <pc:docMk/>
            <pc:sldMk cId="76498817" sldId="272"/>
            <ac:picMk id="2" creationId="{51001028-04F2-480B-8BDD-607043A49E0F}"/>
          </ac:picMkLst>
        </pc:picChg>
        <pc:picChg chg="del">
          <ac:chgData name="Leslie Casey" userId="S::lcasey@lifestylemedicine.org::912508cf-b174-40f0-8a9e-8cccb2796443" providerId="AD" clId="Web-{3E7C6891-05A5-AD90-CB36-80ABA7EF3588}" dt="2026-06-30T18:32:40.878" v="0"/>
          <ac:picMkLst>
            <pc:docMk/>
            <pc:sldMk cId="76498817" sldId="272"/>
            <ac:picMk id="11" creationId="{E00EF9BF-7674-FDE7-545D-532B4B8F1B3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400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488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083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952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83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278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5617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161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146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592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4089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347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3E809-85BB-A2BF-9AC8-5AC8D225E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exagon 5">
            <a:extLst>
              <a:ext uri="{FF2B5EF4-FFF2-40B4-BE49-F238E27FC236}">
                <a16:creationId xmlns:a16="http://schemas.microsoft.com/office/drawing/2014/main" id="{E6503A99-53A8-7E97-0E24-E268336954AB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173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E88DE329-8DD2-ABE4-83DD-B26C08F225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Session 11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98D8D5EA-4500-7A7F-3137-7E01D9060E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Plan Your Meals at Home and Away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FE5552B-1607-18D4-8033-514BF6017F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700" y="291116"/>
            <a:ext cx="4311872" cy="1237425"/>
          </a:xfrm>
          <a:prstGeom prst="rect">
            <a:avLst/>
          </a:prstGeom>
        </p:spPr>
      </p:pic>
      <p:pic>
        <p:nvPicPr>
          <p:cNvPr id="2" name="Picture 1" descr="A pink clipboard with check marks&#10;&#10;AI-generated content may be incorrect.">
            <a:extLst>
              <a:ext uri="{FF2B5EF4-FFF2-40B4-BE49-F238E27FC236}">
                <a16:creationId xmlns:a16="http://schemas.microsoft.com/office/drawing/2014/main" id="{51001028-04F2-480B-8BDD-607043A49E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7757" y="646113"/>
            <a:ext cx="3276600" cy="383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988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A655DE-CBA4-9ADC-FEBE-557583B3D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68AF5748-FED8-45BA-8631-26D1D10F32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F4A3CC-357C-F9B3-A242-304234387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Italian Restaurant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A menu with a variety of food items&#10;&#10;AI-generated content may be incorrect.">
            <a:extLst>
              <a:ext uri="{FF2B5EF4-FFF2-40B4-BE49-F238E27FC236}">
                <a16:creationId xmlns:a16="http://schemas.microsoft.com/office/drawing/2014/main" id="{2AE61A08-76A2-0486-A4F5-7872857058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649" y="625683"/>
            <a:ext cx="4214281" cy="5455380"/>
          </a:xfrm>
          <a:prstGeom prst="rect">
            <a:avLst/>
          </a:prstGeom>
        </p:spPr>
      </p:pic>
      <p:sp>
        <p:nvSpPr>
          <p:cNvPr id="5" name="Hexagon 4">
            <a:extLst>
              <a:ext uri="{FF2B5EF4-FFF2-40B4-BE49-F238E27FC236}">
                <a16:creationId xmlns:a16="http://schemas.microsoft.com/office/drawing/2014/main" id="{CD78DB9B-F200-F2FA-A068-50573B3BBD46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184</a:t>
            </a:r>
          </a:p>
        </p:txBody>
      </p:sp>
    </p:spTree>
    <p:extLst>
      <p:ext uri="{BB962C8B-B14F-4D97-AF65-F5344CB8AC3E}">
        <p14:creationId xmlns:p14="http://schemas.microsoft.com/office/powerpoint/2010/main" val="11594954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EFCF41-98BB-71B0-93EE-31A167467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68AF5748-FED8-45BA-8631-26D1D10F32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D5A6EF-38EC-9ACA-F1A4-F91239BC4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Asian Restaurant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15D100-D3D9-039A-9239-8D0E2CACB3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649" y="625683"/>
            <a:ext cx="4214281" cy="5455380"/>
          </a:xfrm>
          <a:prstGeom prst="rect">
            <a:avLst/>
          </a:prstGeom>
        </p:spPr>
      </p:pic>
      <p:sp>
        <p:nvSpPr>
          <p:cNvPr id="5" name="Hexagon 4">
            <a:extLst>
              <a:ext uri="{FF2B5EF4-FFF2-40B4-BE49-F238E27FC236}">
                <a16:creationId xmlns:a16="http://schemas.microsoft.com/office/drawing/2014/main" id="{747F4B1E-E1F1-E4D2-E8CA-4D581C67D826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/>
              <a:t>pg. 186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1898474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D87498-CB76-513C-DA7C-36895E0D0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68AF5748-FED8-45BA-8631-26D1D10F32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E40C97-8D06-BB4B-C889-C84FDA6EE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Steakhouse/Grill/Seafood Restaurant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A menu of a restaurant&#10;&#10;AI-generated content may be incorrect.">
            <a:extLst>
              <a:ext uri="{FF2B5EF4-FFF2-40B4-BE49-F238E27FC236}">
                <a16:creationId xmlns:a16="http://schemas.microsoft.com/office/drawing/2014/main" id="{7B1B4EDC-A36F-98FB-8136-45C0D72586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649" y="625683"/>
            <a:ext cx="4214281" cy="5455380"/>
          </a:xfrm>
          <a:prstGeom prst="rect">
            <a:avLst/>
          </a:prstGeom>
        </p:spPr>
      </p:pic>
      <p:sp>
        <p:nvSpPr>
          <p:cNvPr id="8" name="Hexagon 7">
            <a:extLst>
              <a:ext uri="{FF2B5EF4-FFF2-40B4-BE49-F238E27FC236}">
                <a16:creationId xmlns:a16="http://schemas.microsoft.com/office/drawing/2014/main" id="{096B7D77-ADDA-4D75-C5F9-7802F9D29DB3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188</a:t>
            </a:r>
          </a:p>
        </p:txBody>
      </p:sp>
    </p:spTree>
    <p:extLst>
      <p:ext uri="{BB962C8B-B14F-4D97-AF65-F5344CB8AC3E}">
        <p14:creationId xmlns:p14="http://schemas.microsoft.com/office/powerpoint/2010/main" val="14475962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5D33D8-DE97-643C-134D-DE36ED4D9D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68AF5748-FED8-45BA-8631-26D1D10F32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EB09CD-6644-2000-D56E-A8A1E06C8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Fast Food Restaurant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2319EE-4BD3-E42B-5002-1E08FEA69C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649" y="625683"/>
            <a:ext cx="4214281" cy="5455380"/>
          </a:xfrm>
          <a:prstGeom prst="rect">
            <a:avLst/>
          </a:prstGeom>
        </p:spPr>
      </p:pic>
      <p:sp>
        <p:nvSpPr>
          <p:cNvPr id="5" name="Hexagon 4">
            <a:extLst>
              <a:ext uri="{FF2B5EF4-FFF2-40B4-BE49-F238E27FC236}">
                <a16:creationId xmlns:a16="http://schemas.microsoft.com/office/drawing/2014/main" id="{0B9CE03D-B8D1-9E9D-12E2-A4E1528E9D11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/>
              <a:t>pg. 190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7264114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8049A8-335F-4CF5-A87A-5FBA2657D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92927C-6FFB-70E9-DFC3-66BC5F4467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E6E8C2B-C7A4-0C29-C655-FD2573596E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FECA755C-7178-95C3-5E52-47D6712B83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60DD37-1AB9-45AC-00B8-AB1C4BDC2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New Orleans Creole Restaurant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8077BC2-9D43-9AC4-F354-1AF0D325C4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94922FF-2040-F01F-E6C7-D6FFF2F103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9806B6-5D6C-8151-DD89-59D13C998B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0649" y="626485"/>
            <a:ext cx="4214281" cy="5453775"/>
          </a:xfrm>
          <a:prstGeom prst="rect">
            <a:avLst/>
          </a:prstGeom>
        </p:spPr>
      </p:pic>
      <p:sp>
        <p:nvSpPr>
          <p:cNvPr id="5" name="Hexagon 4">
            <a:extLst>
              <a:ext uri="{FF2B5EF4-FFF2-40B4-BE49-F238E27FC236}">
                <a16:creationId xmlns:a16="http://schemas.microsoft.com/office/drawing/2014/main" id="{5D9138B0-DE2D-9DA4-A254-239B80B84840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192</a:t>
            </a:r>
          </a:p>
        </p:txBody>
      </p:sp>
    </p:spTree>
    <p:extLst>
      <p:ext uri="{BB962C8B-B14F-4D97-AF65-F5344CB8AC3E}">
        <p14:creationId xmlns:p14="http://schemas.microsoft.com/office/powerpoint/2010/main" val="41726734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0DC085-2DAA-B2D7-4B9C-00E2854B0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68AF5748-FED8-45BA-8631-26D1D10F32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A734D1-9339-1383-146E-158F57072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Haitian Restaurant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A menu of a restaurant&#10;&#10;AI-generated content may be incorrect.">
            <a:extLst>
              <a:ext uri="{FF2B5EF4-FFF2-40B4-BE49-F238E27FC236}">
                <a16:creationId xmlns:a16="http://schemas.microsoft.com/office/drawing/2014/main" id="{3F42C98A-C8E2-E347-3286-4EBF0DCBE8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648" y="625683"/>
            <a:ext cx="4214283" cy="5455380"/>
          </a:xfrm>
          <a:prstGeom prst="rect">
            <a:avLst/>
          </a:prstGeom>
        </p:spPr>
      </p:pic>
      <p:sp>
        <p:nvSpPr>
          <p:cNvPr id="5" name="Hexagon 4">
            <a:extLst>
              <a:ext uri="{FF2B5EF4-FFF2-40B4-BE49-F238E27FC236}">
                <a16:creationId xmlns:a16="http://schemas.microsoft.com/office/drawing/2014/main" id="{D1E67923-CF90-E65C-2662-64EE7FBF63BA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194</a:t>
            </a:r>
          </a:p>
        </p:txBody>
      </p:sp>
    </p:spTree>
    <p:extLst>
      <p:ext uri="{BB962C8B-B14F-4D97-AF65-F5344CB8AC3E}">
        <p14:creationId xmlns:p14="http://schemas.microsoft.com/office/powerpoint/2010/main" val="32883761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07C1A5-480D-122A-7375-6FB9B0374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68AF5748-FED8-45BA-8631-26D1D10F32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61DA32-3CFD-6588-E840-96B3C726C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Southern Soul Food Restaurant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A menu with food on it&#10;&#10;AI-generated content may be incorrect.">
            <a:extLst>
              <a:ext uri="{FF2B5EF4-FFF2-40B4-BE49-F238E27FC236}">
                <a16:creationId xmlns:a16="http://schemas.microsoft.com/office/drawing/2014/main" id="{AAF694A0-C5DD-467C-4C62-F6BF56497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648" y="625683"/>
            <a:ext cx="4214283" cy="5455380"/>
          </a:xfrm>
          <a:prstGeom prst="rect">
            <a:avLst/>
          </a:prstGeom>
        </p:spPr>
      </p:pic>
      <p:sp>
        <p:nvSpPr>
          <p:cNvPr id="5" name="Hexagon 4">
            <a:extLst>
              <a:ext uri="{FF2B5EF4-FFF2-40B4-BE49-F238E27FC236}">
                <a16:creationId xmlns:a16="http://schemas.microsoft.com/office/drawing/2014/main" id="{1B6CE5A7-DC9E-9228-937D-E1F6C7522EC2}"/>
              </a:ext>
            </a:extLst>
          </p:cNvPr>
          <p:cNvSpPr/>
          <p:nvPr/>
        </p:nvSpPr>
        <p:spPr>
          <a:xfrm rot="20969571">
            <a:off x="11327107" y="5984617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196</a:t>
            </a:r>
          </a:p>
        </p:txBody>
      </p:sp>
    </p:spTree>
    <p:extLst>
      <p:ext uri="{BB962C8B-B14F-4D97-AF65-F5344CB8AC3E}">
        <p14:creationId xmlns:p14="http://schemas.microsoft.com/office/powerpoint/2010/main" val="8192665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68490-4245-CC67-1FF7-81270B718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9C588-E6AB-17DD-FF8E-D80A5E401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Set Your </a:t>
            </a:r>
            <a:br>
              <a:rPr lang="en-US" dirty="0"/>
            </a:br>
            <a:r>
              <a:rPr lang="en-US" dirty="0"/>
              <a:t>SMART Goals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5FA2A457-75B5-47A5-AE85-DC0BC8CAD83D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198</a:t>
            </a:r>
          </a:p>
        </p:txBody>
      </p:sp>
      <p:pic>
        <p:nvPicPr>
          <p:cNvPr id="3" name="Picture Placeholder 5">
            <a:extLst>
              <a:ext uri="{FF2B5EF4-FFF2-40B4-BE49-F238E27FC236}">
                <a16:creationId xmlns:a16="http://schemas.microsoft.com/office/drawing/2014/main" id="{6FE28EC2-0488-1003-46AE-5C5BDC6335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5816550" y="2475387"/>
            <a:ext cx="5491420" cy="1907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4993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C06683-973F-6858-EFB3-D31F4A0C2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91B4B-F891-477A-A328-5054E987F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Rate Your Goals and Strategize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C7BE472D-35DD-EDEC-1283-6CA6DB09D708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199</a:t>
            </a:r>
          </a:p>
        </p:txBody>
      </p:sp>
    </p:spTree>
    <p:extLst>
      <p:ext uri="{BB962C8B-B14F-4D97-AF65-F5344CB8AC3E}">
        <p14:creationId xmlns:p14="http://schemas.microsoft.com/office/powerpoint/2010/main" val="4410569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4F74B-66B6-4461-BC84-2EE4ADAB9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Closing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6A63E8-81D1-4FA6-AC38-30BB4F296D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2407534"/>
            <a:ext cx="3099816" cy="308801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Though eating out is a challenge, as we want to have an enjoyable and stress-free time with our friends and family, I think we see from today’s session how comfortable it can be to choose the best options available to support our remission goals, and have a satisfying meal as well. The more we practice these strategies, the easier it gets! 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F723F37-36CD-F229-F7AC-585827600A2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0" y="1121050"/>
            <a:ext cx="4597895" cy="459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049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7EA6B-860F-16BF-2062-4077EB302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2F3B5-80D5-7678-2B47-EFC6E42BB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822DD7-449F-8C00-08BE-5EE5B52025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Identify meal planning and cooking strategies for eating at home and away</a:t>
            </a:r>
          </a:p>
          <a:p>
            <a:r>
              <a:rPr lang="en-US" dirty="0"/>
              <a:t>Summarize knowledge of a diabetes remission diet when eating in a restaurant</a:t>
            </a:r>
          </a:p>
          <a:p>
            <a:r>
              <a:rPr lang="en-US" dirty="0"/>
              <a:t>List 10 tips for holding your health when not at home</a:t>
            </a:r>
          </a:p>
          <a:p>
            <a:r>
              <a:rPr lang="en-US" dirty="0"/>
              <a:t>Set your SMART goals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6F86E329-D7DC-9BE5-84EA-0A6B31D830FE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174</a:t>
            </a:r>
          </a:p>
        </p:txBody>
      </p:sp>
    </p:spTree>
    <p:extLst>
      <p:ext uri="{BB962C8B-B14F-4D97-AF65-F5344CB8AC3E}">
        <p14:creationId xmlns:p14="http://schemas.microsoft.com/office/powerpoint/2010/main" val="3441776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5A06F-AE06-1701-5D20-BE2F1D789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28120-9D46-6B16-2734-6AB848CB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Diabetes Education: Remission Meal Planning And Strategies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AC267F-CE7F-E15D-3688-3E94E40E13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Plan ahead</a:t>
            </a:r>
          </a:p>
          <a:p>
            <a:r>
              <a:rPr lang="en-US" dirty="0"/>
              <a:t>Make the ‘healthy choice’ the easy choice</a:t>
            </a:r>
          </a:p>
          <a:p>
            <a:r>
              <a:rPr lang="en-US" dirty="0"/>
              <a:t>Game plan for eating away from home and traveling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8338FEC6-B5A5-650F-888E-6CC5B44C4929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175</a:t>
            </a:r>
          </a:p>
        </p:txBody>
      </p:sp>
    </p:spTree>
    <p:extLst>
      <p:ext uri="{BB962C8B-B14F-4D97-AF65-F5344CB8AC3E}">
        <p14:creationId xmlns:p14="http://schemas.microsoft.com/office/powerpoint/2010/main" val="18329993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6F5426-0BCB-22A4-5E34-9A9885556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jars of food&#10;&#10;AI-generated content may be incorrect.">
            <a:extLst>
              <a:ext uri="{FF2B5EF4-FFF2-40B4-BE49-F238E27FC236}">
                <a16:creationId xmlns:a16="http://schemas.microsoft.com/office/drawing/2014/main" id="{958E24E5-B840-2EAA-F14A-11B99C6FB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7359" y="2191136"/>
            <a:ext cx="4191142" cy="40179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5E7D5FC-3C8F-6ACB-93A0-36EF81D9AF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Diabetes Education: Remission Meal Planning And Strategies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40A5E9-31F3-C30B-F8BF-78E8BAE75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7933839" cy="3694176"/>
          </a:xfrm>
        </p:spPr>
        <p:txBody>
          <a:bodyPr/>
          <a:lstStyle/>
          <a:p>
            <a:r>
              <a:rPr lang="en-US" dirty="0"/>
              <a:t>Include the entire family</a:t>
            </a:r>
          </a:p>
          <a:p>
            <a:r>
              <a:rPr lang="en-US" dirty="0"/>
              <a:t>Set goals each week on your journey to improved nutrition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0AAC9227-9906-D1B3-890F-359681FEDC6D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176</a:t>
            </a:r>
          </a:p>
        </p:txBody>
      </p:sp>
    </p:spTree>
    <p:extLst>
      <p:ext uri="{BB962C8B-B14F-4D97-AF65-F5344CB8AC3E}">
        <p14:creationId xmlns:p14="http://schemas.microsoft.com/office/powerpoint/2010/main" val="1017273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1759ED-D8D1-7FD5-F390-F350A2F49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C5602-8C10-CC9E-4267-DD872C83C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Hara Hachi Bu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8F3574-BA4E-4547-A7BF-0D9A964B76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Eating until you’re __________ and then __________.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D30D205B-FDA9-F762-46A1-C1208A54CF71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177</a:t>
            </a:r>
          </a:p>
        </p:txBody>
      </p:sp>
    </p:spTree>
    <p:extLst>
      <p:ext uri="{BB962C8B-B14F-4D97-AF65-F5344CB8AC3E}">
        <p14:creationId xmlns:p14="http://schemas.microsoft.com/office/powerpoint/2010/main" val="2026350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D72DA2-C6CA-468A-D132-5B6219BC6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11641-C717-602D-2055-BB735CA1A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Ten Tips for Eating 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76A961-B8E3-EAD0-2544-63D07AB28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373849"/>
            <a:ext cx="10168128" cy="4186392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1800" dirty="0"/>
              <a:t>Select restaurants with fiber food options and avoid buffets.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800" dirty="0"/>
              <a:t>Beware of the bar.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800" dirty="0"/>
              <a:t>Watch out for liquid calories.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800" dirty="0"/>
              <a:t>Drink water before your meal.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800" dirty="0"/>
              <a:t>Split your entrée with someone at your table or use a to-go box to turn one meal into two.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800" dirty="0"/>
              <a:t>Eat slowly so you’ll feel full faster and eat less.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800" dirty="0"/>
              <a:t>Be creative. Use fiber foods you find anywhere on the menu to Power Up your meal.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800" dirty="0"/>
              <a:t>Ask for whole grains—whole wheat pastas and breads, or brown rice.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800" dirty="0"/>
              <a:t>Ask that your vegetables be steamed, baked, roasted, or grilled, not fried.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800" dirty="0"/>
              <a:t>If you’d like dessert, order fresh fruit.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551F7A08-7234-7616-E2D4-3B730D64CE93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178</a:t>
            </a:r>
          </a:p>
        </p:txBody>
      </p:sp>
    </p:spTree>
    <p:extLst>
      <p:ext uri="{BB962C8B-B14F-4D97-AF65-F5344CB8AC3E}">
        <p14:creationId xmlns:p14="http://schemas.microsoft.com/office/powerpoint/2010/main" val="28942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05E7EC-3EFF-17E4-2063-DCB59C633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8A563-C435-D211-730C-2A3B688F6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Maintain the Progress You’ve Made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014C91-168C-3CDB-B036-0D09DFD8CC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Protect Your Progress</a:t>
            </a:r>
          </a:p>
          <a:p>
            <a:r>
              <a:rPr lang="en-US" dirty="0"/>
              <a:t>Stay Positive</a:t>
            </a:r>
          </a:p>
          <a:p>
            <a:r>
              <a:rPr lang="en-US" dirty="0"/>
              <a:t>Check Your Thinking</a:t>
            </a:r>
          </a:p>
          <a:p>
            <a:r>
              <a:rPr lang="en-US" dirty="0"/>
              <a:t>Help Someone Else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92151235-6605-7EA3-46B3-5D14E5B8AEA3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180</a:t>
            </a:r>
          </a:p>
        </p:txBody>
      </p:sp>
    </p:spTree>
    <p:extLst>
      <p:ext uri="{BB962C8B-B14F-4D97-AF65-F5344CB8AC3E}">
        <p14:creationId xmlns:p14="http://schemas.microsoft.com/office/powerpoint/2010/main" val="445309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0A1BFF-E108-EA2C-514F-9F97A3B31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C16AC-4991-0779-C929-39A214749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Eating Out by the Numbers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3F6FBF1C-AD7A-C07D-9BA3-FCCA513C1653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181</a:t>
            </a:r>
          </a:p>
        </p:txBody>
      </p:sp>
      <p:pic>
        <p:nvPicPr>
          <p:cNvPr id="4" name="Picture 3" descr="A hamburger and a drink&#10;&#10;AI-generated content may be incorrect.">
            <a:extLst>
              <a:ext uri="{FF2B5EF4-FFF2-40B4-BE49-F238E27FC236}">
                <a16:creationId xmlns:a16="http://schemas.microsoft.com/office/drawing/2014/main" id="{C4C57BF5-E95E-4BDC-CDB3-F84EEF79C5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988" y="2050626"/>
            <a:ext cx="4929288" cy="4438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8604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7D9BE5-F372-E4AE-A9D6-734A842ACD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68AF5748-FED8-45BA-8631-26D1D10F32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EC4AD7-031E-FA57-897A-821032C8C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Mexican Restaurant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A menu of a restaurant&#10;&#10;AI-generated content may be incorrect.">
            <a:extLst>
              <a:ext uri="{FF2B5EF4-FFF2-40B4-BE49-F238E27FC236}">
                <a16:creationId xmlns:a16="http://schemas.microsoft.com/office/drawing/2014/main" id="{C8A5B66A-FD25-B19D-D981-A8DFF13F25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649" y="625683"/>
            <a:ext cx="4214280" cy="5455380"/>
          </a:xfrm>
          <a:prstGeom prst="rect">
            <a:avLst/>
          </a:prstGeom>
        </p:spPr>
      </p:pic>
      <p:sp>
        <p:nvSpPr>
          <p:cNvPr id="5" name="Hexagon 4">
            <a:extLst>
              <a:ext uri="{FF2B5EF4-FFF2-40B4-BE49-F238E27FC236}">
                <a16:creationId xmlns:a16="http://schemas.microsoft.com/office/drawing/2014/main" id="{81697891-0D7D-521C-D68F-A2FB6F7834B6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182</a:t>
            </a:r>
          </a:p>
        </p:txBody>
      </p:sp>
    </p:spTree>
    <p:extLst>
      <p:ext uri="{BB962C8B-B14F-4D97-AF65-F5344CB8AC3E}">
        <p14:creationId xmlns:p14="http://schemas.microsoft.com/office/powerpoint/2010/main" val="3707037402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B38F9C3B51044E8E3EA095A52C76F5" ma:contentTypeVersion="20" ma:contentTypeDescription="Create a new document." ma:contentTypeScope="" ma:versionID="a9ba5c1b0550d1e13676b81ab8c45b0c">
  <xsd:schema xmlns:xsd="http://www.w3.org/2001/XMLSchema" xmlns:xs="http://www.w3.org/2001/XMLSchema" xmlns:p="http://schemas.microsoft.com/office/2006/metadata/properties" xmlns:ns2="f41038b0-66e5-4410-bc3e-dc44eadfe0be" xmlns:ns3="d2b2422a-6b85-4aef-ba76-3ffd2c25d291" targetNamespace="http://schemas.microsoft.com/office/2006/metadata/properties" ma:root="true" ma:fieldsID="8e2a17de9eadd15b879990a5de81d00d" ns2:_="" ns3:_="">
    <xsd:import namespace="f41038b0-66e5-4410-bc3e-dc44eadfe0be"/>
    <xsd:import namespace="d2b2422a-6b85-4aef-ba76-3ffd2c25d2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Not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1038b0-66e5-4410-bc3e-dc44eadfe0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Note" ma:index="19" nillable="true" ma:displayName="Note" ma:format="Dropdown" ma:internalName="Note">
      <xsd:simpleType>
        <xsd:restriction base="dms:Text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bbeab39f-607a-47d8-94d8-6085495281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b2422a-6b85-4aef-ba76-3ffd2c25d29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49f9479d-bfe5-429e-a792-98954cab8f10}" ma:internalName="TaxCatchAll" ma:showField="CatchAllData" ma:web="d2b2422a-6b85-4aef-ba76-3ffd2c25d2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41038b0-66e5-4410-bc3e-dc44eadfe0be">
      <Terms xmlns="http://schemas.microsoft.com/office/infopath/2007/PartnerControls"/>
    </lcf76f155ced4ddcb4097134ff3c332f>
    <TaxCatchAll xmlns="d2b2422a-6b85-4aef-ba76-3ffd2c25d291" xsi:nil="true"/>
    <Note xmlns="f41038b0-66e5-4410-bc3e-dc44eadfe0be" xsi:nil="true"/>
  </documentManagement>
</p:properties>
</file>

<file path=customXml/itemProps1.xml><?xml version="1.0" encoding="utf-8"?>
<ds:datastoreItem xmlns:ds="http://schemas.openxmlformats.org/officeDocument/2006/customXml" ds:itemID="{A8D620EC-D00F-4422-9960-40912793775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1A74C37-C53D-49DE-B1AA-B886B444C54B}"/>
</file>

<file path=customXml/itemProps3.xml><?xml version="1.0" encoding="utf-8"?>
<ds:datastoreItem xmlns:ds="http://schemas.openxmlformats.org/officeDocument/2006/customXml" ds:itemID="{9591AC49-C2CE-4463-90A3-BF75F471B859}">
  <ds:schemaRefs>
    <ds:schemaRef ds:uri="http://schemas.microsoft.com/office/2006/metadata/properties"/>
    <ds:schemaRef ds:uri="http://schemas.microsoft.com/office/infopath/2007/PartnerControls"/>
    <ds:schemaRef ds:uri="f41038b0-66e5-4410-bc3e-dc44eadfe0be"/>
    <ds:schemaRef ds:uri="d2b2422a-6b85-4aef-ba76-3ffd2c25d29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289</TotalTime>
  <Words>411</Words>
  <Application>Microsoft Office PowerPoint</Application>
  <PresentationFormat>Widescreen</PresentationFormat>
  <Paragraphs>63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AccentBoxVTI</vt:lpstr>
      <vt:lpstr>Session 11</vt:lpstr>
      <vt:lpstr>Learning Objectives</vt:lpstr>
      <vt:lpstr>Diabetes Education: Remission Meal Planning And Strategies</vt:lpstr>
      <vt:lpstr>Diabetes Education: Remission Meal Planning And Strategies</vt:lpstr>
      <vt:lpstr>Hara Hachi Bu</vt:lpstr>
      <vt:lpstr>Ten Tips for Eating Out</vt:lpstr>
      <vt:lpstr>Maintain the Progress You’ve Made</vt:lpstr>
      <vt:lpstr>Eating Out by the Numbers</vt:lpstr>
      <vt:lpstr>Mexican Restaurant</vt:lpstr>
      <vt:lpstr>Italian Restaurant</vt:lpstr>
      <vt:lpstr>Asian Restaurant</vt:lpstr>
      <vt:lpstr>Steakhouse/Grill/Seafood Restaurant</vt:lpstr>
      <vt:lpstr>Fast Food Restaurant</vt:lpstr>
      <vt:lpstr>New Orleans Creole Restaurant</vt:lpstr>
      <vt:lpstr>Haitian Restaurant</vt:lpstr>
      <vt:lpstr>Southern Soul Food Restaurant</vt:lpstr>
      <vt:lpstr>Set Your  SMART Goals</vt:lpstr>
      <vt:lpstr>Rate Your Goals and Strategize</vt:lpstr>
      <vt:lpstr>In Closing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Orientation</dc:title>
  <dc:creator>Leslie Casey</dc:creator>
  <cp:lastModifiedBy>Lauryn Scott</cp:lastModifiedBy>
  <cp:revision>22</cp:revision>
  <dcterms:created xsi:type="dcterms:W3CDTF">2025-02-13T23:01:21Z</dcterms:created>
  <dcterms:modified xsi:type="dcterms:W3CDTF">2026-06-30T18:32:58Z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0x010100EAB38F9C3B51044E8E3EA095A52C76F5</vt:lpwstr>
  </property>
  <property fmtid="{D5CDD505-2E9C-101B-9397-08002B2CF9AE}" pid="3" name="MediaServiceImageTags">
    <vt:lpwstr/>
  </property>
</Properties>
</file>