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85" r:id="rId8"/>
    <p:sldId id="268" r:id="rId9"/>
    <p:sldId id="275" r:id="rId10"/>
    <p:sldId id="276" r:id="rId11"/>
    <p:sldId id="277" r:id="rId12"/>
    <p:sldId id="282" r:id="rId13"/>
    <p:sldId id="284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93BA70-7AC7-767C-BD39-54C5B37CE483}" v="6" dt="2026-06-30T18:32:07.1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9F93BA70-7AC7-767C-BD39-54C5B37CE483}"/>
    <pc:docChg chg="addSld delSld modSld">
      <pc:chgData name="Leslie Casey" userId="S::lcasey@lifestylemedicine.org::912508cf-b174-40f0-8a9e-8cccb2796443" providerId="AD" clId="Web-{9F93BA70-7AC7-767C-BD39-54C5B37CE483}" dt="2026-06-30T18:32:07.175" v="4" actId="1076"/>
      <pc:docMkLst>
        <pc:docMk/>
      </pc:docMkLst>
      <pc:sldChg chg="addSp delSp modSp add del">
        <pc:chgData name="Leslie Casey" userId="S::lcasey@lifestylemedicine.org::912508cf-b174-40f0-8a9e-8cccb2796443" providerId="AD" clId="Web-{9F93BA70-7AC7-767C-BD39-54C5B37CE483}" dt="2026-06-30T18:32:07.175" v="4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9F93BA70-7AC7-767C-BD39-54C5B37CE483}" dt="2026-06-30T18:32:07.175" v="4" actId="1076"/>
          <ac:picMkLst>
            <pc:docMk/>
            <pc:sldMk cId="76498817" sldId="272"/>
            <ac:picMk id="2" creationId="{D67B7ABC-A93D-D10C-7CCB-2DDD811AF4BC}"/>
          </ac:picMkLst>
        </pc:picChg>
        <pc:picChg chg="del">
          <ac:chgData name="Leslie Casey" userId="S::lcasey@lifestylemedicine.org::912508cf-b174-40f0-8a9e-8cccb2796443" providerId="AD" clId="Web-{9F93BA70-7AC7-767C-BD39-54C5B37CE483}" dt="2026-06-30T18:31:57.144" v="2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10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Master Shopping and Label Reading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green shopping cart on a black background&#10;&#10;AI-generated content may be incorrect.">
            <a:extLst>
              <a:ext uri="{FF2B5EF4-FFF2-40B4-BE49-F238E27FC236}">
                <a16:creationId xmlns:a16="http://schemas.microsoft.com/office/drawing/2014/main" id="{D67B7ABC-A93D-D10C-7CCB-2DDD811AF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9643" y="791256"/>
            <a:ext cx="327660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171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b"/>
          <a:lstStyle/>
          <a:p>
            <a:r>
              <a:rPr lang="en-US" dirty="0"/>
              <a:t>Now we can consider how food labels can be helpful and not just confusing. Are you ready to go grocery shopping?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Analyze food labels to determine if foods are appropriate for diabetes remission</a:t>
            </a:r>
          </a:p>
          <a:p>
            <a:r>
              <a:rPr lang="en-US" dirty="0"/>
              <a:t>Review strategies for successful shopping navigation and decisions</a:t>
            </a:r>
          </a:p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162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Decoding Food Labels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Serving Size and Servings Per Container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Calories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Saturated Fat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Trans Fat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Fiber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Added Sugars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163</a:t>
            </a:r>
          </a:p>
        </p:txBody>
      </p:sp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9509D-233B-AB37-244B-CE41D68A4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36181-E5FA-6140-69FB-0B19A63D9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Diabetes Education: Decoding Food Labels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1D3C0-AA50-4180-A40A-B37137E8D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Sodium</a:t>
            </a:r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Cholesterol</a:t>
            </a:r>
          </a:p>
          <a:p>
            <a:pPr marL="514350" indent="-514350">
              <a:buFont typeface="+mj-lt"/>
              <a:buAutoNum type="arabicPeriod" startAt="7"/>
            </a:pPr>
            <a:endParaRPr lang="en-US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43DFD172-1073-F9D3-6364-3F561D0A4822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164</a:t>
            </a:r>
          </a:p>
        </p:txBody>
      </p:sp>
      <p:pic>
        <p:nvPicPr>
          <p:cNvPr id="5" name="Picture 4" descr="A close-up of a nutrition label&#10;&#10;AI-generated content may be incorrect.">
            <a:extLst>
              <a:ext uri="{FF2B5EF4-FFF2-40B4-BE49-F238E27FC236}">
                <a16:creationId xmlns:a16="http://schemas.microsoft.com/office/drawing/2014/main" id="{3CF36194-0E2C-9455-EE60-D8F752BF7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35" t="46257" r="46903" b="6243"/>
          <a:stretch/>
        </p:blipFill>
        <p:spPr>
          <a:xfrm>
            <a:off x="6096000" y="2170447"/>
            <a:ext cx="2515437" cy="460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87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Plate Living: Smart Grocery Shopping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 Select the Recipes</a:t>
            </a:r>
          </a:p>
          <a:p>
            <a:pPr marL="0" indent="0">
              <a:buNone/>
            </a:pPr>
            <a:r>
              <a:rPr lang="en-US" dirty="0"/>
              <a:t>2. Shop for the Ingredients</a:t>
            </a:r>
          </a:p>
          <a:p>
            <a:pPr marL="0" indent="0">
              <a:buNone/>
            </a:pPr>
            <a:r>
              <a:rPr lang="en-US" dirty="0"/>
              <a:t>3. Prepare Ingredients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165</a:t>
            </a:r>
          </a:p>
        </p:txBody>
      </p:sp>
      <p:pic>
        <p:nvPicPr>
          <p:cNvPr id="5" name="Picture 4" descr="A menu of a grocery list&#10;&#10;AI-generated content may be incorrect.">
            <a:extLst>
              <a:ext uri="{FF2B5EF4-FFF2-40B4-BE49-F238E27FC236}">
                <a16:creationId xmlns:a16="http://schemas.microsoft.com/office/drawing/2014/main" id="{6AA10E63-7168-10A1-FD65-DCA70C5632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40" t="64469" r="2328"/>
          <a:stretch/>
        </p:blipFill>
        <p:spPr>
          <a:xfrm>
            <a:off x="5873877" y="2541192"/>
            <a:ext cx="5504487" cy="4316808"/>
          </a:xfrm>
          <a:prstGeom prst="flowChartInputOutput">
            <a:avLst/>
          </a:prstGeom>
        </p:spPr>
      </p:pic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Food Budgets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779346-7EF1-6FCD-C01C-51BBC3F95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5" t="8001" r="6962" b="38390"/>
          <a:stretch/>
        </p:blipFill>
        <p:spPr>
          <a:xfrm>
            <a:off x="667616" y="2064977"/>
            <a:ext cx="5544839" cy="44485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E07C54-B007-400B-885C-E1908EB1BE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7" t="61303" r="7160" b="11417"/>
          <a:stretch/>
        </p:blipFill>
        <p:spPr>
          <a:xfrm>
            <a:off x="6116602" y="2117527"/>
            <a:ext cx="5544839" cy="226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Challenging Foods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0FF06-8D6D-A0B6-8E46-CE465F1B4A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foods do you eat at home?</a:t>
            </a:r>
          </a:p>
          <a:p>
            <a:r>
              <a:rPr lang="en-US" dirty="0"/>
              <a:t>What are some healthy alternatives?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167</a:t>
            </a:r>
          </a:p>
        </p:txBody>
      </p:sp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1BFF-E108-EA2C-514F-9F97A3B3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16AC-4991-0779-C929-39A214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Where Are the 75% Plate Superfoods in Your Supermarket?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F6FBF1C-AD7A-C07D-9BA3-FCCA513C16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168</a:t>
            </a:r>
          </a:p>
        </p:txBody>
      </p:sp>
      <p:pic>
        <p:nvPicPr>
          <p:cNvPr id="4" name="Picture 3" descr="A blue and black computer desk&#10;&#10;AI-generated content may be incorrect.">
            <a:extLst>
              <a:ext uri="{FF2B5EF4-FFF2-40B4-BE49-F238E27FC236}">
                <a16:creationId xmlns:a16="http://schemas.microsoft.com/office/drawing/2014/main" id="{053C6547-4A36-1C85-519C-7D32E36C8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34" y="3096945"/>
            <a:ext cx="4053508" cy="204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60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170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99331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customXml/itemProps2.xml><?xml version="1.0" encoding="utf-8"?>
<ds:datastoreItem xmlns:ds="http://schemas.openxmlformats.org/officeDocument/2006/customXml" ds:itemID="{4149404E-25A7-47D7-950B-A86D377E9703}"/>
</file>

<file path=customXml/itemProps3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</TotalTime>
  <Words>177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AccentBoxVTI</vt:lpstr>
      <vt:lpstr>Session 10</vt:lpstr>
      <vt:lpstr>Learning Objectives</vt:lpstr>
      <vt:lpstr>Diabetes Education: Decoding Food Labels </vt:lpstr>
      <vt:lpstr>Diabetes Education: Decoding Food Labels </vt:lpstr>
      <vt:lpstr>Full Plate Living: Smart Grocery Shopping</vt:lpstr>
      <vt:lpstr>Food Budgets</vt:lpstr>
      <vt:lpstr>Challenging Foods</vt:lpstr>
      <vt:lpstr>Where Are the 75% Plate Superfoods in Your Supermarket?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23</cp:revision>
  <dcterms:created xsi:type="dcterms:W3CDTF">2025-02-13T23:01:21Z</dcterms:created>
  <dcterms:modified xsi:type="dcterms:W3CDTF">2026-06-30T18:32:15Z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