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72" r:id="rId5"/>
    <p:sldId id="273" r:id="rId6"/>
    <p:sldId id="274" r:id="rId7"/>
    <p:sldId id="268" r:id="rId8"/>
    <p:sldId id="275" r:id="rId9"/>
    <p:sldId id="276" r:id="rId10"/>
    <p:sldId id="277" r:id="rId11"/>
    <p:sldId id="278" r:id="rId12"/>
    <p:sldId id="269" r:id="rId13"/>
    <p:sldId id="279" r:id="rId14"/>
    <p:sldId id="280" r:id="rId15"/>
    <p:sldId id="282" r:id="rId16"/>
    <p:sldId id="284" r:id="rId17"/>
    <p:sldId id="26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9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A63511-071E-EDD2-E32A-A6E172FDF5CE}" v="4" dt="2026-06-30T18:29:26.8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270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20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slie Casey" userId="S::lcasey@lifestylemedicine.org::912508cf-b174-40f0-8a9e-8cccb2796443" providerId="AD" clId="Web-{9DA63511-071E-EDD2-E32A-A6E172FDF5CE}"/>
    <pc:docChg chg="modSld">
      <pc:chgData name="Leslie Casey" userId="S::lcasey@lifestylemedicine.org::912508cf-b174-40f0-8a9e-8cccb2796443" providerId="AD" clId="Web-{9DA63511-071E-EDD2-E32A-A6E172FDF5CE}" dt="2026-06-30T18:29:26.879" v="2" actId="1076"/>
      <pc:docMkLst>
        <pc:docMk/>
      </pc:docMkLst>
      <pc:sldChg chg="addSp delSp modSp">
        <pc:chgData name="Leslie Casey" userId="S::lcasey@lifestylemedicine.org::912508cf-b174-40f0-8a9e-8cccb2796443" providerId="AD" clId="Web-{9DA63511-071E-EDD2-E32A-A6E172FDF5CE}" dt="2026-06-30T18:29:26.879" v="2" actId="1076"/>
        <pc:sldMkLst>
          <pc:docMk/>
          <pc:sldMk cId="76498817" sldId="272"/>
        </pc:sldMkLst>
        <pc:picChg chg="add mod">
          <ac:chgData name="Leslie Casey" userId="S::lcasey@lifestylemedicine.org::912508cf-b174-40f0-8a9e-8cccb2796443" providerId="AD" clId="Web-{9DA63511-071E-EDD2-E32A-A6E172FDF5CE}" dt="2026-06-30T18:29:26.879" v="2" actId="1076"/>
          <ac:picMkLst>
            <pc:docMk/>
            <pc:sldMk cId="76498817" sldId="272"/>
            <ac:picMk id="2" creationId="{1DF38868-DE13-10DA-C194-BF9A24BD0A7A}"/>
          </ac:picMkLst>
        </pc:picChg>
        <pc:picChg chg="del">
          <ac:chgData name="Leslie Casey" userId="S::lcasey@lifestylemedicine.org::912508cf-b174-40f0-8a9e-8cccb2796443" providerId="AD" clId="Web-{9DA63511-071E-EDD2-E32A-A6E172FDF5CE}" dt="2026-06-30T18:29:19.191" v="0"/>
          <ac:picMkLst>
            <pc:docMk/>
            <pc:sldMk cId="76498817" sldId="272"/>
            <ac:picMk id="11" creationId="{E00EF9BF-7674-FDE7-545D-532B4B8F1B3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400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488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083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952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83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278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617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161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146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592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089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347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3E809-85BB-A2BF-9AC8-5AC8D225E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xagon 5">
            <a:extLst>
              <a:ext uri="{FF2B5EF4-FFF2-40B4-BE49-F238E27FC236}">
                <a16:creationId xmlns:a16="http://schemas.microsoft.com/office/drawing/2014/main" id="{E6503A99-53A8-7E97-0E24-E268336954AB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121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E88DE329-8DD2-ABE4-83DD-B26C08F225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Session 7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98D8D5EA-4500-7A7F-3137-7E01D9060E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Power Up Your Lifestyle with Physical Activity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FE5552B-1607-18D4-8033-514BF6017F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700" y="291116"/>
            <a:ext cx="4311872" cy="1237425"/>
          </a:xfrm>
          <a:prstGeom prst="rect">
            <a:avLst/>
          </a:prstGeom>
        </p:spPr>
      </p:pic>
      <p:pic>
        <p:nvPicPr>
          <p:cNvPr id="2" name="Picture 1" descr="A green shoe with black lines&#10;&#10;AI-generated content may be incorrect.">
            <a:extLst>
              <a:ext uri="{FF2B5EF4-FFF2-40B4-BE49-F238E27FC236}">
                <a16:creationId xmlns:a16="http://schemas.microsoft.com/office/drawing/2014/main" id="{1DF38868-DE13-10DA-C194-BF9A24BD0A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8214" y="653370"/>
            <a:ext cx="3276600" cy="383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98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F9525-FDDD-6B63-525A-B98B19F28A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5FE9F-4B12-3A54-8F72-604942925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Diabetes Education: </a:t>
            </a:r>
            <a:br>
              <a:rPr lang="en-US" dirty="0"/>
            </a:br>
            <a:r>
              <a:rPr lang="en-US" dirty="0"/>
              <a:t>Exercise For Diabetes Remission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F44B51-BE36-AA55-8C58-E8A176B433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Go on a short walk or engage in any type of light physical activity immediately after every meal.</a:t>
            </a:r>
          </a:p>
          <a:p>
            <a:r>
              <a:rPr lang="en-US" dirty="0"/>
              <a:t>Avoid prolonged periods of sitting. Stand up for 3 minutes for every 30 minutes of sedentary activity.</a:t>
            </a:r>
          </a:p>
          <a:p>
            <a:r>
              <a:rPr lang="en-US" dirty="0"/>
              <a:t>Work up to at least 150–300 minutes a week of moderate-to-vigorous aerobic activity.</a:t>
            </a:r>
          </a:p>
          <a:p>
            <a:r>
              <a:rPr lang="en-US" dirty="0"/>
              <a:t>Fit in exercise whenever and however it is most sustainable for you. </a:t>
            </a:r>
          </a:p>
          <a:p>
            <a:r>
              <a:rPr lang="en-US" dirty="0"/>
              <a:t>Do at least 2-3 sessions of resistance exercises that work all major muscle groups per week. 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9E2607FA-D55D-8969-7AFD-1A875E8A1C8F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130</a:t>
            </a:r>
          </a:p>
        </p:txBody>
      </p:sp>
    </p:spTree>
    <p:extLst>
      <p:ext uri="{BB962C8B-B14F-4D97-AF65-F5344CB8AC3E}">
        <p14:creationId xmlns:p14="http://schemas.microsoft.com/office/powerpoint/2010/main" val="6222018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DBA117-D15C-E441-8E2C-D57C69F08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98CBC-4F4A-8038-60FE-91D4257EA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Lessons from Setbacks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AD76B9-7F1D-51F4-6CF6-251DCEC479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Achieving a healthy lifestyle usually requires more than one attempt</a:t>
            </a:r>
          </a:p>
          <a:p>
            <a:r>
              <a:rPr lang="en-US" dirty="0"/>
              <a:t>Achieving a healthy lifestyle requires an ongoing commitment</a:t>
            </a:r>
          </a:p>
          <a:p>
            <a:r>
              <a:rPr lang="en-US" dirty="0"/>
              <a:t>Some old habits die hard</a:t>
            </a:r>
          </a:p>
          <a:p>
            <a:r>
              <a:rPr lang="en-US" dirty="0"/>
              <a:t>But many slips do…</a:t>
            </a:r>
          </a:p>
          <a:p>
            <a:r>
              <a:rPr lang="en-US" dirty="0"/>
              <a:t>Distress can cause relapse</a:t>
            </a:r>
          </a:p>
          <a:p>
            <a:r>
              <a:rPr lang="en-US" dirty="0"/>
              <a:t>Seek Support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CE79A2AC-9F63-F131-FCA9-21A6EBF0B5E1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131</a:t>
            </a:r>
          </a:p>
        </p:txBody>
      </p:sp>
    </p:spTree>
    <p:extLst>
      <p:ext uri="{BB962C8B-B14F-4D97-AF65-F5344CB8AC3E}">
        <p14:creationId xmlns:p14="http://schemas.microsoft.com/office/powerpoint/2010/main" val="1632755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68490-4245-CC67-1FF7-81270B718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9C588-E6AB-17DD-FF8E-D80A5E401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Set Your </a:t>
            </a:r>
            <a:br>
              <a:rPr lang="en-US" dirty="0"/>
            </a:br>
            <a:r>
              <a:rPr lang="en-US" dirty="0"/>
              <a:t>SMART Goals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5FA2A457-75B5-47A5-AE85-DC0BC8CAD83D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132</a:t>
            </a:r>
          </a:p>
        </p:txBody>
      </p:sp>
      <p:pic>
        <p:nvPicPr>
          <p:cNvPr id="3" name="Picture Placeholder 5">
            <a:extLst>
              <a:ext uri="{FF2B5EF4-FFF2-40B4-BE49-F238E27FC236}">
                <a16:creationId xmlns:a16="http://schemas.microsoft.com/office/drawing/2014/main" id="{6FE28EC2-0488-1003-46AE-5C5BDC6335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816550" y="2475387"/>
            <a:ext cx="5491420" cy="1907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4993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C06683-973F-6858-EFB3-D31F4A0C2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91B4B-F891-477A-A328-5054E987F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Rate Your Goals and Strategize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C7BE472D-35DD-EDEC-1283-6CA6DB09D708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133</a:t>
            </a:r>
          </a:p>
        </p:txBody>
      </p:sp>
    </p:spTree>
    <p:extLst>
      <p:ext uri="{BB962C8B-B14F-4D97-AF65-F5344CB8AC3E}">
        <p14:creationId xmlns:p14="http://schemas.microsoft.com/office/powerpoint/2010/main" val="4410569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4F74B-66B6-4461-BC84-2EE4ADAB9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Closing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6A63E8-81D1-4FA6-AC38-30BB4F296D5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 anchor="b"/>
          <a:lstStyle/>
          <a:p>
            <a:r>
              <a:rPr lang="en-US" dirty="0"/>
              <a:t>We are as successful as the effort that we put in. We will make discoveries together. Thank you for being here!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F723F37-36CD-F229-F7AC-585827600A2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1121050"/>
            <a:ext cx="4597895" cy="459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049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7EA6B-860F-16BF-2062-4077EB302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2F3B5-80D5-7678-2B47-EFC6E42BB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822DD7-449F-8C00-08BE-5EE5B52025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Understand the basic mechanisms of type 2 diabetes and the consequences of uncontrolled diabetes</a:t>
            </a:r>
          </a:p>
          <a:p>
            <a:r>
              <a:rPr lang="en-US" dirty="0"/>
              <a:t>Recognize the importance of incorporating physical activity into daily life</a:t>
            </a:r>
          </a:p>
          <a:p>
            <a:r>
              <a:rPr lang="en-US" dirty="0"/>
              <a:t>Recognize the personal fat threshold within genetic predisposition</a:t>
            </a:r>
          </a:p>
          <a:p>
            <a:r>
              <a:rPr lang="en-US" dirty="0"/>
              <a:t>Set your SMART Goals to incorporate more movement a daily routine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6F86E329-D7DC-9BE5-84EA-0A6B31D830FE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122</a:t>
            </a:r>
          </a:p>
        </p:txBody>
      </p:sp>
    </p:spTree>
    <p:extLst>
      <p:ext uri="{BB962C8B-B14F-4D97-AF65-F5344CB8AC3E}">
        <p14:creationId xmlns:p14="http://schemas.microsoft.com/office/powerpoint/2010/main" val="3441776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5A06F-AE06-1701-5D20-BE2F1D789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28120-9D46-6B16-2734-6AB848CB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Diabetes Education: Remission Mechanics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AC267F-CE7F-E15D-3688-3E94E40E13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____________ your portions of vegetables.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cut your portions of the foods that are considered “better” 25% choices in 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swap meat for ____________ 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keep ____________ in check in your diet.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be cautious with ____________ at the grocery store. 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8338FEC6-B5A5-650F-888E-6CC5B44C4929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pg.123</a:t>
            </a:r>
          </a:p>
        </p:txBody>
      </p:sp>
    </p:spTree>
    <p:extLst>
      <p:ext uri="{BB962C8B-B14F-4D97-AF65-F5344CB8AC3E}">
        <p14:creationId xmlns:p14="http://schemas.microsoft.com/office/powerpoint/2010/main" val="1832999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759ED-D8D1-7FD5-F390-F350A2F49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C5602-8C10-CC9E-4267-DD872C83C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Full Plate Living: Rev Up Your Healthy Life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8F3574-BA4E-4547-A7BF-0D9A964B76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Jog at 5 mph for ____________ hours.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Do high-impact aerobics for about ____________ hours.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Swim moderately for ____________ hours.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Walk briskly at 3 mph for ____________ hours.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Shop for about ____________ hours.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D30D205B-FDA9-F762-46A1-C1208A54CF71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124</a:t>
            </a:r>
          </a:p>
        </p:txBody>
      </p:sp>
    </p:spTree>
    <p:extLst>
      <p:ext uri="{BB962C8B-B14F-4D97-AF65-F5344CB8AC3E}">
        <p14:creationId xmlns:p14="http://schemas.microsoft.com/office/powerpoint/2010/main" val="2026350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72DA2-C6CA-468A-D132-5B6219BC6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11641-C717-602D-2055-BB735CA1A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of Being Physically Active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76A961-B8E3-EAD0-2544-63D07AB28D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What benefits are important to you?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551F7A08-7234-7616-E2D4-3B730D64CE93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125</a:t>
            </a:r>
          </a:p>
        </p:txBody>
      </p:sp>
      <p:pic>
        <p:nvPicPr>
          <p:cNvPr id="5" name="Picture 4" descr="A person running on a treadmill&#10;&#10;AI-generated content may be incorrect.">
            <a:extLst>
              <a:ext uri="{FF2B5EF4-FFF2-40B4-BE49-F238E27FC236}">
                <a16:creationId xmlns:a16="http://schemas.microsoft.com/office/drawing/2014/main" id="{BB32F706-4E31-277F-44AF-320A2BED3E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116" y="2294161"/>
            <a:ext cx="2309091" cy="4061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2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05E7EC-3EFF-17E4-2063-DCB59C633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8A563-C435-D211-730C-2A3B688F6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 Up Your Day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92151235-6605-7EA3-46B3-5D14E5B8AEA3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126</a:t>
            </a:r>
          </a:p>
        </p:txBody>
      </p:sp>
      <p:pic>
        <p:nvPicPr>
          <p:cNvPr id="4" name="Picture 3" descr="A circular chart with colorful squares&#10;&#10;AI-generated content may be incorrect.">
            <a:extLst>
              <a:ext uri="{FF2B5EF4-FFF2-40B4-BE49-F238E27FC236}">
                <a16:creationId xmlns:a16="http://schemas.microsoft.com/office/drawing/2014/main" id="{FBD92E3B-2781-169D-4482-DBF03447A6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49" b="17924"/>
          <a:stretch/>
        </p:blipFill>
        <p:spPr>
          <a:xfrm>
            <a:off x="3284982" y="2133599"/>
            <a:ext cx="5829300" cy="472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09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A1BFF-E108-EA2C-514F-9F97A3B31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C16AC-4991-0779-C929-39A214749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Power Up Your Evening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3F6FBF1C-AD7A-C07D-9BA3-FCCA513C1653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127</a:t>
            </a:r>
          </a:p>
        </p:txBody>
      </p:sp>
      <p:pic>
        <p:nvPicPr>
          <p:cNvPr id="4" name="Picture 3" descr="A circular chart with different colored circles&#10;&#10;AI-generated content may be incorrect.">
            <a:extLst>
              <a:ext uri="{FF2B5EF4-FFF2-40B4-BE49-F238E27FC236}">
                <a16:creationId xmlns:a16="http://schemas.microsoft.com/office/drawing/2014/main" id="{41BDDD00-D689-F633-E031-717C391389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30" b="16782"/>
          <a:stretch/>
        </p:blipFill>
        <p:spPr>
          <a:xfrm>
            <a:off x="3284982" y="2106274"/>
            <a:ext cx="5829300" cy="475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860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7D9BE5-F372-E4AE-A9D6-734A842AC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C4AD7-031E-FA57-897A-821032C8C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Power Up Your Weekend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DA2FF73C-76D8-CD34-5C72-EF72D2CB0823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128</a:t>
            </a:r>
          </a:p>
        </p:txBody>
      </p:sp>
      <p:pic>
        <p:nvPicPr>
          <p:cNvPr id="4" name="Picture 3" descr="A diagram of a healthy life&#10;&#10;AI-generated content may be incorrect.">
            <a:extLst>
              <a:ext uri="{FF2B5EF4-FFF2-40B4-BE49-F238E27FC236}">
                <a16:creationId xmlns:a16="http://schemas.microsoft.com/office/drawing/2014/main" id="{4ED9A89B-B671-9CF8-E43E-437DA9DA63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77" b="16169"/>
          <a:stretch/>
        </p:blipFill>
        <p:spPr>
          <a:xfrm>
            <a:off x="3284982" y="2048464"/>
            <a:ext cx="5829300" cy="4809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0374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8BA3AA-3DE9-56DD-F24F-E0C09508E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88AD0-185D-4E98-0427-C0E868541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Turn!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D1BBE9-EF7B-85AB-E921-9C991C187B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Do you currently exercise?</a:t>
            </a:r>
          </a:p>
          <a:p>
            <a:r>
              <a:rPr lang="en-US" dirty="0"/>
              <a:t>What kind of exercise do you do?</a:t>
            </a:r>
          </a:p>
          <a:p>
            <a:r>
              <a:rPr lang="en-US" dirty="0"/>
              <a:t>What prevents you from exercising? </a:t>
            </a:r>
          </a:p>
          <a:p>
            <a:r>
              <a:rPr lang="en-US" dirty="0"/>
              <a:t>What types of exercise have you enjoyed in the past?</a:t>
            </a:r>
          </a:p>
          <a:p>
            <a:r>
              <a:rPr lang="en-US" dirty="0"/>
              <a:t>Set a goal for this upcoming week!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B1CD5A1B-1B1C-486A-A7FE-320229C88814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129</a:t>
            </a:r>
          </a:p>
        </p:txBody>
      </p:sp>
    </p:spTree>
    <p:extLst>
      <p:ext uri="{BB962C8B-B14F-4D97-AF65-F5344CB8AC3E}">
        <p14:creationId xmlns:p14="http://schemas.microsoft.com/office/powerpoint/2010/main" val="1756015975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41038b0-66e5-4410-bc3e-dc44eadfe0be">
      <Terms xmlns="http://schemas.microsoft.com/office/infopath/2007/PartnerControls"/>
    </lcf76f155ced4ddcb4097134ff3c332f>
    <TaxCatchAll xmlns="d2b2422a-6b85-4aef-ba76-3ffd2c25d291" xsi:nil="true"/>
    <Note xmlns="f41038b0-66e5-4410-bc3e-dc44eadfe0b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B38F9C3B51044E8E3EA095A52C76F5" ma:contentTypeVersion="20" ma:contentTypeDescription="Create a new document." ma:contentTypeScope="" ma:versionID="a9ba5c1b0550d1e13676b81ab8c45b0c">
  <xsd:schema xmlns:xsd="http://www.w3.org/2001/XMLSchema" xmlns:xs="http://www.w3.org/2001/XMLSchema" xmlns:p="http://schemas.microsoft.com/office/2006/metadata/properties" xmlns:ns2="f41038b0-66e5-4410-bc3e-dc44eadfe0be" xmlns:ns3="d2b2422a-6b85-4aef-ba76-3ffd2c25d291" targetNamespace="http://schemas.microsoft.com/office/2006/metadata/properties" ma:root="true" ma:fieldsID="8e2a17de9eadd15b879990a5de81d00d" ns2:_="" ns3:_="">
    <xsd:import namespace="f41038b0-66e5-4410-bc3e-dc44eadfe0be"/>
    <xsd:import namespace="d2b2422a-6b85-4aef-ba76-3ffd2c25d2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Not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1038b0-66e5-4410-bc3e-dc44eadfe0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Note" ma:index="19" nillable="true" ma:displayName="Note" ma:format="Dropdown" ma:internalName="Note">
      <xsd:simpleType>
        <xsd:restriction base="dms:Text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bbeab39f-607a-47d8-94d8-6085495281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b2422a-6b85-4aef-ba76-3ffd2c25d29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9f9479d-bfe5-429e-a792-98954cab8f10}" ma:internalName="TaxCatchAll" ma:showField="CatchAllData" ma:web="d2b2422a-6b85-4aef-ba76-3ffd2c25d2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591AC49-C2CE-4463-90A3-BF75F471B859}">
  <ds:schemaRefs>
    <ds:schemaRef ds:uri="http://schemas.microsoft.com/office/2006/metadata/properties"/>
    <ds:schemaRef ds:uri="http://schemas.microsoft.com/office/infopath/2007/PartnerControls"/>
    <ds:schemaRef ds:uri="f41038b0-66e5-4410-bc3e-dc44eadfe0be"/>
    <ds:schemaRef ds:uri="d2b2422a-6b85-4aef-ba76-3ffd2c25d291"/>
  </ds:schemaRefs>
</ds:datastoreItem>
</file>

<file path=customXml/itemProps2.xml><?xml version="1.0" encoding="utf-8"?>
<ds:datastoreItem xmlns:ds="http://schemas.openxmlformats.org/officeDocument/2006/customXml" ds:itemID="{A8D620EC-D00F-4422-9960-40912793775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106FBDB-904D-49F8-9485-91D9D6EC82E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41038b0-66e5-4410-bc3e-dc44eadfe0be"/>
    <ds:schemaRef ds:uri="d2b2422a-6b85-4aef-ba76-3ffd2c25d2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286</TotalTime>
  <Words>417</Words>
  <Application>Microsoft Office PowerPoint</Application>
  <PresentationFormat>Widescreen</PresentationFormat>
  <Paragraphs>60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AccentBoxVTI</vt:lpstr>
      <vt:lpstr>Session 7</vt:lpstr>
      <vt:lpstr>Learning Objectives</vt:lpstr>
      <vt:lpstr>Diabetes Education: Remission Mechanics</vt:lpstr>
      <vt:lpstr>Full Plate Living: Rev Up Your Healthy Life</vt:lpstr>
      <vt:lpstr>Benefits of Being Physically Active</vt:lpstr>
      <vt:lpstr>Power Up Your Day</vt:lpstr>
      <vt:lpstr>Power Up Your Evening</vt:lpstr>
      <vt:lpstr>Power Up Your Weekend</vt:lpstr>
      <vt:lpstr>Your Turn!</vt:lpstr>
      <vt:lpstr>Diabetes Education:  Exercise For Diabetes Remission</vt:lpstr>
      <vt:lpstr>Lessons from Setbacks</vt:lpstr>
      <vt:lpstr>Set Your  SMART Goals</vt:lpstr>
      <vt:lpstr>Rate Your Goals and Strategize</vt:lpstr>
      <vt:lpstr>In Closing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Orientation</dc:title>
  <dc:creator>Leslie Casey</dc:creator>
  <cp:lastModifiedBy>Lauryn Scott</cp:lastModifiedBy>
  <cp:revision>15</cp:revision>
  <dcterms:created xsi:type="dcterms:W3CDTF">2025-02-13T23:01:21Z</dcterms:created>
  <dcterms:modified xsi:type="dcterms:W3CDTF">2026-06-30T18:29:35Z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0x010100EAB38F9C3B51044E8E3EA095A52C76F5</vt:lpwstr>
  </property>
  <property fmtid="{D5CDD505-2E9C-101B-9397-08002B2CF9AE}" pid="3" name="MediaServiceImageTags">
    <vt:lpwstr/>
  </property>
</Properties>
</file>