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86" r:id="rId8"/>
    <p:sldId id="268" r:id="rId9"/>
    <p:sldId id="275" r:id="rId10"/>
    <p:sldId id="276" r:id="rId11"/>
    <p:sldId id="277" r:id="rId12"/>
    <p:sldId id="278" r:id="rId13"/>
    <p:sldId id="269" r:id="rId14"/>
    <p:sldId id="285" r:id="rId15"/>
    <p:sldId id="284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F7DE8-F8E6-39C0-0F46-234024A143B4}" v="7" dt="2026-06-30T18:27:58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A7AF7DE8-F8E6-39C0-0F46-234024A143B4}"/>
    <pc:docChg chg="delSld">
      <pc:chgData name="" userId="" providerId="" clId="Web-{A7AF7DE8-F8E6-39C0-0F46-234024A143B4}" dt="2026-06-30T18:27:32.023" v="0"/>
      <pc:docMkLst>
        <pc:docMk/>
      </pc:docMkLst>
      <pc:sldChg chg="del">
        <pc:chgData name="" userId="" providerId="" clId="Web-{A7AF7DE8-F8E6-39C0-0F46-234024A143B4}" dt="2026-06-30T18:27:32.023" v="0"/>
        <pc:sldMkLst>
          <pc:docMk/>
          <pc:sldMk cId="76498817" sldId="272"/>
        </pc:sldMkLst>
      </pc:sldChg>
    </pc:docChg>
  </pc:docChgLst>
  <pc:docChgLst>
    <pc:chgData name="Leslie Casey" userId="S::lcasey@lifestylemedicine.org::912508cf-b174-40f0-8a9e-8cccb2796443" providerId="AD" clId="Web-{A7AF7DE8-F8E6-39C0-0F46-234024A143B4}"/>
    <pc:docChg chg="addSld modSld">
      <pc:chgData name="Leslie Casey" userId="S::lcasey@lifestylemedicine.org::912508cf-b174-40f0-8a9e-8cccb2796443" providerId="AD" clId="Web-{A7AF7DE8-F8E6-39C0-0F46-234024A143B4}" dt="2026-06-30T18:27:58.086" v="5" actId="20577"/>
      <pc:docMkLst>
        <pc:docMk/>
      </pc:docMkLst>
      <pc:sldChg chg="addSp delSp modSp add">
        <pc:chgData name="Leslie Casey" userId="S::lcasey@lifestylemedicine.org::912508cf-b174-40f0-8a9e-8cccb2796443" providerId="AD" clId="Web-{A7AF7DE8-F8E6-39C0-0F46-234024A143B4}" dt="2026-06-30T18:27:47.774" v="3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A7AF7DE8-F8E6-39C0-0F46-234024A143B4}" dt="2026-06-30T18:27:47.774" v="3" actId="1076"/>
          <ac:picMkLst>
            <pc:docMk/>
            <pc:sldMk cId="76498817" sldId="272"/>
            <ac:picMk id="2" creationId="{864D98F3-B4E9-D998-A6BB-5143B4954139}"/>
          </ac:picMkLst>
        </pc:picChg>
        <pc:picChg chg="del">
          <ac:chgData name="Leslie Casey" userId="S::lcasey@lifestylemedicine.org::912508cf-b174-40f0-8a9e-8cccb2796443" providerId="AD" clId="Web-{A7AF7DE8-F8E6-39C0-0F46-234024A143B4}" dt="2026-06-30T18:27:39.102" v="1"/>
          <ac:picMkLst>
            <pc:docMk/>
            <pc:sldMk cId="76498817" sldId="272"/>
            <ac:picMk id="11" creationId="{E00EF9BF-7674-FDE7-545D-532B4B8F1B3A}"/>
          </ac:picMkLst>
        </pc:picChg>
      </pc:sldChg>
      <pc:sldChg chg="modSp">
        <pc:chgData name="Leslie Casey" userId="S::lcasey@lifestylemedicine.org::912508cf-b174-40f0-8a9e-8cccb2796443" providerId="AD" clId="Web-{A7AF7DE8-F8E6-39C0-0F46-234024A143B4}" dt="2026-06-30T18:27:58.086" v="5" actId="20577"/>
        <pc:sldMkLst>
          <pc:docMk/>
          <pc:sldMk cId="3441776396" sldId="273"/>
        </pc:sldMkLst>
        <pc:spChg chg="mod">
          <ac:chgData name="Leslie Casey" userId="S::lcasey@lifestylemedicine.org::912508cf-b174-40f0-8a9e-8cccb2796443" providerId="AD" clId="Web-{A7AF7DE8-F8E6-39C0-0F46-234024A143B4}" dt="2026-06-30T18:27:58.086" v="5" actId="20577"/>
          <ac:spMkLst>
            <pc:docMk/>
            <pc:sldMk cId="3441776396" sldId="273"/>
            <ac:spMk id="3" creationId="{E7822DD7-449F-8C00-08BE-5EE5B52025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pg.107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6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Refresh Yourself with Whole Foods, Sleep, and Stress Reduction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carrot with a black background&#10;&#10;AI-generated content may be incorrect.">
            <a:extLst>
              <a:ext uri="{FF2B5EF4-FFF2-40B4-BE49-F238E27FC236}">
                <a16:creationId xmlns:a16="http://schemas.microsoft.com/office/drawing/2014/main" id="{864D98F3-B4E9-D998-A6BB-5143B4954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052" y="457427"/>
            <a:ext cx="32861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BA3AA-3DE9-56DD-F24F-E0C09508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88AD0-185D-4E98-0427-C0E86854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Diabetes Education: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1BBE9-EF7B-85AB-E921-9C991C187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Connection and involvement</a:t>
            </a:r>
          </a:p>
          <a:p>
            <a:r>
              <a:rPr lang="en-US" dirty="0"/>
              <a:t>Exercise </a:t>
            </a:r>
          </a:p>
          <a:p>
            <a:r>
              <a:rPr lang="en-US" dirty="0"/>
              <a:t>Breathing</a:t>
            </a:r>
          </a:p>
          <a:p>
            <a:r>
              <a:rPr lang="en-US" dirty="0"/>
              <a:t>Relaxation</a:t>
            </a:r>
          </a:p>
          <a:p>
            <a:r>
              <a:rPr lang="en-US" dirty="0"/>
              <a:t>Cognitive Behavioral Therapy</a:t>
            </a:r>
          </a:p>
          <a:p>
            <a:r>
              <a:rPr lang="en-US" dirty="0"/>
              <a:t>Health</a:t>
            </a:r>
          </a:p>
          <a:p>
            <a:r>
              <a:rPr lang="en-US" dirty="0"/>
              <a:t>Fun Activities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1CD5A1B-1B1C-486A-A7FE-320229C8881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117</a:t>
            </a:r>
          </a:p>
        </p:txBody>
      </p:sp>
    </p:spTree>
    <p:extLst>
      <p:ext uri="{BB962C8B-B14F-4D97-AF65-F5344CB8AC3E}">
        <p14:creationId xmlns:p14="http://schemas.microsoft.com/office/powerpoint/2010/main" val="1756015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118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28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119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Congratulations on completing half of your LEADR diabetes remission program!</a:t>
            </a:r>
          </a:p>
          <a:p>
            <a:r>
              <a:rPr lang="en-US" dirty="0"/>
              <a:t>What healthy sleep habits are you inspired to try?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Identify the relationship between fiber and fat amounts in </a:t>
            </a:r>
            <a:r>
              <a:rPr lang="en-US"/>
              <a:t>food</a:t>
            </a:r>
          </a:p>
          <a:p>
            <a:r>
              <a:rPr lang="en-US" dirty="0"/>
              <a:t>Describe the beneficial effects of both sleep and stress management in diabetes remission</a:t>
            </a:r>
          </a:p>
          <a:p>
            <a:r>
              <a:rPr lang="en-US" dirty="0"/>
              <a:t>Set Your 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pg.108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How Much Fat And Fiber Is In That Food?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109</a:t>
            </a:r>
          </a:p>
        </p:txBody>
      </p:sp>
      <p:pic>
        <p:nvPicPr>
          <p:cNvPr id="4" name="Picture 3" descr="A table with a number of ingredients&#10;&#10;AI-generated content may be incorrect.">
            <a:extLst>
              <a:ext uri="{FF2B5EF4-FFF2-40B4-BE49-F238E27FC236}">
                <a16:creationId xmlns:a16="http://schemas.microsoft.com/office/drawing/2014/main" id="{28D034EA-B110-39CA-4B55-553CB1CDF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31954"/>
          <a:stretch/>
        </p:blipFill>
        <p:spPr>
          <a:xfrm>
            <a:off x="3181350" y="2203073"/>
            <a:ext cx="5829300" cy="452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C53C1-BA32-32BE-3B34-F233E6FC1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67BCC-7131-9CBB-86C2-820357E5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How Much Fat And Fiber Is In That Food?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21C07A4E-E5CD-C6C8-058A-37DFD5292BC7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110</a:t>
            </a:r>
          </a:p>
        </p:txBody>
      </p:sp>
      <p:pic>
        <p:nvPicPr>
          <p:cNvPr id="5" name="Picture 4" descr="A screenshot of a recipe&#10;&#10;AI-generated content may be incorrect.">
            <a:extLst>
              <a:ext uri="{FF2B5EF4-FFF2-40B4-BE49-F238E27FC236}">
                <a16:creationId xmlns:a16="http://schemas.microsoft.com/office/drawing/2014/main" id="{8416F053-405B-5F7B-D774-B6A557BA3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44674"/>
          <a:stretch/>
        </p:blipFill>
        <p:spPr>
          <a:xfrm>
            <a:off x="2993517" y="2382192"/>
            <a:ext cx="6412230" cy="392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49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Kitchen: Filling Salads Blueprint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Leafy greens</a:t>
            </a:r>
          </a:p>
          <a:p>
            <a:pPr marL="514350" indent="-514350">
              <a:buAutoNum type="arabicPeriod"/>
            </a:pPr>
            <a:r>
              <a:rPr lang="en-US" dirty="0"/>
              <a:t>Vegetables</a:t>
            </a:r>
          </a:p>
          <a:p>
            <a:pPr marL="514350" indent="-514350">
              <a:buAutoNum type="arabicPeriod"/>
            </a:pPr>
            <a:r>
              <a:rPr lang="en-US" dirty="0"/>
              <a:t>Smart carbs</a:t>
            </a:r>
          </a:p>
          <a:p>
            <a:pPr marL="514350" indent="-514350">
              <a:buAutoNum type="arabicPeriod"/>
            </a:pPr>
            <a:r>
              <a:rPr lang="en-US" dirty="0"/>
              <a:t>Protein</a:t>
            </a:r>
          </a:p>
          <a:p>
            <a:pPr marL="514350" indent="-514350">
              <a:buAutoNum type="arabicPeriod"/>
            </a:pPr>
            <a:r>
              <a:rPr lang="en-US" dirty="0"/>
              <a:t>Toppings</a:t>
            </a:r>
          </a:p>
          <a:p>
            <a:pPr marL="514350" indent="-514350">
              <a:buAutoNum type="arabicPeriod"/>
            </a:pPr>
            <a:r>
              <a:rPr lang="en-US" dirty="0"/>
              <a:t>Dressing 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111</a:t>
            </a:r>
          </a:p>
        </p:txBody>
      </p:sp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Kitchen: Filling Salads Blueprint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6A961-B8E3-EAD0-2544-63D07AB28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salad?</a:t>
            </a:r>
          </a:p>
          <a:p>
            <a:r>
              <a:rPr lang="en-US" dirty="0"/>
              <a:t>What vegetables, smart carbs, proteins, and toppings would you use?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D74284-1EEA-6C2C-E7DA-250822D25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7"/>
          <a:stretch/>
        </p:blipFill>
        <p:spPr>
          <a:xfrm>
            <a:off x="7151221" y="3640107"/>
            <a:ext cx="3565144" cy="321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Salad Topping Swaps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08B630-2B1F-7A80-0895-A554F18FA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019" y="1864360"/>
            <a:ext cx="3366770" cy="312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Simple &amp; Satisfying Salad Dressings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B62D5-F2B7-CD9E-FB6E-2041233DE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Lemon Tahini Dressing</a:t>
            </a:r>
          </a:p>
          <a:p>
            <a:r>
              <a:rPr lang="en-US" dirty="0"/>
              <a:t>Balsamic Dressing</a:t>
            </a:r>
          </a:p>
          <a:p>
            <a:r>
              <a:rPr lang="en-US" dirty="0"/>
              <a:t>3-ingredient Hummus Dressing</a:t>
            </a:r>
          </a:p>
          <a:p>
            <a:r>
              <a:rPr lang="en-US" dirty="0"/>
              <a:t>Fresh Raspberry Dressing</a:t>
            </a:r>
          </a:p>
          <a:p>
            <a:r>
              <a:rPr lang="en-US" dirty="0"/>
              <a:t>Peanut Sauce</a:t>
            </a:r>
          </a:p>
          <a:p>
            <a:r>
              <a:rPr lang="en-US" dirty="0"/>
              <a:t>Cashew Ranch Dressing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114</a:t>
            </a:r>
          </a:p>
        </p:txBody>
      </p:sp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D9BE5-F372-E4AE-A9D6-734A842A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4AD7-031E-FA57-897A-821032C8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Diabetes Education: Sleep and Diabetes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0F2ED-0798-4508-EAC3-8464966E8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healthy sleep habits are you doing well?</a:t>
            </a:r>
          </a:p>
          <a:p>
            <a:r>
              <a:rPr lang="en-US" dirty="0"/>
              <a:t>Which sleep habits do you find challenging?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A2FF73C-76D8-CD34-5C72-EF72D2CB082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116</a:t>
            </a:r>
          </a:p>
        </p:txBody>
      </p:sp>
    </p:spTree>
    <p:extLst>
      <p:ext uri="{BB962C8B-B14F-4D97-AF65-F5344CB8AC3E}">
        <p14:creationId xmlns:p14="http://schemas.microsoft.com/office/powerpoint/2010/main" val="370703740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2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4037DF-A457-47BD-97AA-48F2592264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038b0-66e5-4410-bc3e-dc44eadfe0be"/>
    <ds:schemaRef ds:uri="d2b2422a-6b85-4aef-ba76-3ffd2c25d2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249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AccentBoxVTI</vt:lpstr>
      <vt:lpstr>Session 6</vt:lpstr>
      <vt:lpstr>Learning Objectives</vt:lpstr>
      <vt:lpstr>Diabetes Education: How Much Fat And Fiber Is In That Food? </vt:lpstr>
      <vt:lpstr>Diabetes Education: How Much Fat And Fiber Is In That Food? </vt:lpstr>
      <vt:lpstr>Teaching Kitchen: Filling Salads Blueprint</vt:lpstr>
      <vt:lpstr>Teaching Kitchen: Filling Salads Blueprint</vt:lpstr>
      <vt:lpstr>Salad Topping Swaps</vt:lpstr>
      <vt:lpstr>Simple &amp; Satisfying Salad Dressings</vt:lpstr>
      <vt:lpstr>Diabetes Education: Sleep and Diabetes</vt:lpstr>
      <vt:lpstr>Diabetes Education: Stress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16</cp:revision>
  <dcterms:created xsi:type="dcterms:W3CDTF">2025-02-13T23:01:21Z</dcterms:created>
  <dcterms:modified xsi:type="dcterms:W3CDTF">2026-06-30T18:28:06Z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