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273" r:id="rId6"/>
    <p:sldId id="274" r:id="rId7"/>
    <p:sldId id="286" r:id="rId8"/>
    <p:sldId id="268" r:id="rId9"/>
    <p:sldId id="287" r:id="rId10"/>
    <p:sldId id="288" r:id="rId11"/>
    <p:sldId id="295" r:id="rId12"/>
    <p:sldId id="289" r:id="rId13"/>
    <p:sldId id="296" r:id="rId14"/>
    <p:sldId id="290" r:id="rId15"/>
    <p:sldId id="297" r:id="rId16"/>
    <p:sldId id="291" r:id="rId17"/>
    <p:sldId id="298" r:id="rId18"/>
    <p:sldId id="292" r:id="rId19"/>
    <p:sldId id="299" r:id="rId20"/>
    <p:sldId id="293" r:id="rId21"/>
    <p:sldId id="300" r:id="rId22"/>
    <p:sldId id="275" r:id="rId23"/>
    <p:sldId id="276" r:id="rId24"/>
    <p:sldId id="294" r:id="rId25"/>
    <p:sldId id="285" r:id="rId26"/>
    <p:sldId id="284" r:id="rId27"/>
    <p:sldId id="26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6D525A-EA61-2CC8-66BC-BC1CAD09B99C}" v="4" dt="2026-06-30T18:26:52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0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Casey" userId="S::lcasey@lifestylemedicine.org::912508cf-b174-40f0-8a9e-8cccb2796443" providerId="AD" clId="Web-{896D525A-EA61-2CC8-66BC-BC1CAD09B99C}"/>
    <pc:docChg chg="modSld">
      <pc:chgData name="Leslie Casey" userId="S::lcasey@lifestylemedicine.org::912508cf-b174-40f0-8a9e-8cccb2796443" providerId="AD" clId="Web-{896D525A-EA61-2CC8-66BC-BC1CAD09B99C}" dt="2026-06-30T18:26:52.716" v="2" actId="1076"/>
      <pc:docMkLst>
        <pc:docMk/>
      </pc:docMkLst>
      <pc:sldChg chg="addSp delSp modSp">
        <pc:chgData name="Leslie Casey" userId="S::lcasey@lifestylemedicine.org::912508cf-b174-40f0-8a9e-8cccb2796443" providerId="AD" clId="Web-{896D525A-EA61-2CC8-66BC-BC1CAD09B99C}" dt="2026-06-30T18:26:52.716" v="2" actId="1076"/>
        <pc:sldMkLst>
          <pc:docMk/>
          <pc:sldMk cId="76498817" sldId="272"/>
        </pc:sldMkLst>
        <pc:picChg chg="add mod">
          <ac:chgData name="Leslie Casey" userId="S::lcasey@lifestylemedicine.org::912508cf-b174-40f0-8a9e-8cccb2796443" providerId="AD" clId="Web-{896D525A-EA61-2CC8-66BC-BC1CAD09B99C}" dt="2026-06-30T18:26:52.716" v="2" actId="1076"/>
          <ac:picMkLst>
            <pc:docMk/>
            <pc:sldMk cId="76498817" sldId="272"/>
            <ac:picMk id="2" creationId="{4B59280A-3BE7-C40E-D0CB-B8126D769196}"/>
          </ac:picMkLst>
        </pc:picChg>
        <pc:picChg chg="del">
          <ac:chgData name="Leslie Casey" userId="S::lcasey@lifestylemedicine.org::912508cf-b174-40f0-8a9e-8cccb2796443" providerId="AD" clId="Web-{896D525A-EA61-2CC8-66BC-BC1CAD09B99C}" dt="2026-06-30T18:26:42.247" v="0"/>
          <ac:picMkLst>
            <pc:docMk/>
            <pc:sldMk cId="76498817" sldId="272"/>
            <ac:picMk id="11" creationId="{E00EF9BF-7674-FDE7-545D-532B4B8F1B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83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5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Enjoy a Full Plate Towards Your Diabetes Remission Goals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pic>
        <p:nvPicPr>
          <p:cNvPr id="2" name="Picture 1" descr="A pink bowl with food in it&#10;&#10;AI-generated content may be incorrect.">
            <a:extLst>
              <a:ext uri="{FF2B5EF4-FFF2-40B4-BE49-F238E27FC236}">
                <a16:creationId xmlns:a16="http://schemas.microsoft.com/office/drawing/2014/main" id="{4B59280A-3BE7-C40E-D0CB-B8126D769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709" y="914627"/>
            <a:ext cx="32861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731D7-30E5-1E26-EC1C-974E0628B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D619D-58E8-4C38-8AE8-51FFDD438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Hamburgers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769B3E3-4C29-0144-A69C-1FC4F020F6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5755" y="2478088"/>
            <a:ext cx="4617640" cy="3694112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0F793EF-B031-6EA7-E029-7FE08C9168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4ADC2DFA-ED45-1025-2647-947948FCFD1F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92</a:t>
            </a:r>
          </a:p>
        </p:txBody>
      </p:sp>
    </p:spTree>
    <p:extLst>
      <p:ext uri="{BB962C8B-B14F-4D97-AF65-F5344CB8AC3E}">
        <p14:creationId xmlns:p14="http://schemas.microsoft.com/office/powerpoint/2010/main" val="3281602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9739B-C6C5-486D-54D3-0C1412B9C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5527E-2E6D-F1E2-3EE1-1299CE082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Spaghetti</a:t>
            </a:r>
          </a:p>
        </p:txBody>
      </p:sp>
      <p:pic>
        <p:nvPicPr>
          <p:cNvPr id="7" name="Content Placeholder 6" descr="A plate of spaghetti and bread&#10;&#10;AI-generated content may be incorrect.">
            <a:extLst>
              <a:ext uri="{FF2B5EF4-FFF2-40B4-BE49-F238E27FC236}">
                <a16:creationId xmlns:a16="http://schemas.microsoft.com/office/drawing/2014/main" id="{8882AD8B-1AEC-881C-6111-919D73E0D0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755" y="2478088"/>
            <a:ext cx="4617640" cy="3694112"/>
          </a:xfrm>
        </p:spPr>
      </p:pic>
      <p:pic>
        <p:nvPicPr>
          <p:cNvPr id="9" name="Content Placeholder 8" descr="A plate of pasta and broccoli&#10;&#10;AI-generated content may be incorrect.">
            <a:extLst>
              <a:ext uri="{FF2B5EF4-FFF2-40B4-BE49-F238E27FC236}">
                <a16:creationId xmlns:a16="http://schemas.microsoft.com/office/drawing/2014/main" id="{D9F19AFA-94B5-3639-B657-CDE0C632FF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C222EE8D-D61B-D094-1812-5A1D2C279EEA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93</a:t>
            </a:r>
          </a:p>
        </p:txBody>
      </p:sp>
    </p:spTree>
    <p:extLst>
      <p:ext uri="{BB962C8B-B14F-4D97-AF65-F5344CB8AC3E}">
        <p14:creationId xmlns:p14="http://schemas.microsoft.com/office/powerpoint/2010/main" val="2686020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A7C74-AA6F-1F7D-42D9-177EDF06A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F003F-721D-512C-F349-E8CCAE354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Spaghetti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0FF40A4-E53F-E8F5-2486-CD63F345CB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5755" y="2478088"/>
            <a:ext cx="4617640" cy="3694112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551EF2B-0F92-7D00-9BAC-EB09ABB210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59E81EC3-7E0C-0446-4CC4-766FBA3386C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94</a:t>
            </a:r>
          </a:p>
        </p:txBody>
      </p:sp>
    </p:spTree>
    <p:extLst>
      <p:ext uri="{BB962C8B-B14F-4D97-AF65-F5344CB8AC3E}">
        <p14:creationId xmlns:p14="http://schemas.microsoft.com/office/powerpoint/2010/main" val="2612270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1D659-1925-07A2-90DE-2218DC989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2772D-185E-2683-E53F-7E2A65116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Chicken</a:t>
            </a:r>
          </a:p>
        </p:txBody>
      </p:sp>
      <p:pic>
        <p:nvPicPr>
          <p:cNvPr id="7" name="Content Placeholder 6" descr="A bowl of fried chicken and rice&#10;&#10;AI-generated content may be incorrect.">
            <a:extLst>
              <a:ext uri="{FF2B5EF4-FFF2-40B4-BE49-F238E27FC236}">
                <a16:creationId xmlns:a16="http://schemas.microsoft.com/office/drawing/2014/main" id="{EAFD9CC5-99FA-8310-18E7-F1C407C3DB1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755" y="2478088"/>
            <a:ext cx="4617640" cy="3694112"/>
          </a:xfrm>
        </p:spPr>
      </p:pic>
      <p:pic>
        <p:nvPicPr>
          <p:cNvPr id="9" name="Content Placeholder 8" descr="A bowl of food with chicken legs and rice and salad&#10;&#10;AI-generated content may be incorrect.">
            <a:extLst>
              <a:ext uri="{FF2B5EF4-FFF2-40B4-BE49-F238E27FC236}">
                <a16:creationId xmlns:a16="http://schemas.microsoft.com/office/drawing/2014/main" id="{428D5E39-FEC3-31BF-363E-5D65C7E67B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489BF332-DE22-A04F-03F7-3AF0E8B73A94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95</a:t>
            </a:r>
          </a:p>
        </p:txBody>
      </p:sp>
    </p:spTree>
    <p:extLst>
      <p:ext uri="{BB962C8B-B14F-4D97-AF65-F5344CB8AC3E}">
        <p14:creationId xmlns:p14="http://schemas.microsoft.com/office/powerpoint/2010/main" val="1030835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C99DB-5C15-41AB-E5FA-C4868DAFD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914F9-CB5A-E6D3-243D-9E1FBFFAF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Chicken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C55BDCF-4E68-5FEA-2E66-EAEEE23EDF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5755" y="2478088"/>
            <a:ext cx="4617640" cy="3694112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563AE97-45C3-93CB-72E4-6E16383783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3E45BD04-D216-47EE-555D-F6E362DD5E5A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96</a:t>
            </a:r>
          </a:p>
        </p:txBody>
      </p:sp>
    </p:spTree>
    <p:extLst>
      <p:ext uri="{BB962C8B-B14F-4D97-AF65-F5344CB8AC3E}">
        <p14:creationId xmlns:p14="http://schemas.microsoft.com/office/powerpoint/2010/main" val="2786970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0B730-09FB-A566-F2D8-0D3012552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3DE12-DD66-9C7E-989A-D34D39A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Breakfast</a:t>
            </a:r>
          </a:p>
        </p:txBody>
      </p:sp>
      <p:pic>
        <p:nvPicPr>
          <p:cNvPr id="7" name="Content Placeholder 6" descr="A plate of bacon and eggs&#10;&#10;AI-generated content may be incorrect.">
            <a:extLst>
              <a:ext uri="{FF2B5EF4-FFF2-40B4-BE49-F238E27FC236}">
                <a16:creationId xmlns:a16="http://schemas.microsoft.com/office/drawing/2014/main" id="{8954BC2B-A25F-F817-8C38-48AD4A0A07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755" y="2478088"/>
            <a:ext cx="4617640" cy="3694112"/>
          </a:xfrm>
        </p:spPr>
      </p:pic>
      <p:pic>
        <p:nvPicPr>
          <p:cNvPr id="9" name="Content Placeholder 8" descr="A plate of food with bacon and omelette&#10;&#10;AI-generated content may be incorrect.">
            <a:extLst>
              <a:ext uri="{FF2B5EF4-FFF2-40B4-BE49-F238E27FC236}">
                <a16:creationId xmlns:a16="http://schemas.microsoft.com/office/drawing/2014/main" id="{EC839201-47B5-4F5F-07A7-C86C971EDB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28E27336-FA45-F905-F4A7-7927AD81FE0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97</a:t>
            </a:r>
          </a:p>
        </p:txBody>
      </p:sp>
    </p:spTree>
    <p:extLst>
      <p:ext uri="{BB962C8B-B14F-4D97-AF65-F5344CB8AC3E}">
        <p14:creationId xmlns:p14="http://schemas.microsoft.com/office/powerpoint/2010/main" val="279184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06D98-4EE8-3847-1B9B-29BA1787A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2D660-7B40-EFBA-8CA3-DA14302A1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Breakfast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2B6EB99-D6B1-FCE4-6769-6271723012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5755" y="2478088"/>
            <a:ext cx="4617640" cy="3694112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A86D78F-3E3C-4D7D-AA31-EC81FAA9A0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35795A72-42C1-E253-F630-20C11988F59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98</a:t>
            </a:r>
          </a:p>
        </p:txBody>
      </p:sp>
    </p:spTree>
    <p:extLst>
      <p:ext uri="{BB962C8B-B14F-4D97-AF65-F5344CB8AC3E}">
        <p14:creationId xmlns:p14="http://schemas.microsoft.com/office/powerpoint/2010/main" val="2009406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85E50-DA63-A72E-B0AA-EE149E3AA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47B36-383F-757A-6051-8F3264C8B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Steak</a:t>
            </a:r>
          </a:p>
        </p:txBody>
      </p:sp>
      <p:pic>
        <p:nvPicPr>
          <p:cNvPr id="7" name="Content Placeholder 6" descr="A plate of food with a slice of cheesecake&#10;&#10;AI-generated content may be incorrect.">
            <a:extLst>
              <a:ext uri="{FF2B5EF4-FFF2-40B4-BE49-F238E27FC236}">
                <a16:creationId xmlns:a16="http://schemas.microsoft.com/office/drawing/2014/main" id="{9335423D-18F1-21AF-7999-36EB675720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755" y="2478088"/>
            <a:ext cx="4617640" cy="3694112"/>
          </a:xfrm>
        </p:spPr>
      </p:pic>
      <p:pic>
        <p:nvPicPr>
          <p:cNvPr id="9" name="Content Placeholder 8" descr="A plate of food with a slice of cheesecake&#10;&#10;AI-generated content may be incorrect.">
            <a:extLst>
              <a:ext uri="{FF2B5EF4-FFF2-40B4-BE49-F238E27FC236}">
                <a16:creationId xmlns:a16="http://schemas.microsoft.com/office/drawing/2014/main" id="{0A744841-CF65-2537-B3C4-9086B3505D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C09743FF-D90F-3279-689B-C9D542AD6515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99</a:t>
            </a:r>
          </a:p>
        </p:txBody>
      </p:sp>
    </p:spTree>
    <p:extLst>
      <p:ext uri="{BB962C8B-B14F-4D97-AF65-F5344CB8AC3E}">
        <p14:creationId xmlns:p14="http://schemas.microsoft.com/office/powerpoint/2010/main" val="3736019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7DCFC-3A3E-7593-230B-0E8032A16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B8443-D198-78EC-AC78-533BE72AE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Steak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39C0EBE-CEA3-B928-F44A-B71DAFDEA1D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5755" y="2478088"/>
            <a:ext cx="4617640" cy="3694112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3DCCAA8-F582-321F-43CD-1D44B1671A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83009067-18E7-F57F-3A87-A52ED0002EFA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100</a:t>
            </a:r>
          </a:p>
        </p:txBody>
      </p:sp>
    </p:spTree>
    <p:extLst>
      <p:ext uri="{BB962C8B-B14F-4D97-AF65-F5344CB8AC3E}">
        <p14:creationId xmlns:p14="http://schemas.microsoft.com/office/powerpoint/2010/main" val="2701955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72DA2-C6CA-468A-D132-5B6219BC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1641-C717-602D-2055-BB735CA1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Beverage Challenge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51F7A08-7234-7616-E2D4-3B730D64CE9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101</a:t>
            </a:r>
          </a:p>
        </p:txBody>
      </p:sp>
      <p:pic>
        <p:nvPicPr>
          <p:cNvPr id="7" name="Picture 6" descr="A can of soda and a beverage&#10;&#10;AI-generated content may be incorrect.">
            <a:extLst>
              <a:ext uri="{FF2B5EF4-FFF2-40B4-BE49-F238E27FC236}">
                <a16:creationId xmlns:a16="http://schemas.microsoft.com/office/drawing/2014/main" id="{D8B82879-6D7E-CC14-E73E-2E9055ED7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3" t="15326" r="18315" b="58927"/>
          <a:stretch/>
        </p:blipFill>
        <p:spPr>
          <a:xfrm>
            <a:off x="674134" y="2136391"/>
            <a:ext cx="4980432" cy="2585217"/>
          </a:xfrm>
          <a:prstGeom prst="rect">
            <a:avLst/>
          </a:prstGeom>
        </p:spPr>
      </p:pic>
      <p:pic>
        <p:nvPicPr>
          <p:cNvPr id="9" name="Picture 8" descr="A can of soda and a beverage&#10;&#10;AI-generated content may be incorrect.">
            <a:extLst>
              <a:ext uri="{FF2B5EF4-FFF2-40B4-BE49-F238E27FC236}">
                <a16:creationId xmlns:a16="http://schemas.microsoft.com/office/drawing/2014/main" id="{48392329-0B8A-63F2-94FE-A4BD8E2B1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2" t="49655" r="19941" b="24598"/>
          <a:stretch/>
        </p:blipFill>
        <p:spPr>
          <a:xfrm>
            <a:off x="5969876" y="3837176"/>
            <a:ext cx="4803228" cy="2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Describe the mechanisms of type 2 diabetes</a:t>
            </a:r>
          </a:p>
          <a:p>
            <a:r>
              <a:rPr lang="en-US" dirty="0"/>
              <a:t>Apply an understanding of diabetes remission eating pattern through meal makeovers</a:t>
            </a:r>
          </a:p>
          <a:p>
            <a:r>
              <a:rPr lang="en-US" dirty="0"/>
              <a:t>Set your 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84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E7EC-3EFF-17E4-2063-DCB59C63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8A563-C435-D211-730C-2A3B688F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you Drinking Pounds?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E3B2C-51BF-6B66-1DCA-81CA9B3A0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you drink anything that has calories, you’re drinking your calories instead of chewing them. What’s the problem with that?</a:t>
            </a:r>
          </a:p>
          <a:p>
            <a:r>
              <a:rPr lang="en-US" dirty="0"/>
              <a:t>The problem is these liquid calories actually trick the brain by sneaking past its appetite control center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2151235-6605-7EA3-46B3-5D14E5B8AEA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102</a:t>
            </a:r>
          </a:p>
        </p:txBody>
      </p:sp>
    </p:spTree>
    <p:extLst>
      <p:ext uri="{BB962C8B-B14F-4D97-AF65-F5344CB8AC3E}">
        <p14:creationId xmlns:p14="http://schemas.microsoft.com/office/powerpoint/2010/main" val="445309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F0457-8E73-5020-42F3-2D59AE32C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88855-4BAF-E284-92B7-7FEF50384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Brainstorm: How to Drink More Water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BE347FE-6331-16CC-D569-933B5A5FD5F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103</a:t>
            </a:r>
          </a:p>
        </p:txBody>
      </p:sp>
    </p:spTree>
    <p:extLst>
      <p:ext uri="{BB962C8B-B14F-4D97-AF65-F5344CB8AC3E}">
        <p14:creationId xmlns:p14="http://schemas.microsoft.com/office/powerpoint/2010/main" val="539946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490-4245-CC67-1FF7-81270B71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C588-E6AB-17DD-FF8E-D80A5E40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Your </a:t>
            </a:r>
            <a:br>
              <a:rPr lang="en-US" dirty="0"/>
            </a:br>
            <a:r>
              <a:rPr lang="en-US" dirty="0"/>
              <a:t>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A2A457-75B5-47A5-AE85-DC0BC8CAD83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104</a:t>
            </a: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6FE28EC2-0488-1003-46AE-5C5BDC63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816550" y="2475387"/>
            <a:ext cx="5491420" cy="19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54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6683-973F-6858-EFB3-D31F4A0C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1B4B-F891-477A-A328-5054E987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Rate Your Goals and Strategize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7BE472D-35DD-EDEC-1283-6CA6DB09D70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105</a:t>
            </a:r>
          </a:p>
        </p:txBody>
      </p:sp>
    </p:spTree>
    <p:extLst>
      <p:ext uri="{BB962C8B-B14F-4D97-AF65-F5344CB8AC3E}">
        <p14:creationId xmlns:p14="http://schemas.microsoft.com/office/powerpoint/2010/main" val="441056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F74B-66B6-4461-BC84-2EE4ADA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63E8-81D1-4FA6-AC38-30BB4F296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2354317"/>
            <a:ext cx="3099816" cy="3141227"/>
          </a:xfrm>
        </p:spPr>
        <p:txBody>
          <a:bodyPr anchor="b">
            <a:normAutofit/>
          </a:bodyPr>
          <a:lstStyle/>
          <a:p>
            <a:r>
              <a:rPr lang="en-US" dirty="0"/>
              <a:t>What favorite meal are you inspired to make over this week? </a:t>
            </a:r>
          </a:p>
          <a:p>
            <a:r>
              <a:rPr lang="en-US" dirty="0"/>
              <a:t>Will it be one that we covered today, or another family favorite?  </a:t>
            </a:r>
          </a:p>
          <a:p>
            <a:r>
              <a:rPr lang="en-US" dirty="0"/>
              <a:t>Try one, as every meal counts as they add up into healthy habits!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F723F37-36CD-F229-F7AC-585827600A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121050"/>
            <a:ext cx="4597895" cy="45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9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A06F-AE06-1701-5D20-BE2F1D789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120-9D46-6B16-2734-6AB848CB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Diabetes Education: The Basics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C267F-CE7F-E15D-3688-3E94E40E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Glucose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Insulin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Pancreas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Body cell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Insulin sensitivity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Insulin resistance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338FEC6-B5A5-650F-888E-6CC5B44C492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85</a:t>
            </a:r>
          </a:p>
        </p:txBody>
      </p:sp>
    </p:spTree>
    <p:extLst>
      <p:ext uri="{BB962C8B-B14F-4D97-AF65-F5344CB8AC3E}">
        <p14:creationId xmlns:p14="http://schemas.microsoft.com/office/powerpoint/2010/main" val="183299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43BBA-B886-91AC-691D-4CAAD1B16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368F1-4768-BDF4-16DB-616413758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Diabetes Education: The Basics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C833D-D5F2-97CC-AEA3-777070357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en-US" dirty="0"/>
              <a:t>Type 1 diabetes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dirty="0"/>
              <a:t>TYPE 2 diabetes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dirty="0"/>
              <a:t>Diabetes remission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4C1F1704-9D16-A6BF-B151-F01152869284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86</a:t>
            </a:r>
          </a:p>
        </p:txBody>
      </p:sp>
    </p:spTree>
    <p:extLst>
      <p:ext uri="{BB962C8B-B14F-4D97-AF65-F5344CB8AC3E}">
        <p14:creationId xmlns:p14="http://schemas.microsoft.com/office/powerpoint/2010/main" val="3582126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Reflecting on Your Old Eating Habits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F3574-BA4E-4547-A7BF-0D9A964B7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Standard American Diet, or “SAD Diet”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87</a:t>
            </a:r>
          </a:p>
        </p:txBody>
      </p:sp>
      <p:pic>
        <p:nvPicPr>
          <p:cNvPr id="5" name="Picture 4" descr="A close-up of a list of food&#10;&#10;AI-generated content may be incorrect.">
            <a:extLst>
              <a:ext uri="{FF2B5EF4-FFF2-40B4-BE49-F238E27FC236}">
                <a16:creationId xmlns:a16="http://schemas.microsoft.com/office/drawing/2014/main" id="{936EE689-B35A-0EF0-00CB-28367F424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7" t="26667" r="58469" b="41628"/>
          <a:stretch/>
        </p:blipFill>
        <p:spPr>
          <a:xfrm>
            <a:off x="2518013" y="3125875"/>
            <a:ext cx="2942359" cy="3183485"/>
          </a:xfrm>
          <a:prstGeom prst="rect">
            <a:avLst/>
          </a:prstGeom>
        </p:spPr>
      </p:pic>
      <p:pic>
        <p:nvPicPr>
          <p:cNvPr id="7" name="Picture 6" descr="A close-up of a list of food&#10;&#10;AI-generated content may be incorrect.">
            <a:extLst>
              <a:ext uri="{FF2B5EF4-FFF2-40B4-BE49-F238E27FC236}">
                <a16:creationId xmlns:a16="http://schemas.microsoft.com/office/drawing/2014/main" id="{0788C08F-E376-3171-9A0A-82E38543D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7" t="58372" r="58469" b="12116"/>
          <a:stretch/>
        </p:blipFill>
        <p:spPr>
          <a:xfrm>
            <a:off x="5863912" y="3125875"/>
            <a:ext cx="2942359" cy="296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5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EFD49-D535-32DB-EFFE-65E7CC34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A7EFC-311F-5B39-A5A1-8C0699014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Reflecting on Your Old Eating Habits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F55BF-560E-BA44-12A3-749BB00B8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are some reasons why you ate these foods? </a:t>
            </a:r>
          </a:p>
          <a:p>
            <a:r>
              <a:rPr lang="en-US" dirty="0"/>
              <a:t>How did these foods make you feel while you’re eating them? </a:t>
            </a:r>
          </a:p>
          <a:p>
            <a:r>
              <a:rPr lang="en-US" dirty="0"/>
              <a:t>How did these foods make you feel after eating them? </a:t>
            </a:r>
          </a:p>
          <a:p>
            <a:r>
              <a:rPr lang="en-US" dirty="0"/>
              <a:t>If I keep eating these foods, what will my life look like? </a:t>
            </a:r>
          </a:p>
          <a:p>
            <a:r>
              <a:rPr lang="en-US" dirty="0"/>
              <a:t>If I stop eating these foods and replace them with diabetes remission foods, what will my life look like?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ABB3DBCD-7859-40A3-4FB5-4360CB59C3C4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88</a:t>
            </a:r>
          </a:p>
        </p:txBody>
      </p:sp>
    </p:spTree>
    <p:extLst>
      <p:ext uri="{BB962C8B-B14F-4D97-AF65-F5344CB8AC3E}">
        <p14:creationId xmlns:p14="http://schemas.microsoft.com/office/powerpoint/2010/main" val="2349780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9DACC-DEC8-0ABE-0146-6F5AE98B4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23718-AA70-19FE-107E-5A5EE2FB4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Pizza</a:t>
            </a:r>
          </a:p>
        </p:txBody>
      </p:sp>
      <p:pic>
        <p:nvPicPr>
          <p:cNvPr id="11" name="Content Placeholder 10" descr="A plate of pizza and bread sticks&#10;&#10;AI-generated content may be incorrect.">
            <a:extLst>
              <a:ext uri="{FF2B5EF4-FFF2-40B4-BE49-F238E27FC236}">
                <a16:creationId xmlns:a16="http://schemas.microsoft.com/office/drawing/2014/main" id="{1EC9084A-9396-84EB-8466-5A6CFBD473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755" y="2478088"/>
            <a:ext cx="4617640" cy="3694112"/>
          </a:xfrm>
        </p:spPr>
      </p:pic>
      <p:pic>
        <p:nvPicPr>
          <p:cNvPr id="13" name="Content Placeholder 12" descr="A plate of pizza and a salad&#10;&#10;AI-generated content may be incorrect.">
            <a:extLst>
              <a:ext uri="{FF2B5EF4-FFF2-40B4-BE49-F238E27FC236}">
                <a16:creationId xmlns:a16="http://schemas.microsoft.com/office/drawing/2014/main" id="{E2CE0CC2-C4FC-5E19-8D1B-70EC1BA581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E0AB85EC-A01C-5158-075D-BF60961C553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89</a:t>
            </a:r>
          </a:p>
        </p:txBody>
      </p:sp>
    </p:spTree>
    <p:extLst>
      <p:ext uri="{BB962C8B-B14F-4D97-AF65-F5344CB8AC3E}">
        <p14:creationId xmlns:p14="http://schemas.microsoft.com/office/powerpoint/2010/main" val="844176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89410-44BA-16A6-06E1-DE636BE3A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7AC45-D7C9-5CCB-F40D-6E3227C39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Pizza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079A13D-4E0C-4EBD-F7D3-9066D2F89C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5755" y="2478088"/>
            <a:ext cx="4617640" cy="3694112"/>
          </a:xfr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65CD94A9-4955-FD96-F22C-4C68BD8EBF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736A80A5-550A-DE41-3123-F95F4C1A9A0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90</a:t>
            </a:r>
          </a:p>
        </p:txBody>
      </p:sp>
    </p:spTree>
    <p:extLst>
      <p:ext uri="{BB962C8B-B14F-4D97-AF65-F5344CB8AC3E}">
        <p14:creationId xmlns:p14="http://schemas.microsoft.com/office/powerpoint/2010/main" val="469011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EEE8C-8B2C-79E7-6D51-AD2A1F1E6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310F5-88FB-4A92-C677-A6DCD2A4B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Meal Makeovers: Hamburgers</a:t>
            </a:r>
          </a:p>
        </p:txBody>
      </p:sp>
      <p:pic>
        <p:nvPicPr>
          <p:cNvPr id="7" name="Content Placeholder 6" descr="A plate of food with a burger and chips&#10;&#10;AI-generated content may be incorrect.">
            <a:extLst>
              <a:ext uri="{FF2B5EF4-FFF2-40B4-BE49-F238E27FC236}">
                <a16:creationId xmlns:a16="http://schemas.microsoft.com/office/drawing/2014/main" id="{502767CD-82B0-BC87-2522-F63852275C2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755" y="2478088"/>
            <a:ext cx="4617640" cy="3694112"/>
          </a:xfrm>
        </p:spPr>
      </p:pic>
      <p:pic>
        <p:nvPicPr>
          <p:cNvPr id="9" name="Content Placeholder 8" descr="A plate of food with a burger and beans&#10;&#10;AI-generated content may be incorrect.">
            <a:extLst>
              <a:ext uri="{FF2B5EF4-FFF2-40B4-BE49-F238E27FC236}">
                <a16:creationId xmlns:a16="http://schemas.microsoft.com/office/drawing/2014/main" id="{6036C60B-DCFD-CE9A-E338-E39448455B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74" y="2478088"/>
            <a:ext cx="4617640" cy="3694112"/>
          </a:xfr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09131B64-485B-8DFA-2574-3F8837EF96C0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91</a:t>
            </a:r>
          </a:p>
        </p:txBody>
      </p:sp>
    </p:spTree>
    <p:extLst>
      <p:ext uri="{BB962C8B-B14F-4D97-AF65-F5344CB8AC3E}">
        <p14:creationId xmlns:p14="http://schemas.microsoft.com/office/powerpoint/2010/main" val="4141670446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Props1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88CAE5-4765-4BFE-8175-CE7B797B1F92}"/>
</file>

<file path=customXml/itemProps3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376</Words>
  <Application>Microsoft Office PowerPoint</Application>
  <PresentationFormat>Widescreen</PresentationFormat>
  <Paragraphs>71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AccentBoxVTI</vt:lpstr>
      <vt:lpstr>Session 5</vt:lpstr>
      <vt:lpstr>Learning Objectives</vt:lpstr>
      <vt:lpstr>Diabetes Education: The Basics </vt:lpstr>
      <vt:lpstr>Diabetes Education: The Basics </vt:lpstr>
      <vt:lpstr>Reflecting on Your Old Eating Habits </vt:lpstr>
      <vt:lpstr>Reflecting on Your Old Eating Habits </vt:lpstr>
      <vt:lpstr>Meal Makeovers: Pizza</vt:lpstr>
      <vt:lpstr>Meal Makeovers: Pizza</vt:lpstr>
      <vt:lpstr>Meal Makeovers: Hamburgers</vt:lpstr>
      <vt:lpstr>Meal Makeovers: Hamburgers</vt:lpstr>
      <vt:lpstr>Meal Makeovers: Spaghetti</vt:lpstr>
      <vt:lpstr>Meal Makeovers: Spaghetti</vt:lpstr>
      <vt:lpstr>Meal Makeovers: Chicken</vt:lpstr>
      <vt:lpstr>Meal Makeovers: Chicken</vt:lpstr>
      <vt:lpstr>Meal Makeovers: Breakfast</vt:lpstr>
      <vt:lpstr>Meal Makeovers: Breakfast</vt:lpstr>
      <vt:lpstr>Meal Makeovers: Steak</vt:lpstr>
      <vt:lpstr>Meal Makeovers: Steak</vt:lpstr>
      <vt:lpstr>Beverage Challenge</vt:lpstr>
      <vt:lpstr>Are you Drinking Pounds?</vt:lpstr>
      <vt:lpstr>Brainstorm: How to Drink More Water</vt:lpstr>
      <vt:lpstr>Set Your  SMART Goals</vt:lpstr>
      <vt:lpstr>Rate Your Goals and Strategize</vt:lpstr>
      <vt:lpstr>In 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Lauryn Scott</cp:lastModifiedBy>
  <cp:revision>12</cp:revision>
  <dcterms:created xsi:type="dcterms:W3CDTF">2025-02-13T23:01:21Z</dcterms:created>
  <dcterms:modified xsi:type="dcterms:W3CDTF">2026-06-30T18:27:00Z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