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68" r:id="rId8"/>
    <p:sldId id="275" r:id="rId9"/>
    <p:sldId id="276" r:id="rId10"/>
    <p:sldId id="277" r:id="rId11"/>
    <p:sldId id="278" r:id="rId12"/>
    <p:sldId id="269" r:id="rId13"/>
    <p:sldId id="286" r:id="rId14"/>
    <p:sldId id="279" r:id="rId15"/>
    <p:sldId id="280" r:id="rId16"/>
    <p:sldId id="287" r:id="rId17"/>
    <p:sldId id="270" r:id="rId18"/>
    <p:sldId id="288" r:id="rId19"/>
    <p:sldId id="290" r:id="rId20"/>
    <p:sldId id="285" r:id="rId21"/>
    <p:sldId id="284" r:id="rId22"/>
    <p:sldId id="2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02B5AC-9EF4-80B6-A6EB-B72D7FB3FC47}" v="4" dt="2026-06-30T18:24:03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>
        <p:scale>
          <a:sx n="110" d="100"/>
          <a:sy n="110" d="100"/>
        </p:scale>
        <p:origin x="63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6D02B5AC-9EF4-80B6-A6EB-B72D7FB3FC47}"/>
    <pc:docChg chg="modSld">
      <pc:chgData name="Leslie Casey" userId="S::lcasey@lifestylemedicine.org::912508cf-b174-40f0-8a9e-8cccb2796443" providerId="AD" clId="Web-{6D02B5AC-9EF4-80B6-A6EB-B72D7FB3FC47}" dt="2026-06-30T18:24:03.233" v="2" actId="1076"/>
      <pc:docMkLst>
        <pc:docMk/>
      </pc:docMkLst>
      <pc:sldChg chg="addSp delSp modSp">
        <pc:chgData name="Leslie Casey" userId="S::lcasey@lifestylemedicine.org::912508cf-b174-40f0-8a9e-8cccb2796443" providerId="AD" clId="Web-{6D02B5AC-9EF4-80B6-A6EB-B72D7FB3FC47}" dt="2026-06-30T18:24:03.233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6D02B5AC-9EF4-80B6-A6EB-B72D7FB3FC47}" dt="2026-06-30T18:24:03.233" v="2" actId="1076"/>
          <ac:picMkLst>
            <pc:docMk/>
            <pc:sldMk cId="76498817" sldId="272"/>
            <ac:picMk id="2" creationId="{73162BD8-E65E-6EDA-4A79-B15593E311F7}"/>
          </ac:picMkLst>
        </pc:picChg>
        <pc:picChg chg="del">
          <ac:chgData name="Leslie Casey" userId="S::lcasey@lifestylemedicine.org::912508cf-b174-40f0-8a9e-8cccb2796443" providerId="AD" clId="Web-{6D02B5AC-9EF4-80B6-A6EB-B72D7FB3FC47}" dt="2026-06-30T18:23:55.217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59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4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Keep Track of Water, Fiber, and Fat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blue glass with a black background&#10;&#10;AI-generated content may be incorrect.">
            <a:extLst>
              <a:ext uri="{FF2B5EF4-FFF2-40B4-BE49-F238E27FC236}">
                <a16:creationId xmlns:a16="http://schemas.microsoft.com/office/drawing/2014/main" id="{73162BD8-E65E-6EDA-4A79-B15593E31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567" y="667884"/>
            <a:ext cx="32861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26BF4-85C4-7F44-66D4-44F63E286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A227C-0A85-67D1-9A4E-3D79E576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Vegetables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8226C85-EE4D-C704-A7FD-36421B0B375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70</a:t>
            </a:r>
          </a:p>
        </p:txBody>
      </p:sp>
      <p:pic>
        <p:nvPicPr>
          <p:cNvPr id="4" name="Picture 3" descr="A close up of a broccoli&#10;&#10;AI-generated content may be incorrect.">
            <a:extLst>
              <a:ext uri="{FF2B5EF4-FFF2-40B4-BE49-F238E27FC236}">
                <a16:creationId xmlns:a16="http://schemas.microsoft.com/office/drawing/2014/main" id="{CACE0EF4-1F17-8CD8-C9A3-728DB3D02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95" y="1575925"/>
            <a:ext cx="2753124" cy="2703814"/>
          </a:xfrm>
          <a:prstGeom prst="rect">
            <a:avLst/>
          </a:prstGeom>
        </p:spPr>
      </p:pic>
      <p:pic>
        <p:nvPicPr>
          <p:cNvPr id="7" name="Picture 6" descr="A bunch of asparagus on a black background&#10;&#10;AI-generated content may be incorrect.">
            <a:extLst>
              <a:ext uri="{FF2B5EF4-FFF2-40B4-BE49-F238E27FC236}">
                <a16:creationId xmlns:a16="http://schemas.microsoft.com/office/drawing/2014/main" id="{20A40C25-5071-FB12-3666-5B09AF179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957" y="3697167"/>
            <a:ext cx="4678225" cy="2703813"/>
          </a:xfrm>
          <a:prstGeom prst="rect">
            <a:avLst/>
          </a:prstGeom>
        </p:spPr>
      </p:pic>
      <p:pic>
        <p:nvPicPr>
          <p:cNvPr id="9" name="Picture 8" descr="A zucchini on a black background&#10;&#10;AI-generated content may be incorrect.">
            <a:extLst>
              <a:ext uri="{FF2B5EF4-FFF2-40B4-BE49-F238E27FC236}">
                <a16:creationId xmlns:a16="http://schemas.microsoft.com/office/drawing/2014/main" id="{01BF0594-61D8-ECA0-3736-347612A3E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06" y="4466502"/>
            <a:ext cx="3826151" cy="2703813"/>
          </a:xfrm>
          <a:prstGeom prst="rect">
            <a:avLst/>
          </a:prstGeom>
        </p:spPr>
      </p:pic>
      <p:pic>
        <p:nvPicPr>
          <p:cNvPr id="11" name="Picture 10" descr="A close up of a onion&#10;&#10;AI-generated content may be incorrect.">
            <a:extLst>
              <a:ext uri="{FF2B5EF4-FFF2-40B4-BE49-F238E27FC236}">
                <a16:creationId xmlns:a16="http://schemas.microsoft.com/office/drawing/2014/main" id="{64B21047-8B6A-0CFC-9A8F-57381EFAD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4" y="3963223"/>
            <a:ext cx="2508161" cy="2171700"/>
          </a:xfrm>
          <a:prstGeom prst="rect">
            <a:avLst/>
          </a:prstGeom>
        </p:spPr>
      </p:pic>
      <p:pic>
        <p:nvPicPr>
          <p:cNvPr id="13" name="Picture 12" descr="A close-up of a plant&#10;&#10;AI-generated content may be incorrect.">
            <a:extLst>
              <a:ext uri="{FF2B5EF4-FFF2-40B4-BE49-F238E27FC236}">
                <a16:creationId xmlns:a16="http://schemas.microsoft.com/office/drawing/2014/main" id="{DD319346-F54D-DB65-1415-9EB10CACF9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6239">
            <a:off x="8136019" y="3017138"/>
            <a:ext cx="2663063" cy="3826350"/>
          </a:xfrm>
          <a:prstGeom prst="rect">
            <a:avLst/>
          </a:prstGeom>
        </p:spPr>
      </p:pic>
      <p:pic>
        <p:nvPicPr>
          <p:cNvPr id="15" name="Picture 14" descr="A red bell pepper with a green stem&#10;&#10;AI-generated content may be incorrect.">
            <a:extLst>
              <a:ext uri="{FF2B5EF4-FFF2-40B4-BE49-F238E27FC236}">
                <a16:creationId xmlns:a16="http://schemas.microsoft.com/office/drawing/2014/main" id="{18050CB7-03A8-1833-B0A3-F814584415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011" y="2187459"/>
            <a:ext cx="3093254" cy="212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14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9525-FDDD-6B63-525A-B98B19F28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5FE9F-4B12-3A54-8F72-604942925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than Just Fiber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44B51-BE36-AA55-8C58-E8A176B43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many benefits from eating lots of fiber foods. </a:t>
            </a:r>
          </a:p>
          <a:p>
            <a:pPr marL="0" indent="0">
              <a:buNone/>
            </a:pPr>
            <a:r>
              <a:rPr lang="en-US" dirty="0"/>
              <a:t>What is most important to you?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E2607FA-D55D-8969-7AFD-1A875E8A1C8F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74</a:t>
            </a:r>
          </a:p>
        </p:txBody>
      </p:sp>
    </p:spTree>
    <p:extLst>
      <p:ext uri="{BB962C8B-B14F-4D97-AF65-F5344CB8AC3E}">
        <p14:creationId xmlns:p14="http://schemas.microsoft.com/office/powerpoint/2010/main" val="622201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BA117-D15C-E441-8E2C-D57C69F08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98CBC-4F4A-8038-60FE-91D4257E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Cook Dried Beans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D76B9-7F1D-51F4-6CF6-251DCEC47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Soak or Not to Soak</a:t>
            </a:r>
          </a:p>
          <a:p>
            <a:r>
              <a:rPr lang="en-US" dirty="0"/>
              <a:t>The Quick Soak Method</a:t>
            </a:r>
          </a:p>
          <a:p>
            <a:r>
              <a:rPr lang="en-US" dirty="0"/>
              <a:t>Cooking Method #1: Boiling on the Stove Top </a:t>
            </a:r>
          </a:p>
          <a:p>
            <a:r>
              <a:rPr lang="en-US" dirty="0"/>
              <a:t>Cooking Method #2: Slow Cooker</a:t>
            </a:r>
          </a:p>
          <a:p>
            <a:r>
              <a:rPr lang="en-US" dirty="0"/>
              <a:t>Cooking Method #3: Pressure Cooker or Instant Pot</a:t>
            </a:r>
          </a:p>
          <a:p>
            <a:r>
              <a:rPr lang="en-US" dirty="0"/>
              <a:t>How to tell when beans are done</a:t>
            </a:r>
          </a:p>
          <a:p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E79A2AC-9F63-F131-FCA9-21A6EBF0B5E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75</a:t>
            </a:r>
          </a:p>
        </p:txBody>
      </p:sp>
    </p:spTree>
    <p:extLst>
      <p:ext uri="{BB962C8B-B14F-4D97-AF65-F5344CB8AC3E}">
        <p14:creationId xmlns:p14="http://schemas.microsoft.com/office/powerpoint/2010/main" val="1632755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0D600-E2B9-2F9C-68CB-7EF8DB44C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7E49D-FE33-BC74-1BA4-0D86A2B37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Cook Dried Beans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EC78F-81AF-22E0-FF50-C351381EB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Salting beans</a:t>
            </a:r>
          </a:p>
          <a:p>
            <a:r>
              <a:rPr lang="en-US" dirty="0"/>
              <a:t>Avoid adding acids early</a:t>
            </a:r>
          </a:p>
          <a:p>
            <a:r>
              <a:rPr lang="en-US" dirty="0"/>
              <a:t>How to amplify flavors</a:t>
            </a:r>
          </a:p>
          <a:p>
            <a:r>
              <a:rPr lang="en-US" dirty="0"/>
              <a:t>Food safety</a:t>
            </a:r>
          </a:p>
          <a:p>
            <a:r>
              <a:rPr lang="en-US" dirty="0"/>
              <a:t>Using dry beans in place of canned</a:t>
            </a:r>
          </a:p>
          <a:p>
            <a:r>
              <a:rPr lang="en-US" dirty="0"/>
              <a:t>Storing cooked beans and tips for later use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0B8DCAAD-8C9D-9B1C-7A34-D4E84AC4A690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76</a:t>
            </a:r>
          </a:p>
        </p:txBody>
      </p:sp>
    </p:spTree>
    <p:extLst>
      <p:ext uri="{BB962C8B-B14F-4D97-AF65-F5344CB8AC3E}">
        <p14:creationId xmlns:p14="http://schemas.microsoft.com/office/powerpoint/2010/main" val="3614112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F1482-FB4E-C076-2360-6BFE289FA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6C0A8-5DC5-CFF6-FA0D-6642F3586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Teaching Kitchen: Nourish Bowls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F0075-CF5A-EB47-C8C7-0885B241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Leafy greens</a:t>
            </a:r>
          </a:p>
          <a:p>
            <a:pPr marL="514350" indent="-514350">
              <a:buAutoNum type="arabicPeriod"/>
            </a:pPr>
            <a:r>
              <a:rPr lang="en-US" dirty="0"/>
              <a:t>Vegetables</a:t>
            </a:r>
          </a:p>
          <a:p>
            <a:pPr marL="514350" indent="-514350">
              <a:buAutoNum type="arabicPeriod"/>
            </a:pPr>
            <a:r>
              <a:rPr lang="en-US" dirty="0"/>
              <a:t>Protein</a:t>
            </a:r>
          </a:p>
          <a:p>
            <a:pPr marL="514350" indent="-514350">
              <a:buAutoNum type="arabicPeriod"/>
            </a:pPr>
            <a:r>
              <a:rPr lang="en-US" dirty="0"/>
              <a:t>Fiber-rich carbs</a:t>
            </a:r>
          </a:p>
          <a:p>
            <a:pPr marL="514350" indent="-514350">
              <a:buAutoNum type="arabicPeriod"/>
            </a:pPr>
            <a:r>
              <a:rPr lang="en-US" dirty="0"/>
              <a:t>Healthy fats</a:t>
            </a:r>
          </a:p>
          <a:p>
            <a:pPr marL="514350" indent="-514350">
              <a:buAutoNum type="arabicPeriod"/>
            </a:pPr>
            <a:r>
              <a:rPr lang="en-US" dirty="0"/>
              <a:t>Toppers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C2245D4-F04F-AB35-D1FC-1B4270CC335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77</a:t>
            </a:r>
          </a:p>
        </p:txBody>
      </p:sp>
    </p:spTree>
    <p:extLst>
      <p:ext uri="{BB962C8B-B14F-4D97-AF65-F5344CB8AC3E}">
        <p14:creationId xmlns:p14="http://schemas.microsoft.com/office/powerpoint/2010/main" val="2886810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1CA80-2DE0-2522-B4F8-893AB9F0B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5DE8E-41EE-824F-AEBA-EEA2CC3F8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Teaching Kitchen: Nourish Bowls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C088E-5358-1FE1-D8EC-D0E0B19E9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Burrito Bowl</a:t>
            </a:r>
          </a:p>
          <a:p>
            <a:r>
              <a:rPr lang="en-US" dirty="0"/>
              <a:t>Mediterranean Bowl</a:t>
            </a:r>
          </a:p>
          <a:p>
            <a:r>
              <a:rPr lang="en-US" dirty="0"/>
              <a:t>Asian Peanut Bowl</a:t>
            </a:r>
          </a:p>
          <a:p>
            <a:r>
              <a:rPr lang="en-US" dirty="0"/>
              <a:t>Tofu Nicoise</a:t>
            </a:r>
          </a:p>
          <a:p>
            <a:r>
              <a:rPr lang="en-US" dirty="0"/>
              <a:t>Tahini Bowl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7E7EB47E-ADB8-FE6C-FE3A-03463C35B9F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78</a:t>
            </a:r>
          </a:p>
        </p:txBody>
      </p:sp>
    </p:spTree>
    <p:extLst>
      <p:ext uri="{BB962C8B-B14F-4D97-AF65-F5344CB8AC3E}">
        <p14:creationId xmlns:p14="http://schemas.microsoft.com/office/powerpoint/2010/main" val="1919912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</a:t>
            </a:r>
            <a:br>
              <a:rPr lang="en-US" sz="4800" dirty="0"/>
            </a:br>
            <a:r>
              <a:rPr lang="en-US" sz="4800" dirty="0"/>
              <a:t>Bean Burgers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A8A74-DF08-6C6D-BFB6-80D939CAA4D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" b="557"/>
          <a:stretch/>
        </p:blipFill>
        <p:spPr>
          <a:xfrm>
            <a:off x="4903229" y="625683"/>
            <a:ext cx="6769121" cy="5455380"/>
          </a:xfrm>
          <a:prstGeom prst="rect">
            <a:avLst/>
          </a:prstGeo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79</a:t>
            </a:r>
          </a:p>
        </p:txBody>
      </p:sp>
    </p:spTree>
    <p:extLst>
      <p:ext uri="{BB962C8B-B14F-4D97-AF65-F5344CB8AC3E}">
        <p14:creationId xmlns:p14="http://schemas.microsoft.com/office/powerpoint/2010/main" val="4164050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80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54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81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43807"/>
            <a:ext cx="3099816" cy="3151737"/>
          </a:xfrm>
        </p:spPr>
        <p:txBody>
          <a:bodyPr anchor="b">
            <a:normAutofit/>
          </a:bodyPr>
          <a:lstStyle/>
          <a:p>
            <a:r>
              <a:rPr lang="en-US" dirty="0"/>
              <a:t>What ingredients will you try in your next nourish bowl? </a:t>
            </a:r>
          </a:p>
          <a:p>
            <a:r>
              <a:rPr lang="en-US" dirty="0"/>
              <a:t>What new grain might you try this week? </a:t>
            </a:r>
          </a:p>
          <a:p>
            <a:r>
              <a:rPr lang="en-US" dirty="0"/>
              <a:t>Consider that quinoa only takes a few minutes to simmer on the stove top!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Describe the benefits of water and fiber in foods</a:t>
            </a:r>
          </a:p>
          <a:p>
            <a:r>
              <a:rPr lang="en-US" dirty="0"/>
              <a:t>Identify the benefits of beans</a:t>
            </a:r>
          </a:p>
          <a:p>
            <a:r>
              <a:rPr lang="en-US" dirty="0"/>
              <a:t>Demonstrate two healthy recipe blueprints for bean and grains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60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Plate Living: Water Fiber Principle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61</a:t>
            </a:r>
          </a:p>
        </p:txBody>
      </p:sp>
      <p:pic>
        <p:nvPicPr>
          <p:cNvPr id="4" name="Picture 3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0336B74D-F5E5-6F7F-25A1-072510E75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 t="13180" r="4582" b="8000"/>
          <a:stretch/>
        </p:blipFill>
        <p:spPr>
          <a:xfrm>
            <a:off x="5272054" y="244660"/>
            <a:ext cx="5642872" cy="63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Plate Fiber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use this fiber guide</a:t>
            </a:r>
          </a:p>
          <a:p>
            <a:r>
              <a:rPr lang="en-US" dirty="0"/>
              <a:t>Where did we get the numbers?</a:t>
            </a:r>
          </a:p>
          <a:p>
            <a:r>
              <a:rPr lang="en-US" dirty="0"/>
              <a:t>No decimals</a:t>
            </a:r>
          </a:p>
          <a:p>
            <a:r>
              <a:rPr lang="en-US" dirty="0"/>
              <a:t>Remember the serving sizes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62</a:t>
            </a:r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Full Plate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6A961-B8E3-EAD0-2544-63D07AB28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foods go in the 75% zone of my meal?</a:t>
            </a:r>
          </a:p>
          <a:p>
            <a:r>
              <a:rPr lang="en-US" dirty="0"/>
              <a:t>What about the 25% foods?</a:t>
            </a:r>
          </a:p>
          <a:p>
            <a:r>
              <a:rPr lang="en-US" dirty="0"/>
              <a:t>Why fiber foods for reaching a healthy weight?</a:t>
            </a:r>
          </a:p>
          <a:p>
            <a:r>
              <a:rPr lang="en-US" dirty="0"/>
              <a:t>Are you eating enough to reach a healthy weight?</a:t>
            </a:r>
          </a:p>
          <a:p>
            <a:r>
              <a:rPr lang="en-US" dirty="0"/>
              <a:t>Did you drink enough?</a:t>
            </a:r>
          </a:p>
          <a:p>
            <a:r>
              <a:rPr lang="en-US" dirty="0"/>
              <a:t>Beware of sabotaging your fiber foods </a:t>
            </a:r>
          </a:p>
          <a:p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63</a:t>
            </a:r>
          </a:p>
        </p:txBody>
      </p:sp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Beans &amp; Peas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64</a:t>
            </a:r>
          </a:p>
        </p:txBody>
      </p:sp>
      <p:pic>
        <p:nvPicPr>
          <p:cNvPr id="4" name="Picture 3" descr="A pile of black beans&#10;&#10;AI-generated content may be incorrect.">
            <a:extLst>
              <a:ext uri="{FF2B5EF4-FFF2-40B4-BE49-F238E27FC236}">
                <a16:creationId xmlns:a16="http://schemas.microsoft.com/office/drawing/2014/main" id="{EA77951A-37FD-C560-146E-9E5A4D0AD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7"/>
          <a:stretch/>
        </p:blipFill>
        <p:spPr>
          <a:xfrm>
            <a:off x="4449260" y="2144889"/>
            <a:ext cx="4058132" cy="2366252"/>
          </a:xfrm>
          <a:prstGeom prst="rect">
            <a:avLst/>
          </a:prstGeom>
        </p:spPr>
      </p:pic>
      <p:pic>
        <p:nvPicPr>
          <p:cNvPr id="9" name="Picture 8" descr="A pile of beans with red speckled spots&#10;&#10;AI-generated content may be incorrect.">
            <a:extLst>
              <a:ext uri="{FF2B5EF4-FFF2-40B4-BE49-F238E27FC236}">
                <a16:creationId xmlns:a16="http://schemas.microsoft.com/office/drawing/2014/main" id="{84CBEA15-1A68-3043-F2DC-3D2D9AF08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8"/>
          <a:stretch/>
        </p:blipFill>
        <p:spPr>
          <a:xfrm>
            <a:off x="5918402" y="4195022"/>
            <a:ext cx="4714754" cy="2278232"/>
          </a:xfrm>
          <a:prstGeom prst="rect">
            <a:avLst/>
          </a:prstGeom>
        </p:spPr>
      </p:pic>
      <p:pic>
        <p:nvPicPr>
          <p:cNvPr id="7" name="Picture 6" descr="A pile of black eyed peas&#10;&#10;AI-generated content may be incorrect.">
            <a:extLst>
              <a:ext uri="{FF2B5EF4-FFF2-40B4-BE49-F238E27FC236}">
                <a16:creationId xmlns:a16="http://schemas.microsoft.com/office/drawing/2014/main" id="{A3987D16-B8BC-EDD3-53A8-C3C17F6DD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44" y="3580505"/>
            <a:ext cx="4347682" cy="289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Beverages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66</a:t>
            </a:r>
          </a:p>
        </p:txBody>
      </p:sp>
      <p:pic>
        <p:nvPicPr>
          <p:cNvPr id="4" name="Picture 3" descr="A large plastic bottle of water&#10;&#10;AI-generated content may be incorrect.">
            <a:extLst>
              <a:ext uri="{FF2B5EF4-FFF2-40B4-BE49-F238E27FC236}">
                <a16:creationId xmlns:a16="http://schemas.microsoft.com/office/drawing/2014/main" id="{DEF533C6-D3B0-B87F-355E-3296CDEB6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387" y="2278816"/>
            <a:ext cx="2343391" cy="4128832"/>
          </a:xfrm>
          <a:prstGeom prst="rect">
            <a:avLst/>
          </a:prstGeom>
        </p:spPr>
      </p:pic>
      <p:pic>
        <p:nvPicPr>
          <p:cNvPr id="7" name="Picture 6" descr="A close up of a drink&#10;&#10;AI-generated content may be incorrect.">
            <a:extLst>
              <a:ext uri="{FF2B5EF4-FFF2-40B4-BE49-F238E27FC236}">
                <a16:creationId xmlns:a16="http://schemas.microsoft.com/office/drawing/2014/main" id="{B75CDBD7-B528-9C2F-1F7E-F04BA61BD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8" t="8000" r="15199" b="53924"/>
          <a:stretch/>
        </p:blipFill>
        <p:spPr>
          <a:xfrm>
            <a:off x="5918525" y="2806525"/>
            <a:ext cx="3501186" cy="307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D9BE5-F372-E4AE-A9D6-734A842A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4AD7-031E-FA57-897A-821032C8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Grains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A2FF73C-76D8-CD34-5C72-EF72D2CB082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67</a:t>
            </a:r>
          </a:p>
        </p:txBody>
      </p:sp>
      <p:pic>
        <p:nvPicPr>
          <p:cNvPr id="7" name="Picture 6" descr="A bowl of food with a leaf on top&#10;&#10;AI-generated content may be incorrect.">
            <a:extLst>
              <a:ext uri="{FF2B5EF4-FFF2-40B4-BE49-F238E27FC236}">
                <a16:creationId xmlns:a16="http://schemas.microsoft.com/office/drawing/2014/main" id="{1B920A6D-764D-EE71-813F-E417A3BB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01" y="2815176"/>
            <a:ext cx="5054600" cy="3530600"/>
          </a:xfrm>
          <a:prstGeom prst="rect">
            <a:avLst/>
          </a:prstGeom>
        </p:spPr>
      </p:pic>
      <p:pic>
        <p:nvPicPr>
          <p:cNvPr id="8" name="Picture 7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52654DB5-EF07-B061-01E1-C99AB714F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0" t="61275" r="41169" b="26754"/>
          <a:stretch/>
        </p:blipFill>
        <p:spPr>
          <a:xfrm>
            <a:off x="8427567" y="2239229"/>
            <a:ext cx="2880402" cy="2162952"/>
          </a:xfrm>
          <a:prstGeom prst="rect">
            <a:avLst/>
          </a:prstGeom>
        </p:spPr>
      </p:pic>
      <p:pic>
        <p:nvPicPr>
          <p:cNvPr id="10" name="Picture 9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8548952C-4399-835A-74D3-7C3337660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4" t="61275" r="19150" b="26754"/>
          <a:stretch/>
        </p:blipFill>
        <p:spPr>
          <a:xfrm>
            <a:off x="884031" y="3621798"/>
            <a:ext cx="2880402" cy="2154062"/>
          </a:xfrm>
          <a:prstGeom prst="rect">
            <a:avLst/>
          </a:prstGeom>
        </p:spPr>
      </p:pic>
      <p:pic>
        <p:nvPicPr>
          <p:cNvPr id="9" name="Picture 8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38C1FD1-A9B5-88D5-87EF-909DB62FD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3" t="64715" r="66049" b="26960"/>
          <a:stretch/>
        </p:blipFill>
        <p:spPr>
          <a:xfrm>
            <a:off x="2567566" y="2392983"/>
            <a:ext cx="1900716" cy="17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37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BA3AA-3DE9-56DD-F24F-E0C09508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88AD0-185D-4E98-0427-C0E86854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Fruit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1CD5A1B-1B1C-486A-A7FE-320229C8881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68</a:t>
            </a:r>
          </a:p>
        </p:txBody>
      </p:sp>
      <p:pic>
        <p:nvPicPr>
          <p:cNvPr id="9" name="Picture 8" descr="A mango with a cut in half&#10;&#10;AI-generated content may be incorrect.">
            <a:extLst>
              <a:ext uri="{FF2B5EF4-FFF2-40B4-BE49-F238E27FC236}">
                <a16:creationId xmlns:a16="http://schemas.microsoft.com/office/drawing/2014/main" id="{E31E6292-48C2-2C96-F76F-BB8C87494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04" y="3475931"/>
            <a:ext cx="3062746" cy="3062746"/>
          </a:xfrm>
          <a:prstGeom prst="rect">
            <a:avLst/>
          </a:prstGeom>
        </p:spPr>
      </p:pic>
      <p:pic>
        <p:nvPicPr>
          <p:cNvPr id="11" name="Picture 10" descr="A pile of pineapple slices&#10;&#10;AI-generated content may be incorrect.">
            <a:extLst>
              <a:ext uri="{FF2B5EF4-FFF2-40B4-BE49-F238E27FC236}">
                <a16:creationId xmlns:a16="http://schemas.microsoft.com/office/drawing/2014/main" id="{9D14F15B-4C23-0B7E-1459-34C0AD158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072" y="4327638"/>
            <a:ext cx="3062747" cy="2105639"/>
          </a:xfrm>
          <a:prstGeom prst="rect">
            <a:avLst/>
          </a:prstGeom>
        </p:spPr>
      </p:pic>
      <p:pic>
        <p:nvPicPr>
          <p:cNvPr id="13" name="Picture 12" descr="A close-up of a red apple&#10;&#10;AI-generated content may be incorrect.">
            <a:extLst>
              <a:ext uri="{FF2B5EF4-FFF2-40B4-BE49-F238E27FC236}">
                <a16:creationId xmlns:a16="http://schemas.microsoft.com/office/drawing/2014/main" id="{A6A1C7E2-5E28-8FC1-2B8A-340AA7C9E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974" y="2041638"/>
            <a:ext cx="3225800" cy="2286000"/>
          </a:xfrm>
          <a:prstGeom prst="rect">
            <a:avLst/>
          </a:prstGeom>
        </p:spPr>
      </p:pic>
      <p:pic>
        <p:nvPicPr>
          <p:cNvPr id="4" name="Picture 3" descr="Two strawberries on a black background&#10;&#10;AI-generated content may be incorrect.">
            <a:extLst>
              <a:ext uri="{FF2B5EF4-FFF2-40B4-BE49-F238E27FC236}">
                <a16:creationId xmlns:a16="http://schemas.microsoft.com/office/drawing/2014/main" id="{0198B075-E418-07DD-3141-0155ADEF5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4173">
            <a:off x="2926850" y="1516672"/>
            <a:ext cx="5785134" cy="4470331"/>
          </a:xfrm>
          <a:prstGeom prst="rect">
            <a:avLst/>
          </a:prstGeom>
        </p:spPr>
      </p:pic>
      <p:pic>
        <p:nvPicPr>
          <p:cNvPr id="15" name="Picture 14" descr="A pile of blueberries&#10;&#10;AI-generated content may be incorrect.">
            <a:extLst>
              <a:ext uri="{FF2B5EF4-FFF2-40B4-BE49-F238E27FC236}">
                <a16:creationId xmlns:a16="http://schemas.microsoft.com/office/drawing/2014/main" id="{6BA0ABBB-70CF-F0EA-5535-BB4105E32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2361489"/>
            <a:ext cx="3351581" cy="222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15975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2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A69E20-8CA2-4A8F-B962-F0079020C0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038b0-66e5-4410-bc3e-dc44eadfe0be"/>
    <ds:schemaRef ds:uri="d2b2422a-6b85-4aef-ba76-3ffd2c25d2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370</Words>
  <Application>Microsoft Office PowerPoint</Application>
  <PresentationFormat>Widescreen</PresentationFormat>
  <Paragraphs>80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AccentBoxVTI</vt:lpstr>
      <vt:lpstr>Session 4</vt:lpstr>
      <vt:lpstr>Learning Objectives</vt:lpstr>
      <vt:lpstr>Full Plate Living: Water Fiber Principle</vt:lpstr>
      <vt:lpstr>Full Plate Fiber Guide</vt:lpstr>
      <vt:lpstr>The Full Plate Approach</vt:lpstr>
      <vt:lpstr>Beans &amp; Peas</vt:lpstr>
      <vt:lpstr>Beverages</vt:lpstr>
      <vt:lpstr>Grains</vt:lpstr>
      <vt:lpstr>Fruit</vt:lpstr>
      <vt:lpstr>Vegetables</vt:lpstr>
      <vt:lpstr>More than Just Fiber</vt:lpstr>
      <vt:lpstr>How to Cook Dried Beans</vt:lpstr>
      <vt:lpstr>How to Cook Dried Beans</vt:lpstr>
      <vt:lpstr>Teaching Kitchen: Nourish Bowls</vt:lpstr>
      <vt:lpstr>Teaching Kitchen: Nourish Bowls</vt:lpstr>
      <vt:lpstr>Teaching Kitchen:  Bean Burgers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18</cp:revision>
  <dcterms:created xsi:type="dcterms:W3CDTF">2025-02-13T23:01:21Z</dcterms:created>
  <dcterms:modified xsi:type="dcterms:W3CDTF">2026-06-30T18:24:20Z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