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72" r:id="rId5"/>
    <p:sldId id="273" r:id="rId6"/>
    <p:sldId id="274" r:id="rId7"/>
    <p:sldId id="268" r:id="rId8"/>
    <p:sldId id="275" r:id="rId9"/>
    <p:sldId id="276" r:id="rId10"/>
    <p:sldId id="285" r:id="rId11"/>
    <p:sldId id="277" r:id="rId12"/>
    <p:sldId id="278" r:id="rId13"/>
    <p:sldId id="269" r:id="rId14"/>
    <p:sldId id="282" r:id="rId15"/>
    <p:sldId id="284" r:id="rId16"/>
    <p:sldId id="26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09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8A7066-C17E-BD8F-DC44-EACF70C401CC}" v="4" dt="2026-06-30T18:23:02.2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7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200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lie Casey" userId="S::lcasey@lifestylemedicine.org::912508cf-b174-40f0-8a9e-8cccb2796443" providerId="AD" clId="Web-{6A8A7066-C17E-BD8F-DC44-EACF70C401CC}"/>
    <pc:docChg chg="modSld">
      <pc:chgData name="Leslie Casey" userId="S::lcasey@lifestylemedicine.org::912508cf-b174-40f0-8a9e-8cccb2796443" providerId="AD" clId="Web-{6A8A7066-C17E-BD8F-DC44-EACF70C401CC}" dt="2026-06-30T18:23:02.222" v="2" actId="1076"/>
      <pc:docMkLst>
        <pc:docMk/>
      </pc:docMkLst>
      <pc:sldChg chg="addSp delSp modSp">
        <pc:chgData name="Leslie Casey" userId="S::lcasey@lifestylemedicine.org::912508cf-b174-40f0-8a9e-8cccb2796443" providerId="AD" clId="Web-{6A8A7066-C17E-BD8F-DC44-EACF70C401CC}" dt="2026-06-30T18:23:02.222" v="2" actId="1076"/>
        <pc:sldMkLst>
          <pc:docMk/>
          <pc:sldMk cId="76498817" sldId="272"/>
        </pc:sldMkLst>
        <pc:picChg chg="add mod">
          <ac:chgData name="Leslie Casey" userId="S::lcasey@lifestylemedicine.org::912508cf-b174-40f0-8a9e-8cccb2796443" providerId="AD" clId="Web-{6A8A7066-C17E-BD8F-DC44-EACF70C401CC}" dt="2026-06-30T18:23:02.222" v="2" actId="1076"/>
          <ac:picMkLst>
            <pc:docMk/>
            <pc:sldMk cId="76498817" sldId="272"/>
            <ac:picMk id="2" creationId="{44F1070F-C58B-A659-98B9-F540773A434A}"/>
          </ac:picMkLst>
        </pc:picChg>
        <pc:picChg chg="del">
          <ac:chgData name="Leslie Casey" userId="S::lcasey@lifestylemedicine.org::912508cf-b174-40f0-8a9e-8cccb2796443" providerId="AD" clId="Web-{6A8A7066-C17E-BD8F-DC44-EACF70C401CC}" dt="2026-06-30T18:22:49.082" v="0"/>
          <ac:picMkLst>
            <pc:docMk/>
            <pc:sldMk cId="76498817" sldId="272"/>
            <ac:picMk id="11" creationId="{E00EF9BF-7674-FDE7-545D-532B4B8F1B3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400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88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0830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7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617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161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146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924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08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6/30/2026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347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3E809-85BB-A2BF-9AC8-5AC8D225E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E6503A99-53A8-7E97-0E24-E268336954AB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45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E88DE329-8DD2-ABE4-83DD-B26C08F225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Session 3</a:t>
            </a:r>
          </a:p>
        </p:txBody>
      </p:sp>
      <p:sp>
        <p:nvSpPr>
          <p:cNvPr id="10" name="Subtitle 9">
            <a:extLst>
              <a:ext uri="{FF2B5EF4-FFF2-40B4-BE49-F238E27FC236}">
                <a16:creationId xmlns:a16="http://schemas.microsoft.com/office/drawing/2014/main" id="{98D8D5EA-4500-7A7F-3137-7E01D9060E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Change Your Lifestyle; Transform Your Health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FE5552B-1607-18D4-8033-514BF6017F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9700" y="291116"/>
            <a:ext cx="4311872" cy="1237425"/>
          </a:xfrm>
          <a:prstGeom prst="rect">
            <a:avLst/>
          </a:prstGeom>
        </p:spPr>
      </p:pic>
      <p:pic>
        <p:nvPicPr>
          <p:cNvPr id="2" name="Picture 1" descr="A yellow bowl with vegetables in it&#10;&#10;AI-generated content may be incorrect.">
            <a:extLst>
              <a:ext uri="{FF2B5EF4-FFF2-40B4-BE49-F238E27FC236}">
                <a16:creationId xmlns:a16="http://schemas.microsoft.com/office/drawing/2014/main" id="{44F1070F-C58B-A659-98B9-F540773A4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5109" y="791256"/>
            <a:ext cx="3286125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8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BA3AA-3DE9-56DD-F24F-E0C09508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88AD0-185D-4E98-0427-C0E86854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Boiling Method For Whole Grains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1BBE9-EF7B-85AB-E921-9C991C187B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Boiling can be an alternate method of cooking that works for whole grains that can keep their shape with cooking</a:t>
            </a:r>
          </a:p>
          <a:p>
            <a:pPr lvl="1"/>
            <a:r>
              <a:rPr lang="en-US" dirty="0"/>
              <a:t>rice, quinoa, wheat berries, farro, or barley</a:t>
            </a:r>
          </a:p>
          <a:p>
            <a:r>
              <a:rPr lang="en-US" dirty="0"/>
              <a:t>This method works well if you want to serve whole grains in a salad rather than as a warm side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B1CD5A1B-1B1C-486A-A7FE-320229C88814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54</a:t>
            </a:r>
          </a:p>
        </p:txBody>
      </p:sp>
    </p:spTree>
    <p:extLst>
      <p:ext uri="{BB962C8B-B14F-4D97-AF65-F5344CB8AC3E}">
        <p14:creationId xmlns:p14="http://schemas.microsoft.com/office/powerpoint/2010/main" val="1756015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368490-4245-CC67-1FF7-81270B718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9C588-E6AB-17DD-FF8E-D80A5E401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Set Your </a:t>
            </a:r>
            <a:br>
              <a:rPr lang="en-US" dirty="0"/>
            </a:br>
            <a:r>
              <a:rPr lang="en-US" dirty="0"/>
              <a:t>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FA2A457-75B5-47A5-AE85-DC0BC8CAD83D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56</a:t>
            </a:r>
          </a:p>
        </p:txBody>
      </p:sp>
      <p:pic>
        <p:nvPicPr>
          <p:cNvPr id="3" name="Picture Placeholder 5">
            <a:extLst>
              <a:ext uri="{FF2B5EF4-FFF2-40B4-BE49-F238E27FC236}">
                <a16:creationId xmlns:a16="http://schemas.microsoft.com/office/drawing/2014/main" id="{6FE28EC2-0488-1003-46AE-5C5BDC6335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16550" y="2475387"/>
            <a:ext cx="5491420" cy="190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99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C06683-973F-6858-EFB3-D31F4A0C2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91B4B-F891-477A-A328-5054E987F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Rate Your Goals and Strategize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C7BE472D-35DD-EDEC-1283-6CA6DB09D708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57</a:t>
            </a:r>
          </a:p>
        </p:txBody>
      </p:sp>
    </p:spTree>
    <p:extLst>
      <p:ext uri="{BB962C8B-B14F-4D97-AF65-F5344CB8AC3E}">
        <p14:creationId xmlns:p14="http://schemas.microsoft.com/office/powerpoint/2010/main" val="4410569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24F74B-66B6-4461-BC84-2EE4ADAB9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6A63E8-81D1-4FA6-AC38-30BB4F296D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2501463"/>
            <a:ext cx="3099816" cy="2994082"/>
          </a:xfrm>
        </p:spPr>
        <p:txBody>
          <a:bodyPr anchor="b">
            <a:normAutofit/>
          </a:bodyPr>
          <a:lstStyle/>
          <a:p>
            <a:r>
              <a:rPr lang="en-US" dirty="0"/>
              <a:t>Think about having a movie night with important people in your life. </a:t>
            </a:r>
          </a:p>
          <a:p>
            <a:r>
              <a:rPr lang="en-US" dirty="0"/>
              <a:t>Will this help to gain support you on your health journey? Will it reinforce what you’ve learned?</a:t>
            </a: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F723F37-36CD-F229-F7AC-585827600A2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1121050"/>
            <a:ext cx="4597895" cy="4597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049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7EA6B-860F-16BF-2062-4077EB302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2F3B5-80D5-7678-2B47-EFC6E42BB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22DD7-449F-8C00-08BE-5EE5B52025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Define fiber and identify fiber-rich foods</a:t>
            </a:r>
          </a:p>
          <a:p>
            <a:r>
              <a:rPr lang="en-US" dirty="0"/>
              <a:t>List whole grains</a:t>
            </a:r>
          </a:p>
          <a:p>
            <a:r>
              <a:rPr lang="en-US" dirty="0"/>
              <a:t>Set your SMART Goals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F86E329-D7DC-9BE5-84EA-0A6B31D830FE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46</a:t>
            </a:r>
          </a:p>
        </p:txBody>
      </p:sp>
    </p:spTree>
    <p:extLst>
      <p:ext uri="{BB962C8B-B14F-4D97-AF65-F5344CB8AC3E}">
        <p14:creationId xmlns:p14="http://schemas.microsoft.com/office/powerpoint/2010/main" val="3441776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5A06F-AE06-1701-5D20-BE2F1D789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120-9D46-6B16-2734-6AB848CB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Full Plate Living: </a:t>
            </a:r>
            <a:br>
              <a:rPr lang="en-US" dirty="0"/>
            </a:br>
            <a:r>
              <a:rPr lang="en-US" dirty="0"/>
              <a:t>Getting Whole Fiber Foods onto Your Plate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AC267F-CE7F-E15D-3688-3E94E40E13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can this program actually help me achieve my health goals?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8338FEC6-B5A5-650F-888E-6CC5B44C4929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47</a:t>
            </a:r>
          </a:p>
        </p:txBody>
      </p:sp>
      <p:pic>
        <p:nvPicPr>
          <p:cNvPr id="5" name="Picture 4" descr="A person sitting at a table&#10;&#10;AI-generated content may be incorrect.">
            <a:extLst>
              <a:ext uri="{FF2B5EF4-FFF2-40B4-BE49-F238E27FC236}">
                <a16:creationId xmlns:a16="http://schemas.microsoft.com/office/drawing/2014/main" id="{CA62DAA4-D13B-268F-65EA-158610E629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038" y="3429000"/>
            <a:ext cx="73025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993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1759ED-D8D1-7FD5-F390-F350A2F49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C5602-8C10-CC9E-4267-DD872C83C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Fiber Foods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8F3574-BA4E-4547-A7BF-0D9A964B7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Thousands of healthy choices fall within 5 food groups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Fruits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Beans and peas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Vegetables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Cooked whole grains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Nuts and seeds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30D205B-FDA9-F762-46A1-C1208A54CF71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48</a:t>
            </a:r>
          </a:p>
        </p:txBody>
      </p:sp>
      <p:pic>
        <p:nvPicPr>
          <p:cNvPr id="5" name="Picture 4" descr="A pile of pistachios&#10;&#10;AI-generated content may be incorrect.">
            <a:extLst>
              <a:ext uri="{FF2B5EF4-FFF2-40B4-BE49-F238E27FC236}">
                <a16:creationId xmlns:a16="http://schemas.microsoft.com/office/drawing/2014/main" id="{1E153F70-B3E1-120D-F33A-979AF3F51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125" y="2959975"/>
            <a:ext cx="3650788" cy="2159204"/>
          </a:xfrm>
          <a:prstGeom prst="rect">
            <a:avLst/>
          </a:prstGeom>
        </p:spPr>
      </p:pic>
      <p:pic>
        <p:nvPicPr>
          <p:cNvPr id="8" name="Picture 7" descr="A half of an avocado with a seed in it&#10;&#10;AI-generated content may be incorrect.">
            <a:extLst>
              <a:ext uri="{FF2B5EF4-FFF2-40B4-BE49-F238E27FC236}">
                <a16:creationId xmlns:a16="http://schemas.microsoft.com/office/drawing/2014/main" id="{D1EC3003-173F-247A-A8DE-ADA26493D8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205" y="3760279"/>
            <a:ext cx="4089400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50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D72DA2-C6CA-468A-D132-5B6219BC6C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911641-C717-602D-2055-BB735CA1A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Can All Fiber Foods Help You Reach </a:t>
            </a:r>
            <a:br>
              <a:rPr lang="en-US" dirty="0"/>
            </a:br>
            <a:r>
              <a:rPr lang="en-US" dirty="0"/>
              <a:t>a Healthy Weight?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551F7A08-7234-7616-E2D4-3B730D64CE9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49</a:t>
            </a:r>
          </a:p>
        </p:txBody>
      </p:sp>
      <p:pic>
        <p:nvPicPr>
          <p:cNvPr id="7" name="Picture 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32F8B21C-39E8-6FB9-9EEC-7E7CC36086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9" t="13187" r="17892" b="74842"/>
          <a:stretch/>
        </p:blipFill>
        <p:spPr>
          <a:xfrm>
            <a:off x="1115570" y="2228404"/>
            <a:ext cx="4697797" cy="1179576"/>
          </a:xfrm>
          <a:prstGeom prst="rect">
            <a:avLst/>
          </a:prstGeom>
        </p:spPr>
      </p:pic>
      <p:pic>
        <p:nvPicPr>
          <p:cNvPr id="13" name="Picture 12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E2CBE944-7C67-E8A2-C0C3-4DB0B52ED6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2" t="33348" r="39147" b="58326"/>
          <a:stretch/>
        </p:blipFill>
        <p:spPr>
          <a:xfrm>
            <a:off x="1022077" y="3997767"/>
            <a:ext cx="3268716" cy="820389"/>
          </a:xfrm>
          <a:prstGeom prst="rect">
            <a:avLst/>
          </a:prstGeom>
        </p:spPr>
      </p:pic>
      <p:pic>
        <p:nvPicPr>
          <p:cNvPr id="15" name="Picture 14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64662A6A-B7FE-5218-5E44-E68D169640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50" t="45883" r="19150" b="42146"/>
          <a:stretch/>
        </p:blipFill>
        <p:spPr>
          <a:xfrm>
            <a:off x="1115568" y="5048758"/>
            <a:ext cx="4697797" cy="1179576"/>
          </a:xfrm>
          <a:prstGeom prst="rect">
            <a:avLst/>
          </a:prstGeom>
        </p:spPr>
      </p:pic>
      <p:pic>
        <p:nvPicPr>
          <p:cNvPr id="17" name="Picture 16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EC41F9EA-0544-DD29-3CAE-B38984EA4E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00" t="61275" r="19150" b="26754"/>
          <a:stretch/>
        </p:blipFill>
        <p:spPr>
          <a:xfrm>
            <a:off x="8036326" y="2839211"/>
            <a:ext cx="3247370" cy="1179576"/>
          </a:xfrm>
          <a:prstGeom prst="rect">
            <a:avLst/>
          </a:prstGeom>
        </p:spPr>
      </p:pic>
      <p:pic>
        <p:nvPicPr>
          <p:cNvPr id="19" name="Picture 18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8C79DA7C-1403-FA2D-8E52-F3B4D06FD9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06" t="77190" r="17412" b="10838"/>
          <a:stretch/>
        </p:blipFill>
        <p:spPr>
          <a:xfrm>
            <a:off x="7889181" y="4249388"/>
            <a:ext cx="3394514" cy="1179576"/>
          </a:xfrm>
          <a:prstGeom prst="rect">
            <a:avLst/>
          </a:prstGeom>
        </p:spPr>
      </p:pic>
      <p:pic>
        <p:nvPicPr>
          <p:cNvPr id="21" name="Picture 20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F282A464-CE22-8A36-72D1-095FA2363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42" t="29703" r="18165" b="59022"/>
          <a:stretch/>
        </p:blipFill>
        <p:spPr>
          <a:xfrm>
            <a:off x="4510797" y="3638582"/>
            <a:ext cx="1377569" cy="1110995"/>
          </a:xfrm>
          <a:prstGeom prst="rect">
            <a:avLst/>
          </a:prstGeom>
        </p:spPr>
      </p:pic>
      <p:pic>
        <p:nvPicPr>
          <p:cNvPr id="23" name="Picture 22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A044A82A-2D54-E469-2971-7DB5C4F86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1" t="80620" r="62526" b="11054"/>
          <a:stretch/>
        </p:blipFill>
        <p:spPr>
          <a:xfrm>
            <a:off x="6499671" y="4428980"/>
            <a:ext cx="1377569" cy="820389"/>
          </a:xfrm>
          <a:prstGeom prst="rect">
            <a:avLst/>
          </a:prstGeom>
        </p:spPr>
      </p:pic>
      <p:pic>
        <p:nvPicPr>
          <p:cNvPr id="24" name="Picture 23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C68EF474-D39D-7224-AFE7-669212A9A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3" t="64715" r="64009" b="26960"/>
          <a:stretch/>
        </p:blipFill>
        <p:spPr>
          <a:xfrm>
            <a:off x="6843955" y="3198397"/>
            <a:ext cx="1045226" cy="82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2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E7EC-3EFF-17E4-2063-DCB59C633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8A563-C435-D211-730C-2A3B688F6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Powering Up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92151235-6605-7EA3-46B3-5D14E5B8AEA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50</a:t>
            </a:r>
          </a:p>
        </p:txBody>
      </p:sp>
      <p:pic>
        <p:nvPicPr>
          <p:cNvPr id="4" name="Picture 3" descr="A close-up of food&#10;&#10;AI-generated content may be incorrect.">
            <a:extLst>
              <a:ext uri="{FF2B5EF4-FFF2-40B4-BE49-F238E27FC236}">
                <a16:creationId xmlns:a16="http://schemas.microsoft.com/office/drawing/2014/main" id="{8BA4F080-496D-51D5-1349-434979232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52644"/>
          <a:stretch/>
        </p:blipFill>
        <p:spPr>
          <a:xfrm>
            <a:off x="177087" y="3532996"/>
            <a:ext cx="6412230" cy="2823290"/>
          </a:xfrm>
          <a:prstGeom prst="rect">
            <a:avLst/>
          </a:prstGeom>
        </p:spPr>
      </p:pic>
      <p:pic>
        <p:nvPicPr>
          <p:cNvPr id="5" name="Picture 4" descr="A close-up of food&#10;&#10;AI-generated content may be incorrect.">
            <a:extLst>
              <a:ext uri="{FF2B5EF4-FFF2-40B4-BE49-F238E27FC236}">
                <a16:creationId xmlns:a16="http://schemas.microsoft.com/office/drawing/2014/main" id="{822205AF-9837-E82D-FBA9-E91BD5B9BB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t="55027" r="9357" b="10950"/>
          <a:stretch/>
        </p:blipFill>
        <p:spPr>
          <a:xfrm>
            <a:off x="6327230" y="2234439"/>
            <a:ext cx="5433848" cy="282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09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C314A-9DE1-77D7-05C2-455FF5DCA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BDD74-2E11-6719-297F-8DA95CA15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Powering Up Practice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670AA02C-B563-0DF7-BD81-F7A452816E87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51</a:t>
            </a:r>
          </a:p>
        </p:txBody>
      </p:sp>
    </p:spTree>
    <p:extLst>
      <p:ext uri="{BB962C8B-B14F-4D97-AF65-F5344CB8AC3E}">
        <p14:creationId xmlns:p14="http://schemas.microsoft.com/office/powerpoint/2010/main" val="632976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0A1BFF-E108-EA2C-514F-9F97A3B31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C16AC-4991-0779-C929-39A214749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Whole Grains to Live By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3F6FBF1C-AD7A-C07D-9BA3-FCCA513C165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52</a:t>
            </a:r>
          </a:p>
        </p:txBody>
      </p:sp>
      <p:pic>
        <p:nvPicPr>
          <p:cNvPr id="4" name="Picture 3" descr="A page of a diagram&#10;&#10;AI-generated content may be incorrect.">
            <a:extLst>
              <a:ext uri="{FF2B5EF4-FFF2-40B4-BE49-F238E27FC236}">
                <a16:creationId xmlns:a16="http://schemas.microsoft.com/office/drawing/2014/main" id="{E811AE0A-35FE-AD1D-899B-0B00596DD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77" b="47126"/>
          <a:stretch/>
        </p:blipFill>
        <p:spPr>
          <a:xfrm>
            <a:off x="2506179" y="2620104"/>
            <a:ext cx="7179641" cy="3047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860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D9BE5-F372-E4AE-A9D6-734A842ACD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C4AD7-031E-FA57-897A-821032C8C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Method For Cooking Whole Grains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41A7E-E37D-140D-9CEA-4A05AB0E58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Rinse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Transfer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Add water &amp; cook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Stand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Eat or store</a:t>
            </a:r>
          </a:p>
        </p:txBody>
      </p:sp>
      <p:sp>
        <p:nvSpPr>
          <p:cNvPr id="6" name="Hexagon 5">
            <a:extLst>
              <a:ext uri="{FF2B5EF4-FFF2-40B4-BE49-F238E27FC236}">
                <a16:creationId xmlns:a16="http://schemas.microsoft.com/office/drawing/2014/main" id="{DA2FF73C-76D8-CD34-5C72-EF72D2CB0823}"/>
              </a:ext>
            </a:extLst>
          </p:cNvPr>
          <p:cNvSpPr/>
          <p:nvPr/>
        </p:nvSpPr>
        <p:spPr>
          <a:xfrm rot="20969571">
            <a:off x="11351382" y="6079210"/>
            <a:ext cx="620119" cy="533132"/>
          </a:xfrm>
          <a:prstGeom prst="hexagon">
            <a:avLst/>
          </a:prstGeom>
          <a:solidFill>
            <a:schemeClr val="accent3"/>
          </a:solidFill>
          <a:ln w="190500" cap="rnd">
            <a:solidFill>
              <a:schemeClr val="accent3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87413"/>
                      <a:gd name="connsiteY0" fmla="*/ 319914 h 639827"/>
                      <a:gd name="connsiteX1" fmla="*/ 159957 w 687413"/>
                      <a:gd name="connsiteY1" fmla="*/ 0 h 639827"/>
                      <a:gd name="connsiteX2" fmla="*/ 527456 w 687413"/>
                      <a:gd name="connsiteY2" fmla="*/ 0 h 639827"/>
                      <a:gd name="connsiteX3" fmla="*/ 687413 w 687413"/>
                      <a:gd name="connsiteY3" fmla="*/ 319914 h 639827"/>
                      <a:gd name="connsiteX4" fmla="*/ 527456 w 687413"/>
                      <a:gd name="connsiteY4" fmla="*/ 639827 h 639827"/>
                      <a:gd name="connsiteX5" fmla="*/ 159957 w 687413"/>
                      <a:gd name="connsiteY5" fmla="*/ 639827 h 639827"/>
                      <a:gd name="connsiteX6" fmla="*/ 0 w 687413"/>
                      <a:gd name="connsiteY6" fmla="*/ 319914 h 63982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687413" h="639827" fill="none" extrusionOk="0">
                        <a:moveTo>
                          <a:pt x="0" y="319914"/>
                        </a:moveTo>
                        <a:cubicBezTo>
                          <a:pt x="73967" y="176982"/>
                          <a:pt x="117000" y="110825"/>
                          <a:pt x="159957" y="0"/>
                        </a:cubicBezTo>
                        <a:cubicBezTo>
                          <a:pt x="307474" y="-7387"/>
                          <a:pt x="355321" y="4696"/>
                          <a:pt x="527456" y="0"/>
                        </a:cubicBezTo>
                        <a:cubicBezTo>
                          <a:pt x="577393" y="60997"/>
                          <a:pt x="644532" y="258588"/>
                          <a:pt x="687413" y="319914"/>
                        </a:cubicBezTo>
                        <a:cubicBezTo>
                          <a:pt x="597263" y="471761"/>
                          <a:pt x="576278" y="570957"/>
                          <a:pt x="527456" y="639827"/>
                        </a:cubicBezTo>
                        <a:cubicBezTo>
                          <a:pt x="430719" y="635960"/>
                          <a:pt x="335884" y="645547"/>
                          <a:pt x="159957" y="639827"/>
                        </a:cubicBezTo>
                        <a:cubicBezTo>
                          <a:pt x="112064" y="511243"/>
                          <a:pt x="83767" y="474883"/>
                          <a:pt x="0" y="319914"/>
                        </a:cubicBezTo>
                        <a:close/>
                      </a:path>
                      <a:path w="687413" h="639827" stroke="0" extrusionOk="0">
                        <a:moveTo>
                          <a:pt x="0" y="319914"/>
                        </a:moveTo>
                        <a:cubicBezTo>
                          <a:pt x="51343" y="238210"/>
                          <a:pt x="123526" y="66383"/>
                          <a:pt x="159957" y="0"/>
                        </a:cubicBezTo>
                        <a:cubicBezTo>
                          <a:pt x="298677" y="11582"/>
                          <a:pt x="383517" y="-9810"/>
                          <a:pt x="527456" y="0"/>
                        </a:cubicBezTo>
                        <a:cubicBezTo>
                          <a:pt x="579016" y="90904"/>
                          <a:pt x="631660" y="222501"/>
                          <a:pt x="687413" y="319914"/>
                        </a:cubicBezTo>
                        <a:cubicBezTo>
                          <a:pt x="626540" y="418438"/>
                          <a:pt x="595382" y="475427"/>
                          <a:pt x="527456" y="639827"/>
                        </a:cubicBezTo>
                        <a:cubicBezTo>
                          <a:pt x="365185" y="656138"/>
                          <a:pt x="247531" y="655420"/>
                          <a:pt x="159957" y="639827"/>
                        </a:cubicBezTo>
                        <a:cubicBezTo>
                          <a:pt x="86513" y="485536"/>
                          <a:pt x="33856" y="404040"/>
                          <a:pt x="0" y="31991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400" dirty="0"/>
              <a:t>pg. 53</a:t>
            </a:r>
          </a:p>
        </p:txBody>
      </p:sp>
    </p:spTree>
    <p:extLst>
      <p:ext uri="{BB962C8B-B14F-4D97-AF65-F5344CB8AC3E}">
        <p14:creationId xmlns:p14="http://schemas.microsoft.com/office/powerpoint/2010/main" val="3707037402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B38F9C3B51044E8E3EA095A52C76F5" ma:contentTypeVersion="20" ma:contentTypeDescription="Create a new document." ma:contentTypeScope="" ma:versionID="a9ba5c1b0550d1e13676b81ab8c45b0c">
  <xsd:schema xmlns:xsd="http://www.w3.org/2001/XMLSchema" xmlns:xs="http://www.w3.org/2001/XMLSchema" xmlns:p="http://schemas.microsoft.com/office/2006/metadata/properties" xmlns:ns2="f41038b0-66e5-4410-bc3e-dc44eadfe0be" xmlns:ns3="d2b2422a-6b85-4aef-ba76-3ffd2c25d291" targetNamespace="http://schemas.microsoft.com/office/2006/metadata/properties" ma:root="true" ma:fieldsID="8e2a17de9eadd15b879990a5de81d00d" ns2:_="" ns3:_="">
    <xsd:import namespace="f41038b0-66e5-4410-bc3e-dc44eadfe0be"/>
    <xsd:import namespace="d2b2422a-6b85-4aef-ba76-3ffd2c25d2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3:SharedWithUsers" minOccurs="0"/>
                <xsd:element ref="ns3:SharedWithDetails" minOccurs="0"/>
                <xsd:element ref="ns2:Not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1038b0-66e5-4410-bc3e-dc44eadfe0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Note" ma:index="19" nillable="true" ma:displayName="Note" ma:format="Dropdown" ma:internalName="Note">
      <xsd:simpleType>
        <xsd:restriction base="dms:Text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beab39f-607a-47d8-94d8-6085495281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b2422a-6b85-4aef-ba76-3ffd2c25d29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49f9479d-bfe5-429e-a792-98954cab8f10}" ma:internalName="TaxCatchAll" ma:showField="CatchAllData" ma:web="d2b2422a-6b85-4aef-ba76-3ffd2c25d2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1038b0-66e5-4410-bc3e-dc44eadfe0be">
      <Terms xmlns="http://schemas.microsoft.com/office/infopath/2007/PartnerControls"/>
    </lcf76f155ced4ddcb4097134ff3c332f>
    <TaxCatchAll xmlns="d2b2422a-6b85-4aef-ba76-3ffd2c25d291" xsi:nil="true"/>
    <Note xmlns="f41038b0-66e5-4410-bc3e-dc44eadfe0be" xsi:nil="true"/>
  </documentManagement>
</p:properties>
</file>

<file path=customXml/itemProps1.xml><?xml version="1.0" encoding="utf-8"?>
<ds:datastoreItem xmlns:ds="http://schemas.openxmlformats.org/officeDocument/2006/customXml" ds:itemID="{A8D620EC-D00F-4422-9960-40912793775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418C1CB-D1B8-4850-9615-C87EC0766702}"/>
</file>

<file path=customXml/itemProps3.xml><?xml version="1.0" encoding="utf-8"?>
<ds:datastoreItem xmlns:ds="http://schemas.openxmlformats.org/officeDocument/2006/customXml" ds:itemID="{9591AC49-C2CE-4463-90A3-BF75F471B859}">
  <ds:schemaRefs>
    <ds:schemaRef ds:uri="http://schemas.microsoft.com/office/2006/metadata/properties"/>
    <ds:schemaRef ds:uri="http://schemas.microsoft.com/office/infopath/2007/PartnerControls"/>
    <ds:schemaRef ds:uri="f41038b0-66e5-4410-bc3e-dc44eadfe0be"/>
    <ds:schemaRef ds:uri="d2b2422a-6b85-4aef-ba76-3ffd2c25d29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310</TotalTime>
  <Words>245</Words>
  <Application>Microsoft Office PowerPoint</Application>
  <PresentationFormat>Widescreen</PresentationFormat>
  <Paragraphs>46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AccentBoxVTI</vt:lpstr>
      <vt:lpstr>Session 3</vt:lpstr>
      <vt:lpstr>Learning Objectives</vt:lpstr>
      <vt:lpstr>Full Plate Living:  Getting Whole Fiber Foods onto Your Plate</vt:lpstr>
      <vt:lpstr>Natural Fiber Foods</vt:lpstr>
      <vt:lpstr>Can All Fiber Foods Help You Reach  a Healthy Weight?</vt:lpstr>
      <vt:lpstr>Powering Up</vt:lpstr>
      <vt:lpstr>Powering Up Practice</vt:lpstr>
      <vt:lpstr>Whole Grains to Live By</vt:lpstr>
      <vt:lpstr>Basic Method For Cooking Whole Grains </vt:lpstr>
      <vt:lpstr>Boiling Method For Whole Grains</vt:lpstr>
      <vt:lpstr>Set Your  SMART Goals</vt:lpstr>
      <vt:lpstr>Rate Your Goals and Strategize</vt:lpstr>
      <vt:lpstr>In Closing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Orientation</dc:title>
  <dc:creator>Leslie Casey</dc:creator>
  <cp:lastModifiedBy>Lauryn Scott</cp:lastModifiedBy>
  <cp:revision>14</cp:revision>
  <dcterms:created xsi:type="dcterms:W3CDTF">2025-02-13T23:01:21Z</dcterms:created>
  <dcterms:modified xsi:type="dcterms:W3CDTF">2026-06-30T18:23:09Z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0x010100EAB38F9C3B51044E8E3EA095A52C76F5</vt:lpwstr>
  </property>
  <property fmtid="{D5CDD505-2E9C-101B-9397-08002B2CF9AE}" pid="3" name="MediaServiceImageTags">
    <vt:lpwstr/>
  </property>
</Properties>
</file>