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68" r:id="rId8"/>
    <p:sldId id="285" r:id="rId9"/>
    <p:sldId id="286" r:id="rId10"/>
    <p:sldId id="287" r:id="rId11"/>
    <p:sldId id="288" r:id="rId12"/>
    <p:sldId id="269" r:id="rId13"/>
    <p:sldId id="279" r:id="rId14"/>
    <p:sldId id="280" r:id="rId15"/>
    <p:sldId id="270" r:id="rId16"/>
    <p:sldId id="281" r:id="rId17"/>
    <p:sldId id="271" r:id="rId18"/>
    <p:sldId id="283" r:id="rId19"/>
    <p:sldId id="282" r:id="rId20"/>
    <p:sldId id="284" r:id="rId21"/>
    <p:sldId id="26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527AAA-3E73-D061-A298-66902EA45E07}" v="15" dt="2026-06-30T18:21:50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51527AAA-3E73-D061-A298-66902EA45E07}"/>
    <pc:docChg chg="modSld">
      <pc:chgData name="Leslie Casey" userId="S::lcasey@lifestylemedicine.org::912508cf-b174-40f0-8a9e-8cccb2796443" providerId="AD" clId="Web-{51527AAA-3E73-D061-A298-66902EA45E07}" dt="2026-06-30T18:21:50.958" v="9" actId="1076"/>
      <pc:docMkLst>
        <pc:docMk/>
      </pc:docMkLst>
      <pc:sldChg chg="addSp delSp modSp">
        <pc:chgData name="Leslie Casey" userId="S::lcasey@lifestylemedicine.org::912508cf-b174-40f0-8a9e-8cccb2796443" providerId="AD" clId="Web-{51527AAA-3E73-D061-A298-66902EA45E07}" dt="2026-06-30T18:21:50.958" v="9" actId="1076"/>
        <pc:sldMkLst>
          <pc:docMk/>
          <pc:sldMk cId="1756015975" sldId="269"/>
        </pc:sldMkLst>
        <pc:picChg chg="add del mod">
          <ac:chgData name="Leslie Casey" userId="S::lcasey@lifestylemedicine.org::912508cf-b174-40f0-8a9e-8cccb2796443" providerId="AD" clId="Web-{51527AAA-3E73-D061-A298-66902EA45E07}" dt="2026-06-30T18:21:08.472" v="4"/>
          <ac:picMkLst>
            <pc:docMk/>
            <pc:sldMk cId="1756015975" sldId="269"/>
            <ac:picMk id="4" creationId="{09656A83-3EC4-914B-C2B5-CBF8735D68A6}"/>
          </ac:picMkLst>
        </pc:picChg>
        <pc:picChg chg="del">
          <ac:chgData name="Leslie Casey" userId="S::lcasey@lifestylemedicine.org::912508cf-b174-40f0-8a9e-8cccb2796443" providerId="AD" clId="Web-{51527AAA-3E73-D061-A298-66902EA45E07}" dt="2026-06-30T18:18:38.670" v="2"/>
          <ac:picMkLst>
            <pc:docMk/>
            <pc:sldMk cId="1756015975" sldId="269"/>
            <ac:picMk id="5" creationId="{5B528439-1A3B-7AC6-C0A3-D0B7C77F0A9D}"/>
          </ac:picMkLst>
        </pc:picChg>
        <pc:picChg chg="add mod">
          <ac:chgData name="Leslie Casey" userId="S::lcasey@lifestylemedicine.org::912508cf-b174-40f0-8a9e-8cccb2796443" providerId="AD" clId="Web-{51527AAA-3E73-D061-A298-66902EA45E07}" dt="2026-06-30T18:21:50.958" v="9" actId="1076"/>
          <ac:picMkLst>
            <pc:docMk/>
            <pc:sldMk cId="1756015975" sldId="269"/>
            <ac:picMk id="8" creationId="{6037542A-A09C-3108-A519-70566C20AF03}"/>
          </ac:picMkLst>
        </pc:picChg>
      </pc:sldChg>
      <pc:sldChg chg="addSp modSp">
        <pc:chgData name="Leslie Casey" userId="S::lcasey@lifestylemedicine.org::912508cf-b174-40f0-8a9e-8cccb2796443" providerId="AD" clId="Web-{51527AAA-3E73-D061-A298-66902EA45E07}" dt="2026-06-30T18:18:01.043" v="1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51527AAA-3E73-D061-A298-66902EA45E07}" dt="2026-06-30T18:18:01.043" v="1" actId="1076"/>
          <ac:picMkLst>
            <pc:docMk/>
            <pc:sldMk cId="76498817" sldId="272"/>
            <ac:picMk id="2" creationId="{D0BE5FEB-9F10-C1BF-289A-D25E4F3CF9DC}"/>
          </ac:picMkLst>
        </pc:picChg>
      </pc:sldChg>
    </pc:docChg>
  </pc:docChgLst>
  <pc:docChgLst>
    <pc:chgData clId="Web-{51527AAA-3E73-D061-A298-66902EA45E07}"/>
    <pc:docChg chg="modSld">
      <pc:chgData name="" userId="" providerId="" clId="Web-{51527AAA-3E73-D061-A298-66902EA45E07}" dt="2026-06-30T18:17:51.949" v="0"/>
      <pc:docMkLst>
        <pc:docMk/>
      </pc:docMkLst>
      <pc:sldChg chg="delSp">
        <pc:chgData name="" userId="" providerId="" clId="Web-{51527AAA-3E73-D061-A298-66902EA45E07}" dt="2026-06-30T18:17:51.949" v="0"/>
        <pc:sldMkLst>
          <pc:docMk/>
          <pc:sldMk cId="76498817" sldId="272"/>
        </pc:sldMkLst>
        <pc:picChg chg="del">
          <ac:chgData name="" userId="" providerId="" clId="Web-{51527AAA-3E73-D061-A298-66902EA45E07}" dt="2026-06-30T18:17:51.949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25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2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Follow Your Roadmap to Healthy Eating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green avocado with a black background&#10;&#10;AI-generated content may be incorrect.">
            <a:extLst>
              <a:ext uri="{FF2B5EF4-FFF2-40B4-BE49-F238E27FC236}">
                <a16:creationId xmlns:a16="http://schemas.microsoft.com/office/drawing/2014/main" id="{D0BE5FEB-9F10-C1BF-289A-D25E4F3CF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214" y="682399"/>
            <a:ext cx="32766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9525-FDDD-6B63-525A-B98B19F28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5FE9F-4B12-3A54-8F72-604942925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Shopping Healthy on 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44B51-BE36-AA55-8C58-E8A176B43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Don’t buy prepared foods</a:t>
            </a:r>
          </a:p>
          <a:p>
            <a:r>
              <a:rPr lang="en-US" dirty="0"/>
              <a:t>Avoid purchasing empty calories</a:t>
            </a:r>
          </a:p>
          <a:p>
            <a:r>
              <a:rPr lang="en-US" dirty="0"/>
              <a:t>Don’t pay for beverages</a:t>
            </a:r>
          </a:p>
          <a:p>
            <a:r>
              <a:rPr lang="en-US" dirty="0"/>
              <a:t>Buy frozen vegetables and fruits</a:t>
            </a:r>
          </a:p>
          <a:p>
            <a:r>
              <a:rPr lang="en-US" dirty="0"/>
              <a:t>Avoid meat</a:t>
            </a:r>
          </a:p>
          <a:p>
            <a:r>
              <a:rPr lang="en-US" dirty="0"/>
              <a:t>Buy in-season and look for sales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E2607FA-D55D-8969-7AFD-1A875E8A1C8F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35</a:t>
            </a:r>
          </a:p>
        </p:txBody>
      </p:sp>
    </p:spTree>
    <p:extLst>
      <p:ext uri="{BB962C8B-B14F-4D97-AF65-F5344CB8AC3E}">
        <p14:creationId xmlns:p14="http://schemas.microsoft.com/office/powerpoint/2010/main" val="622201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BA117-D15C-E441-8E2C-D57C69F08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98CBC-4F4A-8038-60FE-91D4257E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Shopping Healthy on 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D76B9-7F1D-51F4-6CF6-251DCEC47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 back for ”seconds” at the farmer’s market</a:t>
            </a:r>
          </a:p>
          <a:p>
            <a:r>
              <a:rPr lang="en-US" dirty="0"/>
              <a:t>Go to the farmer’s market near closing time</a:t>
            </a:r>
          </a:p>
          <a:p>
            <a:r>
              <a:rPr lang="en-US" dirty="0"/>
              <a:t>Stretch your SNAP benefits at the farmer’s market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E79A2AC-9F63-F131-FCA9-21A6EBF0B5E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36</a:t>
            </a:r>
          </a:p>
        </p:txBody>
      </p:sp>
    </p:spTree>
    <p:extLst>
      <p:ext uri="{BB962C8B-B14F-4D97-AF65-F5344CB8AC3E}">
        <p14:creationId xmlns:p14="http://schemas.microsoft.com/office/powerpoint/2010/main" val="163275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F1482-FB4E-C076-2360-6BFE289FA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6C0A8-5DC5-CFF6-FA0D-6642F3586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The Supplemental Nutrition Assistance Program (SNAP)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F0075-CF5A-EB47-C8C7-0885B241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SNAP?</a:t>
            </a:r>
          </a:p>
          <a:p>
            <a:r>
              <a:rPr lang="en-US" dirty="0"/>
              <a:t>Maximizing SNAP Benefits</a:t>
            </a:r>
          </a:p>
          <a:p>
            <a:pPr lvl="1"/>
            <a:r>
              <a:rPr lang="en-US" dirty="0"/>
              <a:t>What foods are eligible?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C2245D4-F04F-AB35-D1FC-1B4270CC335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37</a:t>
            </a:r>
          </a:p>
        </p:txBody>
      </p:sp>
    </p:spTree>
    <p:extLst>
      <p:ext uri="{BB962C8B-B14F-4D97-AF65-F5344CB8AC3E}">
        <p14:creationId xmlns:p14="http://schemas.microsoft.com/office/powerpoint/2010/main" val="2886810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DB107-F561-4797-80BC-DC85B58D3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6EC82-65CA-9CB8-5E0B-1A031575A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The Supplemental Nutrition Assistance Program (SNAP)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7705A-2C10-59C1-6A56-961184767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2923869" cy="3694176"/>
          </a:xfrm>
        </p:spPr>
        <p:txBody>
          <a:bodyPr>
            <a:normAutofit/>
          </a:bodyPr>
          <a:lstStyle/>
          <a:p>
            <a:r>
              <a:rPr lang="en-US" dirty="0"/>
              <a:t>USDA SNAP Standards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4A4FD1A7-1C2C-F58A-2493-1A950CC6FBFC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38</a:t>
            </a:r>
          </a:p>
        </p:txBody>
      </p:sp>
      <p:pic>
        <p:nvPicPr>
          <p:cNvPr id="5" name="Picture 4" descr="A table with numbers and a few words&#10;&#10;AI-generated content may be incorrect.">
            <a:extLst>
              <a:ext uri="{FF2B5EF4-FFF2-40B4-BE49-F238E27FC236}">
                <a16:creationId xmlns:a16="http://schemas.microsoft.com/office/drawing/2014/main" id="{ECED5D7A-24F1-D883-057E-1179C95B7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22" y="2367491"/>
            <a:ext cx="6961998" cy="416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08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51D52-BB46-6F31-0FD8-A0461DF95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91BF6-732A-419C-478B-D45ABF78C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Debbie’s Success Story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E3E77D1-FB81-4645-8969-C82FE63422CC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39</a:t>
            </a:r>
          </a:p>
        </p:txBody>
      </p:sp>
    </p:spTree>
    <p:extLst>
      <p:ext uri="{BB962C8B-B14F-4D97-AF65-F5344CB8AC3E}">
        <p14:creationId xmlns:p14="http://schemas.microsoft.com/office/powerpoint/2010/main" val="2929221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6C149-DC2E-AB76-9FA8-4BCED30FE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7C194-B61A-F22B-2CED-F5CED21AB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Commit to Your Health: Introducing SMART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AAC62-B056-6AC3-5D10-707EDAAE5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Set 3 goals each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goal for nutrition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goal for physical activity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goal for other health habits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E915DC3A-617F-BA9A-C0C7-B451349B702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40</a:t>
            </a:r>
          </a:p>
        </p:txBody>
      </p:sp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BB25DD41-9667-18D7-9D83-F333EDD49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170021" y="2478024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23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42</a:t>
            </a:r>
          </a:p>
        </p:txBody>
      </p:sp>
    </p:spTree>
    <p:extLst>
      <p:ext uri="{BB962C8B-B14F-4D97-AF65-F5344CB8AC3E}">
        <p14:creationId xmlns:p14="http://schemas.microsoft.com/office/powerpoint/2010/main" val="1375499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43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b"/>
          <a:lstStyle/>
          <a:p>
            <a:r>
              <a:rPr lang="en-US" dirty="0"/>
              <a:t>We are as successful as the effort that we put in. We will make discoveries together.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Summarize the Diabetes Remission Roadmap</a:t>
            </a:r>
          </a:p>
          <a:p>
            <a:r>
              <a:rPr lang="en-US" dirty="0"/>
              <a:t>Demonstrate several remission-supporting breakfast dishes</a:t>
            </a:r>
          </a:p>
          <a:p>
            <a:r>
              <a:rPr lang="en-US" dirty="0"/>
              <a:t>List the benefits of soy and how to incorporate it into meals</a:t>
            </a:r>
          </a:p>
          <a:p>
            <a:r>
              <a:rPr lang="en-US" dirty="0"/>
              <a:t>Explain how to make a healthful diet affordable</a:t>
            </a:r>
          </a:p>
          <a:p>
            <a:r>
              <a:rPr lang="en-US" dirty="0"/>
              <a:t>Set first S.M.A.R.T.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26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Diabetes Remission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Enjoy</a:t>
            </a:r>
          </a:p>
          <a:p>
            <a:pPr lvl="1"/>
            <a:r>
              <a:rPr lang="en-US" dirty="0"/>
              <a:t>Keep plant-based meals you already enjoy in your meal rotation</a:t>
            </a:r>
          </a:p>
          <a:p>
            <a:r>
              <a:rPr lang="en-US" dirty="0"/>
              <a:t>Adapt</a:t>
            </a:r>
          </a:p>
          <a:p>
            <a:pPr lvl="1"/>
            <a:r>
              <a:rPr lang="en-US" dirty="0"/>
              <a:t>Give your favorite recipes a plant-based makeover</a:t>
            </a:r>
          </a:p>
          <a:p>
            <a:r>
              <a:rPr lang="en-US" dirty="0"/>
              <a:t>Explore</a:t>
            </a:r>
          </a:p>
          <a:p>
            <a:pPr lvl="1"/>
            <a:r>
              <a:rPr lang="en-US" dirty="0"/>
              <a:t>Begin incorporating new plant-based foods into each week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27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6F48AD3-C8B3-4F74-B546-F12937F7D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Teaching Kitchen: Oatmeal Two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Strawberry Banana Oatmeal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A8A74-DF08-6C6D-BFB6-80D939CAA4D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480766" y="662259"/>
            <a:ext cx="6711885" cy="5400516"/>
          </a:xfrm>
          <a:prstGeom prst="round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28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2F7EDD-DA24-509B-B8B9-A18FD729E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23B9A42-7395-671C-A522-78DA9E87E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6F8BB0-1618-483A-38CE-925419569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C2889D6-E4F6-2EFD-CEC7-45E968B0B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76853-FE43-72AC-7FED-DFE00749C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Teaching Kitchen: Oatmeal Two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CE145-B2FB-CC3F-B077-5A1EDFDF3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/>
              <a:t>Overnight Oats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4E4B1C-A31E-E8CD-F70C-5F672362C46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b="1280"/>
          <a:stretch/>
        </p:blipFill>
        <p:spPr>
          <a:xfrm>
            <a:off x="480766" y="662259"/>
            <a:ext cx="6711885" cy="5400516"/>
          </a:xfrm>
          <a:prstGeom prst="round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08E0D16-3C6B-5B7C-3FB9-DD338FD1E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F64ABC-AFBC-B41D-A3D7-7FB5E4B94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5A41D9C-F8D8-5E43-D433-C0BAB61DD95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29</a:t>
            </a:r>
          </a:p>
        </p:txBody>
      </p:sp>
    </p:spTree>
    <p:extLst>
      <p:ext uri="{BB962C8B-B14F-4D97-AF65-F5344CB8AC3E}">
        <p14:creationId xmlns:p14="http://schemas.microsoft.com/office/powerpoint/2010/main" val="3487222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F725F7-8BA0-3D22-14AB-1A445244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51DABAB-DCC4-7BA6-811A-44AAFC4D1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86F8B3-E30D-8669-9208-6E6942578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6E23A60-C4A2-A2C4-49D8-D5E76663A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D9F3B-19B9-3F61-5A37-50AC2BDD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Tofu Scramble Tacos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4B6643-44D3-3652-F1EC-F5337CDEED1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/>
        </p:blipFill>
        <p:spPr>
          <a:xfrm>
            <a:off x="480766" y="662259"/>
            <a:ext cx="6711885" cy="5400516"/>
          </a:xfrm>
          <a:prstGeom prst="round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B4BACD5-3A37-26F0-B3C2-AA9D8E4B2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6CAE29A-9447-7700-3EF9-9EE93601F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2E46800-7745-863A-2105-C68778C36A40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30</a:t>
            </a:r>
          </a:p>
        </p:txBody>
      </p:sp>
    </p:spTree>
    <p:extLst>
      <p:ext uri="{BB962C8B-B14F-4D97-AF65-F5344CB8AC3E}">
        <p14:creationId xmlns:p14="http://schemas.microsoft.com/office/powerpoint/2010/main" val="33360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B0D48-8E2F-E777-4494-D3640F920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0C6522F-793F-D196-2C95-1ED99A719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FE8AE9-78B9-DF1B-3389-572378261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80430A1-84C2-D439-671D-1A114B604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DA64C-F6D4-DFC5-1014-3CFBA185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Teaching Kitchen: Fluffy Whole Grain Pancakes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5A3EA-F307-F697-3FAD-A22742B272D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" b="1319"/>
          <a:stretch/>
        </p:blipFill>
        <p:spPr>
          <a:xfrm>
            <a:off x="480766" y="662259"/>
            <a:ext cx="6711885" cy="5400516"/>
          </a:xfrm>
          <a:prstGeom prst="round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99EB9D4C-D521-A414-EC8E-D0997F1C6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F74E4A1-D19E-F527-A69C-BDFEAC43A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F7C78A4-424E-8CB9-B11A-6CC4AB1B5637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31</a:t>
            </a:r>
          </a:p>
        </p:txBody>
      </p:sp>
    </p:spTree>
    <p:extLst>
      <p:ext uri="{BB962C8B-B14F-4D97-AF65-F5344CB8AC3E}">
        <p14:creationId xmlns:p14="http://schemas.microsoft.com/office/powerpoint/2010/main" val="608261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7D71D8-3A9E-4C69-69F9-8B5428F90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84A2931-BB66-7F3A-E1A5-CC4CE1DB8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A86346-37CB-917C-256E-82C01D839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CA65F1-BC07-1DC0-2733-F90055F30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61C875-CF1F-A694-4A69-EECFD10F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Sweet Potato Toast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4ACF30-9D2D-1649-E002-3180BDDBF95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" r="522"/>
          <a:stretch/>
        </p:blipFill>
        <p:spPr>
          <a:xfrm>
            <a:off x="480766" y="662259"/>
            <a:ext cx="6711885" cy="5400516"/>
          </a:xfrm>
          <a:prstGeom prst="round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E0E3C51-EB69-6742-0F3F-C3350A50B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CEDEA8-7467-AB18-A754-5665F96A4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257FE2E-33EC-FC04-A8FD-23CCACB6A43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33</a:t>
            </a:r>
          </a:p>
        </p:txBody>
      </p:sp>
    </p:spTree>
    <p:extLst>
      <p:ext uri="{BB962C8B-B14F-4D97-AF65-F5344CB8AC3E}">
        <p14:creationId xmlns:p14="http://schemas.microsoft.com/office/powerpoint/2010/main" val="2598034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8BA3AA-3DE9-56DD-F24F-E0C09508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3857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88AD0-185D-4E98-0427-C0E868541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9510" y="978619"/>
            <a:ext cx="5991244" cy="1106424"/>
          </a:xfrm>
        </p:spPr>
        <p:txBody>
          <a:bodyPr>
            <a:normAutofit/>
          </a:bodyPr>
          <a:lstStyle/>
          <a:p>
            <a:r>
              <a:rPr lang="en-US" sz="3200"/>
              <a:t>Remission on a Budget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9848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859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1BBE9-EF7B-85AB-E921-9C991C187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861" y="2252870"/>
            <a:ext cx="5993892" cy="3560251"/>
          </a:xfrm>
        </p:spPr>
        <p:txBody>
          <a:bodyPr>
            <a:normAutofit/>
          </a:bodyPr>
          <a:lstStyle/>
          <a:p>
            <a:r>
              <a:rPr lang="en-US" sz="1800" dirty="0"/>
              <a:t>There is an added benefit to our healthy dietary practice, which is that it can be cheap!</a:t>
            </a:r>
          </a:p>
          <a:p>
            <a:r>
              <a:rPr lang="en-US" sz="1800" dirty="0"/>
              <a:t>Generally note that the more processed, the more expensive a product becomes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1CD5A1B-1B1C-486A-A7FE-320229C8881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34</a:t>
            </a:r>
            <a:endParaRPr lang="en-US" sz="1400"/>
          </a:p>
        </p:txBody>
      </p:sp>
      <p:pic>
        <p:nvPicPr>
          <p:cNvPr id="8" name="Picture 7" descr="A bag full of vegetables&#10;&#10;AI-generated content may be incorrect.">
            <a:extLst>
              <a:ext uri="{FF2B5EF4-FFF2-40B4-BE49-F238E27FC236}">
                <a16:creationId xmlns:a16="http://schemas.microsoft.com/office/drawing/2014/main" id="{6037542A-A09C-3108-A519-70566C20AF03}"/>
              </a:ext>
            </a:extLst>
          </p:cNvPr>
          <p:cNvPicPr>
            <a:picLocks/>
          </p:cNvPicPr>
          <p:nvPr/>
        </p:nvPicPr>
        <p:blipFill>
          <a:blip r:embed="rId2"/>
          <a:srcRect l="13479" r="13479"/>
          <a:stretch/>
        </p:blipFill>
        <p:spPr>
          <a:xfrm>
            <a:off x="371909" y="2338659"/>
            <a:ext cx="4200914" cy="33975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15975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3.xml><?xml version="1.0" encoding="utf-8"?>
<ds:datastoreItem xmlns:ds="http://schemas.openxmlformats.org/officeDocument/2006/customXml" ds:itemID="{618ACDD7-CA51-47AC-A6AC-9634CCFC59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038b0-66e5-4410-bc3e-dc44eadfe0be"/>
    <ds:schemaRef ds:uri="d2b2422a-6b85-4aef-ba76-3ffd2c25d2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357</Words>
  <Application>Microsoft Office PowerPoint</Application>
  <PresentationFormat>Widescreen</PresentationFormat>
  <Paragraphs>69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AccentBoxVTI</vt:lpstr>
      <vt:lpstr>Session 2</vt:lpstr>
      <vt:lpstr>Learning Objectives</vt:lpstr>
      <vt:lpstr>The Diabetes Remission Roadmap</vt:lpstr>
      <vt:lpstr>Teaching Kitchen: Oatmeal Two Ways</vt:lpstr>
      <vt:lpstr>Teaching Kitchen: Oatmeal Two Ways</vt:lpstr>
      <vt:lpstr>Teaching Kitchen: Tofu Scramble Tacos</vt:lpstr>
      <vt:lpstr>Teaching Kitchen: Fluffy Whole Grain Pancakes</vt:lpstr>
      <vt:lpstr>Teaching Kitchen: Sweet Potato Toast</vt:lpstr>
      <vt:lpstr>Remission on a Budget</vt:lpstr>
      <vt:lpstr>Shopping Healthy on a Budget</vt:lpstr>
      <vt:lpstr>Shopping Healthy on a Budget</vt:lpstr>
      <vt:lpstr>The Supplemental Nutrition Assistance Program (SNAP)</vt:lpstr>
      <vt:lpstr>The Supplemental Nutrition Assistance Program (SNAP)</vt:lpstr>
      <vt:lpstr>Debbie’s Success Story</vt:lpstr>
      <vt:lpstr>Commit to Your Health: Introducing SMART Goals</vt:lpstr>
      <vt:lpstr>Set Your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23</cp:revision>
  <dcterms:created xsi:type="dcterms:W3CDTF">2025-02-13T23:01:21Z</dcterms:created>
  <dcterms:modified xsi:type="dcterms:W3CDTF">2026-06-30T18:21:53Z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