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60" r:id="rId5"/>
    <p:sldId id="262" r:id="rId6"/>
    <p:sldId id="261" r:id="rId7"/>
    <p:sldId id="263" r:id="rId8"/>
    <p:sldId id="267" r:id="rId9"/>
    <p:sldId id="264" r:id="rId10"/>
    <p:sldId id="268" r:id="rId11"/>
    <p:sldId id="265" r:id="rId12"/>
    <p:sldId id="26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B3A82F-D93D-33BE-ED44-BEF84036AAA0}" v="5" dt="2026-06-30T18:15:09.1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7" d="100"/>
          <a:sy n="67" d="100"/>
        </p:scale>
        <p:origin x="60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02AC24A9-CCB6-4F8D-B8DB-C2F3692CFA5A}" type="datetimeFigureOut">
              <a:rPr lang="en-US" smtClean="0"/>
              <a:t>7/1/2026</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400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02AC24A9-CCB6-4F8D-B8DB-C2F3692CFA5A}" type="datetimeFigureOut">
              <a:rPr lang="en-US" smtClean="0"/>
              <a:t>7/1/2026</a:t>
            </a:fld>
            <a:endParaRPr lang="en-US" dirty="0"/>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2042488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02AC24A9-CCB6-4F8D-B8DB-C2F3692CFA5A}" type="datetimeFigureOut">
              <a:rPr lang="en-US" smtClean="0"/>
              <a:t>7/1/2026</a:t>
            </a:fld>
            <a:endParaRPr lang="en-US" dirty="0"/>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2484083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7/1/2026</a:t>
            </a:fld>
            <a:endParaRPr lang="en-US" dirty="0"/>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1670952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02AC24A9-CCB6-4F8D-B8DB-C2F3692CFA5A}" type="datetimeFigureOut">
              <a:rPr lang="en-US" smtClean="0"/>
              <a:t>7/1/2026</a:t>
            </a:fld>
            <a:endParaRPr lang="en-US" dirty="0"/>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195783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7/1/2026</a:t>
            </a:fld>
            <a:endParaRPr lang="en-US" dirty="0"/>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2599278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7/1/2026</a:t>
            </a:fld>
            <a:endParaRPr lang="en-US" dirty="0"/>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1445617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02AC24A9-CCB6-4F8D-B8DB-C2F3692CFA5A}" type="datetimeFigureOut">
              <a:rPr lang="en-US" smtClean="0"/>
              <a:t>7/1/2026</a:t>
            </a:fld>
            <a:endParaRPr lang="en-US" dirty="0"/>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3770161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2AC24A9-CCB6-4F8D-B8DB-C2F3692CFA5A}" type="datetimeFigureOut">
              <a:rPr lang="en-US" smtClean="0"/>
              <a:t>7/1/2026</a:t>
            </a:fld>
            <a:endParaRPr lang="en-US" dirty="0"/>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2153146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7/1/2026</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2601592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7/1/2026</a:t>
            </a:fld>
            <a:endParaRPr lang="en-US" dirty="0"/>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3674089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t>7/1/2026</a:t>
            </a:fld>
            <a:endParaRPr lang="en-US" dirty="0"/>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a:t>
            </a:fld>
            <a:endParaRPr lang="en-US" dirty="0"/>
          </a:p>
        </p:txBody>
      </p:sp>
    </p:spTree>
    <p:extLst>
      <p:ext uri="{BB962C8B-B14F-4D97-AF65-F5344CB8AC3E}">
        <p14:creationId xmlns:p14="http://schemas.microsoft.com/office/powerpoint/2010/main" val="28933475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45B36-7007-499D-95D2-4CEEC8780689}"/>
              </a:ext>
            </a:extLst>
          </p:cNvPr>
          <p:cNvSpPr>
            <a:spLocks noGrp="1"/>
          </p:cNvSpPr>
          <p:nvPr>
            <p:ph type="ctrTitle"/>
          </p:nvPr>
        </p:nvSpPr>
        <p:spPr/>
        <p:txBody>
          <a:bodyPr/>
          <a:lstStyle/>
          <a:p>
            <a:r>
              <a:rPr lang="en-US" dirty="0"/>
              <a:t>Session 1</a:t>
            </a:r>
          </a:p>
        </p:txBody>
      </p:sp>
      <p:sp>
        <p:nvSpPr>
          <p:cNvPr id="3" name="Subtitle 2">
            <a:extLst>
              <a:ext uri="{FF2B5EF4-FFF2-40B4-BE49-F238E27FC236}">
                <a16:creationId xmlns:a16="http://schemas.microsoft.com/office/drawing/2014/main" id="{BC1C43BB-7CB4-41F9-B263-3D5C1349CAF8}"/>
              </a:ext>
            </a:extLst>
          </p:cNvPr>
          <p:cNvSpPr>
            <a:spLocks noGrp="1"/>
          </p:cNvSpPr>
          <p:nvPr>
            <p:ph type="subTitle" idx="1"/>
          </p:nvPr>
        </p:nvSpPr>
        <p:spPr/>
        <p:txBody>
          <a:bodyPr/>
          <a:lstStyle/>
          <a:p>
            <a:r>
              <a:rPr lang="en-US" dirty="0"/>
              <a:t>Let’s Get Started with Diabetes Remission</a:t>
            </a:r>
          </a:p>
        </p:txBody>
      </p:sp>
      <p:pic>
        <p:nvPicPr>
          <p:cNvPr id="7" name="Picture 6">
            <a:extLst>
              <a:ext uri="{FF2B5EF4-FFF2-40B4-BE49-F238E27FC236}">
                <a16:creationId xmlns:a16="http://schemas.microsoft.com/office/drawing/2014/main" id="{A694C6E3-372C-4296-83A3-1B5E1639AC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9700" y="291116"/>
            <a:ext cx="4311872" cy="1237425"/>
          </a:xfrm>
          <a:prstGeom prst="rect">
            <a:avLst/>
          </a:prstGeom>
        </p:spPr>
      </p:pic>
      <p:pic>
        <p:nvPicPr>
          <p:cNvPr id="4" name="Picture 3" descr="A pink apple with a leaf&#10;&#10;AI-generated content may be incorrect.">
            <a:extLst>
              <a:ext uri="{FF2B5EF4-FFF2-40B4-BE49-F238E27FC236}">
                <a16:creationId xmlns:a16="http://schemas.microsoft.com/office/drawing/2014/main" id="{3E2390C8-A740-C5E0-5BA3-1980B30079AA}"/>
              </a:ext>
            </a:extLst>
          </p:cNvPr>
          <p:cNvPicPr>
            <a:picLocks noChangeAspect="1"/>
          </p:cNvPicPr>
          <p:nvPr/>
        </p:nvPicPr>
        <p:blipFill>
          <a:blip r:embed="rId3"/>
          <a:stretch>
            <a:fillRect/>
          </a:stretch>
        </p:blipFill>
        <p:spPr>
          <a:xfrm>
            <a:off x="7948386" y="646113"/>
            <a:ext cx="3276600" cy="3838575"/>
          </a:xfrm>
          <a:prstGeom prst="rect">
            <a:avLst/>
          </a:prstGeom>
        </p:spPr>
      </p:pic>
    </p:spTree>
    <p:extLst>
      <p:ext uri="{BB962C8B-B14F-4D97-AF65-F5344CB8AC3E}">
        <p14:creationId xmlns:p14="http://schemas.microsoft.com/office/powerpoint/2010/main" val="764677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77B3E-971D-4534-8D08-04E9BDE0D8A9}"/>
              </a:ext>
            </a:extLst>
          </p:cNvPr>
          <p:cNvSpPr>
            <a:spLocks noGrp="1"/>
          </p:cNvSpPr>
          <p:nvPr>
            <p:ph type="title"/>
          </p:nvPr>
        </p:nvSpPr>
        <p:spPr/>
        <p:txBody>
          <a:bodyPr/>
          <a:lstStyle/>
          <a:p>
            <a:r>
              <a:rPr lang="en-US" dirty="0"/>
              <a:t>Whole food, plant-based plate</a:t>
            </a:r>
          </a:p>
        </p:txBody>
      </p:sp>
      <p:sp>
        <p:nvSpPr>
          <p:cNvPr id="3" name="Content Placeholder 2">
            <a:extLst>
              <a:ext uri="{FF2B5EF4-FFF2-40B4-BE49-F238E27FC236}">
                <a16:creationId xmlns:a16="http://schemas.microsoft.com/office/drawing/2014/main" id="{8A45FD9D-A0F8-4D86-AE87-48D8A6E22E1E}"/>
              </a:ext>
            </a:extLst>
          </p:cNvPr>
          <p:cNvSpPr>
            <a:spLocks noGrp="1"/>
          </p:cNvSpPr>
          <p:nvPr>
            <p:ph idx="1"/>
          </p:nvPr>
        </p:nvSpPr>
        <p:spPr/>
        <p:txBody>
          <a:bodyPr/>
          <a:lstStyle/>
          <a:p>
            <a:r>
              <a:rPr lang="en-US" dirty="0"/>
              <a:t>Focus on whole fruits &amp; vegetables</a:t>
            </a:r>
          </a:p>
          <a:p>
            <a:r>
              <a:rPr lang="en-US" dirty="0"/>
              <a:t>Drink water for hydration</a:t>
            </a:r>
          </a:p>
          <a:p>
            <a:r>
              <a:rPr lang="en-US" dirty="0"/>
              <a:t>Eat a variety of plant protein</a:t>
            </a:r>
          </a:p>
          <a:p>
            <a:r>
              <a:rPr lang="en-US" dirty="0"/>
              <a:t>Choose whole grains</a:t>
            </a:r>
          </a:p>
        </p:txBody>
      </p:sp>
    </p:spTree>
    <p:extLst>
      <p:ext uri="{BB962C8B-B14F-4D97-AF65-F5344CB8AC3E}">
        <p14:creationId xmlns:p14="http://schemas.microsoft.com/office/powerpoint/2010/main" val="1012299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DB845-8731-4D73-8FF2-F0C97D2ABD7F}"/>
              </a:ext>
            </a:extLst>
          </p:cNvPr>
          <p:cNvSpPr>
            <a:spLocks noGrp="1"/>
          </p:cNvSpPr>
          <p:nvPr>
            <p:ph type="title"/>
          </p:nvPr>
        </p:nvSpPr>
        <p:spPr/>
        <p:txBody>
          <a:bodyPr/>
          <a:lstStyle/>
          <a:p>
            <a:r>
              <a:rPr lang="en-US" dirty="0"/>
              <a:t>Your Health Vision Statement</a:t>
            </a:r>
          </a:p>
        </p:txBody>
      </p:sp>
      <p:sp>
        <p:nvSpPr>
          <p:cNvPr id="3" name="Content Placeholder 2">
            <a:extLst>
              <a:ext uri="{FF2B5EF4-FFF2-40B4-BE49-F238E27FC236}">
                <a16:creationId xmlns:a16="http://schemas.microsoft.com/office/drawing/2014/main" id="{5F010A94-D58A-4B62-91F4-D56644E650E5}"/>
              </a:ext>
            </a:extLst>
          </p:cNvPr>
          <p:cNvSpPr>
            <a:spLocks noGrp="1"/>
          </p:cNvSpPr>
          <p:nvPr>
            <p:ph idx="1"/>
          </p:nvPr>
        </p:nvSpPr>
        <p:spPr/>
        <p:txBody>
          <a:bodyPr>
            <a:normAutofit/>
          </a:bodyPr>
          <a:lstStyle/>
          <a:p>
            <a:pPr marR="0" algn="l" rtl="0"/>
            <a:r>
              <a:rPr lang="en-US" b="0" i="0" u="none" strike="noStrike" baseline="30000" dirty="0">
                <a:solidFill>
                  <a:srgbClr val="000000"/>
                </a:solidFill>
                <a:latin typeface="Figtree Light" pitchFamily="2" charset="0"/>
              </a:rPr>
              <a:t>What is the main goal you hope to achieve through this program? </a:t>
            </a:r>
          </a:p>
          <a:p>
            <a:pPr marR="0" algn="l" rtl="0"/>
            <a:r>
              <a:rPr lang="en-US" b="0" i="0" u="none" strike="noStrike" baseline="30000" dirty="0">
                <a:solidFill>
                  <a:srgbClr val="000000"/>
                </a:solidFill>
                <a:latin typeface="Figtree Light" pitchFamily="2" charset="0"/>
              </a:rPr>
              <a:t>Why do you want to achieve this goal? Think about how you imagine your life will change or improve after you achieve that goal. What things will you be able to do that you don’t do now? What things will you be able to have that you don’t have now?</a:t>
            </a:r>
          </a:p>
          <a:p>
            <a:pPr marR="0" algn="l" rtl="0"/>
            <a:endParaRPr lang="en-US" dirty="0"/>
          </a:p>
        </p:txBody>
      </p:sp>
    </p:spTree>
    <p:extLst>
      <p:ext uri="{BB962C8B-B14F-4D97-AF65-F5344CB8AC3E}">
        <p14:creationId xmlns:p14="http://schemas.microsoft.com/office/powerpoint/2010/main" val="3930174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25A6B-81B0-4EA6-94D2-147945585235}"/>
              </a:ext>
            </a:extLst>
          </p:cNvPr>
          <p:cNvSpPr>
            <a:spLocks noGrp="1"/>
          </p:cNvSpPr>
          <p:nvPr>
            <p:ph type="title"/>
          </p:nvPr>
        </p:nvSpPr>
        <p:spPr/>
        <p:txBody>
          <a:bodyPr/>
          <a:lstStyle/>
          <a:p>
            <a:r>
              <a:rPr lang="en-US" dirty="0"/>
              <a:t>Common Nutrition Myths</a:t>
            </a:r>
          </a:p>
        </p:txBody>
      </p:sp>
      <p:sp>
        <p:nvSpPr>
          <p:cNvPr id="3" name="Content Placeholder 2">
            <a:extLst>
              <a:ext uri="{FF2B5EF4-FFF2-40B4-BE49-F238E27FC236}">
                <a16:creationId xmlns:a16="http://schemas.microsoft.com/office/drawing/2014/main" id="{3D47F1B3-2F8F-49DF-9C66-74233303F003}"/>
              </a:ext>
            </a:extLst>
          </p:cNvPr>
          <p:cNvSpPr>
            <a:spLocks noGrp="1"/>
          </p:cNvSpPr>
          <p:nvPr>
            <p:ph idx="1"/>
          </p:nvPr>
        </p:nvSpPr>
        <p:spPr>
          <a:xfrm>
            <a:off x="1115568" y="2478024"/>
            <a:ext cx="4300870" cy="3694176"/>
          </a:xfrm>
        </p:spPr>
        <p:txBody>
          <a:bodyPr>
            <a:normAutofit fontScale="85000" lnSpcReduction="20000"/>
          </a:bodyPr>
          <a:lstStyle/>
          <a:p>
            <a:r>
              <a:rPr lang="en-US" dirty="0"/>
              <a:t>Carbohydrates are bad for you</a:t>
            </a:r>
          </a:p>
          <a:p>
            <a:pPr lvl="1"/>
            <a:r>
              <a:rPr lang="en-US" dirty="0"/>
              <a:t>FACT: Carbohydrates provide energy and essential nutrients.</a:t>
            </a:r>
          </a:p>
          <a:p>
            <a:pPr lvl="1"/>
            <a:endParaRPr lang="en-US" dirty="0"/>
          </a:p>
          <a:p>
            <a:r>
              <a:rPr lang="en-US" dirty="0"/>
              <a:t>Most people don’t get enough protein</a:t>
            </a:r>
          </a:p>
          <a:p>
            <a:pPr lvl="1"/>
            <a:r>
              <a:rPr lang="en-US" dirty="0"/>
              <a:t>FACT: The average adult consumes far more than necessary.</a:t>
            </a:r>
          </a:p>
          <a:p>
            <a:pPr marL="0" indent="0">
              <a:buNone/>
            </a:pPr>
            <a:endParaRPr lang="en-US" dirty="0"/>
          </a:p>
        </p:txBody>
      </p:sp>
      <p:pic>
        <p:nvPicPr>
          <p:cNvPr id="7" name="Picture 6">
            <a:extLst>
              <a:ext uri="{FF2B5EF4-FFF2-40B4-BE49-F238E27FC236}">
                <a16:creationId xmlns:a16="http://schemas.microsoft.com/office/drawing/2014/main" id="{260C72A2-D71A-4C21-9F8E-BE16669BDD19}"/>
              </a:ext>
            </a:extLst>
          </p:cNvPr>
          <p:cNvPicPr>
            <a:picLocks noChangeAspect="1"/>
          </p:cNvPicPr>
          <p:nvPr/>
        </p:nvPicPr>
        <p:blipFill>
          <a:blip r:embed="rId2"/>
          <a:stretch>
            <a:fillRect/>
          </a:stretch>
        </p:blipFill>
        <p:spPr>
          <a:xfrm>
            <a:off x="5416438" y="2478024"/>
            <a:ext cx="6398843" cy="1670079"/>
          </a:xfrm>
          <a:prstGeom prst="rect">
            <a:avLst/>
          </a:prstGeom>
        </p:spPr>
      </p:pic>
      <p:pic>
        <p:nvPicPr>
          <p:cNvPr id="9" name="Picture 8">
            <a:extLst>
              <a:ext uri="{FF2B5EF4-FFF2-40B4-BE49-F238E27FC236}">
                <a16:creationId xmlns:a16="http://schemas.microsoft.com/office/drawing/2014/main" id="{BCE91A8D-FF2C-4B59-8984-61C36490689D}"/>
              </a:ext>
            </a:extLst>
          </p:cNvPr>
          <p:cNvPicPr>
            <a:picLocks noChangeAspect="1"/>
          </p:cNvPicPr>
          <p:nvPr/>
        </p:nvPicPr>
        <p:blipFill>
          <a:blip r:embed="rId3"/>
          <a:stretch>
            <a:fillRect/>
          </a:stretch>
        </p:blipFill>
        <p:spPr>
          <a:xfrm>
            <a:off x="5416438" y="4359247"/>
            <a:ext cx="6581495" cy="1670079"/>
          </a:xfrm>
          <a:prstGeom prst="rect">
            <a:avLst/>
          </a:prstGeom>
        </p:spPr>
      </p:pic>
    </p:spTree>
    <p:extLst>
      <p:ext uri="{BB962C8B-B14F-4D97-AF65-F5344CB8AC3E}">
        <p14:creationId xmlns:p14="http://schemas.microsoft.com/office/powerpoint/2010/main" val="3869891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25A6B-81B0-4EA6-94D2-147945585235}"/>
              </a:ext>
            </a:extLst>
          </p:cNvPr>
          <p:cNvSpPr>
            <a:spLocks noGrp="1"/>
          </p:cNvSpPr>
          <p:nvPr>
            <p:ph type="title"/>
          </p:nvPr>
        </p:nvSpPr>
        <p:spPr/>
        <p:txBody>
          <a:bodyPr/>
          <a:lstStyle/>
          <a:p>
            <a:r>
              <a:rPr lang="en-US" dirty="0"/>
              <a:t>Common Nutrition Myths</a:t>
            </a:r>
          </a:p>
        </p:txBody>
      </p:sp>
      <p:sp>
        <p:nvSpPr>
          <p:cNvPr id="3" name="Content Placeholder 2">
            <a:extLst>
              <a:ext uri="{FF2B5EF4-FFF2-40B4-BE49-F238E27FC236}">
                <a16:creationId xmlns:a16="http://schemas.microsoft.com/office/drawing/2014/main" id="{3D47F1B3-2F8F-49DF-9C66-74233303F003}"/>
              </a:ext>
            </a:extLst>
          </p:cNvPr>
          <p:cNvSpPr>
            <a:spLocks noGrp="1"/>
          </p:cNvSpPr>
          <p:nvPr>
            <p:ph idx="1"/>
          </p:nvPr>
        </p:nvSpPr>
        <p:spPr>
          <a:xfrm>
            <a:off x="1115568" y="2478024"/>
            <a:ext cx="5304282" cy="3694176"/>
          </a:xfrm>
        </p:spPr>
        <p:txBody>
          <a:bodyPr>
            <a:normAutofit fontScale="92500" lnSpcReduction="10000"/>
          </a:bodyPr>
          <a:lstStyle/>
          <a:p>
            <a:r>
              <a:rPr lang="en-US" dirty="0"/>
              <a:t>You have to consume dairy to meet calcium needs</a:t>
            </a:r>
          </a:p>
          <a:p>
            <a:pPr lvl="1"/>
            <a:r>
              <a:rPr lang="en-US" dirty="0"/>
              <a:t>FACT: Plants are the original source of calcium for the animals that provide dairy.</a:t>
            </a:r>
          </a:p>
          <a:p>
            <a:r>
              <a:rPr lang="en-US" dirty="0"/>
              <a:t>You need to eat animal protein to meet daily needs</a:t>
            </a:r>
          </a:p>
          <a:p>
            <a:pPr lvl="1"/>
            <a:r>
              <a:rPr lang="en-US" dirty="0"/>
              <a:t>FACT: Plant foods can provide ample protein for all life stages.</a:t>
            </a:r>
          </a:p>
        </p:txBody>
      </p:sp>
      <p:pic>
        <p:nvPicPr>
          <p:cNvPr id="7" name="Picture 6">
            <a:extLst>
              <a:ext uri="{FF2B5EF4-FFF2-40B4-BE49-F238E27FC236}">
                <a16:creationId xmlns:a16="http://schemas.microsoft.com/office/drawing/2014/main" id="{A4B65021-EA25-425F-82DC-3BF8C757E239}"/>
              </a:ext>
            </a:extLst>
          </p:cNvPr>
          <p:cNvPicPr>
            <a:picLocks noChangeAspect="1"/>
          </p:cNvPicPr>
          <p:nvPr/>
        </p:nvPicPr>
        <p:blipFill>
          <a:blip r:embed="rId2"/>
          <a:stretch>
            <a:fillRect/>
          </a:stretch>
        </p:blipFill>
        <p:spPr>
          <a:xfrm>
            <a:off x="6590157" y="2288967"/>
            <a:ext cx="5001768" cy="2280066"/>
          </a:xfrm>
          <a:prstGeom prst="rect">
            <a:avLst/>
          </a:prstGeom>
        </p:spPr>
      </p:pic>
      <p:pic>
        <p:nvPicPr>
          <p:cNvPr id="9" name="Picture 8">
            <a:extLst>
              <a:ext uri="{FF2B5EF4-FFF2-40B4-BE49-F238E27FC236}">
                <a16:creationId xmlns:a16="http://schemas.microsoft.com/office/drawing/2014/main" id="{F4DD1DD2-FDB1-48D6-86C7-4A87864ADDE6}"/>
              </a:ext>
            </a:extLst>
          </p:cNvPr>
          <p:cNvPicPr>
            <a:picLocks noChangeAspect="1"/>
          </p:cNvPicPr>
          <p:nvPr/>
        </p:nvPicPr>
        <p:blipFill>
          <a:blip r:embed="rId3"/>
          <a:stretch>
            <a:fillRect/>
          </a:stretch>
        </p:blipFill>
        <p:spPr>
          <a:xfrm>
            <a:off x="6327745" y="4758091"/>
            <a:ext cx="5110066" cy="1551270"/>
          </a:xfrm>
          <a:prstGeom prst="rect">
            <a:avLst/>
          </a:prstGeom>
        </p:spPr>
      </p:pic>
    </p:spTree>
    <p:extLst>
      <p:ext uri="{BB962C8B-B14F-4D97-AF65-F5344CB8AC3E}">
        <p14:creationId xmlns:p14="http://schemas.microsoft.com/office/powerpoint/2010/main" val="1047619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D015C-5C28-4ABA-8A84-726754B7BDA0}"/>
              </a:ext>
            </a:extLst>
          </p:cNvPr>
          <p:cNvSpPr>
            <a:spLocks noGrp="1"/>
          </p:cNvSpPr>
          <p:nvPr>
            <p:ph type="title"/>
          </p:nvPr>
        </p:nvSpPr>
        <p:spPr/>
        <p:txBody>
          <a:bodyPr/>
          <a:lstStyle/>
          <a:p>
            <a:r>
              <a:rPr lang="en-US" dirty="0"/>
              <a:t>Your Health Lifestyle</a:t>
            </a:r>
          </a:p>
        </p:txBody>
      </p:sp>
      <p:sp>
        <p:nvSpPr>
          <p:cNvPr id="3" name="Content Placeholder 2">
            <a:extLst>
              <a:ext uri="{FF2B5EF4-FFF2-40B4-BE49-F238E27FC236}">
                <a16:creationId xmlns:a16="http://schemas.microsoft.com/office/drawing/2014/main" id="{ECEA1B9D-9446-408E-9E24-8D1A83F9F034}"/>
              </a:ext>
            </a:extLst>
          </p:cNvPr>
          <p:cNvSpPr>
            <a:spLocks noGrp="1"/>
          </p:cNvSpPr>
          <p:nvPr>
            <p:ph idx="1"/>
          </p:nvPr>
        </p:nvSpPr>
        <p:spPr/>
        <p:txBody>
          <a:bodyPr/>
          <a:lstStyle/>
          <a:p>
            <a:r>
              <a:rPr lang="en-US" dirty="0"/>
              <a:t>The Six Pillars of Lifestyle Medicine</a:t>
            </a:r>
          </a:p>
          <a:p>
            <a:pPr lvl="1"/>
            <a:r>
              <a:rPr lang="en-US" dirty="0"/>
              <a:t>Nutrition</a:t>
            </a:r>
          </a:p>
          <a:p>
            <a:pPr lvl="1"/>
            <a:r>
              <a:rPr lang="en-US" dirty="0"/>
              <a:t>Physical Activity</a:t>
            </a:r>
          </a:p>
          <a:p>
            <a:pPr lvl="1"/>
            <a:r>
              <a:rPr lang="en-US" dirty="0"/>
              <a:t>Restorative Sleep</a:t>
            </a:r>
          </a:p>
          <a:p>
            <a:pPr lvl="1"/>
            <a:r>
              <a:rPr lang="en-US" dirty="0"/>
              <a:t>Stress Management</a:t>
            </a:r>
          </a:p>
          <a:p>
            <a:pPr lvl="1"/>
            <a:r>
              <a:rPr lang="en-US" dirty="0"/>
              <a:t>Social Connection</a:t>
            </a:r>
          </a:p>
          <a:p>
            <a:pPr lvl="1"/>
            <a:r>
              <a:rPr lang="en-US" dirty="0"/>
              <a:t>Avoidance of Risky Substances</a:t>
            </a:r>
          </a:p>
        </p:txBody>
      </p:sp>
      <p:pic>
        <p:nvPicPr>
          <p:cNvPr id="5" name="Picture 4">
            <a:extLst>
              <a:ext uri="{FF2B5EF4-FFF2-40B4-BE49-F238E27FC236}">
                <a16:creationId xmlns:a16="http://schemas.microsoft.com/office/drawing/2014/main" id="{56C186B7-F251-4CEE-8DB7-EE311B4CA2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2176" y="2266945"/>
            <a:ext cx="3524256" cy="3524256"/>
          </a:xfrm>
          <a:prstGeom prst="rect">
            <a:avLst/>
          </a:prstGeom>
        </p:spPr>
      </p:pic>
    </p:spTree>
    <p:extLst>
      <p:ext uri="{BB962C8B-B14F-4D97-AF65-F5344CB8AC3E}">
        <p14:creationId xmlns:p14="http://schemas.microsoft.com/office/powerpoint/2010/main" val="4288526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2EFD3-DF5C-4E2A-89F9-136E7D78405D}"/>
              </a:ext>
            </a:extLst>
          </p:cNvPr>
          <p:cNvSpPr>
            <a:spLocks noGrp="1"/>
          </p:cNvSpPr>
          <p:nvPr>
            <p:ph type="title"/>
          </p:nvPr>
        </p:nvSpPr>
        <p:spPr/>
        <p:txBody>
          <a:bodyPr/>
          <a:lstStyle/>
          <a:p>
            <a:r>
              <a:rPr lang="en-US" dirty="0"/>
              <a:t>Ikigai</a:t>
            </a:r>
          </a:p>
        </p:txBody>
      </p:sp>
      <p:sp>
        <p:nvSpPr>
          <p:cNvPr id="3" name="Content Placeholder 2">
            <a:extLst>
              <a:ext uri="{FF2B5EF4-FFF2-40B4-BE49-F238E27FC236}">
                <a16:creationId xmlns:a16="http://schemas.microsoft.com/office/drawing/2014/main" id="{BC01DE91-BADB-4698-83ED-98D583D94ECA}"/>
              </a:ext>
            </a:extLst>
          </p:cNvPr>
          <p:cNvSpPr>
            <a:spLocks noGrp="1"/>
          </p:cNvSpPr>
          <p:nvPr>
            <p:ph idx="1"/>
          </p:nvPr>
        </p:nvSpPr>
        <p:spPr>
          <a:xfrm>
            <a:off x="1115568" y="2478024"/>
            <a:ext cx="3827907" cy="3694176"/>
          </a:xfrm>
        </p:spPr>
        <p:txBody>
          <a:bodyPr/>
          <a:lstStyle/>
          <a:p>
            <a:r>
              <a:rPr lang="en-US" dirty="0"/>
              <a:t>Passion that gives value and joy to life</a:t>
            </a:r>
          </a:p>
        </p:txBody>
      </p:sp>
      <p:pic>
        <p:nvPicPr>
          <p:cNvPr id="2050" name="Picture 2" descr="Garcia maintains that the Venn diagram provided in his book and created by American entrepreneur Marc Winn to illustrate the concept of ikigai (with the four categories of “what you love,” “what the world needs,” “what you can be paid for,” and “what you are good at”) can help you find your ikigai if used as a basis to sort out your thoughts. “For example, if you love to cook and are good at it, ‘cooking’ could fulfill the categories of ‘what the world needs’ and ‘what you can be paid for.’ Your aim could be a modest one, such as catering a friend’s party, or bringing smiles to the faces of those who have enjoyed your food. Though it may be difficult to fulfill all four categories, by keeping them in mind, you can make your ikigai even more fulfilling.”">
            <a:extLst>
              <a:ext uri="{FF2B5EF4-FFF2-40B4-BE49-F238E27FC236}">
                <a16:creationId xmlns:a16="http://schemas.microsoft.com/office/drawing/2014/main" id="{CC8F2678-2284-43E5-AD0B-84321AC8FC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3513"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5300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A18F1B-D317-4468-A856-FB44F6A9E2BE}"/>
              </a:ext>
            </a:extLst>
          </p:cNvPr>
          <p:cNvSpPr>
            <a:spLocks noGrp="1"/>
          </p:cNvSpPr>
          <p:nvPr>
            <p:ph type="title"/>
          </p:nvPr>
        </p:nvSpPr>
        <p:spPr/>
        <p:txBody>
          <a:bodyPr/>
          <a:lstStyle/>
          <a:p>
            <a:r>
              <a:rPr lang="en-US" dirty="0"/>
              <a:t>Successes and Challenges</a:t>
            </a:r>
          </a:p>
        </p:txBody>
      </p:sp>
    </p:spTree>
    <p:extLst>
      <p:ext uri="{BB962C8B-B14F-4D97-AF65-F5344CB8AC3E}">
        <p14:creationId xmlns:p14="http://schemas.microsoft.com/office/powerpoint/2010/main" val="1981803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4F74B-66B6-4461-BC84-2EE4ADAB93A5}"/>
              </a:ext>
            </a:extLst>
          </p:cNvPr>
          <p:cNvSpPr>
            <a:spLocks noGrp="1"/>
          </p:cNvSpPr>
          <p:nvPr>
            <p:ph type="title"/>
          </p:nvPr>
        </p:nvSpPr>
        <p:spPr/>
        <p:txBody>
          <a:bodyPr/>
          <a:lstStyle/>
          <a:p>
            <a:r>
              <a:rPr lang="en-US" dirty="0"/>
              <a:t>In Closing</a:t>
            </a:r>
          </a:p>
        </p:txBody>
      </p:sp>
      <p:pic>
        <p:nvPicPr>
          <p:cNvPr id="6" name="Picture Placeholder 5">
            <a:extLst>
              <a:ext uri="{FF2B5EF4-FFF2-40B4-BE49-F238E27FC236}">
                <a16:creationId xmlns:a16="http://schemas.microsoft.com/office/drawing/2014/main" id="{E67AAF07-6E83-4D93-9147-B49F72A03660}"/>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t="-1770" b="11326"/>
          <a:stretch/>
        </p:blipFill>
        <p:spPr>
          <a:xfrm>
            <a:off x="3967079" y="5365"/>
            <a:ext cx="6729984" cy="6086475"/>
          </a:xfrm>
        </p:spPr>
      </p:pic>
      <p:sp>
        <p:nvSpPr>
          <p:cNvPr id="4" name="Text Placeholder 3">
            <a:extLst>
              <a:ext uri="{FF2B5EF4-FFF2-40B4-BE49-F238E27FC236}">
                <a16:creationId xmlns:a16="http://schemas.microsoft.com/office/drawing/2014/main" id="{556A63E8-81D1-4FA6-AC38-30BB4F296D56}"/>
              </a:ext>
            </a:extLst>
          </p:cNvPr>
          <p:cNvSpPr>
            <a:spLocks noGrp="1"/>
          </p:cNvSpPr>
          <p:nvPr>
            <p:ph type="body" sz="half" idx="2"/>
          </p:nvPr>
        </p:nvSpPr>
        <p:spPr/>
        <p:txBody>
          <a:bodyPr/>
          <a:lstStyle/>
          <a:p>
            <a:r>
              <a:rPr lang="en-US" dirty="0"/>
              <a:t>Effort = Success</a:t>
            </a:r>
          </a:p>
          <a:p>
            <a:r>
              <a:rPr lang="en-US" dirty="0"/>
              <a:t>The First Step is the Hardest</a:t>
            </a:r>
          </a:p>
          <a:p>
            <a:r>
              <a:rPr lang="en-US" dirty="0"/>
              <a:t>Do your best</a:t>
            </a:r>
          </a:p>
        </p:txBody>
      </p:sp>
    </p:spTree>
    <p:extLst>
      <p:ext uri="{BB962C8B-B14F-4D97-AF65-F5344CB8AC3E}">
        <p14:creationId xmlns:p14="http://schemas.microsoft.com/office/powerpoint/2010/main" val="4233049915"/>
      </p:ext>
    </p:extLst>
  </p:cSld>
  <p:clrMapOvr>
    <a:masterClrMapping/>
  </p:clrMapOvr>
</p:sld>
</file>

<file path=ppt/theme/theme1.xml><?xml version="1.0" encoding="utf-8"?>
<a:theme xmlns:a="http://schemas.openxmlformats.org/drawingml/2006/main" name="AccentBoxVTI">
  <a:themeElements>
    <a:clrScheme name="AccentBoxVTI">
      <a:dk1>
        <a:srgbClr val="000000"/>
      </a:dk1>
      <a:lt1>
        <a:sysClr val="window" lastClr="FFFFFF"/>
      </a:lt1>
      <a:dk2>
        <a:srgbClr val="262626"/>
      </a:dk2>
      <a:lt2>
        <a:srgbClr val="FFFFFF"/>
      </a:lt2>
      <a:accent1>
        <a:srgbClr val="F5A700"/>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AB38F9C3B51044E8E3EA095A52C76F5" ma:contentTypeVersion="20" ma:contentTypeDescription="Create a new document." ma:contentTypeScope="" ma:versionID="a9ba5c1b0550d1e13676b81ab8c45b0c">
  <xsd:schema xmlns:xsd="http://www.w3.org/2001/XMLSchema" xmlns:xs="http://www.w3.org/2001/XMLSchema" xmlns:p="http://schemas.microsoft.com/office/2006/metadata/properties" xmlns:ns2="f41038b0-66e5-4410-bc3e-dc44eadfe0be" xmlns:ns3="d2b2422a-6b85-4aef-ba76-3ffd2c25d291" targetNamespace="http://schemas.microsoft.com/office/2006/metadata/properties" ma:root="true" ma:fieldsID="8e2a17de9eadd15b879990a5de81d00d" ns2:_="" ns3:_="">
    <xsd:import namespace="f41038b0-66e5-4410-bc3e-dc44eadfe0be"/>
    <xsd:import namespace="d2b2422a-6b85-4aef-ba76-3ffd2c25d29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3:SharedWithUsers" minOccurs="0"/>
                <xsd:element ref="ns3:SharedWithDetails" minOccurs="0"/>
                <xsd:element ref="ns2:Note" minOccurs="0"/>
                <xsd:element ref="ns2:MediaLengthInSeconds" minOccurs="0"/>
                <xsd:element ref="ns2:lcf76f155ced4ddcb4097134ff3c332f" minOccurs="0"/>
                <xsd:element ref="ns3:TaxCatchAll" minOccurs="0"/>
                <xsd:element ref="ns2:MediaServiceObjectDetectorVersions"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1038b0-66e5-4410-bc3e-dc44eadfe0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Note" ma:index="19" nillable="true" ma:displayName="Note" ma:format="Dropdown" ma:internalName="Note">
      <xsd:simpleType>
        <xsd:restriction base="dms:Text">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beab39f-607a-47d8-94d8-60854952814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Location" ma:index="25" nillable="true" ma:displayName="Location" ma:indexed="true" ma:internalName="MediaServiceLocation"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2b2422a-6b85-4aef-ba76-3ffd2c25d291"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9f9479d-bfe5-429e-a792-98954cab8f10}" ma:internalName="TaxCatchAll" ma:showField="CatchAllData" ma:web="d2b2422a-6b85-4aef-ba76-3ffd2c25d2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41038b0-66e5-4410-bc3e-dc44eadfe0be">
      <Terms xmlns="http://schemas.microsoft.com/office/infopath/2007/PartnerControls"/>
    </lcf76f155ced4ddcb4097134ff3c332f>
    <TaxCatchAll xmlns="d2b2422a-6b85-4aef-ba76-3ffd2c25d291" xsi:nil="true"/>
    <Note xmlns="f41038b0-66e5-4410-bc3e-dc44eadfe0be" xsi:nil="true"/>
  </documentManagement>
</p:properties>
</file>

<file path=customXml/itemProps1.xml><?xml version="1.0" encoding="utf-8"?>
<ds:datastoreItem xmlns:ds="http://schemas.openxmlformats.org/officeDocument/2006/customXml" ds:itemID="{A7BF8FCD-FD48-431D-B4BC-EA8C8EACD97E}">
  <ds:schemaRefs>
    <ds:schemaRef ds:uri="http://schemas.microsoft.com/sharepoint/v3/contenttype/forms"/>
  </ds:schemaRefs>
</ds:datastoreItem>
</file>

<file path=customXml/itemProps2.xml><?xml version="1.0" encoding="utf-8"?>
<ds:datastoreItem xmlns:ds="http://schemas.openxmlformats.org/officeDocument/2006/customXml" ds:itemID="{C86CA7C3-F14F-4EFC-90FE-16AC47945F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1038b0-66e5-4410-bc3e-dc44eadfe0be"/>
    <ds:schemaRef ds:uri="d2b2422a-6b85-4aef-ba76-3ffd2c25d2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C48F0B0-352A-44E5-BFE9-011085DA3C4D}">
  <ds:schemaRefs>
    <ds:schemaRef ds:uri="http://schemas.microsoft.com/office/2006/metadata/properties"/>
    <ds:schemaRef ds:uri="http://schemas.microsoft.com/office/infopath/2007/PartnerControls"/>
    <ds:schemaRef ds:uri="f41038b0-66e5-4410-bc3e-dc44eadfe0be"/>
    <ds:schemaRef ds:uri="d2b2422a-6b85-4aef-ba76-3ffd2c25d291"/>
  </ds:schemaRefs>
</ds:datastoreItem>
</file>

<file path=docProps/app.xml><?xml version="1.0" encoding="utf-8"?>
<Properties xmlns="http://schemas.openxmlformats.org/officeDocument/2006/extended-properties" xmlns:vt="http://schemas.openxmlformats.org/officeDocument/2006/docPropsVTypes">
  <Template>AccentBox</Template>
  <TotalTime>30</TotalTime>
  <Words>236</Words>
  <Application>Microsoft Office PowerPoint</Application>
  <PresentationFormat>Widescreen</PresentationFormat>
  <Paragraphs>36</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AccentBoxVTI</vt:lpstr>
      <vt:lpstr>Session 1</vt:lpstr>
      <vt:lpstr>Whole food, plant-based plate</vt:lpstr>
      <vt:lpstr>Your Health Vision Statement</vt:lpstr>
      <vt:lpstr>Common Nutrition Myths</vt:lpstr>
      <vt:lpstr>Common Nutrition Myths</vt:lpstr>
      <vt:lpstr>Your Health Lifestyle</vt:lpstr>
      <vt:lpstr>Ikigai</vt:lpstr>
      <vt:lpstr>Successes and Challenges</vt:lpstr>
      <vt:lpstr>In Closing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Orientation</dc:title>
  <dc:creator>Leslie Casey</dc:creator>
  <cp:lastModifiedBy>Leslie Casey</cp:lastModifiedBy>
  <cp:revision>14</cp:revision>
  <dcterms:created xsi:type="dcterms:W3CDTF">2025-02-13T23:01:21Z</dcterms:created>
  <dcterms:modified xsi:type="dcterms:W3CDTF">2026-07-01T18:25:36Z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0x010100EAB38F9C3B51044E8E3EA095A52C76F5</vt:lpwstr>
  </property>
  <property fmtid="{D5CDD505-2E9C-101B-9397-08002B2CF9AE}" pid="3" name="MediaServiceImageTags">
    <vt:lpwstr/>
  </property>
</Properties>
</file>