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6.xml" ContentType="application/vnd.openxmlformats-officedocument.presentationml.tags+xml"/>
  <Override PartName="/ppt/tags/tag20.xml" ContentType="application/vnd.openxmlformats-officedocument.presentationml.tags+xml"/>
  <Override PartName="/ppt/tags/tag17.xml" ContentType="application/vnd.openxmlformats-officedocument.presentationml.tags+xml"/>
  <Override PartName="/ppt/tags/tag13.xml" ContentType="application/vnd.openxmlformats-officedocument.presentationml.tags+xml"/>
  <Override PartName="/ppt/tags/tag18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tags/tag19.xml" ContentType="application/vnd.openxmlformats-officedocument.presentationml.tags+xml"/>
  <Override PartName="/ppt/tags/tag14.xml" ContentType="application/vnd.openxmlformats-officedocument.presentationml.tag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9.xml" ContentType="application/vnd.openxmlformats-officedocument.presentationml.tags+xml"/>
  <Override PartName="/ppt/tags/tag8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1.xml" ContentType="application/vnd.openxmlformats-officedocument.presentationml.tags+xml"/>
  <Override PartName="/ppt/tags/tag11.xml" ContentType="application/vnd.openxmlformats-officedocument.presentationml.tags+xml"/>
  <Override PartName="/ppt/tags/tag5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20"/>
  </p:notesMasterIdLst>
  <p:sldIdLst>
    <p:sldId id="316" r:id="rId2"/>
    <p:sldId id="456" r:id="rId3"/>
    <p:sldId id="460" r:id="rId4"/>
    <p:sldId id="462" r:id="rId5"/>
    <p:sldId id="463" r:id="rId6"/>
    <p:sldId id="464" r:id="rId7"/>
    <p:sldId id="465" r:id="rId8"/>
    <p:sldId id="466" r:id="rId9"/>
    <p:sldId id="472" r:id="rId10"/>
    <p:sldId id="468" r:id="rId11"/>
    <p:sldId id="467" r:id="rId12"/>
    <p:sldId id="469" r:id="rId13"/>
    <p:sldId id="470" r:id="rId14"/>
    <p:sldId id="471" r:id="rId15"/>
    <p:sldId id="474" r:id="rId16"/>
    <p:sldId id="475" r:id="rId17"/>
    <p:sldId id="461" r:id="rId18"/>
    <p:sldId id="346" r:id="rId19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CC"/>
    <a:srgbClr val="002F99"/>
    <a:srgbClr val="293C99"/>
    <a:srgbClr val="0033CC"/>
    <a:srgbClr val="0000FF"/>
    <a:srgbClr val="CEB33E"/>
    <a:srgbClr val="3F3F3F"/>
    <a:srgbClr val="CC9900"/>
    <a:srgbClr val="D6367B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0" autoAdjust="0"/>
    <p:restoredTop sz="94660"/>
  </p:normalViewPr>
  <p:slideViewPr>
    <p:cSldViewPr>
      <p:cViewPr varScale="1">
        <p:scale>
          <a:sx n="103" d="100"/>
          <a:sy n="103" d="100"/>
        </p:scale>
        <p:origin x="108" y="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3A6E7-60DE-4005-B552-9C8674E4BA66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46B63-F3D0-4FCB-B9C7-2DF26E8BC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46B63-F3D0-4FCB-B9C7-2DF26E8BCA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22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2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4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3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35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9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A4F02-61AA-4C81-BD1C-511DDA14D550}" type="datetimeFigureOut">
              <a:rPr lang="en-US" smtClean="0"/>
              <a:t>7/11/2019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CEC8-CAE7-4B68-B1B1-EDF19F9D4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293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05400"/>
            <a:ext cx="9144000" cy="609600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Technician’s First Guide and Workbook</a:t>
            </a:r>
            <a:br>
              <a:rPr lang="en-US" dirty="0">
                <a:solidFill>
                  <a:srgbClr val="FF00FF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Section 12: Hydronic System </a:t>
            </a:r>
            <a:r>
              <a:rPr lang="en-US">
                <a:solidFill>
                  <a:srgbClr val="FFFF00"/>
                </a:solidFill>
              </a:rPr>
              <a:t>Basics (2)</a:t>
            </a:r>
            <a:br>
              <a:rPr lang="en-US" dirty="0">
                <a:solidFill>
                  <a:srgbClr val="FF00FF"/>
                </a:solidFill>
              </a:rPr>
            </a:br>
            <a:br>
              <a:rPr lang="en-US" dirty="0">
                <a:solidFill>
                  <a:srgbClr val="FF00FF"/>
                </a:solidFill>
              </a:rPr>
            </a:b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76400" y="27432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</p:txBody>
      </p:sp>
      <p:pic>
        <p:nvPicPr>
          <p:cNvPr id="1029" name="Picture 5" descr="H:\IMAGES\ACCALogoSolidBlack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668215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140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17426-6CF3-4312-98CC-25B8CE631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Expansion Tanks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88B54-D7EF-4E16-8DE4-FEC9E8BFE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Older boiler systems may still have a gravity type of expansion tank.  They are generally located at the highest point in the system.  They are pressure containers that provide a place for water being heated to expand without adding pressure to the system. They are generally designed to be about ¼ the way full when the system water is colder, and 3/4 of the way filled when the system water is warm/hot.  This type of expansion tank will usually have a sight glass so that the water level can be seen. Most of today’s systems have a tank that contains an air bladder.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3533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Expansion Tank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68BB69-3C56-4729-9C7B-F7FEC162800F}"/>
              </a:ext>
            </a:extLst>
          </p:cNvPr>
          <p:cNvPicPr/>
          <p:nvPr/>
        </p:nvPicPr>
        <p:blipFill rotWithShape="1">
          <a:blip r:embed="rId3"/>
          <a:srcRect l="16000" t="1755"/>
          <a:stretch/>
        </p:blipFill>
        <p:spPr>
          <a:xfrm>
            <a:off x="2590800" y="1524000"/>
            <a:ext cx="3810000" cy="4648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96817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Flow Through The Boiler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E398D3-F6C8-47F5-B9BF-102737A1404D}"/>
              </a:ext>
            </a:extLst>
          </p:cNvPr>
          <p:cNvPicPr/>
          <p:nvPr/>
        </p:nvPicPr>
        <p:blipFill rotWithShape="1">
          <a:blip r:embed="rId3"/>
          <a:srcRect t="-1" r="-40" b="-22646"/>
          <a:stretch/>
        </p:blipFill>
        <p:spPr bwMode="auto">
          <a:xfrm>
            <a:off x="762001" y="1828800"/>
            <a:ext cx="3505200" cy="4419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6A7C42-ED81-4CEC-9EC8-A2B3B3320E2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876800" y="1514158"/>
            <a:ext cx="2895600" cy="4830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15031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 Separator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39A1C9-56B9-4F09-9A67-8AEA96114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0775" y="1417638"/>
            <a:ext cx="4362450" cy="496121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22650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 Vent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8EFA6E-F2E7-4283-A4CB-6E4E03EBDE0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0" y="1752600"/>
            <a:ext cx="5791200" cy="4191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20777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2EF3-9C1D-4DA5-A977-694B0894E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Circulator Pumps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CFA814-4334-4157-8A1D-1299AB3DF2C3}"/>
              </a:ext>
            </a:extLst>
          </p:cNvPr>
          <p:cNvPicPr/>
          <p:nvPr/>
        </p:nvPicPr>
        <p:blipFill rotWithShape="1">
          <a:blip r:embed="rId3"/>
          <a:srcRect l="-1" r="-7" b="5884"/>
          <a:stretch/>
        </p:blipFill>
        <p:spPr bwMode="auto">
          <a:xfrm>
            <a:off x="685800" y="1600200"/>
            <a:ext cx="7618095" cy="48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4366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2EF3-9C1D-4DA5-A977-694B0894E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Radiators &amp; Coils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FFC12B-E656-45A1-9330-191A2A0AADD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0" r="15878" b="18896"/>
          <a:stretch>
            <a:fillRect/>
          </a:stretch>
        </p:blipFill>
        <p:spPr bwMode="auto">
          <a:xfrm>
            <a:off x="152400" y="2019300"/>
            <a:ext cx="4495800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78D50B-AFE8-43BA-A9A1-5054BDD4ECAA}"/>
              </a:ext>
            </a:extLst>
          </p:cNvPr>
          <p:cNvPicPr/>
          <p:nvPr/>
        </p:nvPicPr>
        <p:blipFill rotWithShape="1">
          <a:blip r:embed="rId4"/>
          <a:srcRect t="-1" b="-9744"/>
          <a:stretch/>
        </p:blipFill>
        <p:spPr bwMode="auto">
          <a:xfrm>
            <a:off x="4683760" y="2590800"/>
            <a:ext cx="4191000" cy="2428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7409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03D07-D148-4A8A-AD73-72500FCCA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Balancing Hydronic Systems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3EBFB-AE3D-41E9-B633-835FABD368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1000" y="1828800"/>
            <a:ext cx="5029200" cy="3657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8BE79F-81FB-4B2E-A9E5-651EB023EDC2}"/>
              </a:ext>
            </a:extLst>
          </p:cNvPr>
          <p:cNvPicPr/>
          <p:nvPr/>
        </p:nvPicPr>
        <p:blipFill rotWithShape="1">
          <a:blip r:embed="rId4"/>
          <a:srcRect b="-12818"/>
          <a:stretch/>
        </p:blipFill>
        <p:spPr bwMode="auto">
          <a:xfrm>
            <a:off x="5638800" y="2438400"/>
            <a:ext cx="3124200" cy="27241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37961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6602-AA69-42C0-BC84-03D6234CB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158B6-1C2A-4A68-8CA7-1B1BE5ADB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FFFF00"/>
                </a:solidFill>
              </a:rPr>
              <a:t>You should now be able to identify a circulating pump on a hydronic system.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identify a safety valve and explain why the size is important.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identify a pressure regulator on a hydronic system. 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identify an expansion tank in a hydronic system.</a:t>
            </a:r>
          </a:p>
          <a:p>
            <a:r>
              <a:rPr lang="en-US" dirty="0">
                <a:solidFill>
                  <a:srgbClr val="FFFF00"/>
                </a:solidFill>
              </a:rPr>
              <a:t>You should now be able to Identify an air separator and an auto vent in a </a:t>
            </a:r>
            <a:r>
              <a:rPr lang="en-US">
                <a:solidFill>
                  <a:srgbClr val="FFFF00"/>
                </a:solidFill>
              </a:rPr>
              <a:t>hydronic system. </a:t>
            </a:r>
            <a:endParaRPr lang="en-US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184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Hydronic Configuration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47C5E8-BEC4-4097-8230-FF6BB7DA373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5937" y="1752600"/>
            <a:ext cx="8382000" cy="45259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982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Solenoid Valves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C14231-55F9-4E30-BC3E-DCF9D5E508A7}"/>
              </a:ext>
            </a:extLst>
          </p:cNvPr>
          <p:cNvPicPr/>
          <p:nvPr/>
        </p:nvPicPr>
        <p:blipFill rotWithShape="1">
          <a:blip r:embed="rId3"/>
          <a:srcRect t="4507"/>
          <a:stretch/>
        </p:blipFill>
        <p:spPr bwMode="auto">
          <a:xfrm>
            <a:off x="1600200" y="1828800"/>
            <a:ext cx="5943600" cy="3886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39215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Valves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69EAF2-CE3D-49E3-BE18-1729A69D890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90600" y="1828800"/>
            <a:ext cx="7391400" cy="4114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5803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Flanged Dielectric Connector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5A3788-E5E3-418E-8B10-B27521DF30C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1676400" y="1524000"/>
            <a:ext cx="5257800" cy="49069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47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Union Dielectric Connector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08AD43-226D-4D8F-817A-E7BF0AFC6E91}"/>
              </a:ext>
            </a:extLst>
          </p:cNvPr>
          <p:cNvPicPr/>
          <p:nvPr/>
        </p:nvPicPr>
        <p:blipFill rotWithShape="1">
          <a:blip r:embed="rId3"/>
          <a:srcRect t="7647"/>
          <a:stretch/>
        </p:blipFill>
        <p:spPr bwMode="auto">
          <a:xfrm>
            <a:off x="1295400" y="1600200"/>
            <a:ext cx="6248400" cy="4724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2732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Pressure Regulating Valve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993A3F-B079-4296-9305-DCC94EE44EE7}"/>
              </a:ext>
            </a:extLst>
          </p:cNvPr>
          <p:cNvPicPr/>
          <p:nvPr/>
        </p:nvPicPr>
        <p:blipFill rotWithShape="1">
          <a:blip r:embed="rId3"/>
          <a:srcRect l="1" t="3198" r="-30" b="5815"/>
          <a:stretch/>
        </p:blipFill>
        <p:spPr bwMode="auto">
          <a:xfrm>
            <a:off x="457200" y="1600200"/>
            <a:ext cx="3495040" cy="40024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DE4496-7848-40A0-B40A-F5654C8803C5}"/>
              </a:ext>
            </a:extLst>
          </p:cNvPr>
          <p:cNvPicPr/>
          <p:nvPr/>
        </p:nvPicPr>
        <p:blipFill rotWithShape="1">
          <a:blip r:embed="rId4"/>
          <a:srcRect r="3613" b="1778"/>
          <a:stretch/>
        </p:blipFill>
        <p:spPr bwMode="auto">
          <a:xfrm>
            <a:off x="3952240" y="1600200"/>
            <a:ext cx="4810760" cy="40024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43828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CC67-DEA5-46EA-B002-924B9EF3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Pressure Gauge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B8C44B-88A4-4770-8AE2-22159A7AC360}"/>
              </a:ext>
            </a:extLst>
          </p:cNvPr>
          <p:cNvPicPr/>
          <p:nvPr/>
        </p:nvPicPr>
        <p:blipFill rotWithShape="1">
          <a:blip r:embed="rId3"/>
          <a:srcRect r="-6" b="8542"/>
          <a:stretch/>
        </p:blipFill>
        <p:spPr bwMode="auto">
          <a:xfrm>
            <a:off x="2438400" y="1752600"/>
            <a:ext cx="3962400" cy="3962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946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401EF-63DF-48BE-B2EE-E867B9DCB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Valve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545E07-1825-49CE-9965-F2DA35BC1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524000"/>
            <a:ext cx="2286000" cy="47530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634945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LOGO" val="ComfortU_Logo.jpg"/>
  <p:tag name="ARTICULATE_PRESENTER" val="Donald Prather"/>
  <p:tag name="ARTICULATE_PRESENTER_GUID" val="0067420A16B5"/>
  <p:tag name="ARTICULATE_LMS" val="0"/>
  <p:tag name="ARTICULATE_TEMPLATE" val="Corporate Communications"/>
  <p:tag name="ARTICULATE_TEMPLATE_GUID" val="1a000000-6000-0000-b000-000000000001"/>
  <p:tag name="PRESENTER_PREVIEW_MODE" val="0"/>
  <p:tag name="PRESENTER_PREVIEW_START" val="1"/>
  <p:tag name="PLAYERLOGOHEIGHT" val="162"/>
  <p:tag name="PLAYERLOGOWIDTH" val="351"/>
  <p:tag name="LAUNCHINNEWWINDOW" val="0"/>
  <p:tag name="LASTPUBLISHED" val="C:\Users\Craig\Documents\My Articulate Projects\2.1 Why Balance a House\player.html"/>
  <p:tag name="ARTICULATE_META_COURSE_VERSION" val="1.0"/>
  <p:tag name="ARTICULATE_META_COURSE_VERSION_SET" val="True"/>
  <p:tag name="ARTICULATE_REFERENCE_ID" val="0b2ae246-c608-48c8-b00f-180ba22f995d"/>
  <p:tag name="TAG_BACKING_FORM_KEY" val="197756-c:\users\don\desktop\608 2018\section 1 608 introduction .pptx"/>
  <p:tag name="ARTICULATE_PRESENTER_VERSION" val="7"/>
  <p:tag name="ARTICULATE_USED_PAGE_ORIENTATION" val="1"/>
  <p:tag name="ARTICULATE_USED_PAGE_SIZE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ARTICULATE_META_DESCRIPTION" val="Introduction to EPA 608 Test Course"/>
  <p:tag name="ARTICULATE_META_COURSE_ID" val="2_1_Why_Balance_a_House"/>
  <p:tag name="ARTICULATE_META_NAME_SET" val="True"/>
  <p:tag name="ARTICULATE_SLIDE_COUNT" val="18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NAV" val="1"/>
  <p:tag name="ARTICULATE_SLIDE_GUID" val="6aac7893-bf6d-4d34-9e8a-5d85bbcdb0ad"/>
  <p:tag name="ANNOTATION_COUNT" val="0"/>
  <p:tag name="AUDIO_ID" val="316"/>
  <p:tag name="ARTICULATE_AUDIO_RECORDED" val="1"/>
  <p:tag name="ELAPSEDTIME" val="8.5"/>
  <p:tag name="ARTICULATE_USED_LAYOUT" val="1"/>
  <p:tag name="ARTICULATE_NAV_LEVEL" val="1"/>
  <p:tag name="ARTICULATE_SLIDE_PRESENTER_GUID" val="ac88c683-3488-4a09-8d0d-7ca6e5a2ca1a"/>
  <p:tag name="ARTICULATE_SLIDE_PAUSE" val="0"/>
  <p:tag name="ARTICULATE_LOCK_SLIDE" val="0"/>
  <p:tag name="ARTICULATE_HIDE_SLIDE" val="0"/>
  <p:tag name="ARTICULATE_PLAYER_CONTROL_PREVIOUS" val="True"/>
  <p:tag name="ARTICULATE_PLAYER_CONTROL_NEXT" val="True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Craig\AppData\Local\Temp\articulate\presenter\imgtemp\tODGD1uj_files\slide0001_image001.pn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28C60A0AAC744A39BD09724F90806" ma:contentTypeVersion="12" ma:contentTypeDescription="Create a new document." ma:contentTypeScope="" ma:versionID="72348bdaa130c70725f091d73d89bbf3">
  <xsd:schema xmlns:xsd="http://www.w3.org/2001/XMLSchema" xmlns:xs="http://www.w3.org/2001/XMLSchema" xmlns:p="http://schemas.microsoft.com/office/2006/metadata/properties" xmlns:ns2="e407539f-4a2c-448e-ae4a-4137066021f3" xmlns:ns3="c1421d90-3cd2-4bd2-a4a6-d5d6a3f754b7" targetNamespace="http://schemas.microsoft.com/office/2006/metadata/properties" ma:root="true" ma:fieldsID="a6fff5ec915745db903b9f398fa2ae94" ns2:_="" ns3:_="">
    <xsd:import namespace="e407539f-4a2c-448e-ae4a-4137066021f3"/>
    <xsd:import namespace="c1421d90-3cd2-4bd2-a4a6-d5d6a3f754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7539f-4a2c-448e-ae4a-4137066021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21d90-3cd2-4bd2-a4a6-d5d6a3f754b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EA279C-838A-4EBD-B9ED-0E04295184C9}"/>
</file>

<file path=customXml/itemProps2.xml><?xml version="1.0" encoding="utf-8"?>
<ds:datastoreItem xmlns:ds="http://schemas.openxmlformats.org/officeDocument/2006/customXml" ds:itemID="{DD1FB181-7E65-4559-8F1D-A816E8A9F063}"/>
</file>

<file path=customXml/itemProps3.xml><?xml version="1.0" encoding="utf-8"?>
<ds:datastoreItem xmlns:ds="http://schemas.openxmlformats.org/officeDocument/2006/customXml" ds:itemID="{9C46C62E-1D13-4870-B0F3-98BE2A72F52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5620</TotalTime>
  <Words>241</Words>
  <Application>Microsoft Office PowerPoint</Application>
  <PresentationFormat>On-screen Show (4:3)</PresentationFormat>
  <Paragraphs>25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 Technician’s First Guide and Workbook Section 12: Hydronic System Basics (2)  </vt:lpstr>
      <vt:lpstr>Typical Hydronic Configuration</vt:lpstr>
      <vt:lpstr>Solenoid Valves</vt:lpstr>
      <vt:lpstr>Check Valves</vt:lpstr>
      <vt:lpstr>Flanged Dielectric Connector </vt:lpstr>
      <vt:lpstr>Union Dielectric Connector </vt:lpstr>
      <vt:lpstr>Water Pressure Regulating Valve</vt:lpstr>
      <vt:lpstr>Water Pressure Gauge</vt:lpstr>
      <vt:lpstr>Safety Valve</vt:lpstr>
      <vt:lpstr>Expansion Tanks</vt:lpstr>
      <vt:lpstr>Expansion Tank</vt:lpstr>
      <vt:lpstr>Water Flow Through The Boiler</vt:lpstr>
      <vt:lpstr>Air Separator</vt:lpstr>
      <vt:lpstr>Auto Vent</vt:lpstr>
      <vt:lpstr>Water Circulator Pumps</vt:lpstr>
      <vt:lpstr>Radiators &amp; Coils</vt:lpstr>
      <vt:lpstr>Balancing Hydronic Systems</vt:lpstr>
      <vt:lpstr>Lessons Learned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Donald Prather</cp:lastModifiedBy>
  <cp:revision>686</cp:revision>
  <dcterms:created xsi:type="dcterms:W3CDTF">2013-05-23T13:04:32Z</dcterms:created>
  <dcterms:modified xsi:type="dcterms:W3CDTF">2019-07-11T15:31:56Z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2.1 Why Balance a House  </vt:lpwstr>
  </property>
  <property fmtid="{D5CDD505-2E9C-101B-9397-08002B2CF9AE}" pid="4" name="ArticulateProjectVersion">
    <vt:lpwstr>7</vt:lpwstr>
  </property>
  <property fmtid="{D5CDD505-2E9C-101B-9397-08002B2CF9AE}" pid="5" name="ArticulateGUID">
    <vt:lpwstr>37D732AC-D653-4F0C-A3F0-BCF1B8CDEDDE</vt:lpwstr>
  </property>
  <property fmtid="{D5CDD505-2E9C-101B-9397-08002B2CF9AE}" pid="6" name="ArticulateProjectFull">
    <vt:lpwstr>C:\Users\Don\Desktop\Technicians First Guide and Workbook\Power Points\Section 13 Tech First .ppta</vt:lpwstr>
  </property>
  <property fmtid="{D5CDD505-2E9C-101B-9397-08002B2CF9AE}" pid="7" name="ContentTypeId">
    <vt:lpwstr>0x0101009FB28C60A0AAC744A39BD09724F90806</vt:lpwstr>
  </property>
</Properties>
</file>