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ppt/tags/tag11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ustom.xml" ContentType="application/vnd.openxmlformats-officedocument.custom-properties+xml"/>
  <Override PartName="/ppt/tags/tag8.xml" ContentType="application/vnd.openxmlformats-officedocument.presentationml.tags+xml"/>
  <Override PartName="/ppt/tags/tag19.xml" ContentType="application/vnd.openxmlformats-officedocument.presentationml.tags+xml"/>
  <Override PartName="/ppt/tags/tag10.xml" ContentType="application/vnd.openxmlformats-officedocument.presentationml.tags+xml"/>
  <Override PartName="/ppt/tags/tag12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docProps/app.xml" ContentType="application/vnd.openxmlformats-officedocument.extended-propertie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tags/tag1.xml" ContentType="application/vnd.openxmlformats-officedocument.presentationml.tags+xml"/>
  <Override PartName="/ppt/tags/tag9.xml" ContentType="application/vnd.openxmlformats-officedocument.presentationml.tags+xml"/>
  <Override PartName="/ppt/tags/tag13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9"/>
  </p:notesMasterIdLst>
  <p:sldIdLst>
    <p:sldId id="316" r:id="rId2"/>
    <p:sldId id="497" r:id="rId3"/>
    <p:sldId id="498" r:id="rId4"/>
    <p:sldId id="479" r:id="rId5"/>
    <p:sldId id="502" r:id="rId6"/>
    <p:sldId id="499" r:id="rId7"/>
    <p:sldId id="501" r:id="rId8"/>
    <p:sldId id="503" r:id="rId9"/>
    <p:sldId id="500" r:id="rId10"/>
    <p:sldId id="504" r:id="rId11"/>
    <p:sldId id="506" r:id="rId12"/>
    <p:sldId id="505" r:id="rId13"/>
    <p:sldId id="507" r:id="rId14"/>
    <p:sldId id="508" r:id="rId15"/>
    <p:sldId id="510" r:id="rId16"/>
    <p:sldId id="511" r:id="rId17"/>
    <p:sldId id="346" r:id="rId18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nald Prather" initials="DP" lastIdx="1" clrIdx="0">
    <p:extLst>
      <p:ext uri="{19B8F6BF-5375-455C-9EA6-DF929625EA0E}">
        <p15:presenceInfo xmlns:p15="http://schemas.microsoft.com/office/powerpoint/2012/main" userId="S::donald.prather@acca.org::8cde5e95-605f-472a-aca3-ad060487b9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8F6A"/>
    <a:srgbClr val="002FCC"/>
    <a:srgbClr val="002F99"/>
    <a:srgbClr val="293C99"/>
    <a:srgbClr val="0033CC"/>
    <a:srgbClr val="0000FF"/>
    <a:srgbClr val="CEB33E"/>
    <a:srgbClr val="3F3F3F"/>
    <a:srgbClr val="CC9900"/>
    <a:srgbClr val="D636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0" autoAdjust="0"/>
    <p:restoredTop sz="94660"/>
  </p:normalViewPr>
  <p:slideViewPr>
    <p:cSldViewPr>
      <p:cViewPr varScale="1">
        <p:scale>
          <a:sx n="103" d="100"/>
          <a:sy n="103" d="100"/>
        </p:scale>
        <p:origin x="108" y="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7-02T09:36:51.168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22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comments" Target="../comments/commen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105400"/>
            <a:ext cx="9144000" cy="609600"/>
          </a:xfrm>
        </p:spPr>
        <p:txBody>
          <a:bodyPr>
            <a:normAutofit fontScale="90000"/>
          </a:bodyPr>
          <a:lstStyle/>
          <a:p>
            <a:br>
              <a:rPr lang="en-US" dirty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Technician’s First Guide and Workbook</a:t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sz="4000">
                <a:solidFill>
                  <a:srgbClr val="FFFF00"/>
                </a:solidFill>
              </a:rPr>
              <a:t>Section 21: </a:t>
            </a:r>
            <a:r>
              <a:rPr lang="en-US" sz="4000" dirty="0">
                <a:solidFill>
                  <a:srgbClr val="FFFF00"/>
                </a:solidFill>
              </a:rPr>
              <a:t>Maintenance Inspection Basics (5)</a:t>
            </a:r>
            <a:br>
              <a:rPr lang="en-US" dirty="0">
                <a:solidFill>
                  <a:srgbClr val="FF00FF"/>
                </a:solidFill>
              </a:rPr>
            </a:br>
            <a:br>
              <a:rPr lang="en-US" dirty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140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3"/>
    </mc:Choice>
    <mc:Fallback xmlns="">
      <p:transition spd="slow" advTm="2145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7F355-292E-4BCC-B02D-13C910944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Oil Boiler Combustion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D8166-FB10-4B94-8B2B-30CB47DFD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>
                <a:solidFill>
                  <a:srgbClr val="FFFF00"/>
                </a:solidFill>
              </a:rPr>
              <a:t>Measure and record photo-cell (cad-cell) resistance.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Replace fuel Filter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Measure and record oil pressure.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Test burner motor and assembly for correct operation.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If air is suspected of being in the oil line: bleed oil line until the air is removed.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Inspect oil pump and lines for signs of leaks.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For systems with a return line verify the oil is returning to the tank.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0799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7F355-292E-4BCC-B02D-13C910944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Oil Filter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8BA4B0-E249-4E38-801D-254775E58A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377613"/>
            <a:ext cx="2743200" cy="52757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25C3C4-F767-4281-BDEF-4CBC9720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2133600"/>
            <a:ext cx="2867872" cy="342480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20181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7F355-292E-4BCC-B02D-13C910944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Oil Boiler Combustion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D8166-FB10-4B94-8B2B-30CB47DFD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rgbClr val="FFFF00"/>
                </a:solidFill>
              </a:rPr>
              <a:t>Measure and record ignition transformer’s secondary voltage (see Figure 104).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Perform and record results for a combustion analysis.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Measure temperature difference across the heat exchanger.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Verify primary burner control safety timing is within OEM specifications.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3453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7F355-292E-4BCC-B02D-13C910944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Boiler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D8166-FB10-4B94-8B2B-30CB47DFD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These tasks apply to electric boiler system inspections: 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Measure and record water temperature in and out and verify that the temperature range is within normal operating range.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Test sequence of operation.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Measure and record voltage amperage foe each heating element/circuit.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5499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7F355-292E-4BCC-B02D-13C910944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D8166-FB10-4B94-8B2B-30CB47DFD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If you come across something you have never see or are not sure of when performing a maintenance inspection never hesitate to call in to the shop or another technician with a question. Every HVAC manager and company owner would rather field dozens of questions than face one mishap, or job gone from small to large due to a technician’s error or lack of understanding.  In today’s world of cell phones with cameras attached there is no excuse for not finding out the correct course of action before guessing at a solution. 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1072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7F355-292E-4BCC-B02D-13C910944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D8166-FB10-4B94-8B2B-30CB47DFD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If you come across something you have never see or are not sure of when performing a maintenance inspection never hesitate to call in to the shop or another technician with a question. Every HVAC manager and company owner would rather field dozens of questions than face one mishap, or job gone from small to large due to a technician’s error or lack of understanding.  In today’s world of cell phones with cameras attached there is no excuse for not finding out the correct course of action before guessing at a solution. 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2648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7F355-292E-4BCC-B02D-13C910944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Story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6437C7-78B7-4831-ACE0-B44F2E988469}"/>
              </a:ext>
            </a:extLst>
          </p:cNvPr>
          <p:cNvPicPr/>
          <p:nvPr/>
        </p:nvPicPr>
        <p:blipFill rotWithShape="1">
          <a:blip r:embed="rId3"/>
          <a:srcRect l="-2" r="-5" b="-13399"/>
          <a:stretch/>
        </p:blipFill>
        <p:spPr bwMode="auto">
          <a:xfrm>
            <a:off x="228600" y="1417638"/>
            <a:ext cx="4724400" cy="33829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03AFC4-ECCB-49A0-B52C-4FE5874F378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019675" y="1524000"/>
            <a:ext cx="3667125" cy="485790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46715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C6602-AA69-42C0-BC84-03D6234CB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158B6-1C2A-4A68-8CA7-1B1BE5ADB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You should now know the steps required to verify that viable vent pipe is installed correctly.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explain why there is an oil filter on oil burner systems and why they need to be checked.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explain why an annual inspection is needed on Electric, and fossil fuel boilers.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1844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34507-0793-449D-A690-BB6A56F70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Boiler Combustion Venting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B9A79D-96A6-48CA-A13C-B4A7A0C7B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46092"/>
            <a:ext cx="8229600" cy="2895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These tasks apply to gas and oil boilers and are not required for electric boilers: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Inspect vent piping and connections note any blockage, water corrosion, or signs of cracks or leaks.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Verify proper support and slope for vent piping.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Report and/or remove combustible materials placed too close to vent piping.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D065B0-C74B-47F8-82FC-CC8BACA947A3}"/>
              </a:ext>
            </a:extLst>
          </p:cNvPr>
          <p:cNvPicPr/>
          <p:nvPr/>
        </p:nvPicPr>
        <p:blipFill rotWithShape="1">
          <a:blip r:embed="rId3"/>
          <a:srcRect l="14957" t="3495" r="7799" b="5610"/>
          <a:stretch/>
        </p:blipFill>
        <p:spPr bwMode="auto">
          <a:xfrm>
            <a:off x="1219200" y="4258518"/>
            <a:ext cx="2714625" cy="2677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EC4B9E-2361-44C7-A397-DE9D7556633D}"/>
              </a:ext>
            </a:extLst>
          </p:cNvPr>
          <p:cNvPicPr/>
          <p:nvPr/>
        </p:nvPicPr>
        <p:blipFill rotWithShape="1">
          <a:blip r:embed="rId4"/>
          <a:srcRect l="4000" t="1" r="2211" b="-336"/>
          <a:stretch/>
        </p:blipFill>
        <p:spPr bwMode="auto">
          <a:xfrm>
            <a:off x="4191000" y="4180840"/>
            <a:ext cx="3463611" cy="2671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96092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7F355-292E-4BCC-B02D-13C910944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Boiler Combustion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D8166-FB10-4B94-8B2B-30CB47DFD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These tasks apply to gas boiler combustion system inspections: 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Inspect burner for blockage and/or signs of moisture damage or corrosion.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Test inducer fan motor and blower assembly.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Inspect Heat Exchanger for signs of corrosion, fouling, and structural problems (cracks, bulging, holes). Measure and record temperature across the heat exchanger.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Look for signs of corrosion on the burners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481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F8A26-D45E-4739-AC80-7257AA939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1143000"/>
          </a:xfrm>
        </p:spPr>
        <p:txBody>
          <a:bodyPr>
            <a:normAutofit/>
          </a:bodyPr>
          <a:lstStyle/>
          <a:p>
            <a:r>
              <a:rPr lang="en-US" dirty="0"/>
              <a:t>Gas Boiler Burner Assembly (1)</a:t>
            </a:r>
          </a:p>
        </p:txBody>
      </p:sp>
      <p:pic>
        <p:nvPicPr>
          <p:cNvPr id="13" name="Picture 12" descr="A close up of a device&#10;&#10;Description automatically generated">
            <a:extLst>
              <a:ext uri="{FF2B5EF4-FFF2-40B4-BE49-F238E27FC236}">
                <a16:creationId xmlns:a16="http://schemas.microsoft.com/office/drawing/2014/main" id="{1C24E74D-EB17-48AD-9A74-7377DA57E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133600"/>
            <a:ext cx="5439156" cy="3276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34677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F8A26-D45E-4739-AC80-7257AA939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1143000"/>
          </a:xfrm>
        </p:spPr>
        <p:txBody>
          <a:bodyPr>
            <a:normAutofit/>
          </a:bodyPr>
          <a:lstStyle/>
          <a:p>
            <a:r>
              <a:rPr lang="en-US" dirty="0"/>
              <a:t>Gas Boiler Burner Assembly (2)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521773-F056-41D5-9FD2-39DAAE7EDB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417638"/>
            <a:ext cx="4298101" cy="5181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45980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7F355-292E-4BCC-B02D-13C910944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Boiler Combustion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D8166-FB10-4B94-8B2B-30CB47DFD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>
                <a:solidFill>
                  <a:srgbClr val="FFFF00"/>
                </a:solidFill>
              </a:rPr>
              <a:t>Check igniter with an ohm meter inspect for cracks verify spark gaps are correct.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Measure and record inlet gas pressure adjust manifold as necessary.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Inspect ceramic flame probes for cracks.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Test main burner for ignition safety and for flame sequence.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Verify the combustion air is set properly.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Perform a combustion test.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3602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F6484-843C-4F95-A2E9-AE8793C7A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Inlet Gas Pressure Test Kit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6F885C-FF12-4ADE-AB7A-19E9D3F55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735137"/>
            <a:ext cx="8115300" cy="48482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99586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7F355-292E-4BCC-B02D-13C910944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Oil Boiler Combustion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D8166-FB10-4B94-8B2B-30CB47DFD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These tasks apply to oil boiler combustion system inspections: 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Inspect combustion chamber for cracks or structural damage.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Inspect Heat Exchanger for signs of corrosion, fouling, and structural problems (cracks, bulging, holes). Measure and record temperature across the heat exchanger.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Inspect burner gaskets.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Replace oil nozzle, verify size and spread. </a:t>
            </a:r>
          </a:p>
          <a:p>
            <a:pPr lvl="0"/>
            <a:r>
              <a:rPr lang="en-US" dirty="0">
                <a:solidFill>
                  <a:srgbClr val="FFFF00"/>
                </a:solidFill>
              </a:rPr>
              <a:t>Inspect oil nozzle head, electrodes and ceramic insulation and verify spark gap and positioning.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4446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F8A26-D45E-4739-AC80-7257AA939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1143000"/>
          </a:xfrm>
        </p:spPr>
        <p:txBody>
          <a:bodyPr>
            <a:normAutofit/>
          </a:bodyPr>
          <a:lstStyle/>
          <a:p>
            <a:r>
              <a:rPr lang="en-US" dirty="0"/>
              <a:t>Oil Nozzle &amp; Oil Igniter Assembly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5E1137-986C-4D76-8499-E2BB2C80DA1A}"/>
              </a:ext>
            </a:extLst>
          </p:cNvPr>
          <p:cNvPicPr/>
          <p:nvPr/>
        </p:nvPicPr>
        <p:blipFill rotWithShape="1">
          <a:blip r:embed="rId3"/>
          <a:srcRect t="1" b="-20269"/>
          <a:stretch/>
        </p:blipFill>
        <p:spPr bwMode="auto">
          <a:xfrm>
            <a:off x="533400" y="1915911"/>
            <a:ext cx="3772999" cy="3962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FB985B-5E89-4786-9B48-862ED7F7F15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 rot="10800000">
            <a:off x="4384432" y="1724024"/>
            <a:ext cx="4454767" cy="45243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815161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2.1 Why Balance a House\player.html"/>
  <p:tag name="ARTICULATE_META_COURSE_VERSION" val="1.0"/>
  <p:tag name="ARTICULATE_META_COURSE_VERSION_SET" val="True"/>
  <p:tag name="ARTICULATE_REFERENCE_ID" val="0b2ae246-c608-48c8-b00f-180ba22f995d"/>
  <p:tag name="TAG_BACKING_FORM_KEY" val="197756-c:\users\don\desktop\608 2018\section 1 608 introduction .pptx"/>
  <p:tag name="ARTICULATE_PRESENTER_VERSION" val="7"/>
  <p:tag name="ARTICULATE_USED_PAGE_ORIENTATION" val="1"/>
  <p:tag name="ARTICULATE_USED_PAGE_SIZE" val="1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META_DESCRIPTION" val="Introduction to EPA 608 Test Course"/>
  <p:tag name="ARTICULATE_META_COURSE_ID" val="2_1_Why_Balance_a_House"/>
  <p:tag name="ARTICULATE_META_NAME_SET" val="True"/>
  <p:tag name="ARTICULATE_SLIDE_COUNT" val="17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NAV" val="1"/>
  <p:tag name="ARTICULATE_SLIDE_GUID" val="6aac7893-bf6d-4d34-9e8a-5d85bbcdb0ad"/>
  <p:tag name="ANNOTATION_COUNT" val="0"/>
  <p:tag name="AUDIO_ID" val="316"/>
  <p:tag name="ARTICULATE_AUDIO_RECORDED" val="1"/>
  <p:tag name="ELAPSEDTIME" val="8.5"/>
  <p:tag name="ARTICULATE_USED_LAYOUT" val="1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tODGD1uj_files\slide0001_image001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28C60A0AAC744A39BD09724F90806" ma:contentTypeVersion="12" ma:contentTypeDescription="Create a new document." ma:contentTypeScope="" ma:versionID="72348bdaa130c70725f091d73d89bbf3">
  <xsd:schema xmlns:xsd="http://www.w3.org/2001/XMLSchema" xmlns:xs="http://www.w3.org/2001/XMLSchema" xmlns:p="http://schemas.microsoft.com/office/2006/metadata/properties" xmlns:ns2="e407539f-4a2c-448e-ae4a-4137066021f3" xmlns:ns3="c1421d90-3cd2-4bd2-a4a6-d5d6a3f754b7" targetNamespace="http://schemas.microsoft.com/office/2006/metadata/properties" ma:root="true" ma:fieldsID="a6fff5ec915745db903b9f398fa2ae94" ns2:_="" ns3:_="">
    <xsd:import namespace="e407539f-4a2c-448e-ae4a-4137066021f3"/>
    <xsd:import namespace="c1421d90-3cd2-4bd2-a4a6-d5d6a3f754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07539f-4a2c-448e-ae4a-4137066021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421d90-3cd2-4bd2-a4a6-d5d6a3f754b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6A1CE83-5F99-431D-8B46-8103E3FD749C}"/>
</file>

<file path=customXml/itemProps2.xml><?xml version="1.0" encoding="utf-8"?>
<ds:datastoreItem xmlns:ds="http://schemas.openxmlformats.org/officeDocument/2006/customXml" ds:itemID="{83CCEA88-EA81-478A-93F1-6048130EF757}"/>
</file>

<file path=customXml/itemProps3.xml><?xml version="1.0" encoding="utf-8"?>
<ds:datastoreItem xmlns:ds="http://schemas.openxmlformats.org/officeDocument/2006/customXml" ds:itemID="{2B2D05AC-D11B-45A7-98EA-2A2164F9C60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5866</TotalTime>
  <Words>743</Words>
  <Application>Microsoft Office PowerPoint</Application>
  <PresentationFormat>On-screen Show (4:3)</PresentationFormat>
  <Paragraphs>59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 Technician’s First Guide and Workbook Section 21: Maintenance Inspection Basics (5)  </vt:lpstr>
      <vt:lpstr>Boiler Combustion Venting</vt:lpstr>
      <vt:lpstr>Gas Boiler Combustion (1)</vt:lpstr>
      <vt:lpstr>Gas Boiler Burner Assembly (1)</vt:lpstr>
      <vt:lpstr>Gas Boiler Burner Assembly (2)</vt:lpstr>
      <vt:lpstr>Gas Boiler Combustion (2)</vt:lpstr>
      <vt:lpstr>Inlet Gas Pressure Test Kit</vt:lpstr>
      <vt:lpstr>Oil Boiler Combustion (1)</vt:lpstr>
      <vt:lpstr>Oil Nozzle &amp; Oil Igniter Assembly</vt:lpstr>
      <vt:lpstr>Oil Boiler Combustion (2)</vt:lpstr>
      <vt:lpstr>Oil Filter</vt:lpstr>
      <vt:lpstr>Oil Boiler Combustion (3)</vt:lpstr>
      <vt:lpstr>Electric Boiler</vt:lpstr>
      <vt:lpstr>Summary</vt:lpstr>
      <vt:lpstr>Summary</vt:lpstr>
      <vt:lpstr>True Story</vt:lpstr>
      <vt:lpstr>Lessons Learned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Donald Prather</cp:lastModifiedBy>
  <cp:revision>736</cp:revision>
  <dcterms:created xsi:type="dcterms:W3CDTF">2013-05-23T13:04:32Z</dcterms:created>
  <dcterms:modified xsi:type="dcterms:W3CDTF">2019-07-11T15:38:02Z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2.1 Why Balance a House  </vt:lpwstr>
  </property>
  <property fmtid="{D5CDD505-2E9C-101B-9397-08002B2CF9AE}" pid="4" name="ArticulateProjectVersion">
    <vt:lpwstr>7</vt:lpwstr>
  </property>
  <property fmtid="{D5CDD505-2E9C-101B-9397-08002B2CF9AE}" pid="5" name="ArticulateGUID">
    <vt:lpwstr>525CEA05-DB8D-4FA3-970E-420A5443767F</vt:lpwstr>
  </property>
  <property fmtid="{D5CDD505-2E9C-101B-9397-08002B2CF9AE}" pid="6" name="ArticulateProjectFull">
    <vt:lpwstr>C:\Users\Don\Desktop\Technicians First Guide and Workbook\Power Points\Section 22 Tech First .ppta</vt:lpwstr>
  </property>
  <property fmtid="{D5CDD505-2E9C-101B-9397-08002B2CF9AE}" pid="7" name="ContentTypeId">
    <vt:lpwstr>0x0101009FB28C60A0AAC744A39BD09724F90806</vt:lpwstr>
  </property>
</Properties>
</file>