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tags/tag12.xml" ContentType="application/vnd.openxmlformats-officedocument.presentationml.tags+xml"/>
  <Override PartName="/ppt/tags/tag19.xml" ContentType="application/vnd.openxmlformats-officedocument.presentationml.tags+xml"/>
  <Override PartName="/ppt/tags/tag15.xml" ContentType="application/vnd.openxmlformats-officedocument.presentationml.tags+xml"/>
  <Override PartName="/ppt/tags/tag20.xml" ContentType="application/vnd.openxmlformats-officedocument.presentationml.tags+xml"/>
  <Override PartName="/docProps/custom.xml" ContentType="application/vnd.openxmlformats-officedocument.custom-properties+xml"/>
  <Override PartName="/ppt/tags/tag16.xml" ContentType="application/vnd.openxmlformats-officedocument.presentationml.tags+xml"/>
  <Override PartName="/ppt/tags/tag21.xml" ContentType="application/vnd.openxmlformats-officedocument.presentationml.tags+xml"/>
  <Override PartName="/ppt/tags/tag13.xml" ContentType="application/vnd.openxmlformats-officedocument.presentationml.tags+xml"/>
  <Override PartName="/ppt/tags/tag11.xml" ContentType="application/vnd.openxmlformats-officedocument.presentationml.tags+xml"/>
  <Override PartName="/ppt/tags/tag22.xml" ContentType="application/vnd.openxmlformats-officedocument.presentationml.tags+xml"/>
  <Override PartName="/docProps/app.xml" ContentType="application/vnd.openxmlformats-officedocument.extended-properties+xml"/>
  <Override PartName="/docProps/core.xml" ContentType="application/vnd.openxmlformats-package.core-properties+xml"/>
  <Override PartName="/ppt/tags/tag17.xml" ContentType="application/vnd.openxmlformats-officedocument.presentationml.tags+xml"/>
  <Override PartName="/ppt/tags/tag14.xml" ContentType="application/vnd.openxmlformats-officedocument.presentationml.tags+xml"/>
  <Override PartName="/ppt/tags/tag10.xml" ContentType="application/vnd.openxmlformats-officedocument.presentationml.tags+xml"/>
  <Override PartName="/ppt/tags/tag9.xml" ContentType="application/vnd.openxmlformats-officedocument.presentationml.tags+xml"/>
  <Override PartName="/ppt/tags/tag7.xml" ContentType="application/vnd.openxmlformats-officedocument.presentationml.tags+xml"/>
  <Override PartName="/ppt/tags/tag6.xml" ContentType="application/vnd.openxmlformats-officedocument.presentationml.tags+xml"/>
  <Override PartName="/ppt/tags/tag8.xml" ContentType="application/vnd.openxmlformats-officedocument.presentationml.tags+xml"/>
  <Override PartName="/ppt/tags/tag5.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tags/tag1.xml" ContentType="application/vnd.openxmlformats-officedocument.presentationml.tags+xml"/>
  <Override PartName="/ppt/tags/tag18.xml" ContentType="application/vnd.openxmlformats-officedocument.presentationml.tags+xml"/>
  <Override PartName="/ppt/tags/tag23.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3"/>
  </p:notesMasterIdLst>
  <p:sldIdLst>
    <p:sldId id="316" r:id="rId2"/>
    <p:sldId id="318" r:id="rId3"/>
    <p:sldId id="361" r:id="rId4"/>
    <p:sldId id="379" r:id="rId5"/>
    <p:sldId id="319" r:id="rId6"/>
    <p:sldId id="380" r:id="rId7"/>
    <p:sldId id="381" r:id="rId8"/>
    <p:sldId id="382" r:id="rId9"/>
    <p:sldId id="383" r:id="rId10"/>
    <p:sldId id="384" r:id="rId11"/>
    <p:sldId id="385" r:id="rId12"/>
    <p:sldId id="386" r:id="rId13"/>
    <p:sldId id="387" r:id="rId14"/>
    <p:sldId id="388" r:id="rId15"/>
    <p:sldId id="389" r:id="rId16"/>
    <p:sldId id="390" r:id="rId17"/>
    <p:sldId id="391" r:id="rId18"/>
    <p:sldId id="392" r:id="rId19"/>
    <p:sldId id="393" r:id="rId20"/>
    <p:sldId id="395" r:id="rId21"/>
    <p:sldId id="346" r:id="rId22"/>
  </p:sldIdLst>
  <p:sldSz cx="9144000" cy="6858000" type="screen4x3"/>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CC"/>
    <a:srgbClr val="002F99"/>
    <a:srgbClr val="293C99"/>
    <a:srgbClr val="0033CC"/>
    <a:srgbClr val="0000FF"/>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0" autoAdjust="0"/>
    <p:restoredTop sz="94660"/>
  </p:normalViewPr>
  <p:slideViewPr>
    <p:cSldViewPr>
      <p:cViewPr varScale="1">
        <p:scale>
          <a:sx n="106" d="100"/>
          <a:sy n="106" d="100"/>
        </p:scale>
        <p:origin x="120" y="210"/>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7/9/2019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2</a:t>
            </a:fld>
            <a:endParaRPr lang="en-US"/>
          </a:p>
        </p:txBody>
      </p:sp>
    </p:spTree>
    <p:extLst>
      <p:ext uri="{BB962C8B-B14F-4D97-AF65-F5344CB8AC3E}">
        <p14:creationId xmlns:p14="http://schemas.microsoft.com/office/powerpoint/2010/main" val="3245462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5</a:t>
            </a:fld>
            <a:endParaRPr lang="en-US"/>
          </a:p>
        </p:txBody>
      </p:sp>
    </p:spTree>
    <p:extLst>
      <p:ext uri="{BB962C8B-B14F-4D97-AF65-F5344CB8AC3E}">
        <p14:creationId xmlns:p14="http://schemas.microsoft.com/office/powerpoint/2010/main" val="211515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7/9/2019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7/9/2019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7/9/2019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7/9/2019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7/9/2019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7/9/2019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dirty="0">
                <a:solidFill>
                  <a:srgbClr val="FFFF00"/>
                </a:solidFill>
              </a:rPr>
              <a:t>Section 4: HVAC Maintenance Tools (1)</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a:bodyPr>
          <a:lstStyle/>
          <a:p>
            <a:r>
              <a:rPr lang="en-US" dirty="0"/>
              <a:t>Screw Driver and Nut Driver</a:t>
            </a:r>
          </a:p>
        </p:txBody>
      </p:sp>
      <p:pic>
        <p:nvPicPr>
          <p:cNvPr id="6" name="Picture 5">
            <a:extLst>
              <a:ext uri="{FF2B5EF4-FFF2-40B4-BE49-F238E27FC236}">
                <a16:creationId xmlns:a16="http://schemas.microsoft.com/office/drawing/2014/main" id="{40D370AF-FBBE-49F5-A2F4-FDFEDFB1FA23}"/>
              </a:ext>
            </a:extLst>
          </p:cNvPr>
          <p:cNvPicPr/>
          <p:nvPr/>
        </p:nvPicPr>
        <p:blipFill rotWithShape="1">
          <a:blip r:embed="rId3"/>
          <a:srcRect t="1" b="-21120"/>
          <a:stretch/>
        </p:blipFill>
        <p:spPr bwMode="auto">
          <a:xfrm>
            <a:off x="457200" y="1676400"/>
            <a:ext cx="3962400" cy="3581400"/>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723CA2B9-7E80-4E97-AF87-9CF524EAF023}"/>
              </a:ext>
            </a:extLst>
          </p:cNvPr>
          <p:cNvPicPr/>
          <p:nvPr/>
        </p:nvPicPr>
        <p:blipFill rotWithShape="1">
          <a:blip r:embed="rId4" cstate="print">
            <a:extLst>
              <a:ext uri="{28A0092B-C50C-407E-A947-70E740481C1C}">
                <a14:useLocalDpi xmlns:a14="http://schemas.microsoft.com/office/drawing/2010/main" val="0"/>
              </a:ext>
            </a:extLst>
          </a:blip>
          <a:srcRect l="31891" t="16345" r="39409" b="-2147"/>
          <a:stretch/>
        </p:blipFill>
        <p:spPr bwMode="auto">
          <a:xfrm>
            <a:off x="4876800" y="1412558"/>
            <a:ext cx="2895600" cy="4835842"/>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793021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a:bodyPr>
          <a:lstStyle/>
          <a:p>
            <a:r>
              <a:rPr lang="en-US" dirty="0"/>
              <a:t>Screw Driver and Nut Driver</a:t>
            </a:r>
          </a:p>
        </p:txBody>
      </p:sp>
      <p:pic>
        <p:nvPicPr>
          <p:cNvPr id="6" name="Picture 5">
            <a:extLst>
              <a:ext uri="{FF2B5EF4-FFF2-40B4-BE49-F238E27FC236}">
                <a16:creationId xmlns:a16="http://schemas.microsoft.com/office/drawing/2014/main" id="{40D370AF-FBBE-49F5-A2F4-FDFEDFB1FA23}"/>
              </a:ext>
            </a:extLst>
          </p:cNvPr>
          <p:cNvPicPr/>
          <p:nvPr/>
        </p:nvPicPr>
        <p:blipFill rotWithShape="1">
          <a:blip r:embed="rId3"/>
          <a:srcRect t="1" b="-21120"/>
          <a:stretch/>
        </p:blipFill>
        <p:spPr bwMode="auto">
          <a:xfrm>
            <a:off x="533400" y="1448118"/>
            <a:ext cx="3962400" cy="3581400"/>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723CA2B9-7E80-4E97-AF87-9CF524EAF023}"/>
              </a:ext>
            </a:extLst>
          </p:cNvPr>
          <p:cNvPicPr/>
          <p:nvPr/>
        </p:nvPicPr>
        <p:blipFill rotWithShape="1">
          <a:blip r:embed="rId4" cstate="print">
            <a:extLst>
              <a:ext uri="{28A0092B-C50C-407E-A947-70E740481C1C}">
                <a14:useLocalDpi xmlns:a14="http://schemas.microsoft.com/office/drawing/2010/main" val="0"/>
              </a:ext>
            </a:extLst>
          </a:blip>
          <a:srcRect l="31891" t="16345" r="39409" b="-2147"/>
          <a:stretch/>
        </p:blipFill>
        <p:spPr bwMode="auto">
          <a:xfrm>
            <a:off x="4800600" y="1417638"/>
            <a:ext cx="2895600" cy="4835842"/>
          </a:xfrm>
          <a:prstGeom prst="rect">
            <a:avLst/>
          </a:prstGeom>
          <a:noFill/>
          <a:ln>
            <a:noFill/>
          </a:ln>
          <a:extLst>
            <a:ext uri="{53640926-AAD7-44D8-BBD7-CCE9431645EC}">
              <a14:shadowObscured xmlns:a14="http://schemas.microsoft.com/office/drawing/2010/main"/>
            </a:ext>
          </a:extLst>
        </p:spPr>
      </p:pic>
      <p:sp>
        <p:nvSpPr>
          <p:cNvPr id="3" name="Hexagon 2">
            <a:extLst>
              <a:ext uri="{FF2B5EF4-FFF2-40B4-BE49-F238E27FC236}">
                <a16:creationId xmlns:a16="http://schemas.microsoft.com/office/drawing/2014/main" id="{2F2F8989-6D43-4B37-8E18-F6FB96C8DF30}"/>
              </a:ext>
            </a:extLst>
          </p:cNvPr>
          <p:cNvSpPr/>
          <p:nvPr/>
        </p:nvSpPr>
        <p:spPr>
          <a:xfrm rot="513099">
            <a:off x="5201778" y="2368949"/>
            <a:ext cx="514685" cy="455247"/>
          </a:xfrm>
          <a:prstGeom prst="hexagon">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Hexagon 8">
            <a:extLst>
              <a:ext uri="{FF2B5EF4-FFF2-40B4-BE49-F238E27FC236}">
                <a16:creationId xmlns:a16="http://schemas.microsoft.com/office/drawing/2014/main" id="{EC204216-3F7C-4729-8D7E-A7AB5D94D493}"/>
              </a:ext>
            </a:extLst>
          </p:cNvPr>
          <p:cNvSpPr/>
          <p:nvPr/>
        </p:nvSpPr>
        <p:spPr>
          <a:xfrm rot="1624566">
            <a:off x="3905710" y="3216389"/>
            <a:ext cx="514685" cy="455247"/>
          </a:xfrm>
          <a:prstGeom prst="hexagon">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847420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a:bodyPr>
          <a:lstStyle/>
          <a:p>
            <a:r>
              <a:rPr lang="en-US" dirty="0"/>
              <a:t>Screw Driver and Nut Driver</a:t>
            </a:r>
          </a:p>
        </p:txBody>
      </p:sp>
      <p:pic>
        <p:nvPicPr>
          <p:cNvPr id="6" name="Picture 5">
            <a:extLst>
              <a:ext uri="{FF2B5EF4-FFF2-40B4-BE49-F238E27FC236}">
                <a16:creationId xmlns:a16="http://schemas.microsoft.com/office/drawing/2014/main" id="{40D370AF-FBBE-49F5-A2F4-FDFEDFB1FA23}"/>
              </a:ext>
            </a:extLst>
          </p:cNvPr>
          <p:cNvPicPr/>
          <p:nvPr/>
        </p:nvPicPr>
        <p:blipFill rotWithShape="1">
          <a:blip r:embed="rId3"/>
          <a:srcRect t="1" b="-21120"/>
          <a:stretch/>
        </p:blipFill>
        <p:spPr bwMode="auto">
          <a:xfrm>
            <a:off x="533400" y="1448118"/>
            <a:ext cx="3962400" cy="3581400"/>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723CA2B9-7E80-4E97-AF87-9CF524EAF023}"/>
              </a:ext>
            </a:extLst>
          </p:cNvPr>
          <p:cNvPicPr/>
          <p:nvPr/>
        </p:nvPicPr>
        <p:blipFill rotWithShape="1">
          <a:blip r:embed="rId4" cstate="print">
            <a:extLst>
              <a:ext uri="{28A0092B-C50C-407E-A947-70E740481C1C}">
                <a14:useLocalDpi xmlns:a14="http://schemas.microsoft.com/office/drawing/2010/main" val="0"/>
              </a:ext>
            </a:extLst>
          </a:blip>
          <a:srcRect l="31891" t="16345" r="39409" b="-2147"/>
          <a:stretch/>
        </p:blipFill>
        <p:spPr bwMode="auto">
          <a:xfrm>
            <a:off x="4800600" y="1417638"/>
            <a:ext cx="2895600" cy="4835842"/>
          </a:xfrm>
          <a:prstGeom prst="rect">
            <a:avLst/>
          </a:prstGeom>
          <a:noFill/>
          <a:ln>
            <a:noFill/>
          </a:ln>
          <a:extLst>
            <a:ext uri="{53640926-AAD7-44D8-BBD7-CCE9431645EC}">
              <a14:shadowObscured xmlns:a14="http://schemas.microsoft.com/office/drawing/2010/main"/>
            </a:ext>
          </a:extLst>
        </p:spPr>
      </p:pic>
      <p:sp>
        <p:nvSpPr>
          <p:cNvPr id="4" name="Oval 3">
            <a:extLst>
              <a:ext uri="{FF2B5EF4-FFF2-40B4-BE49-F238E27FC236}">
                <a16:creationId xmlns:a16="http://schemas.microsoft.com/office/drawing/2014/main" id="{8D18B94E-C76F-4E23-9B6F-0EB140ED03C8}"/>
              </a:ext>
            </a:extLst>
          </p:cNvPr>
          <p:cNvSpPr/>
          <p:nvPr/>
        </p:nvSpPr>
        <p:spPr>
          <a:xfrm>
            <a:off x="457200" y="3124200"/>
            <a:ext cx="914400" cy="9144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748420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a:bodyPr>
          <a:lstStyle/>
          <a:p>
            <a:r>
              <a:rPr lang="en-US" dirty="0"/>
              <a:t>Adjustable Wrench</a:t>
            </a:r>
          </a:p>
        </p:txBody>
      </p:sp>
      <p:pic>
        <p:nvPicPr>
          <p:cNvPr id="8" name="Picture 7">
            <a:extLst>
              <a:ext uri="{FF2B5EF4-FFF2-40B4-BE49-F238E27FC236}">
                <a16:creationId xmlns:a16="http://schemas.microsoft.com/office/drawing/2014/main" id="{32768C2D-C429-4CE0-A490-8D080C146809}"/>
              </a:ext>
            </a:extLst>
          </p:cNvPr>
          <p:cNvPicPr/>
          <p:nvPr/>
        </p:nvPicPr>
        <p:blipFill rotWithShape="1">
          <a:blip r:embed="rId3"/>
          <a:srcRect t="1057" r="2650"/>
          <a:stretch/>
        </p:blipFill>
        <p:spPr bwMode="auto">
          <a:xfrm rot="5400000">
            <a:off x="2133600" y="2133600"/>
            <a:ext cx="4495800" cy="3429001"/>
          </a:xfrm>
          <a:prstGeom prst="rect">
            <a:avLst/>
          </a:prstGeom>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3DC81D6C-D4AB-4BAB-B3A4-E586D06BAABB}"/>
              </a:ext>
            </a:extLst>
          </p:cNvPr>
          <p:cNvSpPr txBox="1"/>
          <p:nvPr/>
        </p:nvSpPr>
        <p:spPr>
          <a:xfrm>
            <a:off x="3924658" y="1600200"/>
            <a:ext cx="2156103" cy="1200329"/>
          </a:xfrm>
          <a:prstGeom prst="rect">
            <a:avLst/>
          </a:prstGeom>
          <a:noFill/>
        </p:spPr>
        <p:txBody>
          <a:bodyPr wrap="none" rtlCol="0">
            <a:spAutoFit/>
          </a:bodyPr>
          <a:lstStyle/>
          <a:p>
            <a:r>
              <a:rPr lang="en-US" sz="2400" b="1" dirty="0">
                <a:solidFill>
                  <a:srgbClr val="FF0000"/>
                </a:solidFill>
              </a:rPr>
              <a:t>Adjust Opening</a:t>
            </a:r>
          </a:p>
          <a:p>
            <a:r>
              <a:rPr lang="en-US" sz="2400" b="1" dirty="0">
                <a:solidFill>
                  <a:srgbClr val="FF0000"/>
                </a:solidFill>
              </a:rPr>
              <a:t>      Turn Wheel </a:t>
            </a:r>
          </a:p>
          <a:p>
            <a:endParaRPr lang="en-US" sz="2400" b="1" dirty="0">
              <a:solidFill>
                <a:srgbClr val="FF0000"/>
              </a:solidFill>
            </a:endParaRPr>
          </a:p>
        </p:txBody>
      </p:sp>
      <p:cxnSp>
        <p:nvCxnSpPr>
          <p:cNvPr id="9" name="Straight Arrow Connector 8">
            <a:extLst>
              <a:ext uri="{FF2B5EF4-FFF2-40B4-BE49-F238E27FC236}">
                <a16:creationId xmlns:a16="http://schemas.microsoft.com/office/drawing/2014/main" id="{FBC2B1EC-F102-4BAA-A1C9-BFC0A75D9A46}"/>
              </a:ext>
            </a:extLst>
          </p:cNvPr>
          <p:cNvCxnSpPr>
            <a:cxnSpLocks/>
          </p:cNvCxnSpPr>
          <p:nvPr/>
        </p:nvCxnSpPr>
        <p:spPr>
          <a:xfrm flipH="1">
            <a:off x="3810000" y="2129740"/>
            <a:ext cx="469190" cy="76971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822951A-6DD9-48E0-BFC9-5B28BAB07455}"/>
              </a:ext>
            </a:extLst>
          </p:cNvPr>
          <p:cNvCxnSpPr>
            <a:cxnSpLocks/>
          </p:cNvCxnSpPr>
          <p:nvPr/>
        </p:nvCxnSpPr>
        <p:spPr>
          <a:xfrm flipH="1">
            <a:off x="3446041" y="1828800"/>
            <a:ext cx="478617" cy="20201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437995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a:bodyPr>
          <a:lstStyle/>
          <a:p>
            <a:r>
              <a:rPr lang="en-US" dirty="0"/>
              <a:t>Locking Adjustable Wrench</a:t>
            </a:r>
          </a:p>
        </p:txBody>
      </p:sp>
      <p:pic>
        <p:nvPicPr>
          <p:cNvPr id="7" name="Picture 6">
            <a:extLst>
              <a:ext uri="{FF2B5EF4-FFF2-40B4-BE49-F238E27FC236}">
                <a16:creationId xmlns:a16="http://schemas.microsoft.com/office/drawing/2014/main" id="{AA1A7D2D-7667-4029-9A25-A78290CA5DDA}"/>
              </a:ext>
            </a:extLst>
          </p:cNvPr>
          <p:cNvPicPr/>
          <p:nvPr/>
        </p:nvPicPr>
        <p:blipFill rotWithShape="1">
          <a:blip r:embed="rId3"/>
          <a:srcRect l="6947" t="-90" r="4304" b="-52"/>
          <a:stretch/>
        </p:blipFill>
        <p:spPr bwMode="auto">
          <a:xfrm rot="16200000" flipH="1" flipV="1">
            <a:off x="1881166" y="2157433"/>
            <a:ext cx="5049203" cy="3782336"/>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03D4E9E0-E1DE-4BCB-97C8-5917E19E7B0B}"/>
              </a:ext>
            </a:extLst>
          </p:cNvPr>
          <p:cNvSpPr txBox="1"/>
          <p:nvPr/>
        </p:nvSpPr>
        <p:spPr>
          <a:xfrm>
            <a:off x="4204018" y="1428392"/>
            <a:ext cx="2156103" cy="1200329"/>
          </a:xfrm>
          <a:prstGeom prst="rect">
            <a:avLst/>
          </a:prstGeom>
          <a:noFill/>
        </p:spPr>
        <p:txBody>
          <a:bodyPr wrap="none" rtlCol="0">
            <a:spAutoFit/>
          </a:bodyPr>
          <a:lstStyle/>
          <a:p>
            <a:r>
              <a:rPr lang="en-US" sz="2400" b="1" dirty="0">
                <a:solidFill>
                  <a:srgbClr val="FF0000"/>
                </a:solidFill>
              </a:rPr>
              <a:t>Adjust Opening</a:t>
            </a:r>
          </a:p>
          <a:p>
            <a:r>
              <a:rPr lang="en-US" sz="2400" b="1" dirty="0">
                <a:solidFill>
                  <a:srgbClr val="FF0000"/>
                </a:solidFill>
              </a:rPr>
              <a:t>      Turn Wheel </a:t>
            </a:r>
          </a:p>
          <a:p>
            <a:endParaRPr lang="en-US" sz="2400" b="1" dirty="0">
              <a:solidFill>
                <a:srgbClr val="FF0000"/>
              </a:solidFill>
            </a:endParaRPr>
          </a:p>
        </p:txBody>
      </p:sp>
      <p:cxnSp>
        <p:nvCxnSpPr>
          <p:cNvPr id="11" name="Straight Arrow Connector 10">
            <a:extLst>
              <a:ext uri="{FF2B5EF4-FFF2-40B4-BE49-F238E27FC236}">
                <a16:creationId xmlns:a16="http://schemas.microsoft.com/office/drawing/2014/main" id="{5646769D-C827-4825-AC91-8B680982D053}"/>
              </a:ext>
            </a:extLst>
          </p:cNvPr>
          <p:cNvCxnSpPr>
            <a:cxnSpLocks/>
          </p:cNvCxnSpPr>
          <p:nvPr/>
        </p:nvCxnSpPr>
        <p:spPr>
          <a:xfrm flipH="1">
            <a:off x="3581400" y="1666834"/>
            <a:ext cx="685801" cy="49915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472AA38-7F99-471B-807E-C91FE8EAC824}"/>
              </a:ext>
            </a:extLst>
          </p:cNvPr>
          <p:cNvCxnSpPr>
            <a:cxnSpLocks/>
          </p:cNvCxnSpPr>
          <p:nvPr/>
        </p:nvCxnSpPr>
        <p:spPr>
          <a:xfrm flipH="1">
            <a:off x="4816275" y="2189880"/>
            <a:ext cx="360374" cy="120982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A29E333-41D3-48D0-8B85-8B5B09E9BFC7}"/>
              </a:ext>
            </a:extLst>
          </p:cNvPr>
          <p:cNvSpPr txBox="1"/>
          <p:nvPr/>
        </p:nvSpPr>
        <p:spPr>
          <a:xfrm>
            <a:off x="2675569" y="5515709"/>
            <a:ext cx="2285497" cy="1200329"/>
          </a:xfrm>
          <a:prstGeom prst="rect">
            <a:avLst/>
          </a:prstGeom>
          <a:noFill/>
        </p:spPr>
        <p:txBody>
          <a:bodyPr wrap="none" rtlCol="0">
            <a:spAutoFit/>
          </a:bodyPr>
          <a:lstStyle/>
          <a:p>
            <a:r>
              <a:rPr lang="en-US" sz="2400" b="1" dirty="0">
                <a:solidFill>
                  <a:srgbClr val="FF0000"/>
                </a:solidFill>
              </a:rPr>
              <a:t>Squeeze Handle </a:t>
            </a:r>
          </a:p>
          <a:p>
            <a:r>
              <a:rPr lang="en-US" sz="2400" b="1" dirty="0">
                <a:solidFill>
                  <a:srgbClr val="FF0000"/>
                </a:solidFill>
              </a:rPr>
              <a:t>Lock In Position</a:t>
            </a:r>
          </a:p>
          <a:p>
            <a:endParaRPr lang="en-US" sz="2400" b="1" dirty="0">
              <a:solidFill>
                <a:srgbClr val="FF0000"/>
              </a:solidFill>
            </a:endParaRPr>
          </a:p>
        </p:txBody>
      </p:sp>
      <p:cxnSp>
        <p:nvCxnSpPr>
          <p:cNvPr id="15" name="Straight Arrow Connector 14">
            <a:extLst>
              <a:ext uri="{FF2B5EF4-FFF2-40B4-BE49-F238E27FC236}">
                <a16:creationId xmlns:a16="http://schemas.microsoft.com/office/drawing/2014/main" id="{F1E92570-EC89-46C1-9922-305B46BE02BF}"/>
              </a:ext>
            </a:extLst>
          </p:cNvPr>
          <p:cNvCxnSpPr>
            <a:cxnSpLocks/>
          </p:cNvCxnSpPr>
          <p:nvPr/>
        </p:nvCxnSpPr>
        <p:spPr>
          <a:xfrm flipV="1">
            <a:off x="4961066" y="5334001"/>
            <a:ext cx="278766" cy="67441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550285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a:bodyPr>
          <a:lstStyle/>
          <a:p>
            <a:r>
              <a:rPr lang="en-US" dirty="0"/>
              <a:t>Self Adjusting Wrench</a:t>
            </a:r>
          </a:p>
        </p:txBody>
      </p:sp>
      <p:pic>
        <p:nvPicPr>
          <p:cNvPr id="7" name="Picture 6">
            <a:extLst>
              <a:ext uri="{FF2B5EF4-FFF2-40B4-BE49-F238E27FC236}">
                <a16:creationId xmlns:a16="http://schemas.microsoft.com/office/drawing/2014/main" id="{024BF5B8-E883-4357-A444-174E4A7E572E}"/>
              </a:ext>
            </a:extLst>
          </p:cNvPr>
          <p:cNvPicPr/>
          <p:nvPr/>
        </p:nvPicPr>
        <p:blipFill rotWithShape="1">
          <a:blip r:embed="rId3"/>
          <a:srcRect t="-1" b="2431"/>
          <a:stretch/>
        </p:blipFill>
        <p:spPr bwMode="auto">
          <a:xfrm>
            <a:off x="1969769" y="1529575"/>
            <a:ext cx="4182668" cy="5176025"/>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6E90A1E7-F50A-477B-BC71-8FD0CF4A86D7}"/>
              </a:ext>
            </a:extLst>
          </p:cNvPr>
          <p:cNvSpPr txBox="1"/>
          <p:nvPr/>
        </p:nvSpPr>
        <p:spPr>
          <a:xfrm>
            <a:off x="3070200" y="5657671"/>
            <a:ext cx="2340000" cy="1200329"/>
          </a:xfrm>
          <a:prstGeom prst="rect">
            <a:avLst/>
          </a:prstGeom>
          <a:noFill/>
        </p:spPr>
        <p:txBody>
          <a:bodyPr wrap="none" rtlCol="0">
            <a:spAutoFit/>
          </a:bodyPr>
          <a:lstStyle/>
          <a:p>
            <a:r>
              <a:rPr lang="en-US" sz="2400" b="1" dirty="0">
                <a:solidFill>
                  <a:srgbClr val="FF0000"/>
                </a:solidFill>
              </a:rPr>
              <a:t>Squeeze Handles</a:t>
            </a:r>
          </a:p>
          <a:p>
            <a:r>
              <a:rPr lang="en-US" sz="2400" b="1" dirty="0">
                <a:solidFill>
                  <a:srgbClr val="FF0000"/>
                </a:solidFill>
              </a:rPr>
              <a:t>Together</a:t>
            </a:r>
          </a:p>
          <a:p>
            <a:endParaRPr lang="en-US" sz="2400" b="1" dirty="0">
              <a:solidFill>
                <a:srgbClr val="FF0000"/>
              </a:solidFill>
            </a:endParaRPr>
          </a:p>
        </p:txBody>
      </p:sp>
      <p:cxnSp>
        <p:nvCxnSpPr>
          <p:cNvPr id="11" name="Straight Arrow Connector 10">
            <a:extLst>
              <a:ext uri="{FF2B5EF4-FFF2-40B4-BE49-F238E27FC236}">
                <a16:creationId xmlns:a16="http://schemas.microsoft.com/office/drawing/2014/main" id="{39C52FB7-B10D-4D4F-A872-0C829176C145}"/>
              </a:ext>
            </a:extLst>
          </p:cNvPr>
          <p:cNvCxnSpPr>
            <a:cxnSpLocks/>
          </p:cNvCxnSpPr>
          <p:nvPr/>
        </p:nvCxnSpPr>
        <p:spPr>
          <a:xfrm flipH="1" flipV="1">
            <a:off x="4419601" y="2510896"/>
            <a:ext cx="457199" cy="21900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DC6140A-37CC-4137-8E5D-896A36DE9F83}"/>
              </a:ext>
            </a:extLst>
          </p:cNvPr>
          <p:cNvCxnSpPr>
            <a:cxnSpLocks/>
          </p:cNvCxnSpPr>
          <p:nvPr/>
        </p:nvCxnSpPr>
        <p:spPr>
          <a:xfrm flipH="1" flipV="1">
            <a:off x="3886201" y="2822174"/>
            <a:ext cx="76199" cy="54571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3BA5104-4DFF-4EC2-95EF-8D7BB7DDBEFA}"/>
              </a:ext>
            </a:extLst>
          </p:cNvPr>
          <p:cNvCxnSpPr>
            <a:cxnSpLocks/>
          </p:cNvCxnSpPr>
          <p:nvPr/>
        </p:nvCxnSpPr>
        <p:spPr>
          <a:xfrm flipV="1">
            <a:off x="2819400" y="2646474"/>
            <a:ext cx="441694" cy="32532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BBD5644-A86A-4DB5-8080-12C32AE9A61C}"/>
              </a:ext>
            </a:extLst>
          </p:cNvPr>
          <p:cNvCxnSpPr>
            <a:cxnSpLocks/>
          </p:cNvCxnSpPr>
          <p:nvPr/>
        </p:nvCxnSpPr>
        <p:spPr>
          <a:xfrm flipH="1">
            <a:off x="4400373" y="1600200"/>
            <a:ext cx="400227" cy="29871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C541C9E-B7E8-4E0B-B393-A9E87710AAB1}"/>
              </a:ext>
            </a:extLst>
          </p:cNvPr>
          <p:cNvCxnSpPr>
            <a:cxnSpLocks/>
          </p:cNvCxnSpPr>
          <p:nvPr/>
        </p:nvCxnSpPr>
        <p:spPr>
          <a:xfrm>
            <a:off x="3657600" y="1219200"/>
            <a:ext cx="76201" cy="43544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FAC34E0-E0D2-48C8-8B1F-D76D88E4D38B}"/>
              </a:ext>
            </a:extLst>
          </p:cNvPr>
          <p:cNvCxnSpPr>
            <a:cxnSpLocks/>
          </p:cNvCxnSpPr>
          <p:nvPr/>
        </p:nvCxnSpPr>
        <p:spPr>
          <a:xfrm>
            <a:off x="2667000" y="1870302"/>
            <a:ext cx="457737" cy="18058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95739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a:bodyPr>
          <a:lstStyle/>
          <a:p>
            <a:r>
              <a:rPr lang="en-US" dirty="0"/>
              <a:t>Hex (6 Sides) Wrench Set</a:t>
            </a:r>
          </a:p>
        </p:txBody>
      </p:sp>
      <p:pic>
        <p:nvPicPr>
          <p:cNvPr id="7" name="Picture 6">
            <a:extLst>
              <a:ext uri="{FF2B5EF4-FFF2-40B4-BE49-F238E27FC236}">
                <a16:creationId xmlns:a16="http://schemas.microsoft.com/office/drawing/2014/main" id="{6C9FE4D4-01D8-4763-9B5F-4B92958D06E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3500" y="1676400"/>
            <a:ext cx="6477000" cy="4724400"/>
          </a:xfrm>
          <a:prstGeom prst="rect">
            <a:avLst/>
          </a:prstGeom>
          <a:noFill/>
          <a:ln>
            <a:noFill/>
          </a:ln>
        </p:spPr>
      </p:pic>
    </p:spTree>
    <p:custDataLst>
      <p:tags r:id="rId1"/>
    </p:custDataLst>
    <p:extLst>
      <p:ext uri="{BB962C8B-B14F-4D97-AF65-F5344CB8AC3E}">
        <p14:creationId xmlns:p14="http://schemas.microsoft.com/office/powerpoint/2010/main" val="3987738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a:bodyPr>
          <a:lstStyle/>
          <a:p>
            <a:r>
              <a:rPr lang="en-US" dirty="0"/>
              <a:t>Screw-Bolt Removal Keys</a:t>
            </a:r>
          </a:p>
        </p:txBody>
      </p:sp>
      <p:sp>
        <p:nvSpPr>
          <p:cNvPr id="3" name="Rectangle 2">
            <a:extLst>
              <a:ext uri="{FF2B5EF4-FFF2-40B4-BE49-F238E27FC236}">
                <a16:creationId xmlns:a16="http://schemas.microsoft.com/office/drawing/2014/main" id="{DFD90A1A-A242-4F35-9908-115654A19A3C}"/>
              </a:ext>
            </a:extLst>
          </p:cNvPr>
          <p:cNvSpPr/>
          <p:nvPr/>
        </p:nvSpPr>
        <p:spPr>
          <a:xfrm>
            <a:off x="284480" y="1392238"/>
            <a:ext cx="8402320" cy="536416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D25DB858-EDC6-4ABB-A84A-CE3C23A801E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2286000" y="228599"/>
            <a:ext cx="4572000" cy="7772401"/>
          </a:xfrm>
          <a:prstGeom prst="rect">
            <a:avLst/>
          </a:prstGeom>
          <a:noFill/>
        </p:spPr>
      </p:pic>
    </p:spTree>
    <p:custDataLst>
      <p:tags r:id="rId1"/>
    </p:custDataLst>
    <p:extLst>
      <p:ext uri="{BB962C8B-B14F-4D97-AF65-F5344CB8AC3E}">
        <p14:creationId xmlns:p14="http://schemas.microsoft.com/office/powerpoint/2010/main" val="17361374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a:bodyPr>
          <a:lstStyle/>
          <a:p>
            <a:r>
              <a:rPr lang="en-US" dirty="0"/>
              <a:t>Side Cutter &amp; Wire Skinner</a:t>
            </a:r>
          </a:p>
        </p:txBody>
      </p:sp>
      <p:pic>
        <p:nvPicPr>
          <p:cNvPr id="5" name="Picture 4">
            <a:extLst>
              <a:ext uri="{FF2B5EF4-FFF2-40B4-BE49-F238E27FC236}">
                <a16:creationId xmlns:a16="http://schemas.microsoft.com/office/drawing/2014/main" id="{7A81FDF1-BB23-4059-8A8B-B2DC8F894E29}"/>
              </a:ext>
            </a:extLst>
          </p:cNvPr>
          <p:cNvPicPr/>
          <p:nvPr/>
        </p:nvPicPr>
        <p:blipFill>
          <a:blip r:embed="rId3"/>
          <a:stretch>
            <a:fillRect/>
          </a:stretch>
        </p:blipFill>
        <p:spPr>
          <a:xfrm>
            <a:off x="2057401" y="1402398"/>
            <a:ext cx="1905000" cy="5165724"/>
          </a:xfrm>
          <a:prstGeom prst="rect">
            <a:avLst/>
          </a:prstGeom>
        </p:spPr>
      </p:pic>
      <p:pic>
        <p:nvPicPr>
          <p:cNvPr id="7" name="Picture 6">
            <a:extLst>
              <a:ext uri="{FF2B5EF4-FFF2-40B4-BE49-F238E27FC236}">
                <a16:creationId xmlns:a16="http://schemas.microsoft.com/office/drawing/2014/main" id="{352C7EAC-3AA8-4F25-995E-B524A3912444}"/>
              </a:ext>
            </a:extLst>
          </p:cNvPr>
          <p:cNvPicPr/>
          <p:nvPr/>
        </p:nvPicPr>
        <p:blipFill rotWithShape="1">
          <a:blip r:embed="rId4"/>
          <a:srcRect r="-20" b="-15958"/>
          <a:stretch/>
        </p:blipFill>
        <p:spPr bwMode="auto">
          <a:xfrm>
            <a:off x="4876800" y="2219960"/>
            <a:ext cx="2519680" cy="4348162"/>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5247477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fontScale="90000"/>
          </a:bodyPr>
          <a:lstStyle/>
          <a:p>
            <a:r>
              <a:rPr lang="en-US" dirty="0"/>
              <a:t>Lineman Pliers &amp; Needle Nose Pliers</a:t>
            </a:r>
          </a:p>
        </p:txBody>
      </p:sp>
      <p:pic>
        <p:nvPicPr>
          <p:cNvPr id="6" name="Picture 5">
            <a:extLst>
              <a:ext uri="{FF2B5EF4-FFF2-40B4-BE49-F238E27FC236}">
                <a16:creationId xmlns:a16="http://schemas.microsoft.com/office/drawing/2014/main" id="{D441779C-CB95-455E-8BE7-153A75296D2C}"/>
              </a:ext>
            </a:extLst>
          </p:cNvPr>
          <p:cNvPicPr/>
          <p:nvPr/>
        </p:nvPicPr>
        <p:blipFill rotWithShape="1">
          <a:blip r:embed="rId3"/>
          <a:srcRect l="9830" r="-2" b="4713"/>
          <a:stretch/>
        </p:blipFill>
        <p:spPr bwMode="auto">
          <a:xfrm>
            <a:off x="1828800" y="1417638"/>
            <a:ext cx="2438400" cy="5059362"/>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7674AA92-B09D-4290-981E-ADA930BC0060}"/>
              </a:ext>
            </a:extLst>
          </p:cNvPr>
          <p:cNvPicPr/>
          <p:nvPr/>
        </p:nvPicPr>
        <p:blipFill>
          <a:blip r:embed="rId4"/>
          <a:stretch>
            <a:fillRect/>
          </a:stretch>
        </p:blipFill>
        <p:spPr>
          <a:xfrm>
            <a:off x="5257800" y="1737519"/>
            <a:ext cx="1828800" cy="4419600"/>
          </a:xfrm>
          <a:prstGeom prst="rect">
            <a:avLst/>
          </a:prstGeom>
        </p:spPr>
      </p:pic>
    </p:spTree>
    <p:custDataLst>
      <p:tags r:id="rId1"/>
    </p:custDataLst>
    <p:extLst>
      <p:ext uri="{BB962C8B-B14F-4D97-AF65-F5344CB8AC3E}">
        <p14:creationId xmlns:p14="http://schemas.microsoft.com/office/powerpoint/2010/main" val="741935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E10D4-7BAB-499D-9925-265EF5793163}"/>
              </a:ext>
            </a:extLst>
          </p:cNvPr>
          <p:cNvSpPr>
            <a:spLocks noGrp="1"/>
          </p:cNvSpPr>
          <p:nvPr>
            <p:ph type="title"/>
          </p:nvPr>
        </p:nvSpPr>
        <p:spPr/>
        <p:txBody>
          <a:bodyPr>
            <a:normAutofit fontScale="90000"/>
          </a:bodyPr>
          <a:lstStyle/>
          <a:p>
            <a:r>
              <a:rPr lang="en-US" dirty="0"/>
              <a:t>HVACR Refrigerant Cycle Components</a:t>
            </a:r>
          </a:p>
        </p:txBody>
      </p:sp>
      <p:sp>
        <p:nvSpPr>
          <p:cNvPr id="3" name="Content Placeholder 2">
            <a:extLst>
              <a:ext uri="{FF2B5EF4-FFF2-40B4-BE49-F238E27FC236}">
                <a16:creationId xmlns:a16="http://schemas.microsoft.com/office/drawing/2014/main" id="{3E2786C2-E314-4BF7-8DA0-A8490DF25E27}"/>
              </a:ext>
            </a:extLst>
          </p:cNvPr>
          <p:cNvSpPr>
            <a:spLocks noGrp="1"/>
          </p:cNvSpPr>
          <p:nvPr>
            <p:ph idx="1"/>
          </p:nvPr>
        </p:nvSpPr>
        <p:spPr>
          <a:xfrm>
            <a:off x="266700" y="1600200"/>
            <a:ext cx="8610600" cy="4830762"/>
          </a:xfrm>
        </p:spPr>
        <p:txBody>
          <a:bodyPr>
            <a:noAutofit/>
          </a:bodyPr>
          <a:lstStyle/>
          <a:p>
            <a:pPr marL="0" indent="0">
              <a:buNone/>
            </a:pPr>
            <a:r>
              <a:rPr lang="en-US" dirty="0">
                <a:solidFill>
                  <a:srgbClr val="FFFF00"/>
                </a:solidFill>
              </a:rPr>
              <a:t>Most technicians will have the hand tools and testing tools required to do a basic HVAC system evaluation. One tool that is often overlooked by technicians is the manufacturer’s instruction package that is attached to every HVAC system that is shipped.  The manufacturers spend a huge amount of money developing directions, to make sure every piece of equipment can be installed properly.  </a:t>
            </a:r>
          </a:p>
        </p:txBody>
      </p:sp>
    </p:spTree>
    <p:custDataLst>
      <p:tags r:id="rId1"/>
    </p:custDataLst>
    <p:extLst>
      <p:ext uri="{BB962C8B-B14F-4D97-AF65-F5344CB8AC3E}">
        <p14:creationId xmlns:p14="http://schemas.microsoft.com/office/powerpoint/2010/main" val="21861550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457200" y="274638"/>
            <a:ext cx="8229600" cy="1143000"/>
          </a:xfrm>
        </p:spPr>
        <p:txBody>
          <a:bodyPr>
            <a:normAutofit/>
          </a:bodyPr>
          <a:lstStyle/>
          <a:p>
            <a:r>
              <a:rPr lang="en-US"/>
              <a:t>Pliers </a:t>
            </a:r>
            <a:r>
              <a:rPr lang="en-US" dirty="0"/>
              <a:t>That Adjust Opening Size</a:t>
            </a:r>
          </a:p>
        </p:txBody>
      </p:sp>
      <p:pic>
        <p:nvPicPr>
          <p:cNvPr id="5" name="Picture 4">
            <a:extLst>
              <a:ext uri="{FF2B5EF4-FFF2-40B4-BE49-F238E27FC236}">
                <a16:creationId xmlns:a16="http://schemas.microsoft.com/office/drawing/2014/main" id="{D9232D93-1F3A-4B86-A05F-3922FDAAEBD3}"/>
              </a:ext>
            </a:extLst>
          </p:cNvPr>
          <p:cNvPicPr/>
          <p:nvPr/>
        </p:nvPicPr>
        <p:blipFill>
          <a:blip r:embed="rId3"/>
          <a:stretch>
            <a:fillRect/>
          </a:stretch>
        </p:blipFill>
        <p:spPr>
          <a:xfrm>
            <a:off x="2133600" y="1594009"/>
            <a:ext cx="1828800" cy="4678362"/>
          </a:xfrm>
          <a:prstGeom prst="rect">
            <a:avLst/>
          </a:prstGeom>
        </p:spPr>
      </p:pic>
      <p:pic>
        <p:nvPicPr>
          <p:cNvPr id="7" name="Picture 6">
            <a:extLst>
              <a:ext uri="{FF2B5EF4-FFF2-40B4-BE49-F238E27FC236}">
                <a16:creationId xmlns:a16="http://schemas.microsoft.com/office/drawing/2014/main" id="{D303769F-6384-4909-8387-736DD511EBF9}"/>
              </a:ext>
            </a:extLst>
          </p:cNvPr>
          <p:cNvPicPr/>
          <p:nvPr/>
        </p:nvPicPr>
        <p:blipFill>
          <a:blip r:embed="rId4"/>
          <a:stretch>
            <a:fillRect/>
          </a:stretch>
        </p:blipFill>
        <p:spPr>
          <a:xfrm>
            <a:off x="4419600" y="1951990"/>
            <a:ext cx="2209800" cy="3962400"/>
          </a:xfrm>
          <a:prstGeom prst="rect">
            <a:avLst/>
          </a:prstGeom>
        </p:spPr>
      </p:pic>
    </p:spTree>
    <p:custDataLst>
      <p:tags r:id="rId1"/>
    </p:custDataLst>
    <p:extLst>
      <p:ext uri="{BB962C8B-B14F-4D97-AF65-F5344CB8AC3E}">
        <p14:creationId xmlns:p14="http://schemas.microsoft.com/office/powerpoint/2010/main" val="33986039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p:txBody>
          <a:bodyPr>
            <a:normAutofit fontScale="92500" lnSpcReduction="10000"/>
          </a:bodyPr>
          <a:lstStyle/>
          <a:p>
            <a:r>
              <a:rPr lang="en-US" dirty="0">
                <a:solidFill>
                  <a:srgbClr val="FFFF00"/>
                </a:solidFill>
              </a:rPr>
              <a:t>You should now be able to identify types of adjustable tools used for removing and tightening bolts.</a:t>
            </a:r>
          </a:p>
          <a:p>
            <a:r>
              <a:rPr lang="en-US" dirty="0">
                <a:solidFill>
                  <a:srgbClr val="FFFF00"/>
                </a:solidFill>
              </a:rPr>
              <a:t>You should now be able to identify a wire skinner and explain what it is used for.</a:t>
            </a:r>
          </a:p>
          <a:p>
            <a:r>
              <a:rPr lang="en-US" dirty="0">
                <a:solidFill>
                  <a:srgbClr val="FFFF00"/>
                </a:solidFill>
              </a:rPr>
              <a:t>You should now be able to explain what </a:t>
            </a:r>
            <a:r>
              <a:rPr lang="en-US">
                <a:solidFill>
                  <a:srgbClr val="FFFF00"/>
                </a:solidFill>
              </a:rPr>
              <a:t>a MSDS </a:t>
            </a:r>
            <a:r>
              <a:rPr lang="en-US" dirty="0">
                <a:solidFill>
                  <a:srgbClr val="FFFF00"/>
                </a:solidFill>
              </a:rPr>
              <a:t>is and why it is important to know what is on one.</a:t>
            </a:r>
          </a:p>
          <a:p>
            <a:r>
              <a:rPr lang="en-US" dirty="0">
                <a:solidFill>
                  <a:srgbClr val="FFFF00"/>
                </a:solidFill>
              </a:rPr>
              <a:t>You should now be able to explain why it is important to select the correct size screw driver or nut driver and hex wrench.</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CB05E-B141-4341-BB04-FDF530AF6ABA}"/>
              </a:ext>
            </a:extLst>
          </p:cNvPr>
          <p:cNvSpPr>
            <a:spLocks noGrp="1"/>
          </p:cNvSpPr>
          <p:nvPr>
            <p:ph type="title"/>
          </p:nvPr>
        </p:nvSpPr>
        <p:spPr/>
        <p:txBody>
          <a:bodyPr/>
          <a:lstStyle/>
          <a:p>
            <a:r>
              <a:rPr lang="en-US" dirty="0"/>
              <a:t>MSDS Sheets</a:t>
            </a:r>
          </a:p>
        </p:txBody>
      </p:sp>
      <p:sp>
        <p:nvSpPr>
          <p:cNvPr id="3" name="Content Placeholder 2">
            <a:extLst>
              <a:ext uri="{FF2B5EF4-FFF2-40B4-BE49-F238E27FC236}">
                <a16:creationId xmlns:a16="http://schemas.microsoft.com/office/drawing/2014/main" id="{AFDA6242-EB3A-41D7-90FF-A60138AC2166}"/>
              </a:ext>
            </a:extLst>
          </p:cNvPr>
          <p:cNvSpPr>
            <a:spLocks noGrp="1"/>
          </p:cNvSpPr>
          <p:nvPr>
            <p:ph idx="1"/>
          </p:nvPr>
        </p:nvSpPr>
        <p:spPr/>
        <p:txBody>
          <a:bodyPr>
            <a:normAutofit lnSpcReduction="10000"/>
          </a:bodyPr>
          <a:lstStyle/>
          <a:p>
            <a:pPr marL="0" indent="0">
              <a:buNone/>
            </a:pPr>
            <a:r>
              <a:rPr lang="en-US" dirty="0">
                <a:solidFill>
                  <a:srgbClr val="FFFF00"/>
                </a:solidFill>
              </a:rPr>
              <a:t>Access to materials safety data sheet (MSDS) for chemicals used and stored is a requirement; the best practice is to have them available on the service vehicles, and with the dispatcher who may receive an emergency call.  The most important reason for reading MSDS sheets is for your own personal protection, and for the protection of others, you should read and understand the MSDS sheets that are available for all the chemicals and refrigerants you use. </a:t>
            </a:r>
          </a:p>
        </p:txBody>
      </p:sp>
    </p:spTree>
    <p:custDataLst>
      <p:tags r:id="rId1"/>
    </p:custDataLst>
    <p:extLst>
      <p:ext uri="{BB962C8B-B14F-4D97-AF65-F5344CB8AC3E}">
        <p14:creationId xmlns:p14="http://schemas.microsoft.com/office/powerpoint/2010/main" val="409794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8AE29-AB92-4BFD-9F56-D8A46523E21D}"/>
              </a:ext>
            </a:extLst>
          </p:cNvPr>
          <p:cNvSpPr>
            <a:spLocks noGrp="1"/>
          </p:cNvSpPr>
          <p:nvPr>
            <p:ph type="title"/>
          </p:nvPr>
        </p:nvSpPr>
        <p:spPr/>
        <p:txBody>
          <a:bodyPr/>
          <a:lstStyle/>
          <a:p>
            <a:r>
              <a:rPr lang="en-US" dirty="0"/>
              <a:t>R-600a MSDS</a:t>
            </a:r>
          </a:p>
        </p:txBody>
      </p:sp>
      <p:pic>
        <p:nvPicPr>
          <p:cNvPr id="4" name="Content Placeholder 3">
            <a:extLst>
              <a:ext uri="{FF2B5EF4-FFF2-40B4-BE49-F238E27FC236}">
                <a16:creationId xmlns:a16="http://schemas.microsoft.com/office/drawing/2014/main" id="{8E1D6C26-3DD0-470D-B00C-2FD8659CC491}"/>
              </a:ext>
            </a:extLst>
          </p:cNvPr>
          <p:cNvPicPr>
            <a:picLocks noGrp="1"/>
          </p:cNvPicPr>
          <p:nvPr>
            <p:ph idx="1"/>
          </p:nvPr>
        </p:nvPicPr>
        <p:blipFill rotWithShape="1">
          <a:blip r:embed="rId3"/>
          <a:srcRect b="1398"/>
          <a:stretch/>
        </p:blipFill>
        <p:spPr bwMode="auto">
          <a:xfrm>
            <a:off x="152400" y="1600200"/>
            <a:ext cx="3276600" cy="4800600"/>
          </a:xfrm>
          <a:prstGeom prst="rect">
            <a:avLst/>
          </a:prstGeom>
          <a:ln w="9525"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67B16739-CB62-4ED8-8004-94060C2E3F86}"/>
              </a:ext>
            </a:extLst>
          </p:cNvPr>
          <p:cNvSpPr txBox="1"/>
          <p:nvPr/>
        </p:nvSpPr>
        <p:spPr>
          <a:xfrm>
            <a:off x="3429000" y="1219200"/>
            <a:ext cx="5715000" cy="5786199"/>
          </a:xfrm>
          <a:prstGeom prst="rect">
            <a:avLst/>
          </a:prstGeom>
          <a:noFill/>
        </p:spPr>
        <p:txBody>
          <a:bodyPr wrap="square" rtlCol="0">
            <a:spAutoFit/>
          </a:bodyPr>
          <a:lstStyle/>
          <a:p>
            <a:pPr marL="342900" lvl="0" indent="-342900">
              <a:buFont typeface="+mj-lt"/>
              <a:buAutoNum type="arabicPeriod"/>
            </a:pPr>
            <a:r>
              <a:rPr lang="en-US" sz="2200" dirty="0">
                <a:solidFill>
                  <a:srgbClr val="FFFF00"/>
                </a:solidFill>
              </a:rPr>
              <a:t>Chemical Product and Company Identification</a:t>
            </a:r>
          </a:p>
          <a:p>
            <a:pPr marL="342900" lvl="0" indent="-342900">
              <a:buFont typeface="+mj-lt"/>
              <a:buAutoNum type="arabicPeriod"/>
            </a:pPr>
            <a:r>
              <a:rPr lang="en-US" sz="2200" dirty="0">
                <a:solidFill>
                  <a:srgbClr val="FFFF00"/>
                </a:solidFill>
              </a:rPr>
              <a:t>Composition / Information on Ingredients</a:t>
            </a:r>
          </a:p>
          <a:p>
            <a:pPr marL="342900" lvl="0" indent="-342900">
              <a:buFont typeface="+mj-lt"/>
              <a:buAutoNum type="arabicPeriod"/>
            </a:pPr>
            <a:r>
              <a:rPr lang="en-US" sz="2200" dirty="0">
                <a:solidFill>
                  <a:srgbClr val="FFFF00"/>
                </a:solidFill>
              </a:rPr>
              <a:t>Hazards Identification</a:t>
            </a:r>
          </a:p>
          <a:p>
            <a:pPr marL="342900" lvl="0" indent="-342900">
              <a:buFont typeface="+mj-lt"/>
              <a:buAutoNum type="arabicPeriod"/>
            </a:pPr>
            <a:r>
              <a:rPr lang="en-US" sz="2200" dirty="0">
                <a:solidFill>
                  <a:srgbClr val="FFFF00"/>
                </a:solidFill>
              </a:rPr>
              <a:t>First Aid Measures</a:t>
            </a:r>
          </a:p>
          <a:p>
            <a:pPr marL="342900" lvl="0" indent="-342900">
              <a:buFont typeface="+mj-lt"/>
              <a:buAutoNum type="arabicPeriod"/>
            </a:pPr>
            <a:r>
              <a:rPr lang="en-US" sz="2200" dirty="0">
                <a:solidFill>
                  <a:srgbClr val="FFFF00"/>
                </a:solidFill>
              </a:rPr>
              <a:t>Fire Fighting Measures</a:t>
            </a:r>
          </a:p>
          <a:p>
            <a:pPr marL="342900" lvl="0" indent="-342900">
              <a:buFont typeface="+mj-lt"/>
              <a:buAutoNum type="arabicPeriod"/>
            </a:pPr>
            <a:r>
              <a:rPr lang="en-US" sz="2200" dirty="0">
                <a:solidFill>
                  <a:srgbClr val="FFFF00"/>
                </a:solidFill>
              </a:rPr>
              <a:t>Accidental Release Measures</a:t>
            </a:r>
          </a:p>
          <a:p>
            <a:pPr marL="342900" lvl="0" indent="-342900">
              <a:buFont typeface="+mj-lt"/>
              <a:buAutoNum type="arabicPeriod"/>
            </a:pPr>
            <a:r>
              <a:rPr lang="en-US" sz="2200" dirty="0">
                <a:solidFill>
                  <a:srgbClr val="FFFF00"/>
                </a:solidFill>
              </a:rPr>
              <a:t>Handling and Storage</a:t>
            </a:r>
          </a:p>
          <a:p>
            <a:pPr marL="342900" lvl="0" indent="-342900">
              <a:buFont typeface="+mj-lt"/>
              <a:buAutoNum type="arabicPeriod"/>
            </a:pPr>
            <a:r>
              <a:rPr lang="en-US" sz="2200" dirty="0">
                <a:solidFill>
                  <a:srgbClr val="FFFF00"/>
                </a:solidFill>
              </a:rPr>
              <a:t>Exposure Controls/ Personal Protection</a:t>
            </a:r>
          </a:p>
          <a:p>
            <a:pPr marL="342900" lvl="0" indent="-342900">
              <a:buFont typeface="+mj-lt"/>
              <a:buAutoNum type="arabicPeriod"/>
            </a:pPr>
            <a:r>
              <a:rPr lang="en-US" sz="2200" dirty="0">
                <a:solidFill>
                  <a:srgbClr val="FFFF00"/>
                </a:solidFill>
              </a:rPr>
              <a:t>Physical and Chemical Properties</a:t>
            </a:r>
          </a:p>
          <a:p>
            <a:pPr marL="342900" lvl="0" indent="-342900">
              <a:buFont typeface="+mj-lt"/>
              <a:buAutoNum type="arabicPeriod"/>
            </a:pPr>
            <a:r>
              <a:rPr lang="en-US" sz="2200" dirty="0">
                <a:solidFill>
                  <a:srgbClr val="FFFF00"/>
                </a:solidFill>
              </a:rPr>
              <a:t>Stability and Reactivity</a:t>
            </a:r>
          </a:p>
          <a:p>
            <a:pPr marL="342900" lvl="0" indent="-342900">
              <a:buFont typeface="+mj-lt"/>
              <a:buAutoNum type="arabicPeriod"/>
            </a:pPr>
            <a:r>
              <a:rPr lang="en-US" sz="2200" dirty="0">
                <a:solidFill>
                  <a:srgbClr val="FFFF00"/>
                </a:solidFill>
              </a:rPr>
              <a:t>Toxicological Information</a:t>
            </a:r>
          </a:p>
          <a:p>
            <a:pPr marL="342900" lvl="0" indent="-342900">
              <a:buFont typeface="+mj-lt"/>
              <a:buAutoNum type="arabicPeriod"/>
            </a:pPr>
            <a:r>
              <a:rPr lang="en-US" sz="2200" dirty="0">
                <a:solidFill>
                  <a:srgbClr val="FFFF00"/>
                </a:solidFill>
              </a:rPr>
              <a:t>Ecological Information</a:t>
            </a:r>
          </a:p>
          <a:p>
            <a:pPr marL="342900" lvl="0" indent="-342900">
              <a:buFont typeface="+mj-lt"/>
              <a:buAutoNum type="arabicPeriod"/>
            </a:pPr>
            <a:r>
              <a:rPr lang="en-US" sz="2200" dirty="0">
                <a:solidFill>
                  <a:srgbClr val="FFFF00"/>
                </a:solidFill>
              </a:rPr>
              <a:t>Disposal Considerations</a:t>
            </a:r>
          </a:p>
          <a:p>
            <a:pPr marL="342900" lvl="0" indent="-342900">
              <a:buFont typeface="+mj-lt"/>
              <a:buAutoNum type="arabicPeriod"/>
            </a:pPr>
            <a:r>
              <a:rPr lang="en-US" sz="2200" dirty="0">
                <a:solidFill>
                  <a:srgbClr val="FFFF00"/>
                </a:solidFill>
              </a:rPr>
              <a:t>Transport Information</a:t>
            </a:r>
          </a:p>
          <a:p>
            <a:pPr marL="342900" lvl="0" indent="-342900">
              <a:buFont typeface="+mj-lt"/>
              <a:buAutoNum type="arabicPeriod"/>
            </a:pPr>
            <a:r>
              <a:rPr lang="en-US" sz="2200" dirty="0">
                <a:solidFill>
                  <a:srgbClr val="FFFF00"/>
                </a:solidFill>
              </a:rPr>
              <a:t>Regulatory Information</a:t>
            </a:r>
          </a:p>
          <a:p>
            <a:pPr marL="342900" lvl="0" indent="-342900">
              <a:buFont typeface="+mj-lt"/>
              <a:buAutoNum type="arabicPeriod"/>
            </a:pPr>
            <a:r>
              <a:rPr lang="en-US" sz="2200" dirty="0">
                <a:solidFill>
                  <a:srgbClr val="FFFF00"/>
                </a:solidFill>
              </a:rPr>
              <a:t>Other Information</a:t>
            </a:r>
          </a:p>
          <a:p>
            <a:endParaRPr lang="en-US" dirty="0"/>
          </a:p>
        </p:txBody>
      </p:sp>
    </p:spTree>
    <p:custDataLst>
      <p:tags r:id="rId1"/>
    </p:custDataLst>
    <p:extLst>
      <p:ext uri="{BB962C8B-B14F-4D97-AF65-F5344CB8AC3E}">
        <p14:creationId xmlns:p14="http://schemas.microsoft.com/office/powerpoint/2010/main" val="3759203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9EE91-2CE4-4770-B993-09EEB377A318}"/>
              </a:ext>
            </a:extLst>
          </p:cNvPr>
          <p:cNvSpPr>
            <a:spLocks noGrp="1"/>
          </p:cNvSpPr>
          <p:nvPr>
            <p:ph type="title"/>
          </p:nvPr>
        </p:nvSpPr>
        <p:spPr>
          <a:xfrm>
            <a:off x="228600" y="274638"/>
            <a:ext cx="8763000" cy="1143000"/>
          </a:xfrm>
        </p:spPr>
        <p:txBody>
          <a:bodyPr>
            <a:normAutofit/>
          </a:bodyPr>
          <a:lstStyle/>
          <a:p>
            <a:r>
              <a:rPr lang="en-US" dirty="0"/>
              <a:t>Personal Protection</a:t>
            </a:r>
          </a:p>
        </p:txBody>
      </p:sp>
      <p:sp>
        <p:nvSpPr>
          <p:cNvPr id="9" name="Content Placeholder 2">
            <a:extLst>
              <a:ext uri="{FF2B5EF4-FFF2-40B4-BE49-F238E27FC236}">
                <a16:creationId xmlns:a16="http://schemas.microsoft.com/office/drawing/2014/main" id="{DA9838BD-29DE-45D6-9185-4EB61DE32F8B}"/>
              </a:ext>
            </a:extLst>
          </p:cNvPr>
          <p:cNvSpPr>
            <a:spLocks noGrp="1"/>
          </p:cNvSpPr>
          <p:nvPr>
            <p:ph idx="1"/>
          </p:nvPr>
        </p:nvSpPr>
        <p:spPr>
          <a:xfrm>
            <a:off x="982980" y="2473793"/>
            <a:ext cx="8229600" cy="4525963"/>
          </a:xfrm>
        </p:spPr>
        <p:txBody>
          <a:bodyPr>
            <a:normAutofit fontScale="85000" lnSpcReduction="20000"/>
          </a:bodyPr>
          <a:lstStyle/>
          <a:p>
            <a:pPr marL="0" indent="0">
              <a:buNone/>
            </a:pPr>
            <a:r>
              <a:rPr lang="en-US" dirty="0">
                <a:solidFill>
                  <a:srgbClr val="FFFF00"/>
                </a:solidFill>
              </a:rPr>
              <a:t>Contact with chemicals is impossible to avoid when working on HVAC systems.  Minimizing personal risk is the responsibility of the individual technician.  Business have policies on reporting incidents, and the technician should be familiar with those policies. Those policies are for the good of the technician, and not following company procedures will put a technician at more risk. Technicians should wear a face shield or goggles for many maintenance and servicing tasks and use impervious insulated gloves to protect their hands when opening and closing refrigerant systems. In many shops, steel toed shoes or boots are required. </a:t>
            </a:r>
          </a:p>
        </p:txBody>
      </p:sp>
      <p:pic>
        <p:nvPicPr>
          <p:cNvPr id="10" name="Picture 9">
            <a:extLst>
              <a:ext uri="{FF2B5EF4-FFF2-40B4-BE49-F238E27FC236}">
                <a16:creationId xmlns:a16="http://schemas.microsoft.com/office/drawing/2014/main" id="{45C8AADF-A130-41DF-BE34-1889EBC90887}"/>
              </a:ext>
            </a:extLst>
          </p:cNvPr>
          <p:cNvPicPr/>
          <p:nvPr/>
        </p:nvPicPr>
        <p:blipFill rotWithShape="1">
          <a:blip r:embed="rId4"/>
          <a:srcRect l="15131" t="6430" r="26585" b="-16040"/>
          <a:stretch/>
        </p:blipFill>
        <p:spPr bwMode="auto">
          <a:xfrm>
            <a:off x="6901815" y="35560"/>
            <a:ext cx="2257425" cy="2387600"/>
          </a:xfrm>
          <a:prstGeom prst="rect">
            <a:avLst/>
          </a:prstGeom>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F6E83862-779F-4803-BEFA-92FFF4A09283}"/>
              </a:ext>
            </a:extLst>
          </p:cNvPr>
          <p:cNvPicPr/>
          <p:nvPr/>
        </p:nvPicPr>
        <p:blipFill rotWithShape="1">
          <a:blip r:embed="rId5"/>
          <a:srcRect l="29640" t="4231" r="29684" b="5765"/>
          <a:stretch/>
        </p:blipFill>
        <p:spPr bwMode="auto">
          <a:xfrm>
            <a:off x="-15240" y="0"/>
            <a:ext cx="2257424" cy="22098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705801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CB05E-B141-4341-BB04-FDF530AF6ABA}"/>
              </a:ext>
            </a:extLst>
          </p:cNvPr>
          <p:cNvSpPr>
            <a:spLocks noGrp="1"/>
          </p:cNvSpPr>
          <p:nvPr>
            <p:ph type="title"/>
          </p:nvPr>
        </p:nvSpPr>
        <p:spPr/>
        <p:txBody>
          <a:bodyPr/>
          <a:lstStyle/>
          <a:p>
            <a:r>
              <a:rPr lang="en-US" dirty="0"/>
              <a:t>Organizing Hand Tools</a:t>
            </a:r>
          </a:p>
        </p:txBody>
      </p:sp>
      <p:sp>
        <p:nvSpPr>
          <p:cNvPr id="3" name="Content Placeholder 2">
            <a:extLst>
              <a:ext uri="{FF2B5EF4-FFF2-40B4-BE49-F238E27FC236}">
                <a16:creationId xmlns:a16="http://schemas.microsoft.com/office/drawing/2014/main" id="{AFDA6242-EB3A-41D7-90FF-A60138AC2166}"/>
              </a:ext>
            </a:extLst>
          </p:cNvPr>
          <p:cNvSpPr>
            <a:spLocks noGrp="1"/>
          </p:cNvSpPr>
          <p:nvPr>
            <p:ph idx="1"/>
          </p:nvPr>
        </p:nvSpPr>
        <p:spPr/>
        <p:txBody>
          <a:bodyPr>
            <a:normAutofit/>
          </a:bodyPr>
          <a:lstStyle/>
          <a:p>
            <a:pPr marL="0" indent="0">
              <a:buNone/>
            </a:pPr>
            <a:r>
              <a:rPr lang="en-US" dirty="0">
                <a:solidFill>
                  <a:srgbClr val="FFFF00"/>
                </a:solidFill>
              </a:rPr>
              <a:t>The type of work you do daily dictates the best set of hand tools you should carry and how they should be organized and transported.  Three </a:t>
            </a:r>
            <a:r>
              <a:rPr lang="en-US">
                <a:solidFill>
                  <a:srgbClr val="FFFF00"/>
                </a:solidFill>
              </a:rPr>
              <a:t>common ways </a:t>
            </a:r>
            <a:r>
              <a:rPr lang="en-US" dirty="0">
                <a:solidFill>
                  <a:srgbClr val="FFFF00"/>
                </a:solidFill>
              </a:rPr>
              <a:t>of transporting the hand tools used in HVAC: tool boxes/bags, too buckets, and tool belts. </a:t>
            </a:r>
          </a:p>
        </p:txBody>
      </p:sp>
      <p:pic>
        <p:nvPicPr>
          <p:cNvPr id="4" name="product_thumbnail" descr="CLC Tool Bag – Custom Leathercraft Soft Sided 58 Pocket 1539">
            <a:extLst>
              <a:ext uri="{FF2B5EF4-FFF2-40B4-BE49-F238E27FC236}">
                <a16:creationId xmlns:a16="http://schemas.microsoft.com/office/drawing/2014/main" id="{40F71470-6FCE-4A8F-B8B8-16E8A5A9A6B4}"/>
              </a:ext>
            </a:extLst>
          </p:cNvPr>
          <p:cNvPicPr/>
          <p:nvPr/>
        </p:nvPicPr>
        <p:blipFill rotWithShape="1">
          <a:blip r:embed="rId3">
            <a:extLst>
              <a:ext uri="{28A0092B-C50C-407E-A947-70E740481C1C}">
                <a14:useLocalDpi xmlns:a14="http://schemas.microsoft.com/office/drawing/2010/main" val="0"/>
              </a:ext>
            </a:extLst>
          </a:blip>
          <a:srcRect l="-478" t="9569" b="8612"/>
          <a:stretch/>
        </p:blipFill>
        <p:spPr bwMode="auto">
          <a:xfrm>
            <a:off x="685800" y="4638055"/>
            <a:ext cx="2667000" cy="2143745"/>
          </a:xfrm>
          <a:prstGeom prst="rect">
            <a:avLst/>
          </a:prstGeom>
          <a:noFill/>
          <a:ln>
            <a:noFill/>
          </a:ln>
          <a:extLst>
            <a:ext uri="{53640926-AAD7-44D8-BBD7-CCE9431645EC}">
              <a14:shadowObscured xmlns:a14="http://schemas.microsoft.com/office/drawing/2010/main"/>
            </a:ext>
          </a:extLst>
        </p:spPr>
      </p:pic>
      <p:pic>
        <p:nvPicPr>
          <p:cNvPr id="5" name="Picture 4" descr="https://images-na.ssl-images-amazon.com/images/I/81Zmhh%2B5ipL._SL1396_.jpg">
            <a:extLst>
              <a:ext uri="{FF2B5EF4-FFF2-40B4-BE49-F238E27FC236}">
                <a16:creationId xmlns:a16="http://schemas.microsoft.com/office/drawing/2014/main" id="{5FEB3342-3476-4A75-BE94-0C01BED723C7}"/>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2800" y="4638054"/>
            <a:ext cx="2362199" cy="2143745"/>
          </a:xfrm>
          <a:prstGeom prst="rect">
            <a:avLst/>
          </a:prstGeom>
          <a:noFill/>
          <a:ln>
            <a:noFill/>
          </a:ln>
        </p:spPr>
      </p:pic>
      <p:pic>
        <p:nvPicPr>
          <p:cNvPr id="6" name="Picture 5">
            <a:extLst>
              <a:ext uri="{FF2B5EF4-FFF2-40B4-BE49-F238E27FC236}">
                <a16:creationId xmlns:a16="http://schemas.microsoft.com/office/drawing/2014/main" id="{FCCFE9CD-3DCE-4CB3-9270-26A51E77FF06}"/>
              </a:ext>
            </a:extLst>
          </p:cNvPr>
          <p:cNvPicPr/>
          <p:nvPr/>
        </p:nvPicPr>
        <p:blipFill rotWithShape="1">
          <a:blip r:embed="rId5"/>
          <a:srcRect l="22276" t="15384" r="21154" b="10541"/>
          <a:stretch/>
        </p:blipFill>
        <p:spPr bwMode="auto">
          <a:xfrm>
            <a:off x="5714999" y="4627817"/>
            <a:ext cx="2667000" cy="2153982"/>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048821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lstStyle/>
          <a:p>
            <a:r>
              <a:rPr lang="en-US" dirty="0"/>
              <a:t>Tools Sorted By The Job Type</a:t>
            </a:r>
          </a:p>
        </p:txBody>
      </p:sp>
      <p:sp>
        <p:nvSpPr>
          <p:cNvPr id="3" name="Content Placeholder 2">
            <a:extLst>
              <a:ext uri="{FF2B5EF4-FFF2-40B4-BE49-F238E27FC236}">
                <a16:creationId xmlns:a16="http://schemas.microsoft.com/office/drawing/2014/main" id="{E1D17514-50C0-4522-9044-29CE52362D0D}"/>
              </a:ext>
            </a:extLst>
          </p:cNvPr>
          <p:cNvSpPr>
            <a:spLocks noGrp="1"/>
          </p:cNvSpPr>
          <p:nvPr>
            <p:ph idx="1"/>
          </p:nvPr>
        </p:nvSpPr>
        <p:spPr/>
        <p:txBody>
          <a:bodyPr>
            <a:normAutofit fontScale="92500" lnSpcReduction="10000"/>
          </a:bodyPr>
          <a:lstStyle/>
          <a:p>
            <a:pPr marL="0" indent="0">
              <a:buNone/>
            </a:pPr>
            <a:r>
              <a:rPr lang="en-US" dirty="0">
                <a:solidFill>
                  <a:srgbClr val="FFFF00"/>
                </a:solidFill>
              </a:rPr>
              <a:t>Many technicians will have tools sorted into groups and may have a basic belt for basic equipment inspection work and a larger specialty assortment of tools organized in a bucket or box/bag sorted for specific jobs like servicing or installing the equipment. When working on equipment, taking the time to search for the proper tool is better than using the wrong tool.  However, the best option is to have the correct tools organized so they can be found immediately.</a:t>
            </a:r>
          </a:p>
        </p:txBody>
      </p:sp>
    </p:spTree>
    <p:custDataLst>
      <p:tags r:id="rId1"/>
    </p:custDataLst>
    <p:extLst>
      <p:ext uri="{BB962C8B-B14F-4D97-AF65-F5344CB8AC3E}">
        <p14:creationId xmlns:p14="http://schemas.microsoft.com/office/powerpoint/2010/main" val="744215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fontScale="90000"/>
          </a:bodyPr>
          <a:lstStyle/>
          <a:p>
            <a:r>
              <a:rPr lang="en-US" dirty="0"/>
              <a:t>How Do The Experienced Techs Do It?</a:t>
            </a:r>
          </a:p>
        </p:txBody>
      </p:sp>
      <p:sp>
        <p:nvSpPr>
          <p:cNvPr id="3" name="Content Placeholder 2">
            <a:extLst>
              <a:ext uri="{FF2B5EF4-FFF2-40B4-BE49-F238E27FC236}">
                <a16:creationId xmlns:a16="http://schemas.microsoft.com/office/drawing/2014/main" id="{E1D17514-50C0-4522-9044-29CE52362D0D}"/>
              </a:ext>
            </a:extLst>
          </p:cNvPr>
          <p:cNvSpPr>
            <a:spLocks noGrp="1"/>
          </p:cNvSpPr>
          <p:nvPr>
            <p:ph idx="1"/>
          </p:nvPr>
        </p:nvSpPr>
        <p:spPr>
          <a:xfrm>
            <a:off x="457200" y="1600200"/>
            <a:ext cx="8229600" cy="5257800"/>
          </a:xfrm>
        </p:spPr>
        <p:txBody>
          <a:bodyPr>
            <a:normAutofit fontScale="92500" lnSpcReduction="20000"/>
          </a:bodyPr>
          <a:lstStyle/>
          <a:p>
            <a:pPr marL="0" indent="0">
              <a:buNone/>
            </a:pPr>
            <a:r>
              <a:rPr lang="en-US" dirty="0">
                <a:solidFill>
                  <a:srgbClr val="FFFF00"/>
                </a:solidFill>
              </a:rPr>
              <a:t>Looking at the tools other successful technicians have, and how they have them organized can help new technicians adapt to a company culture faster.  For example, if tools are set up the same in tool boxes, or on trucks, technicians can help each other more easily when working in teams on large jobs.  If every truck is laid out completely differently and contains tools in unique locations, it is a time-consuming task for someone to look on someone else’s truck for a tool.  Worse yet, they are very likely to put them back into the wrong spot where they will be well hidden or even considered as lost or left behind. </a:t>
            </a:r>
          </a:p>
        </p:txBody>
      </p:sp>
    </p:spTree>
    <p:custDataLst>
      <p:tags r:id="rId1"/>
    </p:custDataLst>
    <p:extLst>
      <p:ext uri="{BB962C8B-B14F-4D97-AF65-F5344CB8AC3E}">
        <p14:creationId xmlns:p14="http://schemas.microsoft.com/office/powerpoint/2010/main" val="2118603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p:txBody>
          <a:bodyPr>
            <a:normAutofit/>
          </a:bodyPr>
          <a:lstStyle/>
          <a:p>
            <a:r>
              <a:rPr lang="en-US" dirty="0"/>
              <a:t>Basic HVAC Hand Tools</a:t>
            </a:r>
          </a:p>
        </p:txBody>
      </p:sp>
      <p:sp>
        <p:nvSpPr>
          <p:cNvPr id="3" name="Content Placeholder 2">
            <a:extLst>
              <a:ext uri="{FF2B5EF4-FFF2-40B4-BE49-F238E27FC236}">
                <a16:creationId xmlns:a16="http://schemas.microsoft.com/office/drawing/2014/main" id="{E1D17514-50C0-4522-9044-29CE52362D0D}"/>
              </a:ext>
            </a:extLst>
          </p:cNvPr>
          <p:cNvSpPr>
            <a:spLocks noGrp="1"/>
          </p:cNvSpPr>
          <p:nvPr>
            <p:ph idx="1"/>
          </p:nvPr>
        </p:nvSpPr>
        <p:spPr>
          <a:xfrm>
            <a:off x="457200" y="1600200"/>
            <a:ext cx="8229600" cy="5257800"/>
          </a:xfrm>
        </p:spPr>
        <p:txBody>
          <a:bodyPr>
            <a:normAutofit fontScale="92500"/>
          </a:bodyPr>
          <a:lstStyle/>
          <a:p>
            <a:pPr marL="0" indent="0">
              <a:buNone/>
            </a:pPr>
            <a:r>
              <a:rPr lang="en-US" dirty="0">
                <a:solidFill>
                  <a:srgbClr val="FFFF00"/>
                </a:solidFill>
              </a:rPr>
              <a:t>In this section tools that should be found in an entry level HVAC technician’s tool bag or belt will be reviewed.  Measurement tools will be included in this section. However, instructions for their usage will be provided in the next chapter.  An important tool is a small flash light that can be used to peer into dark areas.  A box cutter is needed for opening boxes. Another tool often overlooked on tool lists is a way to write down part numbers and make notes: a pen and a writing pad (theses may be kept in a shirt pocket too an extra set is a good practice). </a:t>
            </a:r>
          </a:p>
        </p:txBody>
      </p:sp>
      <p:pic>
        <p:nvPicPr>
          <p:cNvPr id="4" name="Picture 3">
            <a:extLst>
              <a:ext uri="{FF2B5EF4-FFF2-40B4-BE49-F238E27FC236}">
                <a16:creationId xmlns:a16="http://schemas.microsoft.com/office/drawing/2014/main" id="{0ED04670-D310-44CF-BB81-9EEA4666A6B9}"/>
              </a:ext>
            </a:extLst>
          </p:cNvPr>
          <p:cNvPicPr/>
          <p:nvPr/>
        </p:nvPicPr>
        <p:blipFill rotWithShape="1">
          <a:blip r:embed="rId3"/>
          <a:srcRect r="4425" b="45315"/>
          <a:stretch/>
        </p:blipFill>
        <p:spPr>
          <a:xfrm>
            <a:off x="0" y="-11787"/>
            <a:ext cx="1463040" cy="1280160"/>
          </a:xfrm>
          <a:prstGeom prst="rect">
            <a:avLst/>
          </a:prstGeom>
        </p:spPr>
      </p:pic>
      <p:pic>
        <p:nvPicPr>
          <p:cNvPr id="5" name="Picture 4">
            <a:extLst>
              <a:ext uri="{FF2B5EF4-FFF2-40B4-BE49-F238E27FC236}">
                <a16:creationId xmlns:a16="http://schemas.microsoft.com/office/drawing/2014/main" id="{777244EA-330A-4B73-962F-62E45CD16A97}"/>
              </a:ext>
            </a:extLst>
          </p:cNvPr>
          <p:cNvPicPr/>
          <p:nvPr/>
        </p:nvPicPr>
        <p:blipFill rotWithShape="1">
          <a:blip r:embed="rId3"/>
          <a:srcRect l="2212" t="55593"/>
          <a:stretch/>
        </p:blipFill>
        <p:spPr>
          <a:xfrm>
            <a:off x="7467600" y="-1"/>
            <a:ext cx="1645920" cy="1280160"/>
          </a:xfrm>
          <a:prstGeom prst="rect">
            <a:avLst/>
          </a:prstGeom>
        </p:spPr>
      </p:pic>
    </p:spTree>
    <p:custDataLst>
      <p:tags r:id="rId1"/>
    </p:custDataLst>
    <p:extLst>
      <p:ext uri="{BB962C8B-B14F-4D97-AF65-F5344CB8AC3E}">
        <p14:creationId xmlns:p14="http://schemas.microsoft.com/office/powerpoint/2010/main" val="18327130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SLIDE_COUNT" val="2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UDIO_ID" val="318"/>
  <p:tag name="ARTICULATE_AUDIO_RECORDED" val="1"/>
  <p:tag name="ELAPSEDTIME" val="34.5"/>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UDIO_ID" val="319"/>
  <p:tag name="ARTICULATE_AUDIO_RECORDED" val="1"/>
  <p:tag name="ELAPSEDTIME" val="49.8"/>
  <p:tag name="ARTICULATE_USED_LAYOUT" val="2"/>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4A06203-353E-4543-A4B0-DABC7E5CAD93}"/>
</file>

<file path=customXml/itemProps2.xml><?xml version="1.0" encoding="utf-8"?>
<ds:datastoreItem xmlns:ds="http://schemas.openxmlformats.org/officeDocument/2006/customXml" ds:itemID="{EE9E86E0-3913-4F89-87FF-A46621047915}"/>
</file>

<file path=customXml/itemProps3.xml><?xml version="1.0" encoding="utf-8"?>
<ds:datastoreItem xmlns:ds="http://schemas.openxmlformats.org/officeDocument/2006/customXml" ds:itemID="{82857FE7-42F9-4F7B-89AE-8592FA061522}"/>
</file>

<file path=docProps/app.xml><?xml version="1.0" encoding="utf-8"?>
<Properties xmlns="http://schemas.openxmlformats.org/officeDocument/2006/extended-properties" xmlns:vt="http://schemas.openxmlformats.org/officeDocument/2006/docPropsVTypes">
  <Template/>
  <TotalTime>5110</TotalTime>
  <Words>863</Words>
  <Application>Microsoft Office PowerPoint</Application>
  <PresentationFormat>On-screen Show (4:3)</PresentationFormat>
  <Paragraphs>59</Paragraphs>
  <Slides>21</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Office Theme</vt:lpstr>
      <vt:lpstr> Technician’s First Guide and Workbook Section 4: HVAC Maintenance Tools (1)  </vt:lpstr>
      <vt:lpstr>HVACR Refrigerant Cycle Components</vt:lpstr>
      <vt:lpstr>MSDS Sheets</vt:lpstr>
      <vt:lpstr>R-600a MSDS</vt:lpstr>
      <vt:lpstr>Personal Protection</vt:lpstr>
      <vt:lpstr>Organizing Hand Tools</vt:lpstr>
      <vt:lpstr>Tools Sorted By The Job Type</vt:lpstr>
      <vt:lpstr>How Do The Experienced Techs Do It?</vt:lpstr>
      <vt:lpstr>Basic HVAC Hand Tools</vt:lpstr>
      <vt:lpstr>Screw Driver and Nut Driver</vt:lpstr>
      <vt:lpstr>Screw Driver and Nut Driver</vt:lpstr>
      <vt:lpstr>Screw Driver and Nut Driver</vt:lpstr>
      <vt:lpstr>Adjustable Wrench</vt:lpstr>
      <vt:lpstr>Locking Adjustable Wrench</vt:lpstr>
      <vt:lpstr>Self Adjusting Wrench</vt:lpstr>
      <vt:lpstr>Hex (6 Sides) Wrench Set</vt:lpstr>
      <vt:lpstr>Screw-Bolt Removal Keys</vt:lpstr>
      <vt:lpstr>Side Cutter &amp; Wire Skinner</vt:lpstr>
      <vt:lpstr>Lineman Pliers &amp; Needle Nose Pliers</vt:lpstr>
      <vt:lpstr>Pliers That Adjust Opening Size</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628</cp:revision>
  <dcterms:created xsi:type="dcterms:W3CDTF">2013-05-23T13:04:32Z</dcterms:created>
  <dcterms:modified xsi:type="dcterms:W3CDTF">2019-07-09T14:15:24Z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E4B538E4-57C6-4C6C-8824-483C65702244</vt:lpwstr>
  </property>
  <property fmtid="{D5CDD505-2E9C-101B-9397-08002B2CF9AE}" pid="6" name="ArticulateProjectFull">
    <vt:lpwstr>C:\Users\Don\Desktop\Technicians First Guide and Workbook\Power Points\Section 4 Tech First .ppta</vt:lpwstr>
  </property>
  <property fmtid="{D5CDD505-2E9C-101B-9397-08002B2CF9AE}" pid="7" name="ContentTypeId">
    <vt:lpwstr>0x0101009FB28C60A0AAC744A39BD09724F90806</vt:lpwstr>
  </property>
</Properties>
</file>