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tags/tag19.xml" ContentType="application/vnd.openxmlformats-officedocument.presentationml.tags+xml"/>
  <Override PartName="/ppt/tags/tag9.xml" ContentType="application/vnd.openxmlformats-officedocument.presentationml.tags+xml"/>
  <Override PartName="/ppt/tags/tag20.xml" ContentType="application/vnd.openxmlformats-officedocument.presentationml.tags+xml"/>
  <Override PartName="/ppt/tags/tag10.xml" ContentType="application/vnd.openxmlformats-officedocument.presentationml.tags+xml"/>
  <Override PartName="/ppt/tags/tag14.xml" ContentType="application/vnd.openxmlformats-officedocument.presentationml.tags+xml"/>
  <Override PartName="/ppt/tags/tag1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ppt/tags/tag22.xml" ContentType="application/vnd.openxmlformats-officedocument.presentationml.tags+xml"/>
  <Override PartName="/docProps/custom.xml" ContentType="application/vnd.openxmlformats-officedocument.custom-properties+xml"/>
  <Override PartName="/ppt/tags/tag13.xml" ContentType="application/vnd.openxmlformats-officedocument.presentationml.tag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15.xml" ContentType="application/vnd.openxmlformats-officedocument.presentationml.tags+xml"/>
  <Override PartName="/ppt/tags/tag21.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12.xml" ContentType="application/vnd.openxmlformats-officedocument.presentationml.tags+xml"/>
  <Override PartName="/ppt/tags/tag16.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8.xml" ContentType="application/vnd.openxmlformats-officedocument.presentationml.tags+xml"/>
  <Override PartName="/ppt/tags/tag23.xml" ContentType="application/vnd.openxmlformats-officedocument.presentationml.tag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84" r:id="rId1"/>
  </p:sldMasterIdLst>
  <p:notesMasterIdLst>
    <p:notesMasterId r:id="rId23"/>
  </p:notesMasterIdLst>
  <p:sldIdLst>
    <p:sldId id="316" r:id="rId2"/>
    <p:sldId id="318" r:id="rId3"/>
    <p:sldId id="361" r:id="rId4"/>
    <p:sldId id="319" r:id="rId5"/>
    <p:sldId id="362" r:id="rId6"/>
    <p:sldId id="365" r:id="rId7"/>
    <p:sldId id="364" r:id="rId8"/>
    <p:sldId id="366" r:id="rId9"/>
    <p:sldId id="367" r:id="rId10"/>
    <p:sldId id="368" r:id="rId11"/>
    <p:sldId id="369" r:id="rId12"/>
    <p:sldId id="370" r:id="rId13"/>
    <p:sldId id="372" r:id="rId14"/>
    <p:sldId id="371" r:id="rId15"/>
    <p:sldId id="373" r:id="rId16"/>
    <p:sldId id="374" r:id="rId17"/>
    <p:sldId id="375" r:id="rId18"/>
    <p:sldId id="376" r:id="rId19"/>
    <p:sldId id="377" r:id="rId20"/>
    <p:sldId id="378" r:id="rId21"/>
    <p:sldId id="346" r:id="rId22"/>
  </p:sldIdLst>
  <p:sldSz cx="9144000" cy="6858000" type="screen4x3"/>
  <p:notesSz cx="6858000" cy="9144000"/>
  <p:custDataLst>
    <p:tags r:id="rId2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FCC"/>
    <a:srgbClr val="002F99"/>
    <a:srgbClr val="293C99"/>
    <a:srgbClr val="0033CC"/>
    <a:srgbClr val="0000FF"/>
    <a:srgbClr val="CEB33E"/>
    <a:srgbClr val="3F3F3F"/>
    <a:srgbClr val="CC9900"/>
    <a:srgbClr val="D6367B"/>
    <a:srgbClr val="4545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830" autoAdjust="0"/>
    <p:restoredTop sz="94660"/>
  </p:normalViewPr>
  <p:slideViewPr>
    <p:cSldViewPr>
      <p:cViewPr varScale="1">
        <p:scale>
          <a:sx n="104" d="100"/>
          <a:sy n="104" d="100"/>
        </p:scale>
        <p:origin x="126" y="252"/>
      </p:cViewPr>
      <p:guideLst>
        <p:guide orient="horz" pos="2160"/>
        <p:guide pos="2880"/>
      </p:guideLst>
    </p:cSldViewPr>
  </p:slideViewPr>
  <p:notesTextViewPr>
    <p:cViewPr>
      <p:scale>
        <a:sx n="1" d="1"/>
        <a:sy n="1" d="1"/>
      </p:scale>
      <p:origin x="0" y="0"/>
    </p:cViewPr>
  </p:notesTextViewPr>
  <p:sorterViewPr>
    <p:cViewPr>
      <p:scale>
        <a:sx n="100" d="100"/>
        <a:sy n="100" d="100"/>
      </p:scale>
      <p:origin x="0" y="54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ustomXml" Target="../customXml/item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 Id="rId30" Type="http://schemas.openxmlformats.org/officeDocument/2006/relationships/customXml" Target="../customXml/item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83A6E7-60DE-4005-B552-9C8674E4BA66}" type="datetimeFigureOut">
              <a:rPr lang="en-US" smtClean="0"/>
              <a:t>6/5/2019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C46B63-F3D0-4FCB-B9C7-2DF26E8BCAD2}" type="slidenum">
              <a:rPr lang="en-US" smtClean="0"/>
              <a:t>‹#›</a:t>
            </a:fld>
            <a:endParaRPr lang="en-US"/>
          </a:p>
        </p:txBody>
      </p:sp>
    </p:spTree>
    <p:extLst>
      <p:ext uri="{BB962C8B-B14F-4D97-AF65-F5344CB8AC3E}">
        <p14:creationId xmlns:p14="http://schemas.microsoft.com/office/powerpoint/2010/main" val="41480392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a:t>
            </a:fld>
            <a:endParaRPr lang="en-US"/>
          </a:p>
        </p:txBody>
      </p:sp>
    </p:spTree>
    <p:extLst>
      <p:ext uri="{BB962C8B-B14F-4D97-AF65-F5344CB8AC3E}">
        <p14:creationId xmlns:p14="http://schemas.microsoft.com/office/powerpoint/2010/main" val="21569225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2</a:t>
            </a:fld>
            <a:endParaRPr lang="en-US"/>
          </a:p>
        </p:txBody>
      </p:sp>
    </p:spTree>
    <p:extLst>
      <p:ext uri="{BB962C8B-B14F-4D97-AF65-F5344CB8AC3E}">
        <p14:creationId xmlns:p14="http://schemas.microsoft.com/office/powerpoint/2010/main" val="32454621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4</a:t>
            </a:fld>
            <a:endParaRPr lang="en-US"/>
          </a:p>
        </p:txBody>
      </p:sp>
    </p:spTree>
    <p:extLst>
      <p:ext uri="{BB962C8B-B14F-4D97-AF65-F5344CB8AC3E}">
        <p14:creationId xmlns:p14="http://schemas.microsoft.com/office/powerpoint/2010/main" val="21151517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DFAA4F02-61AA-4C81-BD1C-511DDA14D550}" type="datetimeFigureOut">
              <a:rPr lang="en-US" smtClean="0"/>
              <a:t>6/5/2019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3584609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AA4F02-61AA-4C81-BD1C-511DDA14D550}" type="datetimeFigureOut">
              <a:rPr lang="en-US" smtClean="0"/>
              <a:t>6/5/2019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471722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AA4F02-61AA-4C81-BD1C-511DDA14D550}" type="datetimeFigureOut">
              <a:rPr lang="en-US" smtClean="0"/>
              <a:t>6/5/2019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9733450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AA4F02-61AA-4C81-BD1C-511DDA14D550}" type="datetimeFigureOut">
              <a:rPr lang="en-US" smtClean="0"/>
              <a:t>6/5/2019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6583231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FAA4F02-61AA-4C81-BD1C-511DDA14D550}" type="datetimeFigureOut">
              <a:rPr lang="en-US" smtClean="0"/>
              <a:t>6/5/2019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587521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FAA4F02-61AA-4C81-BD1C-511DDA14D550}" type="datetimeFigureOut">
              <a:rPr lang="en-US" smtClean="0"/>
              <a:t>6/5/2019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5287331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FAA4F02-61AA-4C81-BD1C-511DDA14D550}" type="datetimeFigureOut">
              <a:rPr lang="en-US" smtClean="0"/>
              <a:t>6/5/2019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060392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FAA4F02-61AA-4C81-BD1C-511DDA14D550}" type="datetimeFigureOut">
              <a:rPr lang="en-US" smtClean="0"/>
              <a:t>6/5/2019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40663519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AA4F02-61AA-4C81-BD1C-511DDA14D550}" type="datetimeFigureOut">
              <a:rPr lang="en-US" smtClean="0"/>
              <a:t>6/5/2019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24941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6/5/2019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879093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6/5/2019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527501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AA4F02-61AA-4C81-BD1C-511DDA14D550}" type="datetimeFigureOut">
              <a:rPr lang="en-US" smtClean="0"/>
              <a:t>6/5/2019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8CEC8-CAE7-4B68-B1B1-EDF19F9D4EC2}" type="slidenum">
              <a:rPr lang="en-US" smtClean="0"/>
              <a:t>‹#›</a:t>
            </a:fld>
            <a:endParaRPr lang="en-US"/>
          </a:p>
        </p:txBody>
      </p:sp>
    </p:spTree>
    <p:extLst>
      <p:ext uri="{BB962C8B-B14F-4D97-AF65-F5344CB8AC3E}">
        <p14:creationId xmlns:p14="http://schemas.microsoft.com/office/powerpoint/2010/main" val="3755829383"/>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tags" Target="../tags/tag12.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tags" Target="../tags/tag13.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tags" Target="../tags/tag14.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tags" Target="../tags/tag15.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Layout" Target="../slideLayouts/slideLayout2.xml"/><Relationship Id="rId1" Type="http://schemas.openxmlformats.org/officeDocument/2006/relationships/tags" Target="../tags/tag16.xml"/><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Layout" Target="../slideLayouts/slideLayout2.xml"/><Relationship Id="rId1" Type="http://schemas.openxmlformats.org/officeDocument/2006/relationships/tags" Target="../tags/tag17.xml"/><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2.xml"/><Relationship Id="rId1" Type="http://schemas.openxmlformats.org/officeDocument/2006/relationships/tags" Target="../tags/tag18.xml"/><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slideLayout" Target="../slideLayouts/slideLayout2.xml"/><Relationship Id="rId1" Type="http://schemas.openxmlformats.org/officeDocument/2006/relationships/tags" Target="../tags/tag20.xml"/><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Layout" Target="../slideLayouts/slideLayout2.xml"/><Relationship Id="rId1" Type="http://schemas.openxmlformats.org/officeDocument/2006/relationships/tags" Target="../tags/tag21.xml"/><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22.xml"/><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6.xml"/><Relationship Id="rId5" Type="http://schemas.openxmlformats.org/officeDocument/2006/relationships/image" Target="../media/image3.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7.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8.xml"/><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9.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10.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tags" Target="../tags/tag11.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5105400"/>
            <a:ext cx="9144000" cy="609600"/>
          </a:xfrm>
        </p:spPr>
        <p:txBody>
          <a:bodyPr>
            <a:normAutofit fontScale="90000"/>
          </a:bodyPr>
          <a:lstStyle/>
          <a:p>
            <a:br>
              <a:rPr lang="en-US" dirty="0">
                <a:solidFill>
                  <a:srgbClr val="FF00FF"/>
                </a:solidFill>
              </a:rPr>
            </a:br>
            <a:r>
              <a:rPr lang="en-US" dirty="0">
                <a:solidFill>
                  <a:srgbClr val="FFFF00"/>
                </a:solidFill>
              </a:rPr>
              <a:t>Technician’s First Guide and Workbook</a:t>
            </a:r>
            <a:br>
              <a:rPr lang="en-US" dirty="0">
                <a:solidFill>
                  <a:srgbClr val="FF00FF"/>
                </a:solidFill>
              </a:rPr>
            </a:br>
            <a:r>
              <a:rPr lang="en-US" dirty="0">
                <a:solidFill>
                  <a:srgbClr val="FFFF00"/>
                </a:solidFill>
              </a:rPr>
              <a:t>Section 3: Refrigeration Cycle Components </a:t>
            </a:r>
            <a:br>
              <a:rPr lang="en-US" dirty="0">
                <a:solidFill>
                  <a:srgbClr val="FF00FF"/>
                </a:solidFill>
              </a:rPr>
            </a:br>
            <a:br>
              <a:rPr lang="en-US" dirty="0">
                <a:solidFill>
                  <a:srgbClr val="FF00FF"/>
                </a:solidFill>
              </a:rPr>
            </a:br>
            <a:endParaRPr lang="en-US" dirty="0">
              <a:solidFill>
                <a:srgbClr val="FF00FF"/>
              </a:solidFill>
            </a:endParaRPr>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447800" y="1524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721402771"/>
      </p:ext>
    </p:extLst>
  </p:cSld>
  <p:clrMapOvr>
    <a:masterClrMapping/>
  </p:clrMapOvr>
  <mc:AlternateContent xmlns:mc="http://schemas.openxmlformats.org/markup-compatibility/2006" xmlns:p14="http://schemas.microsoft.com/office/powerpoint/2010/main">
    <mc:Choice Requires="p14">
      <p:transition spd="slow" p14:dur="2000" advTm="21453"/>
    </mc:Choice>
    <mc:Fallback xmlns="">
      <p:transition spd="slow" advTm="21453"/>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069799-24B0-4D6E-9ADB-9B8D5EBA3587}"/>
              </a:ext>
            </a:extLst>
          </p:cNvPr>
          <p:cNvSpPr>
            <a:spLocks noGrp="1"/>
          </p:cNvSpPr>
          <p:nvPr>
            <p:ph type="title"/>
          </p:nvPr>
        </p:nvSpPr>
        <p:spPr/>
        <p:txBody>
          <a:bodyPr/>
          <a:lstStyle/>
          <a:p>
            <a:r>
              <a:rPr lang="en-US" dirty="0"/>
              <a:t>Condenser Airflow</a:t>
            </a:r>
          </a:p>
        </p:txBody>
      </p:sp>
      <p:pic>
        <p:nvPicPr>
          <p:cNvPr id="4" name="Picture 3">
            <a:extLst>
              <a:ext uri="{FF2B5EF4-FFF2-40B4-BE49-F238E27FC236}">
                <a16:creationId xmlns:a16="http://schemas.microsoft.com/office/drawing/2014/main" id="{7AAF175E-393D-4AF7-9B62-C59847B9F66E}"/>
              </a:ext>
            </a:extLst>
          </p:cNvPr>
          <p:cNvPicPr/>
          <p:nvPr/>
        </p:nvPicPr>
        <p:blipFill>
          <a:blip r:embed="rId3"/>
          <a:stretch>
            <a:fillRect/>
          </a:stretch>
        </p:blipFill>
        <p:spPr>
          <a:xfrm>
            <a:off x="4267199" y="3152140"/>
            <a:ext cx="3657600" cy="2992120"/>
          </a:xfrm>
          <a:prstGeom prst="rect">
            <a:avLst/>
          </a:prstGeom>
        </p:spPr>
      </p:pic>
      <p:pic>
        <p:nvPicPr>
          <p:cNvPr id="5" name="Picture 4">
            <a:extLst>
              <a:ext uri="{FF2B5EF4-FFF2-40B4-BE49-F238E27FC236}">
                <a16:creationId xmlns:a16="http://schemas.microsoft.com/office/drawing/2014/main" id="{E53373C2-5DE2-44E4-82A7-6F17F403F474}"/>
              </a:ext>
            </a:extLst>
          </p:cNvPr>
          <p:cNvPicPr/>
          <p:nvPr/>
        </p:nvPicPr>
        <p:blipFill>
          <a:blip r:embed="rId4"/>
          <a:stretch>
            <a:fillRect/>
          </a:stretch>
        </p:blipFill>
        <p:spPr>
          <a:xfrm>
            <a:off x="609599" y="3152140"/>
            <a:ext cx="3657600" cy="2992120"/>
          </a:xfrm>
          <a:prstGeom prst="rect">
            <a:avLst/>
          </a:prstGeom>
        </p:spPr>
      </p:pic>
      <p:sp>
        <p:nvSpPr>
          <p:cNvPr id="7" name="Arrow: Down 6">
            <a:extLst>
              <a:ext uri="{FF2B5EF4-FFF2-40B4-BE49-F238E27FC236}">
                <a16:creationId xmlns:a16="http://schemas.microsoft.com/office/drawing/2014/main" id="{2974F13F-DA93-4F35-957B-D4012A5C48D8}"/>
              </a:ext>
            </a:extLst>
          </p:cNvPr>
          <p:cNvSpPr/>
          <p:nvPr/>
        </p:nvSpPr>
        <p:spPr>
          <a:xfrm rot="8802847">
            <a:off x="3394430" y="4300601"/>
            <a:ext cx="484632" cy="225354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7FE5905C-A55D-41CE-B138-99C4D5B24CF5}"/>
              </a:ext>
            </a:extLst>
          </p:cNvPr>
          <p:cNvSpPr txBox="1"/>
          <p:nvPr/>
        </p:nvSpPr>
        <p:spPr>
          <a:xfrm>
            <a:off x="2247900" y="6396335"/>
            <a:ext cx="3771900" cy="461665"/>
          </a:xfrm>
          <a:prstGeom prst="rect">
            <a:avLst/>
          </a:prstGeom>
          <a:noFill/>
        </p:spPr>
        <p:txBody>
          <a:bodyPr wrap="square" rtlCol="0">
            <a:spAutoFit/>
          </a:bodyPr>
          <a:lstStyle/>
          <a:p>
            <a:r>
              <a:rPr lang="en-US" sz="2400" dirty="0">
                <a:solidFill>
                  <a:srgbClr val="FFFF00"/>
                </a:solidFill>
              </a:rPr>
              <a:t>Relatively Cool Outside Air In</a:t>
            </a:r>
          </a:p>
        </p:txBody>
      </p:sp>
      <p:sp>
        <p:nvSpPr>
          <p:cNvPr id="9" name="Arrow: Down 8">
            <a:extLst>
              <a:ext uri="{FF2B5EF4-FFF2-40B4-BE49-F238E27FC236}">
                <a16:creationId xmlns:a16="http://schemas.microsoft.com/office/drawing/2014/main" id="{A2C46EF5-45C8-41F0-B955-B62B6CEFDE84}"/>
              </a:ext>
            </a:extLst>
          </p:cNvPr>
          <p:cNvSpPr/>
          <p:nvPr/>
        </p:nvSpPr>
        <p:spPr>
          <a:xfrm rot="10800000">
            <a:off x="1828800" y="914400"/>
            <a:ext cx="484632" cy="2347284"/>
          </a:xfrm>
          <a:prstGeom prst="downArrow">
            <a:avLst/>
          </a:prstGeom>
          <a:solidFill>
            <a:schemeClr val="accent2"/>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2CBB96BB-98F7-46EF-848C-4DDD43B0913A}"/>
              </a:ext>
            </a:extLst>
          </p:cNvPr>
          <p:cNvSpPr txBox="1"/>
          <p:nvPr/>
        </p:nvSpPr>
        <p:spPr>
          <a:xfrm>
            <a:off x="2298699" y="1461367"/>
            <a:ext cx="5321301" cy="1569660"/>
          </a:xfrm>
          <a:prstGeom prst="rect">
            <a:avLst/>
          </a:prstGeom>
          <a:noFill/>
        </p:spPr>
        <p:txBody>
          <a:bodyPr wrap="square" rtlCol="0">
            <a:spAutoFit/>
          </a:bodyPr>
          <a:lstStyle/>
          <a:p>
            <a:r>
              <a:rPr lang="en-US" sz="2400" dirty="0">
                <a:solidFill>
                  <a:srgbClr val="FFFF00"/>
                </a:solidFill>
              </a:rPr>
              <a:t>Relatively Warm Outside Air Out</a:t>
            </a:r>
          </a:p>
          <a:p>
            <a:endParaRPr lang="en-US" sz="2400" dirty="0">
              <a:solidFill>
                <a:srgbClr val="FFFF00"/>
              </a:solidFill>
            </a:endParaRPr>
          </a:p>
          <a:p>
            <a:r>
              <a:rPr lang="en-US" sz="2400" dirty="0">
                <a:solidFill>
                  <a:srgbClr val="FFFF00"/>
                </a:solidFill>
              </a:rPr>
              <a:t>Refrigerant becomes a sub-cooled high-pressure liquid</a:t>
            </a:r>
          </a:p>
        </p:txBody>
      </p:sp>
    </p:spTree>
    <p:custDataLst>
      <p:tags r:id="rId1"/>
    </p:custDataLst>
    <p:extLst>
      <p:ext uri="{BB962C8B-B14F-4D97-AF65-F5344CB8AC3E}">
        <p14:creationId xmlns:p14="http://schemas.microsoft.com/office/powerpoint/2010/main" val="33964264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069799-24B0-4D6E-9ADB-9B8D5EBA3587}"/>
              </a:ext>
            </a:extLst>
          </p:cNvPr>
          <p:cNvSpPr>
            <a:spLocks noGrp="1"/>
          </p:cNvSpPr>
          <p:nvPr>
            <p:ph type="title"/>
          </p:nvPr>
        </p:nvSpPr>
        <p:spPr/>
        <p:txBody>
          <a:bodyPr/>
          <a:lstStyle/>
          <a:p>
            <a:r>
              <a:rPr lang="en-US" dirty="0"/>
              <a:t>Condenser Tube Fins</a:t>
            </a:r>
          </a:p>
        </p:txBody>
      </p:sp>
      <p:pic>
        <p:nvPicPr>
          <p:cNvPr id="4" name="Picture 3">
            <a:extLst>
              <a:ext uri="{FF2B5EF4-FFF2-40B4-BE49-F238E27FC236}">
                <a16:creationId xmlns:a16="http://schemas.microsoft.com/office/drawing/2014/main" id="{7AAF175E-393D-4AF7-9B62-C59847B9F66E}"/>
              </a:ext>
            </a:extLst>
          </p:cNvPr>
          <p:cNvPicPr/>
          <p:nvPr/>
        </p:nvPicPr>
        <p:blipFill>
          <a:blip r:embed="rId3"/>
          <a:stretch>
            <a:fillRect/>
          </a:stretch>
        </p:blipFill>
        <p:spPr>
          <a:xfrm>
            <a:off x="4267199" y="3152140"/>
            <a:ext cx="3657600" cy="2992120"/>
          </a:xfrm>
          <a:prstGeom prst="rect">
            <a:avLst/>
          </a:prstGeom>
        </p:spPr>
      </p:pic>
      <p:pic>
        <p:nvPicPr>
          <p:cNvPr id="5" name="Picture 4">
            <a:extLst>
              <a:ext uri="{FF2B5EF4-FFF2-40B4-BE49-F238E27FC236}">
                <a16:creationId xmlns:a16="http://schemas.microsoft.com/office/drawing/2014/main" id="{E53373C2-5DE2-44E4-82A7-6F17F403F474}"/>
              </a:ext>
            </a:extLst>
          </p:cNvPr>
          <p:cNvPicPr/>
          <p:nvPr/>
        </p:nvPicPr>
        <p:blipFill>
          <a:blip r:embed="rId4"/>
          <a:stretch>
            <a:fillRect/>
          </a:stretch>
        </p:blipFill>
        <p:spPr>
          <a:xfrm>
            <a:off x="609599" y="3152140"/>
            <a:ext cx="3657600" cy="2992120"/>
          </a:xfrm>
          <a:prstGeom prst="rect">
            <a:avLst/>
          </a:prstGeom>
        </p:spPr>
      </p:pic>
      <p:sp>
        <p:nvSpPr>
          <p:cNvPr id="7" name="Arrow: Down 6">
            <a:extLst>
              <a:ext uri="{FF2B5EF4-FFF2-40B4-BE49-F238E27FC236}">
                <a16:creationId xmlns:a16="http://schemas.microsoft.com/office/drawing/2014/main" id="{2974F13F-DA93-4F35-957B-D4012A5C48D8}"/>
              </a:ext>
            </a:extLst>
          </p:cNvPr>
          <p:cNvSpPr/>
          <p:nvPr/>
        </p:nvSpPr>
        <p:spPr>
          <a:xfrm rot="8802847">
            <a:off x="3394430" y="4300601"/>
            <a:ext cx="484632" cy="225354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7FE5905C-A55D-41CE-B138-99C4D5B24CF5}"/>
              </a:ext>
            </a:extLst>
          </p:cNvPr>
          <p:cNvSpPr txBox="1"/>
          <p:nvPr/>
        </p:nvSpPr>
        <p:spPr>
          <a:xfrm>
            <a:off x="2247900" y="6396335"/>
            <a:ext cx="3771900" cy="461665"/>
          </a:xfrm>
          <a:prstGeom prst="rect">
            <a:avLst/>
          </a:prstGeom>
          <a:noFill/>
        </p:spPr>
        <p:txBody>
          <a:bodyPr wrap="square" rtlCol="0">
            <a:spAutoFit/>
          </a:bodyPr>
          <a:lstStyle/>
          <a:p>
            <a:r>
              <a:rPr lang="en-US" sz="2400" dirty="0">
                <a:solidFill>
                  <a:srgbClr val="FFFF00"/>
                </a:solidFill>
              </a:rPr>
              <a:t>Relatively Cool Outside Air In</a:t>
            </a:r>
          </a:p>
        </p:txBody>
      </p:sp>
      <p:sp>
        <p:nvSpPr>
          <p:cNvPr id="9" name="Arrow: Down 8">
            <a:extLst>
              <a:ext uri="{FF2B5EF4-FFF2-40B4-BE49-F238E27FC236}">
                <a16:creationId xmlns:a16="http://schemas.microsoft.com/office/drawing/2014/main" id="{A2C46EF5-45C8-41F0-B955-B62B6CEFDE84}"/>
              </a:ext>
            </a:extLst>
          </p:cNvPr>
          <p:cNvSpPr/>
          <p:nvPr/>
        </p:nvSpPr>
        <p:spPr>
          <a:xfrm rot="10800000">
            <a:off x="1828800" y="914400"/>
            <a:ext cx="484632" cy="2347284"/>
          </a:xfrm>
          <a:prstGeom prst="downArrow">
            <a:avLst/>
          </a:prstGeom>
          <a:solidFill>
            <a:schemeClr val="accent2"/>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2CBB96BB-98F7-46EF-848C-4DDD43B0913A}"/>
              </a:ext>
            </a:extLst>
          </p:cNvPr>
          <p:cNvSpPr txBox="1"/>
          <p:nvPr/>
        </p:nvSpPr>
        <p:spPr>
          <a:xfrm>
            <a:off x="2298700" y="1461367"/>
            <a:ext cx="4373118" cy="461665"/>
          </a:xfrm>
          <a:prstGeom prst="rect">
            <a:avLst/>
          </a:prstGeom>
          <a:noFill/>
        </p:spPr>
        <p:txBody>
          <a:bodyPr wrap="square" rtlCol="0">
            <a:spAutoFit/>
          </a:bodyPr>
          <a:lstStyle/>
          <a:p>
            <a:r>
              <a:rPr lang="en-US" sz="2400" dirty="0">
                <a:solidFill>
                  <a:srgbClr val="FFFF00"/>
                </a:solidFill>
              </a:rPr>
              <a:t>Relatively Warm Outside Air Out</a:t>
            </a:r>
          </a:p>
        </p:txBody>
      </p:sp>
      <p:sp>
        <p:nvSpPr>
          <p:cNvPr id="11" name="TextBox 10">
            <a:extLst>
              <a:ext uri="{FF2B5EF4-FFF2-40B4-BE49-F238E27FC236}">
                <a16:creationId xmlns:a16="http://schemas.microsoft.com/office/drawing/2014/main" id="{8D84C33C-6C52-470F-95D4-38A9EF53C5AB}"/>
              </a:ext>
            </a:extLst>
          </p:cNvPr>
          <p:cNvSpPr txBox="1"/>
          <p:nvPr/>
        </p:nvSpPr>
        <p:spPr>
          <a:xfrm>
            <a:off x="3276600" y="1945504"/>
            <a:ext cx="6172200" cy="1200329"/>
          </a:xfrm>
          <a:prstGeom prst="rect">
            <a:avLst/>
          </a:prstGeom>
          <a:noFill/>
        </p:spPr>
        <p:txBody>
          <a:bodyPr wrap="square" rtlCol="0">
            <a:spAutoFit/>
          </a:bodyPr>
          <a:lstStyle/>
          <a:p>
            <a:r>
              <a:rPr lang="en-US" sz="2400" dirty="0">
                <a:solidFill>
                  <a:srgbClr val="FFFF00"/>
                </a:solidFill>
              </a:rPr>
              <a:t>Fins on the coil tubes help the heat to move from the refrigerant in the tube to the air passing over the outside of the tube.</a:t>
            </a:r>
          </a:p>
        </p:txBody>
      </p:sp>
    </p:spTree>
    <p:custDataLst>
      <p:tags r:id="rId1"/>
    </p:custDataLst>
    <p:extLst>
      <p:ext uri="{BB962C8B-B14F-4D97-AF65-F5344CB8AC3E}">
        <p14:creationId xmlns:p14="http://schemas.microsoft.com/office/powerpoint/2010/main" val="33051400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0394BC-541E-49AC-8935-219E7486C283}"/>
              </a:ext>
            </a:extLst>
          </p:cNvPr>
          <p:cNvSpPr>
            <a:spLocks noGrp="1"/>
          </p:cNvSpPr>
          <p:nvPr>
            <p:ph type="title"/>
          </p:nvPr>
        </p:nvSpPr>
        <p:spPr/>
        <p:txBody>
          <a:bodyPr/>
          <a:lstStyle/>
          <a:p>
            <a:r>
              <a:rPr lang="en-US" dirty="0"/>
              <a:t>Filter Dryer</a:t>
            </a:r>
          </a:p>
        </p:txBody>
      </p:sp>
      <p:pic>
        <p:nvPicPr>
          <p:cNvPr id="4" name="Picture 3">
            <a:extLst>
              <a:ext uri="{FF2B5EF4-FFF2-40B4-BE49-F238E27FC236}">
                <a16:creationId xmlns:a16="http://schemas.microsoft.com/office/drawing/2014/main" id="{8B70F8C5-7718-4B32-89A5-89123ED1F3BF}"/>
              </a:ext>
            </a:extLst>
          </p:cNvPr>
          <p:cNvPicPr/>
          <p:nvPr/>
        </p:nvPicPr>
        <p:blipFill>
          <a:blip r:embed="rId3"/>
          <a:stretch>
            <a:fillRect/>
          </a:stretch>
        </p:blipFill>
        <p:spPr>
          <a:xfrm>
            <a:off x="304800" y="3179240"/>
            <a:ext cx="4267200" cy="2905214"/>
          </a:xfrm>
          <a:prstGeom prst="rect">
            <a:avLst/>
          </a:prstGeom>
        </p:spPr>
      </p:pic>
      <p:pic>
        <p:nvPicPr>
          <p:cNvPr id="5" name="Picture 4">
            <a:extLst>
              <a:ext uri="{FF2B5EF4-FFF2-40B4-BE49-F238E27FC236}">
                <a16:creationId xmlns:a16="http://schemas.microsoft.com/office/drawing/2014/main" id="{AB8CF65D-ED94-40BD-9A93-5F8837D30C7D}"/>
              </a:ext>
            </a:extLst>
          </p:cNvPr>
          <p:cNvPicPr/>
          <p:nvPr/>
        </p:nvPicPr>
        <p:blipFill rotWithShape="1">
          <a:blip r:embed="rId4"/>
          <a:srcRect l="4327" t="7692" r="9295" b="15670"/>
          <a:stretch/>
        </p:blipFill>
        <p:spPr bwMode="auto">
          <a:xfrm>
            <a:off x="4572000" y="3179240"/>
            <a:ext cx="4405745" cy="2905214"/>
          </a:xfrm>
          <a:prstGeom prst="rect">
            <a:avLst/>
          </a:prstGeom>
          <a:ln>
            <a:noFill/>
          </a:ln>
          <a:extLst>
            <a:ext uri="{53640926-AAD7-44D8-BBD7-CCE9431645EC}">
              <a14:shadowObscured xmlns:a14="http://schemas.microsoft.com/office/drawing/2010/main"/>
            </a:ext>
          </a:extLst>
        </p:spPr>
      </p:pic>
      <p:sp>
        <p:nvSpPr>
          <p:cNvPr id="6" name="TextBox 5">
            <a:extLst>
              <a:ext uri="{FF2B5EF4-FFF2-40B4-BE49-F238E27FC236}">
                <a16:creationId xmlns:a16="http://schemas.microsoft.com/office/drawing/2014/main" id="{4E891407-3F05-4DA0-AB9A-54D427A8623A}"/>
              </a:ext>
            </a:extLst>
          </p:cNvPr>
          <p:cNvSpPr txBox="1"/>
          <p:nvPr/>
        </p:nvSpPr>
        <p:spPr>
          <a:xfrm>
            <a:off x="1600200" y="1524000"/>
            <a:ext cx="6172200" cy="1569660"/>
          </a:xfrm>
          <a:prstGeom prst="rect">
            <a:avLst/>
          </a:prstGeom>
          <a:noFill/>
        </p:spPr>
        <p:txBody>
          <a:bodyPr wrap="square" rtlCol="0">
            <a:spAutoFit/>
          </a:bodyPr>
          <a:lstStyle/>
          <a:p>
            <a:r>
              <a:rPr lang="en-US" sz="2400" dirty="0">
                <a:solidFill>
                  <a:srgbClr val="FFFF00"/>
                </a:solidFill>
              </a:rPr>
              <a:t>High pressure refrigerant liquid then goes through the refrigerant pipe to a filter dryer that removes any particles or air that is entrained in the refrigerant.  </a:t>
            </a:r>
          </a:p>
        </p:txBody>
      </p:sp>
    </p:spTree>
    <p:custDataLst>
      <p:tags r:id="rId1"/>
    </p:custDataLst>
    <p:extLst>
      <p:ext uri="{BB962C8B-B14F-4D97-AF65-F5344CB8AC3E}">
        <p14:creationId xmlns:p14="http://schemas.microsoft.com/office/powerpoint/2010/main" val="24811822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0394BC-541E-49AC-8935-219E7486C283}"/>
              </a:ext>
            </a:extLst>
          </p:cNvPr>
          <p:cNvSpPr>
            <a:spLocks noGrp="1"/>
          </p:cNvSpPr>
          <p:nvPr>
            <p:ph type="title"/>
          </p:nvPr>
        </p:nvSpPr>
        <p:spPr/>
        <p:txBody>
          <a:bodyPr/>
          <a:lstStyle/>
          <a:p>
            <a:r>
              <a:rPr lang="en-US" dirty="0"/>
              <a:t>Liquid Receiver</a:t>
            </a:r>
          </a:p>
        </p:txBody>
      </p:sp>
      <p:sp>
        <p:nvSpPr>
          <p:cNvPr id="6" name="TextBox 5">
            <a:extLst>
              <a:ext uri="{FF2B5EF4-FFF2-40B4-BE49-F238E27FC236}">
                <a16:creationId xmlns:a16="http://schemas.microsoft.com/office/drawing/2014/main" id="{4E891407-3F05-4DA0-AB9A-54D427A8623A}"/>
              </a:ext>
            </a:extLst>
          </p:cNvPr>
          <p:cNvSpPr txBox="1"/>
          <p:nvPr/>
        </p:nvSpPr>
        <p:spPr>
          <a:xfrm>
            <a:off x="228600" y="1219200"/>
            <a:ext cx="8686800" cy="2677656"/>
          </a:xfrm>
          <a:prstGeom prst="rect">
            <a:avLst/>
          </a:prstGeom>
          <a:noFill/>
        </p:spPr>
        <p:txBody>
          <a:bodyPr wrap="square" rtlCol="0">
            <a:spAutoFit/>
          </a:bodyPr>
          <a:lstStyle/>
          <a:p>
            <a:r>
              <a:rPr lang="en-US" sz="2400" dirty="0">
                <a:solidFill>
                  <a:srgbClr val="FFFF00"/>
                </a:solidFill>
              </a:rPr>
              <a:t>The liquid receiver holds refrigerant not in circulation liquid receivers are installed in the liquid line on the outlet side of the condenser.  Generally, a receiver is sized so it is capable of holding 90% of the refrigerant in the system. The receiver holds liquid refrigerant and a small amount of refrigerant gas.  The receiver is used as a reservoir to make sure the refrigerant passed on in the system is a gas-free subcooled liquid refrigerant. </a:t>
            </a:r>
          </a:p>
        </p:txBody>
      </p:sp>
      <p:pic>
        <p:nvPicPr>
          <p:cNvPr id="7" name="Picture 6">
            <a:extLst>
              <a:ext uri="{FF2B5EF4-FFF2-40B4-BE49-F238E27FC236}">
                <a16:creationId xmlns:a16="http://schemas.microsoft.com/office/drawing/2014/main" id="{5E632266-CA14-42B5-8D47-B6C45AE21731}"/>
              </a:ext>
            </a:extLst>
          </p:cNvPr>
          <p:cNvPicPr/>
          <p:nvPr/>
        </p:nvPicPr>
        <p:blipFill rotWithShape="1">
          <a:blip r:embed="rId3"/>
          <a:srcRect l="-1" t="-1" r="3042" b="-2112"/>
          <a:stretch/>
        </p:blipFill>
        <p:spPr bwMode="auto">
          <a:xfrm>
            <a:off x="1371600" y="3973056"/>
            <a:ext cx="1981548" cy="2961144"/>
          </a:xfrm>
          <a:prstGeom prst="rect">
            <a:avLst/>
          </a:prstGeom>
          <a:ln>
            <a:noFill/>
          </a:ln>
          <a:extLst>
            <a:ext uri="{53640926-AAD7-44D8-BBD7-CCE9431645EC}">
              <a14:shadowObscured xmlns:a14="http://schemas.microsoft.com/office/drawing/2010/main"/>
            </a:ext>
          </a:extLst>
        </p:spPr>
      </p:pic>
      <p:pic>
        <p:nvPicPr>
          <p:cNvPr id="10" name="Picture 9">
            <a:extLst>
              <a:ext uri="{FF2B5EF4-FFF2-40B4-BE49-F238E27FC236}">
                <a16:creationId xmlns:a16="http://schemas.microsoft.com/office/drawing/2014/main" id="{BBAD58F3-726A-424F-9E2D-B33B5DD1FE8A}"/>
              </a:ext>
            </a:extLst>
          </p:cNvPr>
          <p:cNvPicPr/>
          <p:nvPr/>
        </p:nvPicPr>
        <p:blipFill>
          <a:blip r:embed="rId4"/>
          <a:stretch>
            <a:fillRect/>
          </a:stretch>
        </p:blipFill>
        <p:spPr>
          <a:xfrm>
            <a:off x="3353148" y="3973056"/>
            <a:ext cx="3352452" cy="2923044"/>
          </a:xfrm>
          <a:prstGeom prst="rect">
            <a:avLst/>
          </a:prstGeom>
        </p:spPr>
      </p:pic>
    </p:spTree>
    <p:custDataLst>
      <p:tags r:id="rId1"/>
    </p:custDataLst>
    <p:extLst>
      <p:ext uri="{BB962C8B-B14F-4D97-AF65-F5344CB8AC3E}">
        <p14:creationId xmlns:p14="http://schemas.microsoft.com/office/powerpoint/2010/main" val="13051808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0394BC-541E-49AC-8935-219E7486C283}"/>
              </a:ext>
            </a:extLst>
          </p:cNvPr>
          <p:cNvSpPr>
            <a:spLocks noGrp="1"/>
          </p:cNvSpPr>
          <p:nvPr>
            <p:ph type="title"/>
          </p:nvPr>
        </p:nvSpPr>
        <p:spPr/>
        <p:txBody>
          <a:bodyPr/>
          <a:lstStyle/>
          <a:p>
            <a:r>
              <a:rPr lang="en-US" dirty="0"/>
              <a:t>TXV Expansion Device</a:t>
            </a:r>
          </a:p>
        </p:txBody>
      </p:sp>
      <p:sp>
        <p:nvSpPr>
          <p:cNvPr id="6" name="TextBox 5">
            <a:extLst>
              <a:ext uri="{FF2B5EF4-FFF2-40B4-BE49-F238E27FC236}">
                <a16:creationId xmlns:a16="http://schemas.microsoft.com/office/drawing/2014/main" id="{4E891407-3F05-4DA0-AB9A-54D427A8623A}"/>
              </a:ext>
            </a:extLst>
          </p:cNvPr>
          <p:cNvSpPr txBox="1"/>
          <p:nvPr/>
        </p:nvSpPr>
        <p:spPr>
          <a:xfrm>
            <a:off x="228600" y="1524000"/>
            <a:ext cx="8610600" cy="1938992"/>
          </a:xfrm>
          <a:prstGeom prst="rect">
            <a:avLst/>
          </a:prstGeom>
          <a:noFill/>
        </p:spPr>
        <p:txBody>
          <a:bodyPr wrap="square" rtlCol="0">
            <a:spAutoFit/>
          </a:bodyPr>
          <a:lstStyle/>
          <a:p>
            <a:r>
              <a:rPr lang="en-US" sz="2400" dirty="0">
                <a:solidFill>
                  <a:srgbClr val="FFFF00"/>
                </a:solidFill>
              </a:rPr>
              <a:t>Next, the liquid high pressure refrigerant passes through pipe to a restriction or gateway between the high pressure liquid side of the system to the low pressure gas side of the system. A thermal expansion valve (TXV) is one type of device used to control the flow from the high pressure liquid refrigerant.  </a:t>
            </a:r>
          </a:p>
        </p:txBody>
      </p:sp>
      <p:pic>
        <p:nvPicPr>
          <p:cNvPr id="7" name="Picture 6">
            <a:extLst>
              <a:ext uri="{FF2B5EF4-FFF2-40B4-BE49-F238E27FC236}">
                <a16:creationId xmlns:a16="http://schemas.microsoft.com/office/drawing/2014/main" id="{16A95113-132A-4344-A5D5-62EF4F002D8A}"/>
              </a:ext>
            </a:extLst>
          </p:cNvPr>
          <p:cNvPicPr/>
          <p:nvPr/>
        </p:nvPicPr>
        <p:blipFill rotWithShape="1">
          <a:blip r:embed="rId3"/>
          <a:srcRect l="5598" t="9362" r="4812" b="-10155"/>
          <a:stretch/>
        </p:blipFill>
        <p:spPr bwMode="auto">
          <a:xfrm>
            <a:off x="697345" y="3962400"/>
            <a:ext cx="3276600" cy="2620962"/>
          </a:xfrm>
          <a:prstGeom prst="rect">
            <a:avLst/>
          </a:prstGeom>
          <a:ln>
            <a:noFill/>
          </a:ln>
          <a:extLst>
            <a:ext uri="{53640926-AAD7-44D8-BBD7-CCE9431645EC}">
              <a14:shadowObscured xmlns:a14="http://schemas.microsoft.com/office/drawing/2010/main"/>
            </a:ext>
          </a:extLst>
        </p:spPr>
      </p:pic>
      <p:pic>
        <p:nvPicPr>
          <p:cNvPr id="8" name="Picture 7">
            <a:extLst>
              <a:ext uri="{FF2B5EF4-FFF2-40B4-BE49-F238E27FC236}">
                <a16:creationId xmlns:a16="http://schemas.microsoft.com/office/drawing/2014/main" id="{155CD7D7-F032-4AAF-88CD-2C775B62619E}"/>
              </a:ext>
            </a:extLst>
          </p:cNvPr>
          <p:cNvPicPr/>
          <p:nvPr/>
        </p:nvPicPr>
        <p:blipFill rotWithShape="1">
          <a:blip r:embed="rId4"/>
          <a:srcRect l="1763" t="8262" r="10096" b="11965"/>
          <a:stretch/>
        </p:blipFill>
        <p:spPr bwMode="auto">
          <a:xfrm>
            <a:off x="3962400" y="3962400"/>
            <a:ext cx="4419600" cy="2362200"/>
          </a:xfrm>
          <a:prstGeom prst="rect">
            <a:avLst/>
          </a:prstGeom>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571756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0394BC-541E-49AC-8935-219E7486C283}"/>
              </a:ext>
            </a:extLst>
          </p:cNvPr>
          <p:cNvSpPr>
            <a:spLocks noGrp="1"/>
          </p:cNvSpPr>
          <p:nvPr>
            <p:ph type="title"/>
          </p:nvPr>
        </p:nvSpPr>
        <p:spPr/>
        <p:txBody>
          <a:bodyPr/>
          <a:lstStyle/>
          <a:p>
            <a:r>
              <a:rPr lang="en-US" dirty="0"/>
              <a:t>TXV Control</a:t>
            </a:r>
          </a:p>
        </p:txBody>
      </p:sp>
      <p:sp>
        <p:nvSpPr>
          <p:cNvPr id="6" name="TextBox 5">
            <a:extLst>
              <a:ext uri="{FF2B5EF4-FFF2-40B4-BE49-F238E27FC236}">
                <a16:creationId xmlns:a16="http://schemas.microsoft.com/office/drawing/2014/main" id="{4E891407-3F05-4DA0-AB9A-54D427A8623A}"/>
              </a:ext>
            </a:extLst>
          </p:cNvPr>
          <p:cNvSpPr txBox="1"/>
          <p:nvPr/>
        </p:nvSpPr>
        <p:spPr>
          <a:xfrm>
            <a:off x="152400" y="1524000"/>
            <a:ext cx="8686800" cy="1938992"/>
          </a:xfrm>
          <a:prstGeom prst="rect">
            <a:avLst/>
          </a:prstGeom>
          <a:noFill/>
        </p:spPr>
        <p:txBody>
          <a:bodyPr wrap="square" rtlCol="0">
            <a:spAutoFit/>
          </a:bodyPr>
          <a:lstStyle/>
          <a:p>
            <a:r>
              <a:rPr lang="en-US" sz="2400" dirty="0">
                <a:solidFill>
                  <a:srgbClr val="FFFF00"/>
                </a:solidFill>
              </a:rPr>
              <a:t>As the refrigerant flow is restricted, it passes through a small opening. When passing through the high pressure liquid refrigerants expands into a spray of low pressure gas.  The result of the pressure drop is the refrigerant spray that gets through the expansion valve to the low pressure side of the system is very cold. </a:t>
            </a:r>
          </a:p>
        </p:txBody>
      </p:sp>
      <p:pic>
        <p:nvPicPr>
          <p:cNvPr id="4" name="Picture 3">
            <a:extLst>
              <a:ext uri="{FF2B5EF4-FFF2-40B4-BE49-F238E27FC236}">
                <a16:creationId xmlns:a16="http://schemas.microsoft.com/office/drawing/2014/main" id="{5170FA82-7186-480B-A6B1-D512E23FD122}"/>
              </a:ext>
            </a:extLst>
          </p:cNvPr>
          <p:cNvPicPr/>
          <p:nvPr/>
        </p:nvPicPr>
        <p:blipFill rotWithShape="1">
          <a:blip r:embed="rId3"/>
          <a:srcRect l="5598" t="9362" r="4812" b="-10155"/>
          <a:stretch/>
        </p:blipFill>
        <p:spPr bwMode="auto">
          <a:xfrm>
            <a:off x="697345" y="3962400"/>
            <a:ext cx="3276600" cy="2620962"/>
          </a:xfrm>
          <a:prstGeom prst="rect">
            <a:avLst/>
          </a:prstGeom>
          <a:ln>
            <a:noFill/>
          </a:ln>
          <a:extLst>
            <a:ext uri="{53640926-AAD7-44D8-BBD7-CCE9431645EC}">
              <a14:shadowObscured xmlns:a14="http://schemas.microsoft.com/office/drawing/2010/main"/>
            </a:ext>
          </a:extLst>
        </p:spPr>
      </p:pic>
      <p:pic>
        <p:nvPicPr>
          <p:cNvPr id="5" name="Picture 4">
            <a:extLst>
              <a:ext uri="{FF2B5EF4-FFF2-40B4-BE49-F238E27FC236}">
                <a16:creationId xmlns:a16="http://schemas.microsoft.com/office/drawing/2014/main" id="{D7B447B0-90C4-4753-8C20-545B7655FF8F}"/>
              </a:ext>
            </a:extLst>
          </p:cNvPr>
          <p:cNvPicPr/>
          <p:nvPr/>
        </p:nvPicPr>
        <p:blipFill rotWithShape="1">
          <a:blip r:embed="rId4"/>
          <a:srcRect l="1763" t="8262" r="10096" b="11965"/>
          <a:stretch/>
        </p:blipFill>
        <p:spPr bwMode="auto">
          <a:xfrm>
            <a:off x="3962400" y="3962400"/>
            <a:ext cx="4419600" cy="2362200"/>
          </a:xfrm>
          <a:prstGeom prst="rect">
            <a:avLst/>
          </a:prstGeom>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25784520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0394BC-541E-49AC-8935-219E7486C283}"/>
              </a:ext>
            </a:extLst>
          </p:cNvPr>
          <p:cNvSpPr>
            <a:spLocks noGrp="1"/>
          </p:cNvSpPr>
          <p:nvPr>
            <p:ph type="title"/>
          </p:nvPr>
        </p:nvSpPr>
        <p:spPr/>
        <p:txBody>
          <a:bodyPr/>
          <a:lstStyle/>
          <a:p>
            <a:r>
              <a:rPr lang="en-US" dirty="0"/>
              <a:t>TXV Control Bulb</a:t>
            </a:r>
          </a:p>
        </p:txBody>
      </p:sp>
      <p:sp>
        <p:nvSpPr>
          <p:cNvPr id="7" name="TextBox 6">
            <a:extLst>
              <a:ext uri="{FF2B5EF4-FFF2-40B4-BE49-F238E27FC236}">
                <a16:creationId xmlns:a16="http://schemas.microsoft.com/office/drawing/2014/main" id="{312984E0-D94B-4F3B-B6F4-BF8CE31EFAD1}"/>
              </a:ext>
            </a:extLst>
          </p:cNvPr>
          <p:cNvSpPr txBox="1"/>
          <p:nvPr/>
        </p:nvSpPr>
        <p:spPr>
          <a:xfrm>
            <a:off x="5410200" y="2149903"/>
            <a:ext cx="3306618" cy="1200329"/>
          </a:xfrm>
          <a:prstGeom prst="rect">
            <a:avLst/>
          </a:prstGeom>
          <a:noFill/>
        </p:spPr>
        <p:txBody>
          <a:bodyPr wrap="square" rtlCol="0">
            <a:spAutoFit/>
          </a:bodyPr>
          <a:lstStyle/>
          <a:p>
            <a:r>
              <a:rPr lang="en-US" sz="2400" dirty="0">
                <a:solidFill>
                  <a:srgbClr val="FFFF00"/>
                </a:solidFill>
              </a:rPr>
              <a:t>Control bulb for a TXV </a:t>
            </a:r>
          </a:p>
          <a:p>
            <a:r>
              <a:rPr lang="en-US" sz="2400" dirty="0">
                <a:solidFill>
                  <a:srgbClr val="FFFF00"/>
                </a:solidFill>
              </a:rPr>
              <a:t>is attached to the evaporator outlet pipe.</a:t>
            </a:r>
          </a:p>
        </p:txBody>
      </p:sp>
      <p:cxnSp>
        <p:nvCxnSpPr>
          <p:cNvPr id="12" name="Straight Connector 11">
            <a:extLst>
              <a:ext uri="{FF2B5EF4-FFF2-40B4-BE49-F238E27FC236}">
                <a16:creationId xmlns:a16="http://schemas.microsoft.com/office/drawing/2014/main" id="{22C13584-4E3A-4E64-8A34-A0131EA14433}"/>
              </a:ext>
            </a:extLst>
          </p:cNvPr>
          <p:cNvCxnSpPr>
            <a:cxnSpLocks/>
          </p:cNvCxnSpPr>
          <p:nvPr/>
        </p:nvCxnSpPr>
        <p:spPr>
          <a:xfrm>
            <a:off x="5029200" y="2382936"/>
            <a:ext cx="381000" cy="0"/>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pic>
        <p:nvPicPr>
          <p:cNvPr id="16" name="Picture 15">
            <a:extLst>
              <a:ext uri="{FF2B5EF4-FFF2-40B4-BE49-F238E27FC236}">
                <a16:creationId xmlns:a16="http://schemas.microsoft.com/office/drawing/2014/main" id="{BD1BDD16-38B4-47D9-A63B-EC9150095DC7}"/>
              </a:ext>
            </a:extLst>
          </p:cNvPr>
          <p:cNvPicPr>
            <a:picLocks noChangeAspect="1"/>
          </p:cNvPicPr>
          <p:nvPr/>
        </p:nvPicPr>
        <p:blipFill>
          <a:blip r:embed="rId3"/>
          <a:stretch>
            <a:fillRect/>
          </a:stretch>
        </p:blipFill>
        <p:spPr>
          <a:xfrm>
            <a:off x="-2309" y="1895475"/>
            <a:ext cx="4562475" cy="4962525"/>
          </a:xfrm>
          <a:prstGeom prst="rect">
            <a:avLst/>
          </a:prstGeom>
        </p:spPr>
      </p:pic>
      <p:pic>
        <p:nvPicPr>
          <p:cNvPr id="17" name="Picture 16">
            <a:extLst>
              <a:ext uri="{FF2B5EF4-FFF2-40B4-BE49-F238E27FC236}">
                <a16:creationId xmlns:a16="http://schemas.microsoft.com/office/drawing/2014/main" id="{195556A3-4A53-497F-9994-C3F84F3F5AA5}"/>
              </a:ext>
            </a:extLst>
          </p:cNvPr>
          <p:cNvPicPr/>
          <p:nvPr/>
        </p:nvPicPr>
        <p:blipFill rotWithShape="1">
          <a:blip r:embed="rId4"/>
          <a:srcRect l="1763" t="8262" r="10096" b="11965"/>
          <a:stretch/>
        </p:blipFill>
        <p:spPr bwMode="auto">
          <a:xfrm>
            <a:off x="4267200" y="4205227"/>
            <a:ext cx="4419600" cy="2362200"/>
          </a:xfrm>
          <a:prstGeom prst="rect">
            <a:avLst/>
          </a:prstGeom>
          <a:ln>
            <a:noFill/>
          </a:ln>
          <a:extLst>
            <a:ext uri="{53640926-AAD7-44D8-BBD7-CCE9431645EC}">
              <a14:shadowObscured xmlns:a14="http://schemas.microsoft.com/office/drawing/2010/main"/>
            </a:ext>
          </a:extLst>
        </p:spPr>
      </p:pic>
      <p:cxnSp>
        <p:nvCxnSpPr>
          <p:cNvPr id="18" name="Straight Arrow Connector 17">
            <a:extLst>
              <a:ext uri="{FF2B5EF4-FFF2-40B4-BE49-F238E27FC236}">
                <a16:creationId xmlns:a16="http://schemas.microsoft.com/office/drawing/2014/main" id="{61D1B9DB-BF0C-4F83-B4BF-6399D257BC34}"/>
              </a:ext>
            </a:extLst>
          </p:cNvPr>
          <p:cNvCxnSpPr>
            <a:cxnSpLocks/>
          </p:cNvCxnSpPr>
          <p:nvPr/>
        </p:nvCxnSpPr>
        <p:spPr>
          <a:xfrm>
            <a:off x="5029200" y="2382936"/>
            <a:ext cx="600078" cy="1861508"/>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21" name="Oval 20">
            <a:extLst>
              <a:ext uri="{FF2B5EF4-FFF2-40B4-BE49-F238E27FC236}">
                <a16:creationId xmlns:a16="http://schemas.microsoft.com/office/drawing/2014/main" id="{C0178275-2BFD-4AB0-AE3D-2FB0F69D0231}"/>
              </a:ext>
            </a:extLst>
          </p:cNvPr>
          <p:cNvSpPr/>
          <p:nvPr/>
        </p:nvSpPr>
        <p:spPr>
          <a:xfrm rot="21030880">
            <a:off x="214493" y="1853462"/>
            <a:ext cx="2362200" cy="4527184"/>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Arrow Connector 21">
            <a:extLst>
              <a:ext uri="{FF2B5EF4-FFF2-40B4-BE49-F238E27FC236}">
                <a16:creationId xmlns:a16="http://schemas.microsoft.com/office/drawing/2014/main" id="{E81CEB0B-7955-40BA-9E16-035088E09618}"/>
              </a:ext>
            </a:extLst>
          </p:cNvPr>
          <p:cNvCxnSpPr>
            <a:cxnSpLocks/>
          </p:cNvCxnSpPr>
          <p:nvPr/>
        </p:nvCxnSpPr>
        <p:spPr>
          <a:xfrm flipH="1">
            <a:off x="1066800" y="2382936"/>
            <a:ext cx="3962400" cy="489861"/>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7434726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878F15-2B8B-4A0B-BB83-28D79FDF8F1A}"/>
              </a:ext>
            </a:extLst>
          </p:cNvPr>
          <p:cNvSpPr>
            <a:spLocks noGrp="1"/>
          </p:cNvSpPr>
          <p:nvPr>
            <p:ph type="title"/>
          </p:nvPr>
        </p:nvSpPr>
        <p:spPr/>
        <p:txBody>
          <a:bodyPr/>
          <a:lstStyle/>
          <a:p>
            <a:r>
              <a:rPr lang="en-US" dirty="0"/>
              <a:t>Evaporator</a:t>
            </a:r>
          </a:p>
        </p:txBody>
      </p:sp>
      <p:sp>
        <p:nvSpPr>
          <p:cNvPr id="4" name="TextBox 3">
            <a:extLst>
              <a:ext uri="{FF2B5EF4-FFF2-40B4-BE49-F238E27FC236}">
                <a16:creationId xmlns:a16="http://schemas.microsoft.com/office/drawing/2014/main" id="{5B2CCA89-0F9F-42E8-9D15-CAE7E7E344EA}"/>
              </a:ext>
            </a:extLst>
          </p:cNvPr>
          <p:cNvSpPr txBox="1"/>
          <p:nvPr/>
        </p:nvSpPr>
        <p:spPr>
          <a:xfrm>
            <a:off x="152400" y="1524000"/>
            <a:ext cx="8686800" cy="1938992"/>
          </a:xfrm>
          <a:prstGeom prst="rect">
            <a:avLst/>
          </a:prstGeom>
          <a:noFill/>
        </p:spPr>
        <p:txBody>
          <a:bodyPr wrap="square" rtlCol="0">
            <a:spAutoFit/>
          </a:bodyPr>
          <a:lstStyle/>
          <a:p>
            <a:r>
              <a:rPr lang="en-US" sz="2400" dirty="0">
                <a:solidFill>
                  <a:srgbClr val="FFFF00"/>
                </a:solidFill>
              </a:rPr>
              <a:t>The evaporator coil is a series of tubes with aluminum fins on them.  Inside of the tubes there is cool low-pressure refrigerant. When warm air passes over the tubes and through the aluminum fins, heat is removed from the air and transferred into the refrigerant inside of the tubes. </a:t>
            </a:r>
          </a:p>
        </p:txBody>
      </p:sp>
      <p:pic>
        <p:nvPicPr>
          <p:cNvPr id="5" name="Picture 4">
            <a:extLst>
              <a:ext uri="{FF2B5EF4-FFF2-40B4-BE49-F238E27FC236}">
                <a16:creationId xmlns:a16="http://schemas.microsoft.com/office/drawing/2014/main" id="{BD74D0C3-5A08-4DC1-88D3-2FC330CA2E45}"/>
              </a:ext>
            </a:extLst>
          </p:cNvPr>
          <p:cNvPicPr/>
          <p:nvPr/>
        </p:nvPicPr>
        <p:blipFill rotWithShape="1">
          <a:blip r:embed="rId3">
            <a:extLst>
              <a:ext uri="{28A0092B-C50C-407E-A947-70E740481C1C}">
                <a14:useLocalDpi xmlns:a14="http://schemas.microsoft.com/office/drawing/2010/main" val="0"/>
              </a:ext>
            </a:extLst>
          </a:blip>
          <a:srcRect t="1" r="-2758" b="-9105"/>
          <a:stretch/>
        </p:blipFill>
        <p:spPr bwMode="auto">
          <a:xfrm>
            <a:off x="1600200" y="3171396"/>
            <a:ext cx="4495800" cy="3610403"/>
          </a:xfrm>
          <a:prstGeom prst="rect">
            <a:avLst/>
          </a:prstGeom>
          <a:noFill/>
          <a:ln>
            <a:noFill/>
          </a:ln>
          <a:extLst>
            <a:ext uri="{53640926-AAD7-44D8-BBD7-CCE9431645EC}">
              <a14:shadowObscured xmlns:a14="http://schemas.microsoft.com/office/drawing/2010/main"/>
            </a:ext>
          </a:extLst>
        </p:spPr>
      </p:pic>
      <p:sp>
        <p:nvSpPr>
          <p:cNvPr id="7" name="TextBox 6">
            <a:extLst>
              <a:ext uri="{FF2B5EF4-FFF2-40B4-BE49-F238E27FC236}">
                <a16:creationId xmlns:a16="http://schemas.microsoft.com/office/drawing/2014/main" id="{717E5377-C0D7-4AA6-A394-AEB398BB81B9}"/>
              </a:ext>
            </a:extLst>
          </p:cNvPr>
          <p:cNvSpPr txBox="1"/>
          <p:nvPr/>
        </p:nvSpPr>
        <p:spPr>
          <a:xfrm>
            <a:off x="6348844" y="3810000"/>
            <a:ext cx="1932710" cy="1938992"/>
          </a:xfrm>
          <a:prstGeom prst="rect">
            <a:avLst/>
          </a:prstGeom>
          <a:noFill/>
        </p:spPr>
        <p:txBody>
          <a:bodyPr wrap="square" rtlCol="0">
            <a:spAutoFit/>
          </a:bodyPr>
          <a:lstStyle/>
          <a:p>
            <a:r>
              <a:rPr lang="en-US" sz="2400" dirty="0">
                <a:solidFill>
                  <a:srgbClr val="FFFF00"/>
                </a:solidFill>
              </a:rPr>
              <a:t>TXV location in a typical system is in the fan coil area.</a:t>
            </a:r>
          </a:p>
        </p:txBody>
      </p:sp>
      <p:cxnSp>
        <p:nvCxnSpPr>
          <p:cNvPr id="8" name="Straight Arrow Connector 7">
            <a:extLst>
              <a:ext uri="{FF2B5EF4-FFF2-40B4-BE49-F238E27FC236}">
                <a16:creationId xmlns:a16="http://schemas.microsoft.com/office/drawing/2014/main" id="{33015121-37EE-4BA1-9ADC-928DEB296F85}"/>
              </a:ext>
            </a:extLst>
          </p:cNvPr>
          <p:cNvCxnSpPr>
            <a:cxnSpLocks/>
          </p:cNvCxnSpPr>
          <p:nvPr/>
        </p:nvCxnSpPr>
        <p:spPr>
          <a:xfrm flipH="1">
            <a:off x="5105401" y="4114800"/>
            <a:ext cx="1243443" cy="1007595"/>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6962970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878F15-2B8B-4A0B-BB83-28D79FDF8F1A}"/>
              </a:ext>
            </a:extLst>
          </p:cNvPr>
          <p:cNvSpPr>
            <a:spLocks noGrp="1"/>
          </p:cNvSpPr>
          <p:nvPr>
            <p:ph type="title"/>
          </p:nvPr>
        </p:nvSpPr>
        <p:spPr/>
        <p:txBody>
          <a:bodyPr/>
          <a:lstStyle/>
          <a:p>
            <a:r>
              <a:rPr lang="en-US" dirty="0"/>
              <a:t>Evaporator Refrigerant &amp; Air Flow</a:t>
            </a:r>
          </a:p>
        </p:txBody>
      </p:sp>
      <p:sp>
        <p:nvSpPr>
          <p:cNvPr id="4" name="TextBox 3">
            <a:extLst>
              <a:ext uri="{FF2B5EF4-FFF2-40B4-BE49-F238E27FC236}">
                <a16:creationId xmlns:a16="http://schemas.microsoft.com/office/drawing/2014/main" id="{5B2CCA89-0F9F-42E8-9D15-CAE7E7E344EA}"/>
              </a:ext>
            </a:extLst>
          </p:cNvPr>
          <p:cNvSpPr txBox="1"/>
          <p:nvPr/>
        </p:nvSpPr>
        <p:spPr>
          <a:xfrm>
            <a:off x="152400" y="1524000"/>
            <a:ext cx="8686800" cy="1938992"/>
          </a:xfrm>
          <a:prstGeom prst="rect">
            <a:avLst/>
          </a:prstGeom>
          <a:noFill/>
        </p:spPr>
        <p:txBody>
          <a:bodyPr wrap="square" rtlCol="0">
            <a:spAutoFit/>
          </a:bodyPr>
          <a:lstStyle/>
          <a:p>
            <a:r>
              <a:rPr lang="en-US" sz="2400" dirty="0">
                <a:solidFill>
                  <a:srgbClr val="FFFF00"/>
                </a:solidFill>
              </a:rPr>
              <a:t>The evaporator coil is a series of tubes with aluminum fins on them.  Inside of the tubes there is cool low-pressure refrigerant. When warm air passes over the tubes and through the aluminum fins, heat is removed from the air and transferred into the refrigerant inside of the tubes. </a:t>
            </a:r>
          </a:p>
        </p:txBody>
      </p:sp>
      <p:pic>
        <p:nvPicPr>
          <p:cNvPr id="9" name="Picture 8">
            <a:extLst>
              <a:ext uri="{FF2B5EF4-FFF2-40B4-BE49-F238E27FC236}">
                <a16:creationId xmlns:a16="http://schemas.microsoft.com/office/drawing/2014/main" id="{99D6F381-5ACF-44D1-8007-AA998F49D9CD}"/>
              </a:ext>
            </a:extLst>
          </p:cNvPr>
          <p:cNvPicPr/>
          <p:nvPr/>
        </p:nvPicPr>
        <p:blipFill rotWithShape="1">
          <a:blip r:embed="rId3"/>
          <a:srcRect l="3514" b="-20"/>
          <a:stretch/>
        </p:blipFill>
        <p:spPr bwMode="auto">
          <a:xfrm>
            <a:off x="1143000" y="3569354"/>
            <a:ext cx="3408218" cy="3136246"/>
          </a:xfrm>
          <a:prstGeom prst="rect">
            <a:avLst/>
          </a:prstGeom>
          <a:ln>
            <a:noFill/>
          </a:ln>
          <a:extLst>
            <a:ext uri="{53640926-AAD7-44D8-BBD7-CCE9431645EC}">
              <a14:shadowObscured xmlns:a14="http://schemas.microsoft.com/office/drawing/2010/main"/>
            </a:ext>
          </a:extLst>
        </p:spPr>
      </p:pic>
      <p:pic>
        <p:nvPicPr>
          <p:cNvPr id="10" name="Picture 9">
            <a:extLst>
              <a:ext uri="{FF2B5EF4-FFF2-40B4-BE49-F238E27FC236}">
                <a16:creationId xmlns:a16="http://schemas.microsoft.com/office/drawing/2014/main" id="{1F0A22CD-8595-4042-84FB-D9ECCFFE91CF}"/>
              </a:ext>
            </a:extLst>
          </p:cNvPr>
          <p:cNvPicPr/>
          <p:nvPr/>
        </p:nvPicPr>
        <p:blipFill rotWithShape="1">
          <a:blip r:embed="rId4"/>
          <a:srcRect l="6427" t="2149" r="-22"/>
          <a:stretch/>
        </p:blipFill>
        <p:spPr bwMode="auto">
          <a:xfrm>
            <a:off x="4551218" y="3569354"/>
            <a:ext cx="3810000" cy="3136246"/>
          </a:xfrm>
          <a:prstGeom prst="rect">
            <a:avLst/>
          </a:prstGeom>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11852654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878F15-2B8B-4A0B-BB83-28D79FDF8F1A}"/>
              </a:ext>
            </a:extLst>
          </p:cNvPr>
          <p:cNvSpPr>
            <a:spLocks noGrp="1"/>
          </p:cNvSpPr>
          <p:nvPr>
            <p:ph type="title"/>
          </p:nvPr>
        </p:nvSpPr>
        <p:spPr/>
        <p:txBody>
          <a:bodyPr/>
          <a:lstStyle/>
          <a:p>
            <a:r>
              <a:rPr lang="en-US" dirty="0"/>
              <a:t>Suction Accumulator</a:t>
            </a:r>
          </a:p>
        </p:txBody>
      </p:sp>
      <p:sp>
        <p:nvSpPr>
          <p:cNvPr id="4" name="TextBox 3">
            <a:extLst>
              <a:ext uri="{FF2B5EF4-FFF2-40B4-BE49-F238E27FC236}">
                <a16:creationId xmlns:a16="http://schemas.microsoft.com/office/drawing/2014/main" id="{5B2CCA89-0F9F-42E8-9D15-CAE7E7E344EA}"/>
              </a:ext>
            </a:extLst>
          </p:cNvPr>
          <p:cNvSpPr txBox="1"/>
          <p:nvPr/>
        </p:nvSpPr>
        <p:spPr>
          <a:xfrm>
            <a:off x="228600" y="1272687"/>
            <a:ext cx="8686800" cy="1569660"/>
          </a:xfrm>
          <a:prstGeom prst="rect">
            <a:avLst/>
          </a:prstGeom>
          <a:noFill/>
        </p:spPr>
        <p:txBody>
          <a:bodyPr wrap="square" rtlCol="0">
            <a:spAutoFit/>
          </a:bodyPr>
          <a:lstStyle/>
          <a:p>
            <a:r>
              <a:rPr lang="en-US" sz="2400" dirty="0">
                <a:solidFill>
                  <a:srgbClr val="FFFF00"/>
                </a:solidFill>
              </a:rPr>
              <a:t>Once the refrigerant gas and vapor mixture at low pressure leaves the evaporator it flows through piping to the suction accumulator where any liquid left in the vapor is separated from the refrigerant gas and held.</a:t>
            </a:r>
          </a:p>
        </p:txBody>
      </p:sp>
      <p:pic>
        <p:nvPicPr>
          <p:cNvPr id="6" name="Picture 5">
            <a:extLst>
              <a:ext uri="{FF2B5EF4-FFF2-40B4-BE49-F238E27FC236}">
                <a16:creationId xmlns:a16="http://schemas.microsoft.com/office/drawing/2014/main" id="{D62E3601-7507-42BC-B6BE-51406E286F30}"/>
              </a:ext>
            </a:extLst>
          </p:cNvPr>
          <p:cNvPicPr/>
          <p:nvPr/>
        </p:nvPicPr>
        <p:blipFill>
          <a:blip r:embed="rId3"/>
          <a:stretch>
            <a:fillRect/>
          </a:stretch>
        </p:blipFill>
        <p:spPr>
          <a:xfrm>
            <a:off x="914400" y="2865438"/>
            <a:ext cx="2286000" cy="3992562"/>
          </a:xfrm>
          <a:prstGeom prst="rect">
            <a:avLst/>
          </a:prstGeom>
        </p:spPr>
      </p:pic>
      <p:pic>
        <p:nvPicPr>
          <p:cNvPr id="7" name="Picture 6">
            <a:extLst>
              <a:ext uri="{FF2B5EF4-FFF2-40B4-BE49-F238E27FC236}">
                <a16:creationId xmlns:a16="http://schemas.microsoft.com/office/drawing/2014/main" id="{97C32B82-8731-42E3-B124-7000E8229049}"/>
              </a:ext>
            </a:extLst>
          </p:cNvPr>
          <p:cNvPicPr/>
          <p:nvPr/>
        </p:nvPicPr>
        <p:blipFill rotWithShape="1">
          <a:blip r:embed="rId4"/>
          <a:srcRect l="19551" t="-1" r="22213" b="-453"/>
          <a:stretch/>
        </p:blipFill>
        <p:spPr bwMode="auto">
          <a:xfrm>
            <a:off x="3200400" y="2842347"/>
            <a:ext cx="3962400" cy="4045671"/>
          </a:xfrm>
          <a:prstGeom prst="rect">
            <a:avLst/>
          </a:prstGeom>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1785040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2E10D4-7BAB-499D-9925-265EF5793163}"/>
              </a:ext>
            </a:extLst>
          </p:cNvPr>
          <p:cNvSpPr>
            <a:spLocks noGrp="1"/>
          </p:cNvSpPr>
          <p:nvPr>
            <p:ph type="title"/>
          </p:nvPr>
        </p:nvSpPr>
        <p:spPr/>
        <p:txBody>
          <a:bodyPr>
            <a:normAutofit fontScale="90000"/>
          </a:bodyPr>
          <a:lstStyle/>
          <a:p>
            <a:r>
              <a:rPr lang="en-US" dirty="0"/>
              <a:t>HVACR Refrigerant Cycle Components</a:t>
            </a:r>
          </a:p>
        </p:txBody>
      </p:sp>
      <p:sp>
        <p:nvSpPr>
          <p:cNvPr id="3" name="Content Placeholder 2">
            <a:extLst>
              <a:ext uri="{FF2B5EF4-FFF2-40B4-BE49-F238E27FC236}">
                <a16:creationId xmlns:a16="http://schemas.microsoft.com/office/drawing/2014/main" id="{3E2786C2-E314-4BF7-8DA0-A8490DF25E27}"/>
              </a:ext>
            </a:extLst>
          </p:cNvPr>
          <p:cNvSpPr>
            <a:spLocks noGrp="1"/>
          </p:cNvSpPr>
          <p:nvPr>
            <p:ph idx="1"/>
          </p:nvPr>
        </p:nvSpPr>
        <p:spPr>
          <a:xfrm>
            <a:off x="304800" y="1752600"/>
            <a:ext cx="8610600" cy="4830762"/>
          </a:xfrm>
        </p:spPr>
        <p:txBody>
          <a:bodyPr>
            <a:noAutofit/>
          </a:bodyPr>
          <a:lstStyle/>
          <a:p>
            <a:pPr marL="0" indent="0">
              <a:buNone/>
            </a:pPr>
            <a:r>
              <a:rPr lang="en-US" dirty="0">
                <a:solidFill>
                  <a:srgbClr val="FFFF00"/>
                </a:solidFill>
              </a:rPr>
              <a:t>Hopefully you have mastered the information in the previous Section 2 lesson.  If you have found it difficult to remember everything at once, keep working on it.  If you have a photographic memory and got it all first time through, review it regularly so it becomes part of your long term memory.  If you do not understand the basic refrigeration cycle and how it works, you will be lost when you get to the field, and will never be a qualified technician.</a:t>
            </a:r>
          </a:p>
        </p:txBody>
      </p:sp>
    </p:spTree>
    <p:custDataLst>
      <p:tags r:id="rId1"/>
    </p:custDataLst>
    <p:extLst>
      <p:ext uri="{BB962C8B-B14F-4D97-AF65-F5344CB8AC3E}">
        <p14:creationId xmlns:p14="http://schemas.microsoft.com/office/powerpoint/2010/main" val="21861550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2E6DA7-5F2A-4E7C-A5C6-E9E74292CBFE}"/>
              </a:ext>
            </a:extLst>
          </p:cNvPr>
          <p:cNvSpPr>
            <a:spLocks noGrp="1"/>
          </p:cNvSpPr>
          <p:nvPr>
            <p:ph type="title"/>
          </p:nvPr>
        </p:nvSpPr>
        <p:spPr/>
        <p:txBody>
          <a:bodyPr>
            <a:normAutofit fontScale="90000"/>
          </a:bodyPr>
          <a:lstStyle/>
          <a:p>
            <a:r>
              <a:rPr lang="en-US" dirty="0"/>
              <a:t>Back To The Start: Compressor </a:t>
            </a:r>
            <a:br>
              <a:rPr lang="en-US" dirty="0"/>
            </a:br>
            <a:r>
              <a:rPr lang="en-US" sz="3600" i="1" dirty="0"/>
              <a:t>(Suction Side)</a:t>
            </a:r>
          </a:p>
        </p:txBody>
      </p:sp>
      <p:pic>
        <p:nvPicPr>
          <p:cNvPr id="4" name="Picture 3">
            <a:extLst>
              <a:ext uri="{FF2B5EF4-FFF2-40B4-BE49-F238E27FC236}">
                <a16:creationId xmlns:a16="http://schemas.microsoft.com/office/drawing/2014/main" id="{F29C8CA0-D8C8-4C89-B8DB-E2CBA0D90053}"/>
              </a:ext>
            </a:extLst>
          </p:cNvPr>
          <p:cNvPicPr/>
          <p:nvPr/>
        </p:nvPicPr>
        <p:blipFill>
          <a:blip r:embed="rId3"/>
          <a:stretch>
            <a:fillRect/>
          </a:stretch>
        </p:blipFill>
        <p:spPr>
          <a:xfrm>
            <a:off x="59160" y="3992562"/>
            <a:ext cx="3666067" cy="2636520"/>
          </a:xfrm>
          <a:prstGeom prst="rect">
            <a:avLst/>
          </a:prstGeom>
        </p:spPr>
      </p:pic>
      <p:pic>
        <p:nvPicPr>
          <p:cNvPr id="5" name="Picture 4">
            <a:extLst>
              <a:ext uri="{FF2B5EF4-FFF2-40B4-BE49-F238E27FC236}">
                <a16:creationId xmlns:a16="http://schemas.microsoft.com/office/drawing/2014/main" id="{B0681FFC-A458-4320-ADBE-018E4A7D2B62}"/>
              </a:ext>
            </a:extLst>
          </p:cNvPr>
          <p:cNvPicPr/>
          <p:nvPr/>
        </p:nvPicPr>
        <p:blipFill rotWithShape="1">
          <a:blip r:embed="rId4"/>
          <a:srcRect l="9775" t="14530" r="18109" b="19943"/>
          <a:stretch/>
        </p:blipFill>
        <p:spPr bwMode="auto">
          <a:xfrm>
            <a:off x="3691467" y="3992562"/>
            <a:ext cx="5393373" cy="2636520"/>
          </a:xfrm>
          <a:prstGeom prst="rect">
            <a:avLst/>
          </a:prstGeom>
          <a:ln>
            <a:noFill/>
          </a:ln>
          <a:extLst>
            <a:ext uri="{53640926-AAD7-44D8-BBD7-CCE9431645EC}">
              <a14:shadowObscured xmlns:a14="http://schemas.microsoft.com/office/drawing/2010/main"/>
            </a:ext>
          </a:extLst>
        </p:spPr>
      </p:pic>
      <p:cxnSp>
        <p:nvCxnSpPr>
          <p:cNvPr id="7" name="Straight Arrow Connector 6">
            <a:extLst>
              <a:ext uri="{FF2B5EF4-FFF2-40B4-BE49-F238E27FC236}">
                <a16:creationId xmlns:a16="http://schemas.microsoft.com/office/drawing/2014/main" id="{5531DE6F-F101-4002-B1FC-73DC535125CD}"/>
              </a:ext>
            </a:extLst>
          </p:cNvPr>
          <p:cNvCxnSpPr>
            <a:cxnSpLocks/>
          </p:cNvCxnSpPr>
          <p:nvPr/>
        </p:nvCxnSpPr>
        <p:spPr>
          <a:xfrm flipH="1">
            <a:off x="545197" y="2743200"/>
            <a:ext cx="1359803" cy="1974869"/>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9216A76F-7F48-4206-ADC9-7E044CE0F32A}"/>
              </a:ext>
            </a:extLst>
          </p:cNvPr>
          <p:cNvCxnSpPr>
            <a:cxnSpLocks/>
          </p:cNvCxnSpPr>
          <p:nvPr/>
        </p:nvCxnSpPr>
        <p:spPr>
          <a:xfrm>
            <a:off x="1886567" y="2743200"/>
            <a:ext cx="3295033" cy="1371601"/>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AF7A566C-D7E3-440E-A687-4B7C07317E1C}"/>
              </a:ext>
            </a:extLst>
          </p:cNvPr>
          <p:cNvSpPr txBox="1"/>
          <p:nvPr/>
        </p:nvSpPr>
        <p:spPr>
          <a:xfrm>
            <a:off x="630916" y="1789093"/>
            <a:ext cx="8229600" cy="954107"/>
          </a:xfrm>
          <a:prstGeom prst="rect">
            <a:avLst/>
          </a:prstGeom>
          <a:noFill/>
        </p:spPr>
        <p:txBody>
          <a:bodyPr wrap="square" rtlCol="0">
            <a:spAutoFit/>
          </a:bodyPr>
          <a:lstStyle/>
          <a:p>
            <a:r>
              <a:rPr lang="en-US" sz="2800" dirty="0">
                <a:solidFill>
                  <a:srgbClr val="FFFF00"/>
                </a:solidFill>
              </a:rPr>
              <a:t>Refrigerant is piped into the compressor's Low Pressure Gas Inlet “Suction or Low Pressure Side”</a:t>
            </a:r>
          </a:p>
        </p:txBody>
      </p:sp>
    </p:spTree>
    <p:custDataLst>
      <p:tags r:id="rId1"/>
    </p:custDataLst>
    <p:extLst>
      <p:ext uri="{BB962C8B-B14F-4D97-AF65-F5344CB8AC3E}">
        <p14:creationId xmlns:p14="http://schemas.microsoft.com/office/powerpoint/2010/main" val="4612973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EC6602-AA69-42C0-BC84-03D6234CB0D7}"/>
              </a:ext>
            </a:extLst>
          </p:cNvPr>
          <p:cNvSpPr>
            <a:spLocks noGrp="1"/>
          </p:cNvSpPr>
          <p:nvPr>
            <p:ph type="title"/>
          </p:nvPr>
        </p:nvSpPr>
        <p:spPr/>
        <p:txBody>
          <a:bodyPr/>
          <a:lstStyle/>
          <a:p>
            <a:r>
              <a:rPr lang="en-US" dirty="0"/>
              <a:t>Lessons Learned</a:t>
            </a:r>
          </a:p>
        </p:txBody>
      </p:sp>
      <p:sp>
        <p:nvSpPr>
          <p:cNvPr id="3" name="Content Placeholder 2">
            <a:extLst>
              <a:ext uri="{FF2B5EF4-FFF2-40B4-BE49-F238E27FC236}">
                <a16:creationId xmlns:a16="http://schemas.microsoft.com/office/drawing/2014/main" id="{793158B6-1C2A-4A68-8CA7-1B1BE5ADBD0C}"/>
              </a:ext>
            </a:extLst>
          </p:cNvPr>
          <p:cNvSpPr>
            <a:spLocks noGrp="1"/>
          </p:cNvSpPr>
          <p:nvPr>
            <p:ph idx="1"/>
          </p:nvPr>
        </p:nvSpPr>
        <p:spPr/>
        <p:txBody>
          <a:bodyPr>
            <a:normAutofit fontScale="85000" lnSpcReduction="20000"/>
          </a:bodyPr>
          <a:lstStyle/>
          <a:p>
            <a:r>
              <a:rPr lang="en-US" dirty="0">
                <a:solidFill>
                  <a:srgbClr val="FFFF00"/>
                </a:solidFill>
              </a:rPr>
              <a:t>You should now be able to explain why valves are needed in a piston type of HVACR compressor.</a:t>
            </a:r>
          </a:p>
          <a:p>
            <a:r>
              <a:rPr lang="en-US" dirty="0">
                <a:solidFill>
                  <a:srgbClr val="FFFF00"/>
                </a:solidFill>
              </a:rPr>
              <a:t>You should now be able to explain how a suction accumulator and a liquid receiver work and why the direction they are piped is important.</a:t>
            </a:r>
          </a:p>
          <a:p>
            <a:r>
              <a:rPr lang="en-US" dirty="0">
                <a:solidFill>
                  <a:srgbClr val="FFFF00"/>
                </a:solidFill>
              </a:rPr>
              <a:t>You should now be able to explain why it is important to replace a filter dryer whenever a HVACR system has been opened up for repairs.</a:t>
            </a:r>
          </a:p>
          <a:p>
            <a:r>
              <a:rPr lang="en-US" dirty="0">
                <a:solidFill>
                  <a:srgbClr val="FFFF00"/>
                </a:solidFill>
              </a:rPr>
              <a:t>You should now still be able to draw the basic refrigerant cycle and show where the refrigerant temperatures and pressures increase and decrease and where the air temperatures increase and decrease! </a:t>
            </a:r>
          </a:p>
        </p:txBody>
      </p:sp>
    </p:spTree>
    <p:custDataLst>
      <p:tags r:id="rId1"/>
    </p:custDataLst>
    <p:extLst>
      <p:ext uri="{BB962C8B-B14F-4D97-AF65-F5344CB8AC3E}">
        <p14:creationId xmlns:p14="http://schemas.microsoft.com/office/powerpoint/2010/main" val="35018440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7CB05E-B141-4341-BB04-FDF530AF6ABA}"/>
              </a:ext>
            </a:extLst>
          </p:cNvPr>
          <p:cNvSpPr>
            <a:spLocks noGrp="1"/>
          </p:cNvSpPr>
          <p:nvPr>
            <p:ph type="title"/>
          </p:nvPr>
        </p:nvSpPr>
        <p:spPr/>
        <p:txBody>
          <a:bodyPr/>
          <a:lstStyle/>
          <a:p>
            <a:r>
              <a:rPr lang="en-US" dirty="0"/>
              <a:t>Hope Moving Forward</a:t>
            </a:r>
          </a:p>
        </p:txBody>
      </p:sp>
      <p:sp>
        <p:nvSpPr>
          <p:cNvPr id="3" name="Content Placeholder 2">
            <a:extLst>
              <a:ext uri="{FF2B5EF4-FFF2-40B4-BE49-F238E27FC236}">
                <a16:creationId xmlns:a16="http://schemas.microsoft.com/office/drawing/2014/main" id="{AFDA6242-EB3A-41D7-90FF-A60138AC2166}"/>
              </a:ext>
            </a:extLst>
          </p:cNvPr>
          <p:cNvSpPr>
            <a:spLocks noGrp="1"/>
          </p:cNvSpPr>
          <p:nvPr>
            <p:ph idx="1"/>
          </p:nvPr>
        </p:nvSpPr>
        <p:spPr/>
        <p:txBody>
          <a:bodyPr/>
          <a:lstStyle/>
          <a:p>
            <a:pPr marL="0" indent="0">
              <a:buNone/>
            </a:pPr>
            <a:r>
              <a:rPr lang="en-US" dirty="0">
                <a:solidFill>
                  <a:srgbClr val="FFFF00"/>
                </a:solidFill>
              </a:rPr>
              <a:t>I know what I just told you seems harsh.  This section is designed to go through the same cycle again and show you a peek at how the individual components work, or what they look like inside from a basic perspective.  Understanding how each component works will reinforce how the basic refrigeration cycle works.  </a:t>
            </a:r>
          </a:p>
        </p:txBody>
      </p:sp>
    </p:spTree>
    <p:custDataLst>
      <p:tags r:id="rId1"/>
    </p:custDataLst>
    <p:extLst>
      <p:ext uri="{BB962C8B-B14F-4D97-AF65-F5344CB8AC3E}">
        <p14:creationId xmlns:p14="http://schemas.microsoft.com/office/powerpoint/2010/main" val="4097946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59EE91-2CE4-4770-B993-09EEB377A318}"/>
              </a:ext>
            </a:extLst>
          </p:cNvPr>
          <p:cNvSpPr>
            <a:spLocks noGrp="1"/>
          </p:cNvSpPr>
          <p:nvPr>
            <p:ph type="title"/>
          </p:nvPr>
        </p:nvSpPr>
        <p:spPr>
          <a:xfrm>
            <a:off x="228600" y="274638"/>
            <a:ext cx="8763000" cy="1143000"/>
          </a:xfrm>
        </p:spPr>
        <p:txBody>
          <a:bodyPr>
            <a:normAutofit/>
          </a:bodyPr>
          <a:lstStyle/>
          <a:p>
            <a:r>
              <a:rPr lang="en-US" dirty="0"/>
              <a:t>HVACR Basic Refrigerant Cycle</a:t>
            </a:r>
          </a:p>
        </p:txBody>
      </p:sp>
      <p:pic>
        <p:nvPicPr>
          <p:cNvPr id="6" name="Picture 5">
            <a:extLst>
              <a:ext uri="{FF2B5EF4-FFF2-40B4-BE49-F238E27FC236}">
                <a16:creationId xmlns:a16="http://schemas.microsoft.com/office/drawing/2014/main" id="{3AA51E54-85FD-49D7-8564-F5EBFFD77153}"/>
              </a:ext>
            </a:extLst>
          </p:cNvPr>
          <p:cNvPicPr>
            <a:picLocks noChangeAspect="1"/>
          </p:cNvPicPr>
          <p:nvPr/>
        </p:nvPicPr>
        <p:blipFill>
          <a:blip r:embed="rId4"/>
          <a:stretch>
            <a:fillRect/>
          </a:stretch>
        </p:blipFill>
        <p:spPr>
          <a:xfrm>
            <a:off x="228600" y="1417638"/>
            <a:ext cx="8411046" cy="4876800"/>
          </a:xfrm>
          <a:prstGeom prst="rect">
            <a:avLst/>
          </a:prstGeom>
        </p:spPr>
      </p:pic>
      <p:pic>
        <p:nvPicPr>
          <p:cNvPr id="7" name="Picture 6">
            <a:extLst>
              <a:ext uri="{FF2B5EF4-FFF2-40B4-BE49-F238E27FC236}">
                <a16:creationId xmlns:a16="http://schemas.microsoft.com/office/drawing/2014/main" id="{A055A187-66CB-4BBB-8915-A8E474ACAA67}"/>
              </a:ext>
            </a:extLst>
          </p:cNvPr>
          <p:cNvPicPr>
            <a:picLocks noChangeAspect="1"/>
          </p:cNvPicPr>
          <p:nvPr/>
        </p:nvPicPr>
        <p:blipFill>
          <a:blip r:embed="rId5"/>
          <a:stretch>
            <a:fillRect/>
          </a:stretch>
        </p:blipFill>
        <p:spPr>
          <a:xfrm>
            <a:off x="3085613" y="2667000"/>
            <a:ext cx="1462324" cy="584930"/>
          </a:xfrm>
          <a:prstGeom prst="rect">
            <a:avLst/>
          </a:prstGeom>
        </p:spPr>
      </p:pic>
      <p:sp>
        <p:nvSpPr>
          <p:cNvPr id="8" name="Rectangle 7">
            <a:extLst>
              <a:ext uri="{FF2B5EF4-FFF2-40B4-BE49-F238E27FC236}">
                <a16:creationId xmlns:a16="http://schemas.microsoft.com/office/drawing/2014/main" id="{7CA75B50-5C33-4EC4-9AC1-3A2AAC35581A}"/>
              </a:ext>
            </a:extLst>
          </p:cNvPr>
          <p:cNvSpPr/>
          <p:nvPr/>
        </p:nvSpPr>
        <p:spPr>
          <a:xfrm>
            <a:off x="2285999" y="2667000"/>
            <a:ext cx="799613" cy="58493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27058017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2E6DA7-5F2A-4E7C-A5C6-E9E74292CBFE}"/>
              </a:ext>
            </a:extLst>
          </p:cNvPr>
          <p:cNvSpPr>
            <a:spLocks noGrp="1"/>
          </p:cNvSpPr>
          <p:nvPr>
            <p:ph type="title"/>
          </p:nvPr>
        </p:nvSpPr>
        <p:spPr/>
        <p:txBody>
          <a:bodyPr>
            <a:normAutofit fontScale="90000"/>
          </a:bodyPr>
          <a:lstStyle/>
          <a:p>
            <a:r>
              <a:rPr lang="en-US" dirty="0"/>
              <a:t>Compressor </a:t>
            </a:r>
            <a:br>
              <a:rPr lang="en-US" dirty="0"/>
            </a:br>
            <a:r>
              <a:rPr lang="en-US" sz="3600" i="1" dirty="0"/>
              <a:t>(Suction Side)</a:t>
            </a:r>
          </a:p>
        </p:txBody>
      </p:sp>
      <p:pic>
        <p:nvPicPr>
          <p:cNvPr id="4" name="Picture 3">
            <a:extLst>
              <a:ext uri="{FF2B5EF4-FFF2-40B4-BE49-F238E27FC236}">
                <a16:creationId xmlns:a16="http://schemas.microsoft.com/office/drawing/2014/main" id="{F29C8CA0-D8C8-4C89-B8DB-E2CBA0D90053}"/>
              </a:ext>
            </a:extLst>
          </p:cNvPr>
          <p:cNvPicPr/>
          <p:nvPr/>
        </p:nvPicPr>
        <p:blipFill>
          <a:blip r:embed="rId3"/>
          <a:stretch>
            <a:fillRect/>
          </a:stretch>
        </p:blipFill>
        <p:spPr>
          <a:xfrm>
            <a:off x="59160" y="3992562"/>
            <a:ext cx="3666067" cy="2636520"/>
          </a:xfrm>
          <a:prstGeom prst="rect">
            <a:avLst/>
          </a:prstGeom>
        </p:spPr>
      </p:pic>
      <p:pic>
        <p:nvPicPr>
          <p:cNvPr id="5" name="Picture 4">
            <a:extLst>
              <a:ext uri="{FF2B5EF4-FFF2-40B4-BE49-F238E27FC236}">
                <a16:creationId xmlns:a16="http://schemas.microsoft.com/office/drawing/2014/main" id="{B0681FFC-A458-4320-ADBE-018E4A7D2B62}"/>
              </a:ext>
            </a:extLst>
          </p:cNvPr>
          <p:cNvPicPr/>
          <p:nvPr/>
        </p:nvPicPr>
        <p:blipFill rotWithShape="1">
          <a:blip r:embed="rId4"/>
          <a:srcRect l="9775" t="14530" r="18109" b="19943"/>
          <a:stretch/>
        </p:blipFill>
        <p:spPr bwMode="auto">
          <a:xfrm>
            <a:off x="3691467" y="3992562"/>
            <a:ext cx="5393373" cy="2636520"/>
          </a:xfrm>
          <a:prstGeom prst="rect">
            <a:avLst/>
          </a:prstGeom>
          <a:ln>
            <a:noFill/>
          </a:ln>
          <a:extLst>
            <a:ext uri="{53640926-AAD7-44D8-BBD7-CCE9431645EC}">
              <a14:shadowObscured xmlns:a14="http://schemas.microsoft.com/office/drawing/2010/main"/>
            </a:ext>
          </a:extLst>
        </p:spPr>
      </p:pic>
      <p:cxnSp>
        <p:nvCxnSpPr>
          <p:cNvPr id="7" name="Straight Arrow Connector 6">
            <a:extLst>
              <a:ext uri="{FF2B5EF4-FFF2-40B4-BE49-F238E27FC236}">
                <a16:creationId xmlns:a16="http://schemas.microsoft.com/office/drawing/2014/main" id="{5531DE6F-F101-4002-B1FC-73DC535125CD}"/>
              </a:ext>
            </a:extLst>
          </p:cNvPr>
          <p:cNvCxnSpPr>
            <a:cxnSpLocks/>
          </p:cNvCxnSpPr>
          <p:nvPr/>
        </p:nvCxnSpPr>
        <p:spPr>
          <a:xfrm flipH="1">
            <a:off x="545197" y="2743200"/>
            <a:ext cx="1359803" cy="1974869"/>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9216A76F-7F48-4206-ADC9-7E044CE0F32A}"/>
              </a:ext>
            </a:extLst>
          </p:cNvPr>
          <p:cNvCxnSpPr>
            <a:cxnSpLocks/>
          </p:cNvCxnSpPr>
          <p:nvPr/>
        </p:nvCxnSpPr>
        <p:spPr>
          <a:xfrm>
            <a:off x="1886567" y="2743200"/>
            <a:ext cx="3295033" cy="1371601"/>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AF7A566C-D7E3-440E-A687-4B7C07317E1C}"/>
              </a:ext>
            </a:extLst>
          </p:cNvPr>
          <p:cNvSpPr txBox="1"/>
          <p:nvPr/>
        </p:nvSpPr>
        <p:spPr>
          <a:xfrm>
            <a:off x="1225098" y="1789093"/>
            <a:ext cx="4676601" cy="954107"/>
          </a:xfrm>
          <a:prstGeom prst="rect">
            <a:avLst/>
          </a:prstGeom>
          <a:noFill/>
        </p:spPr>
        <p:txBody>
          <a:bodyPr wrap="none" rtlCol="0">
            <a:spAutoFit/>
          </a:bodyPr>
          <a:lstStyle/>
          <a:p>
            <a:r>
              <a:rPr lang="en-US" sz="2800" dirty="0">
                <a:solidFill>
                  <a:srgbClr val="FFFF00"/>
                </a:solidFill>
              </a:rPr>
              <a:t>Low Pressure Gas Inlet</a:t>
            </a:r>
          </a:p>
          <a:p>
            <a:r>
              <a:rPr lang="en-US" sz="2800" dirty="0">
                <a:solidFill>
                  <a:srgbClr val="FFFF00"/>
                </a:solidFill>
              </a:rPr>
              <a:t>“Suction or Low Pressure Side”</a:t>
            </a:r>
          </a:p>
        </p:txBody>
      </p:sp>
    </p:spTree>
    <p:custDataLst>
      <p:tags r:id="rId1"/>
    </p:custDataLst>
    <p:extLst>
      <p:ext uri="{BB962C8B-B14F-4D97-AF65-F5344CB8AC3E}">
        <p14:creationId xmlns:p14="http://schemas.microsoft.com/office/powerpoint/2010/main" val="7638413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2E6DA7-5F2A-4E7C-A5C6-E9E74292CBFE}"/>
              </a:ext>
            </a:extLst>
          </p:cNvPr>
          <p:cNvSpPr>
            <a:spLocks noGrp="1"/>
          </p:cNvSpPr>
          <p:nvPr>
            <p:ph type="title"/>
          </p:nvPr>
        </p:nvSpPr>
        <p:spPr/>
        <p:txBody>
          <a:bodyPr>
            <a:normAutofit fontScale="90000"/>
          </a:bodyPr>
          <a:lstStyle/>
          <a:p>
            <a:r>
              <a:rPr lang="en-US" dirty="0"/>
              <a:t>Compressor Piston Down</a:t>
            </a:r>
            <a:br>
              <a:rPr lang="en-US" dirty="0"/>
            </a:br>
            <a:r>
              <a:rPr lang="en-US" sz="3600" i="1" dirty="0"/>
              <a:t>(Suction Side)</a:t>
            </a:r>
          </a:p>
        </p:txBody>
      </p:sp>
      <p:pic>
        <p:nvPicPr>
          <p:cNvPr id="4" name="Picture 3">
            <a:extLst>
              <a:ext uri="{FF2B5EF4-FFF2-40B4-BE49-F238E27FC236}">
                <a16:creationId xmlns:a16="http://schemas.microsoft.com/office/drawing/2014/main" id="{F29C8CA0-D8C8-4C89-B8DB-E2CBA0D90053}"/>
              </a:ext>
            </a:extLst>
          </p:cNvPr>
          <p:cNvPicPr/>
          <p:nvPr/>
        </p:nvPicPr>
        <p:blipFill>
          <a:blip r:embed="rId3"/>
          <a:stretch>
            <a:fillRect/>
          </a:stretch>
        </p:blipFill>
        <p:spPr>
          <a:xfrm>
            <a:off x="59160" y="3992562"/>
            <a:ext cx="3666067" cy="2636520"/>
          </a:xfrm>
          <a:prstGeom prst="rect">
            <a:avLst/>
          </a:prstGeom>
        </p:spPr>
      </p:pic>
      <p:pic>
        <p:nvPicPr>
          <p:cNvPr id="5" name="Picture 4">
            <a:extLst>
              <a:ext uri="{FF2B5EF4-FFF2-40B4-BE49-F238E27FC236}">
                <a16:creationId xmlns:a16="http://schemas.microsoft.com/office/drawing/2014/main" id="{B0681FFC-A458-4320-ADBE-018E4A7D2B62}"/>
              </a:ext>
            </a:extLst>
          </p:cNvPr>
          <p:cNvPicPr/>
          <p:nvPr/>
        </p:nvPicPr>
        <p:blipFill rotWithShape="1">
          <a:blip r:embed="rId4"/>
          <a:srcRect l="9775" t="14530" r="18109" b="19943"/>
          <a:stretch/>
        </p:blipFill>
        <p:spPr bwMode="auto">
          <a:xfrm>
            <a:off x="3691467" y="3992562"/>
            <a:ext cx="5393373" cy="2636520"/>
          </a:xfrm>
          <a:prstGeom prst="rect">
            <a:avLst/>
          </a:prstGeom>
          <a:ln>
            <a:noFill/>
          </a:ln>
          <a:extLst>
            <a:ext uri="{53640926-AAD7-44D8-BBD7-CCE9431645EC}">
              <a14:shadowObscured xmlns:a14="http://schemas.microsoft.com/office/drawing/2010/main"/>
            </a:ext>
          </a:extLst>
        </p:spPr>
      </p:pic>
      <p:cxnSp>
        <p:nvCxnSpPr>
          <p:cNvPr id="7" name="Straight Arrow Connector 6">
            <a:extLst>
              <a:ext uri="{FF2B5EF4-FFF2-40B4-BE49-F238E27FC236}">
                <a16:creationId xmlns:a16="http://schemas.microsoft.com/office/drawing/2014/main" id="{5531DE6F-F101-4002-B1FC-73DC535125CD}"/>
              </a:ext>
            </a:extLst>
          </p:cNvPr>
          <p:cNvCxnSpPr>
            <a:cxnSpLocks/>
          </p:cNvCxnSpPr>
          <p:nvPr/>
        </p:nvCxnSpPr>
        <p:spPr>
          <a:xfrm flipH="1">
            <a:off x="545197" y="2743200"/>
            <a:ext cx="1359803" cy="1974869"/>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9216A76F-7F48-4206-ADC9-7E044CE0F32A}"/>
              </a:ext>
            </a:extLst>
          </p:cNvPr>
          <p:cNvCxnSpPr>
            <a:cxnSpLocks/>
          </p:cNvCxnSpPr>
          <p:nvPr/>
        </p:nvCxnSpPr>
        <p:spPr>
          <a:xfrm>
            <a:off x="1886567" y="2743200"/>
            <a:ext cx="3323493" cy="1447800"/>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AF7A566C-D7E3-440E-A687-4B7C07317E1C}"/>
              </a:ext>
            </a:extLst>
          </p:cNvPr>
          <p:cNvSpPr txBox="1"/>
          <p:nvPr/>
        </p:nvSpPr>
        <p:spPr>
          <a:xfrm>
            <a:off x="1225098" y="1789093"/>
            <a:ext cx="4676601" cy="954107"/>
          </a:xfrm>
          <a:prstGeom prst="rect">
            <a:avLst/>
          </a:prstGeom>
          <a:noFill/>
        </p:spPr>
        <p:txBody>
          <a:bodyPr wrap="none" rtlCol="0">
            <a:spAutoFit/>
          </a:bodyPr>
          <a:lstStyle/>
          <a:p>
            <a:r>
              <a:rPr lang="en-US" sz="2800" dirty="0">
                <a:solidFill>
                  <a:srgbClr val="FFFF00"/>
                </a:solidFill>
              </a:rPr>
              <a:t>Low Pressure Gas Inlet</a:t>
            </a:r>
          </a:p>
          <a:p>
            <a:r>
              <a:rPr lang="en-US" sz="2800" dirty="0">
                <a:solidFill>
                  <a:srgbClr val="FFFF00"/>
                </a:solidFill>
              </a:rPr>
              <a:t>“Suction or Low Pressure Side”</a:t>
            </a:r>
          </a:p>
        </p:txBody>
      </p:sp>
      <p:sp>
        <p:nvSpPr>
          <p:cNvPr id="8" name="Rectangle 7">
            <a:extLst>
              <a:ext uri="{FF2B5EF4-FFF2-40B4-BE49-F238E27FC236}">
                <a16:creationId xmlns:a16="http://schemas.microsoft.com/office/drawing/2014/main" id="{1FD9C1DB-393C-4079-975C-B480255F5694}"/>
              </a:ext>
            </a:extLst>
          </p:cNvPr>
          <p:cNvSpPr/>
          <p:nvPr/>
        </p:nvSpPr>
        <p:spPr>
          <a:xfrm>
            <a:off x="5715000" y="4343400"/>
            <a:ext cx="1828800" cy="533400"/>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7B067730-4785-4C0C-A358-1E6E2BE0F1E8}"/>
              </a:ext>
            </a:extLst>
          </p:cNvPr>
          <p:cNvPicPr>
            <a:picLocks noChangeAspect="1"/>
          </p:cNvPicPr>
          <p:nvPr/>
        </p:nvPicPr>
        <p:blipFill>
          <a:blip r:embed="rId5"/>
          <a:stretch>
            <a:fillRect/>
          </a:stretch>
        </p:blipFill>
        <p:spPr>
          <a:xfrm>
            <a:off x="3048000" y="1768476"/>
            <a:ext cx="5849029" cy="1371759"/>
          </a:xfrm>
          <a:prstGeom prst="rect">
            <a:avLst/>
          </a:prstGeom>
        </p:spPr>
      </p:pic>
      <p:sp>
        <p:nvSpPr>
          <p:cNvPr id="16" name="Oval 15">
            <a:extLst>
              <a:ext uri="{FF2B5EF4-FFF2-40B4-BE49-F238E27FC236}">
                <a16:creationId xmlns:a16="http://schemas.microsoft.com/office/drawing/2014/main" id="{D3C48BB7-4FDE-4AF5-B164-7A54EA401277}"/>
              </a:ext>
            </a:extLst>
          </p:cNvPr>
          <p:cNvSpPr/>
          <p:nvPr/>
        </p:nvSpPr>
        <p:spPr>
          <a:xfrm>
            <a:off x="4445511" y="2176749"/>
            <a:ext cx="914400" cy="914400"/>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D51F653B-9188-4007-AF69-13F9DFFA83D3}"/>
              </a:ext>
            </a:extLst>
          </p:cNvPr>
          <p:cNvSpPr/>
          <p:nvPr/>
        </p:nvSpPr>
        <p:spPr>
          <a:xfrm>
            <a:off x="6298658" y="2176749"/>
            <a:ext cx="914400" cy="914400"/>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6F24F6A7-9EEE-4D2D-B9FE-5B2928C3E3F4}"/>
              </a:ext>
            </a:extLst>
          </p:cNvPr>
          <p:cNvSpPr/>
          <p:nvPr/>
        </p:nvSpPr>
        <p:spPr>
          <a:xfrm>
            <a:off x="3080288" y="1715560"/>
            <a:ext cx="5876738" cy="1432277"/>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Arrow: Down 19">
            <a:extLst>
              <a:ext uri="{FF2B5EF4-FFF2-40B4-BE49-F238E27FC236}">
                <a16:creationId xmlns:a16="http://schemas.microsoft.com/office/drawing/2014/main" id="{D4DC8B02-1E11-46FB-B951-75F17825CD05}"/>
              </a:ext>
            </a:extLst>
          </p:cNvPr>
          <p:cNvSpPr/>
          <p:nvPr/>
        </p:nvSpPr>
        <p:spPr>
          <a:xfrm>
            <a:off x="5588763" y="5293432"/>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3783016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2E6DA7-5F2A-4E7C-A5C6-E9E74292CBFE}"/>
              </a:ext>
            </a:extLst>
          </p:cNvPr>
          <p:cNvSpPr>
            <a:spLocks noGrp="1"/>
          </p:cNvSpPr>
          <p:nvPr>
            <p:ph type="title"/>
          </p:nvPr>
        </p:nvSpPr>
        <p:spPr/>
        <p:txBody>
          <a:bodyPr>
            <a:normAutofit fontScale="90000"/>
          </a:bodyPr>
          <a:lstStyle/>
          <a:p>
            <a:r>
              <a:rPr lang="en-US" dirty="0"/>
              <a:t>Compressor</a:t>
            </a:r>
            <a:br>
              <a:rPr lang="en-US" dirty="0"/>
            </a:br>
            <a:r>
              <a:rPr lang="en-US" sz="3600" i="1" dirty="0"/>
              <a:t>(Discharge Side)</a:t>
            </a:r>
          </a:p>
        </p:txBody>
      </p:sp>
      <p:pic>
        <p:nvPicPr>
          <p:cNvPr id="4" name="Picture 3">
            <a:extLst>
              <a:ext uri="{FF2B5EF4-FFF2-40B4-BE49-F238E27FC236}">
                <a16:creationId xmlns:a16="http://schemas.microsoft.com/office/drawing/2014/main" id="{F29C8CA0-D8C8-4C89-B8DB-E2CBA0D90053}"/>
              </a:ext>
            </a:extLst>
          </p:cNvPr>
          <p:cNvPicPr/>
          <p:nvPr/>
        </p:nvPicPr>
        <p:blipFill>
          <a:blip r:embed="rId3"/>
          <a:stretch>
            <a:fillRect/>
          </a:stretch>
        </p:blipFill>
        <p:spPr>
          <a:xfrm>
            <a:off x="59160" y="3992562"/>
            <a:ext cx="3666067" cy="2636520"/>
          </a:xfrm>
          <a:prstGeom prst="rect">
            <a:avLst/>
          </a:prstGeom>
        </p:spPr>
      </p:pic>
      <p:cxnSp>
        <p:nvCxnSpPr>
          <p:cNvPr id="7" name="Straight Arrow Connector 6">
            <a:extLst>
              <a:ext uri="{FF2B5EF4-FFF2-40B4-BE49-F238E27FC236}">
                <a16:creationId xmlns:a16="http://schemas.microsoft.com/office/drawing/2014/main" id="{5531DE6F-F101-4002-B1FC-73DC535125CD}"/>
              </a:ext>
            </a:extLst>
          </p:cNvPr>
          <p:cNvCxnSpPr>
            <a:cxnSpLocks/>
          </p:cNvCxnSpPr>
          <p:nvPr/>
        </p:nvCxnSpPr>
        <p:spPr>
          <a:xfrm flipH="1">
            <a:off x="3333017" y="2826172"/>
            <a:ext cx="1010383" cy="1732725"/>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AF7A566C-D7E3-440E-A687-4B7C07317E1C}"/>
              </a:ext>
            </a:extLst>
          </p:cNvPr>
          <p:cNvSpPr txBox="1"/>
          <p:nvPr/>
        </p:nvSpPr>
        <p:spPr>
          <a:xfrm>
            <a:off x="228600" y="1629921"/>
            <a:ext cx="5078891" cy="954107"/>
          </a:xfrm>
          <a:prstGeom prst="rect">
            <a:avLst/>
          </a:prstGeom>
          <a:noFill/>
        </p:spPr>
        <p:txBody>
          <a:bodyPr wrap="none" rtlCol="0">
            <a:spAutoFit/>
          </a:bodyPr>
          <a:lstStyle/>
          <a:p>
            <a:r>
              <a:rPr lang="en-US" sz="2800" dirty="0">
                <a:solidFill>
                  <a:srgbClr val="FFFF00"/>
                </a:solidFill>
              </a:rPr>
              <a:t>High Pressure Gas Outlet</a:t>
            </a:r>
          </a:p>
          <a:p>
            <a:r>
              <a:rPr lang="en-US" sz="2800" dirty="0">
                <a:solidFill>
                  <a:srgbClr val="FFFF00"/>
                </a:solidFill>
              </a:rPr>
              <a:t>“Discharge or High Pressure Side”</a:t>
            </a:r>
          </a:p>
        </p:txBody>
      </p:sp>
      <p:pic>
        <p:nvPicPr>
          <p:cNvPr id="8" name="Picture 7">
            <a:extLst>
              <a:ext uri="{FF2B5EF4-FFF2-40B4-BE49-F238E27FC236}">
                <a16:creationId xmlns:a16="http://schemas.microsoft.com/office/drawing/2014/main" id="{257815EC-0CDA-427A-8D1A-60FE1A01D87B}"/>
              </a:ext>
            </a:extLst>
          </p:cNvPr>
          <p:cNvPicPr/>
          <p:nvPr/>
        </p:nvPicPr>
        <p:blipFill rotWithShape="1">
          <a:blip r:embed="rId4"/>
          <a:srcRect l="22390" t="14815" r="9775" b="26492"/>
          <a:stretch/>
        </p:blipFill>
        <p:spPr bwMode="auto">
          <a:xfrm>
            <a:off x="3678554" y="3992562"/>
            <a:ext cx="5465445" cy="2636520"/>
          </a:xfrm>
          <a:prstGeom prst="rect">
            <a:avLst/>
          </a:prstGeom>
          <a:ln>
            <a:noFill/>
          </a:ln>
          <a:extLst>
            <a:ext uri="{53640926-AAD7-44D8-BBD7-CCE9431645EC}">
              <a14:shadowObscured xmlns:a14="http://schemas.microsoft.com/office/drawing/2010/main"/>
            </a:ext>
          </a:extLst>
        </p:spPr>
      </p:pic>
      <p:cxnSp>
        <p:nvCxnSpPr>
          <p:cNvPr id="10" name="Straight Arrow Connector 9">
            <a:extLst>
              <a:ext uri="{FF2B5EF4-FFF2-40B4-BE49-F238E27FC236}">
                <a16:creationId xmlns:a16="http://schemas.microsoft.com/office/drawing/2014/main" id="{CCE25469-2F1B-43FC-90F4-76D3195AAA3C}"/>
              </a:ext>
            </a:extLst>
          </p:cNvPr>
          <p:cNvCxnSpPr>
            <a:cxnSpLocks/>
          </p:cNvCxnSpPr>
          <p:nvPr/>
        </p:nvCxnSpPr>
        <p:spPr>
          <a:xfrm>
            <a:off x="4343400" y="2826172"/>
            <a:ext cx="2895600" cy="1288628"/>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988573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2E6DA7-5F2A-4E7C-A5C6-E9E74292CBFE}"/>
              </a:ext>
            </a:extLst>
          </p:cNvPr>
          <p:cNvSpPr>
            <a:spLocks noGrp="1"/>
          </p:cNvSpPr>
          <p:nvPr>
            <p:ph type="title"/>
          </p:nvPr>
        </p:nvSpPr>
        <p:spPr/>
        <p:txBody>
          <a:bodyPr>
            <a:normAutofit fontScale="90000"/>
          </a:bodyPr>
          <a:lstStyle/>
          <a:p>
            <a:r>
              <a:rPr lang="en-US" dirty="0"/>
              <a:t>Compressor Piston Up</a:t>
            </a:r>
            <a:br>
              <a:rPr lang="en-US" dirty="0"/>
            </a:br>
            <a:r>
              <a:rPr lang="en-US" sz="3600" i="1" dirty="0"/>
              <a:t>(Discharge Side)</a:t>
            </a:r>
          </a:p>
        </p:txBody>
      </p:sp>
      <p:pic>
        <p:nvPicPr>
          <p:cNvPr id="4" name="Picture 3">
            <a:extLst>
              <a:ext uri="{FF2B5EF4-FFF2-40B4-BE49-F238E27FC236}">
                <a16:creationId xmlns:a16="http://schemas.microsoft.com/office/drawing/2014/main" id="{F29C8CA0-D8C8-4C89-B8DB-E2CBA0D90053}"/>
              </a:ext>
            </a:extLst>
          </p:cNvPr>
          <p:cNvPicPr/>
          <p:nvPr/>
        </p:nvPicPr>
        <p:blipFill>
          <a:blip r:embed="rId3"/>
          <a:stretch>
            <a:fillRect/>
          </a:stretch>
        </p:blipFill>
        <p:spPr>
          <a:xfrm>
            <a:off x="59160" y="3992562"/>
            <a:ext cx="3666067" cy="2636520"/>
          </a:xfrm>
          <a:prstGeom prst="rect">
            <a:avLst/>
          </a:prstGeom>
        </p:spPr>
      </p:pic>
      <p:cxnSp>
        <p:nvCxnSpPr>
          <p:cNvPr id="7" name="Straight Arrow Connector 6">
            <a:extLst>
              <a:ext uri="{FF2B5EF4-FFF2-40B4-BE49-F238E27FC236}">
                <a16:creationId xmlns:a16="http://schemas.microsoft.com/office/drawing/2014/main" id="{5531DE6F-F101-4002-B1FC-73DC535125CD}"/>
              </a:ext>
            </a:extLst>
          </p:cNvPr>
          <p:cNvCxnSpPr>
            <a:cxnSpLocks/>
          </p:cNvCxnSpPr>
          <p:nvPr/>
        </p:nvCxnSpPr>
        <p:spPr>
          <a:xfrm flipH="1">
            <a:off x="3333017" y="2826172"/>
            <a:ext cx="1010383" cy="1732725"/>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AF7A566C-D7E3-440E-A687-4B7C07317E1C}"/>
              </a:ext>
            </a:extLst>
          </p:cNvPr>
          <p:cNvSpPr txBox="1"/>
          <p:nvPr/>
        </p:nvSpPr>
        <p:spPr>
          <a:xfrm>
            <a:off x="228600" y="1629921"/>
            <a:ext cx="5078891" cy="954107"/>
          </a:xfrm>
          <a:prstGeom prst="rect">
            <a:avLst/>
          </a:prstGeom>
          <a:noFill/>
        </p:spPr>
        <p:txBody>
          <a:bodyPr wrap="none" rtlCol="0">
            <a:spAutoFit/>
          </a:bodyPr>
          <a:lstStyle/>
          <a:p>
            <a:r>
              <a:rPr lang="en-US" sz="2800" dirty="0">
                <a:solidFill>
                  <a:srgbClr val="FFFF00"/>
                </a:solidFill>
              </a:rPr>
              <a:t>High Pressure Gas Outlet</a:t>
            </a:r>
          </a:p>
          <a:p>
            <a:r>
              <a:rPr lang="en-US" sz="2800" dirty="0">
                <a:solidFill>
                  <a:srgbClr val="FFFF00"/>
                </a:solidFill>
              </a:rPr>
              <a:t>“Discharge or High Pressure Side”</a:t>
            </a:r>
          </a:p>
        </p:txBody>
      </p:sp>
      <p:pic>
        <p:nvPicPr>
          <p:cNvPr id="8" name="Picture 7">
            <a:extLst>
              <a:ext uri="{FF2B5EF4-FFF2-40B4-BE49-F238E27FC236}">
                <a16:creationId xmlns:a16="http://schemas.microsoft.com/office/drawing/2014/main" id="{257815EC-0CDA-427A-8D1A-60FE1A01D87B}"/>
              </a:ext>
            </a:extLst>
          </p:cNvPr>
          <p:cNvPicPr/>
          <p:nvPr/>
        </p:nvPicPr>
        <p:blipFill rotWithShape="1">
          <a:blip r:embed="rId4"/>
          <a:srcRect l="22390" t="14815" r="9775" b="26492"/>
          <a:stretch/>
        </p:blipFill>
        <p:spPr bwMode="auto">
          <a:xfrm>
            <a:off x="3678554" y="3992562"/>
            <a:ext cx="5465445" cy="2636520"/>
          </a:xfrm>
          <a:prstGeom prst="rect">
            <a:avLst/>
          </a:prstGeom>
          <a:ln>
            <a:noFill/>
          </a:ln>
          <a:extLst>
            <a:ext uri="{53640926-AAD7-44D8-BBD7-CCE9431645EC}">
              <a14:shadowObscured xmlns:a14="http://schemas.microsoft.com/office/drawing/2010/main"/>
            </a:ext>
          </a:extLst>
        </p:spPr>
      </p:pic>
      <p:cxnSp>
        <p:nvCxnSpPr>
          <p:cNvPr id="10" name="Straight Arrow Connector 9">
            <a:extLst>
              <a:ext uri="{FF2B5EF4-FFF2-40B4-BE49-F238E27FC236}">
                <a16:creationId xmlns:a16="http://schemas.microsoft.com/office/drawing/2014/main" id="{CCE25469-2F1B-43FC-90F4-76D3195AAA3C}"/>
              </a:ext>
            </a:extLst>
          </p:cNvPr>
          <p:cNvCxnSpPr>
            <a:cxnSpLocks/>
          </p:cNvCxnSpPr>
          <p:nvPr/>
        </p:nvCxnSpPr>
        <p:spPr>
          <a:xfrm>
            <a:off x="4343400" y="2826172"/>
            <a:ext cx="2895600" cy="1288628"/>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E2299BB3-F7ED-4195-AC15-F9051572AFDD}"/>
              </a:ext>
            </a:extLst>
          </p:cNvPr>
          <p:cNvSpPr/>
          <p:nvPr/>
        </p:nvSpPr>
        <p:spPr>
          <a:xfrm>
            <a:off x="4914899" y="4372797"/>
            <a:ext cx="1828800" cy="533400"/>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DC7F5B6B-C325-4AAB-B9BB-71C1B2E40853}"/>
              </a:ext>
            </a:extLst>
          </p:cNvPr>
          <p:cNvPicPr/>
          <p:nvPr/>
        </p:nvPicPr>
        <p:blipFill rotWithShape="1">
          <a:blip r:embed="rId4"/>
          <a:srcRect l="37865" t="22450" r="39437" b="65004"/>
          <a:stretch/>
        </p:blipFill>
        <p:spPr bwMode="auto">
          <a:xfrm>
            <a:off x="3333017" y="1922377"/>
            <a:ext cx="4896583" cy="1381303"/>
          </a:xfrm>
          <a:prstGeom prst="rect">
            <a:avLst/>
          </a:prstGeom>
          <a:ln>
            <a:noFill/>
          </a:ln>
          <a:extLst>
            <a:ext uri="{53640926-AAD7-44D8-BBD7-CCE9431645EC}">
              <a14:shadowObscured xmlns:a14="http://schemas.microsoft.com/office/drawing/2010/main"/>
            </a:ext>
          </a:extLst>
        </p:spPr>
      </p:pic>
      <p:sp>
        <p:nvSpPr>
          <p:cNvPr id="12" name="Rectangle 11">
            <a:extLst>
              <a:ext uri="{FF2B5EF4-FFF2-40B4-BE49-F238E27FC236}">
                <a16:creationId xmlns:a16="http://schemas.microsoft.com/office/drawing/2014/main" id="{C8E6FBB1-8CC0-45CC-A40D-133D1619CC6F}"/>
              </a:ext>
            </a:extLst>
          </p:cNvPr>
          <p:cNvSpPr/>
          <p:nvPr/>
        </p:nvSpPr>
        <p:spPr>
          <a:xfrm>
            <a:off x="3333018" y="1904700"/>
            <a:ext cx="4896584" cy="1396672"/>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4624D022-5E9A-46B2-8BF7-ECB042D806B1}"/>
              </a:ext>
            </a:extLst>
          </p:cNvPr>
          <p:cNvSpPr/>
          <p:nvPr/>
        </p:nvSpPr>
        <p:spPr>
          <a:xfrm>
            <a:off x="4527027" y="2274213"/>
            <a:ext cx="914400" cy="914400"/>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BD12859F-F25E-47F5-ADA5-38CA791BEEAF}"/>
              </a:ext>
            </a:extLst>
          </p:cNvPr>
          <p:cNvSpPr/>
          <p:nvPr/>
        </p:nvSpPr>
        <p:spPr>
          <a:xfrm>
            <a:off x="6132928" y="2332979"/>
            <a:ext cx="914400" cy="914400"/>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Arrow: Down 16">
            <a:extLst>
              <a:ext uri="{FF2B5EF4-FFF2-40B4-BE49-F238E27FC236}">
                <a16:creationId xmlns:a16="http://schemas.microsoft.com/office/drawing/2014/main" id="{696B24EE-6BC1-4166-9448-8CC0485F6A5E}"/>
              </a:ext>
            </a:extLst>
          </p:cNvPr>
          <p:cNvSpPr/>
          <p:nvPr/>
        </p:nvSpPr>
        <p:spPr>
          <a:xfrm rot="10800000">
            <a:off x="6411276" y="5266890"/>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4744186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069799-24B0-4D6E-9ADB-9B8D5EBA3587}"/>
              </a:ext>
            </a:extLst>
          </p:cNvPr>
          <p:cNvSpPr>
            <a:spLocks noGrp="1"/>
          </p:cNvSpPr>
          <p:nvPr>
            <p:ph type="title"/>
          </p:nvPr>
        </p:nvSpPr>
        <p:spPr/>
        <p:txBody>
          <a:bodyPr/>
          <a:lstStyle/>
          <a:p>
            <a:r>
              <a:rPr lang="en-US" dirty="0"/>
              <a:t>Condenser</a:t>
            </a:r>
          </a:p>
        </p:txBody>
      </p:sp>
      <p:pic>
        <p:nvPicPr>
          <p:cNvPr id="4" name="Picture 3">
            <a:extLst>
              <a:ext uri="{FF2B5EF4-FFF2-40B4-BE49-F238E27FC236}">
                <a16:creationId xmlns:a16="http://schemas.microsoft.com/office/drawing/2014/main" id="{7AAF175E-393D-4AF7-9B62-C59847B9F66E}"/>
              </a:ext>
            </a:extLst>
          </p:cNvPr>
          <p:cNvPicPr/>
          <p:nvPr/>
        </p:nvPicPr>
        <p:blipFill>
          <a:blip r:embed="rId3"/>
          <a:stretch>
            <a:fillRect/>
          </a:stretch>
        </p:blipFill>
        <p:spPr>
          <a:xfrm>
            <a:off x="4267199" y="3152140"/>
            <a:ext cx="3657600" cy="2992120"/>
          </a:xfrm>
          <a:prstGeom prst="rect">
            <a:avLst/>
          </a:prstGeom>
        </p:spPr>
      </p:pic>
      <p:pic>
        <p:nvPicPr>
          <p:cNvPr id="5" name="Picture 4">
            <a:extLst>
              <a:ext uri="{FF2B5EF4-FFF2-40B4-BE49-F238E27FC236}">
                <a16:creationId xmlns:a16="http://schemas.microsoft.com/office/drawing/2014/main" id="{E53373C2-5DE2-44E4-82A7-6F17F403F474}"/>
              </a:ext>
            </a:extLst>
          </p:cNvPr>
          <p:cNvPicPr/>
          <p:nvPr/>
        </p:nvPicPr>
        <p:blipFill>
          <a:blip r:embed="rId4"/>
          <a:stretch>
            <a:fillRect/>
          </a:stretch>
        </p:blipFill>
        <p:spPr>
          <a:xfrm>
            <a:off x="609599" y="3152140"/>
            <a:ext cx="3657600" cy="2992120"/>
          </a:xfrm>
          <a:prstGeom prst="rect">
            <a:avLst/>
          </a:prstGeom>
        </p:spPr>
      </p:pic>
      <p:sp>
        <p:nvSpPr>
          <p:cNvPr id="6" name="TextBox 5">
            <a:extLst>
              <a:ext uri="{FF2B5EF4-FFF2-40B4-BE49-F238E27FC236}">
                <a16:creationId xmlns:a16="http://schemas.microsoft.com/office/drawing/2014/main" id="{C3162D0A-7D41-4C18-8B01-0730C48E5FEB}"/>
              </a:ext>
            </a:extLst>
          </p:cNvPr>
          <p:cNvSpPr txBox="1"/>
          <p:nvPr/>
        </p:nvSpPr>
        <p:spPr>
          <a:xfrm>
            <a:off x="1295400" y="1417638"/>
            <a:ext cx="6324600" cy="1200329"/>
          </a:xfrm>
          <a:prstGeom prst="rect">
            <a:avLst/>
          </a:prstGeom>
          <a:noFill/>
        </p:spPr>
        <p:txBody>
          <a:bodyPr wrap="square" rtlCol="0">
            <a:spAutoFit/>
          </a:bodyPr>
          <a:lstStyle/>
          <a:p>
            <a:r>
              <a:rPr lang="en-US" sz="2400" dirty="0">
                <a:solidFill>
                  <a:srgbClr val="FFFF00"/>
                </a:solidFill>
              </a:rPr>
              <a:t>The high-temperature high-pressure refrigerant gas leaving the compressor now moves on through a pipe to the condenser.</a:t>
            </a:r>
          </a:p>
        </p:txBody>
      </p:sp>
    </p:spTree>
    <p:custDataLst>
      <p:tags r:id="rId1"/>
    </p:custDataLst>
    <p:extLst>
      <p:ext uri="{BB962C8B-B14F-4D97-AF65-F5344CB8AC3E}">
        <p14:creationId xmlns:p14="http://schemas.microsoft.com/office/powerpoint/2010/main" val="23858560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LOGO" val="ComfortU_Logo.jpg"/>
  <p:tag name="ARTICULATE_PRESENTER" val="Donald Prather"/>
  <p:tag name="ARTICULATE_PRESENTER_GUID" val="0067420A16B5"/>
  <p:tag name="ARTICULATE_LMS" val="0"/>
  <p:tag name="ARTICULATE_TEMPLATE" val="Corporate Communications"/>
  <p:tag name="ARTICULATE_TEMPLATE_GUID" val="1a000000-6000-0000-b000-000000000001"/>
  <p:tag name="PRESENTER_PREVIEW_MODE" val="0"/>
  <p:tag name="PRESENTER_PREVIEW_START" val="1"/>
  <p:tag name="PLAYERLOGOHEIGHT" val="162"/>
  <p:tag name="PLAYERLOGOWIDTH" val="351"/>
  <p:tag name="LAUNCHINNEWWINDOW" val="0"/>
  <p:tag name="LASTPUBLISHED" val="C:\Users\Craig\Documents\My Articulate Projects\2.1 Why Balance a House\player.html"/>
  <p:tag name="ARTICULATE_META_COURSE_VERSION" val="1.0"/>
  <p:tag name="ARTICULATE_META_COURSE_VERSION_SET" val="True"/>
  <p:tag name="ARTICULATE_REFERENCE_ID" val="0b2ae246-c608-48c8-b00f-180ba22f995d"/>
  <p:tag name="TAG_BACKING_FORM_KEY" val="197756-c:\users\don\desktop\608 2018\section 1 608 introduction .pptx"/>
  <p:tag name="ARTICULATE_PRESENTER_VERSION" val="7"/>
  <p:tag name="ARTICULATE_USED_PAGE_ORIENTATION" val="1"/>
  <p:tag name="ARTICULATE_USED_PAGE_SIZE" val="1"/>
  <p:tag name="ARTICULATE_REFERENCE_COUNT" val="0"/>
  <p:tag name="ARTICULATE_PLAYER_GLOSSARY_XML" val="&lt;?xml version=&quot;1.0&quot; encoding=&quot;utf-16&quot;?&gt;&lt;glossary xmlns:xsi=&quot;http://www.w3.org/2001/XMLSchema-instance&quot; xmlns:xsd=&quot;http://www.w3.org/2001/XMLSchema&quot;&gt;&lt;terms /&gt;&lt;/glossary&gt;"/>
  <p:tag name="ARTICULATE_META_DESCRIPTION" val="Introduction to EPA 608 Test Course"/>
  <p:tag name="ARTICULATE_META_COURSE_ID" val="2_1_Why_Balance_a_House"/>
  <p:tag name="ARTICULATE_META_NAME_SET" val="True"/>
  <p:tag name="ARTICULATE_PROJECT_OPEN" val="0"/>
  <p:tag name="ARTICULATE_SLIDE_COUNT" val="2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NAV" val="1"/>
  <p:tag name="ARTICULATE_SLIDE_GUID" val="6aac7893-bf6d-4d34-9e8a-5d85bbcdb0ad"/>
  <p:tag name="ANNOTATION_COUNT" val="0"/>
  <p:tag name="AUDIO_ID" val="316"/>
  <p:tag name="ARTICULATE_AUDIO_RECORDED" val="1"/>
  <p:tag name="ELAPSEDTIME" val="8.5"/>
  <p:tag name="ARTICULATE_USED_LAYOUT" val="1"/>
  <p:tag name="ARTICULATE_NAV_LEVEL" val="1"/>
  <p:tag name="ARTICULATE_SLIDE_PRESENTER_GUID" val="ac88c683-3488-4a09-8d0d-7ca6e5a2ca1a"/>
  <p:tag name="ARTICULATE_SLIDE_PAUSE" val="0"/>
  <p:tag name="ARTICULATE_LOCK_SLIDE" val="0"/>
  <p:tag name="ARTICULATE_HIDE_SLIDE" val="0"/>
  <p:tag name="ARTICULATE_PLAYER_CONTROL_PREVIOUS" val="True"/>
  <p:tag name="ARTICULATE_PLAYER_CONTROL_NEXT" val="True"/>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Craig\AppData\Local\Temp\articulate\presenter\imgtemp\tODGD1uj_files\slide0001_image001.png"/>
</p:tagLst>
</file>

<file path=ppt/tags/tag4.xml><?xml version="1.0" encoding="utf-8"?>
<p:tagLst xmlns:a="http://schemas.openxmlformats.org/drawingml/2006/main" xmlns:r="http://schemas.openxmlformats.org/officeDocument/2006/relationships" xmlns:p="http://schemas.openxmlformats.org/presentationml/2006/main">
  <p:tag name="AUDIO_ID" val="318"/>
  <p:tag name="ARTICULATE_AUDIO_RECORDED" val="1"/>
  <p:tag name="ELAPSEDTIME" val="34.5"/>
  <p:tag name="ARTICULATE_USED_LAYOUT" val="2"/>
  <p:tag name="ARTICULATE_NAV_LEVEL" val="1"/>
  <p:tag name="ARTICULATE_SLIDE_PRESENTER_GUID" val="ac88c683-3488-4a09-8d0d-7ca6e5a2ca1a"/>
  <p:tag name="ARTICULATE_SLIDE_PAUSE" val="0"/>
  <p:tag name="ARTICULATE_LOCK_SLIDE" val="0"/>
  <p:tag name="ARTICULATE_HIDE_SLIDE" val="0"/>
  <p:tag name="ARTICULATE_PLAYER_CONTROL_PREVIOUS" val="True"/>
  <p:tag name="ARTICULATE_PLAYER_CONTROL_NEXT" val="True"/>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UDIO_ID" val="319"/>
  <p:tag name="ARTICULATE_AUDIO_RECORDED" val="1"/>
  <p:tag name="ELAPSEDTIME" val="49.8"/>
  <p:tag name="ARTICULATE_USED_LAYOUT" val="2"/>
  <p:tag name="ARTICULATE_NAV_LEVEL" val="1"/>
  <p:tag name="ARTICULATE_SLIDE_PRESENTER_GUID" val="ac88c683-3488-4a09-8d0d-7ca6e5a2ca1a"/>
  <p:tag name="ARTICULATE_SLIDE_PAUSE" val="0"/>
  <p:tag name="ARTICULATE_LOCK_SLIDE" val="0"/>
  <p:tag name="ARTICULATE_HIDE_SLIDE" val="0"/>
  <p:tag name="ARTICULATE_PLAYER_CONTROL_PREVIOUS" val="True"/>
  <p:tag name="ARTICULATE_PLAYER_CONTROL_NEXT" val="True"/>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FB28C60A0AAC744A39BD09724F90806" ma:contentTypeVersion="12" ma:contentTypeDescription="Create a new document." ma:contentTypeScope="" ma:versionID="72348bdaa130c70725f091d73d89bbf3">
  <xsd:schema xmlns:xsd="http://www.w3.org/2001/XMLSchema" xmlns:xs="http://www.w3.org/2001/XMLSchema" xmlns:p="http://schemas.microsoft.com/office/2006/metadata/properties" xmlns:ns2="e407539f-4a2c-448e-ae4a-4137066021f3" xmlns:ns3="c1421d90-3cd2-4bd2-a4a6-d5d6a3f754b7" targetNamespace="http://schemas.microsoft.com/office/2006/metadata/properties" ma:root="true" ma:fieldsID="a6fff5ec915745db903b9f398fa2ae94" ns2:_="" ns3:_="">
    <xsd:import namespace="e407539f-4a2c-448e-ae4a-4137066021f3"/>
    <xsd:import namespace="c1421d90-3cd2-4bd2-a4a6-d5d6a3f754b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Location" minOccurs="0"/>
                <xsd:element ref="ns2:MediaServiceAutoKeyPoints" minOccurs="0"/>
                <xsd:element ref="ns2:MediaServiceKeyPoint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407539f-4a2c-448e-ae4a-4137066021f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1421d90-3cd2-4bd2-a4a6-d5d6a3f754b7"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5C29DA3-33C3-4DC9-BA56-6145194974DF}"/>
</file>

<file path=customXml/itemProps2.xml><?xml version="1.0" encoding="utf-8"?>
<ds:datastoreItem xmlns:ds="http://schemas.openxmlformats.org/officeDocument/2006/customXml" ds:itemID="{770E3A59-6614-417C-948A-418D22995482}"/>
</file>

<file path=customXml/itemProps3.xml><?xml version="1.0" encoding="utf-8"?>
<ds:datastoreItem xmlns:ds="http://schemas.openxmlformats.org/officeDocument/2006/customXml" ds:itemID="{666F09CD-AFC8-420F-9793-141B461C921B}"/>
</file>

<file path=docProps/app.xml><?xml version="1.0" encoding="utf-8"?>
<Properties xmlns="http://schemas.openxmlformats.org/officeDocument/2006/extended-properties" xmlns:vt="http://schemas.openxmlformats.org/officeDocument/2006/docPropsVTypes">
  <Template/>
  <TotalTime>5010</TotalTime>
  <Words>835</Words>
  <Application>Microsoft Office PowerPoint</Application>
  <PresentationFormat>On-screen Show (4:3)</PresentationFormat>
  <Paragraphs>57</Paragraphs>
  <Slides>21</Slides>
  <Notes>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21</vt:i4>
      </vt:variant>
    </vt:vector>
  </HeadingPairs>
  <TitlesOfParts>
    <vt:vector size="24" baseType="lpstr">
      <vt:lpstr>Arial</vt:lpstr>
      <vt:lpstr>Calibri</vt:lpstr>
      <vt:lpstr>Office Theme</vt:lpstr>
      <vt:lpstr> Technician’s First Guide and Workbook Section 3: Refrigeration Cycle Components   </vt:lpstr>
      <vt:lpstr>HVACR Refrigerant Cycle Components</vt:lpstr>
      <vt:lpstr>Hope Moving Forward</vt:lpstr>
      <vt:lpstr>HVACR Basic Refrigerant Cycle</vt:lpstr>
      <vt:lpstr>Compressor  (Suction Side)</vt:lpstr>
      <vt:lpstr>Compressor Piston Down (Suction Side)</vt:lpstr>
      <vt:lpstr>Compressor (Discharge Side)</vt:lpstr>
      <vt:lpstr>Compressor Piston Up (Discharge Side)</vt:lpstr>
      <vt:lpstr>Condenser</vt:lpstr>
      <vt:lpstr>Condenser Airflow</vt:lpstr>
      <vt:lpstr>Condenser Tube Fins</vt:lpstr>
      <vt:lpstr>Filter Dryer</vt:lpstr>
      <vt:lpstr>Liquid Receiver</vt:lpstr>
      <vt:lpstr>TXV Expansion Device</vt:lpstr>
      <vt:lpstr>TXV Control</vt:lpstr>
      <vt:lpstr>TXV Control Bulb</vt:lpstr>
      <vt:lpstr>Evaporator</vt:lpstr>
      <vt:lpstr>Evaporator Refrigerant &amp; Air Flow</vt:lpstr>
      <vt:lpstr>Suction Accumulator</vt:lpstr>
      <vt:lpstr>Back To The Start: Compressor  (Suction Side)</vt:lpstr>
      <vt:lpstr>Lessons Learned</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Don</dc:creator>
  <cp:lastModifiedBy>Donald Prather</cp:lastModifiedBy>
  <cp:revision>610</cp:revision>
  <dcterms:created xsi:type="dcterms:W3CDTF">2013-05-23T13:04:32Z</dcterms:created>
  <dcterms:modified xsi:type="dcterms:W3CDTF">2019-06-05T18:46:51Z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UseProject">
    <vt:lpwstr>1</vt:lpwstr>
  </property>
  <property fmtid="{D5CDD505-2E9C-101B-9397-08002B2CF9AE}" pid="3" name="ArticulatePath">
    <vt:lpwstr>2.1 Why Balance a House  </vt:lpwstr>
  </property>
  <property fmtid="{D5CDD505-2E9C-101B-9397-08002B2CF9AE}" pid="4" name="ArticulateProjectVersion">
    <vt:lpwstr>7</vt:lpwstr>
  </property>
  <property fmtid="{D5CDD505-2E9C-101B-9397-08002B2CF9AE}" pid="5" name="ArticulateGUID">
    <vt:lpwstr>503309DF-83AF-464D-BB34-88B93D9E041E</vt:lpwstr>
  </property>
  <property fmtid="{D5CDD505-2E9C-101B-9397-08002B2CF9AE}" pid="6" name="ArticulateProjectFull">
    <vt:lpwstr>C:\Users\Don\Desktop\Technicians First Guide and Workbook\Power Points\Section 3 Tech First .ppta</vt:lpwstr>
  </property>
  <property fmtid="{D5CDD505-2E9C-101B-9397-08002B2CF9AE}" pid="7" name="ContentTypeId">
    <vt:lpwstr>0x0101009FB28C60A0AAC744A39BD09724F90806</vt:lpwstr>
  </property>
</Properties>
</file>