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tags/tag10.xml" ContentType="application/vnd.openxmlformats-officedocument.presentationml.tags+xml"/>
  <Override PartName="/ppt/tags/tag12.xml" ContentType="application/vnd.openxmlformats-officedocument.presentationml.tags+xml"/>
  <Override PartName="/ppt/tags/tag20.xml" ContentType="application/vnd.openxmlformats-officedocument.presentationml.tags+xml"/>
  <Override PartName="/ppt/tags/tag13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1.xml" ContentType="application/vnd.openxmlformats-officedocument.presentationml.tags+xml"/>
  <Override PartName="/ppt/tags/tag24.xml" ContentType="application/vnd.openxmlformats-officedocument.presentationml.tags+xml"/>
  <Override PartName="/docProps/core.xml" ContentType="application/vnd.openxmlformats-package.core-properties+xml"/>
  <Override PartName="/ppt/tags/tag15.xml" ContentType="application/vnd.openxmlformats-officedocument.presentationml.tags+xml"/>
  <Override PartName="/ppt/tags/tag9.xml" ContentType="application/vnd.openxmlformats-officedocument.presentationml.tags+xml"/>
  <Override PartName="/ppt/tags/tag23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22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24"/>
  </p:notesMasterIdLst>
  <p:sldIdLst>
    <p:sldId id="316" r:id="rId2"/>
    <p:sldId id="433" r:id="rId3"/>
    <p:sldId id="436" r:id="rId4"/>
    <p:sldId id="434" r:id="rId5"/>
    <p:sldId id="435" r:id="rId6"/>
    <p:sldId id="437" r:id="rId7"/>
    <p:sldId id="438" r:id="rId8"/>
    <p:sldId id="439" r:id="rId9"/>
    <p:sldId id="440" r:id="rId10"/>
    <p:sldId id="441" r:id="rId11"/>
    <p:sldId id="442" r:id="rId12"/>
    <p:sldId id="443" r:id="rId13"/>
    <p:sldId id="445" r:id="rId14"/>
    <p:sldId id="446" r:id="rId15"/>
    <p:sldId id="448" r:id="rId16"/>
    <p:sldId id="447" r:id="rId17"/>
    <p:sldId id="444" r:id="rId18"/>
    <p:sldId id="449" r:id="rId19"/>
    <p:sldId id="450" r:id="rId20"/>
    <p:sldId id="452" r:id="rId21"/>
    <p:sldId id="451" r:id="rId22"/>
    <p:sldId id="346" r:id="rId23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CC"/>
    <a:srgbClr val="002F99"/>
    <a:srgbClr val="293C99"/>
    <a:srgbClr val="0033CC"/>
    <a:srgbClr val="0000FF"/>
    <a:srgbClr val="CEB33E"/>
    <a:srgbClr val="3F3F3F"/>
    <a:srgbClr val="CC9900"/>
    <a:srgbClr val="D6367B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0" autoAdjust="0"/>
    <p:restoredTop sz="94660"/>
  </p:normalViewPr>
  <p:slideViewPr>
    <p:cSldViewPr>
      <p:cViewPr varScale="1">
        <p:scale>
          <a:sx n="94" d="100"/>
          <a:sy n="94" d="100"/>
        </p:scale>
        <p:origin x="78" y="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22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05400"/>
            <a:ext cx="9144000" cy="609600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Technician’s First Guide and Workbook</a:t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Section 8: Electrical Components and Electrical Measurement Part 2</a:t>
            </a:r>
            <a:br>
              <a:rPr lang="en-US" dirty="0">
                <a:solidFill>
                  <a:srgbClr val="FF00FF"/>
                </a:solidFill>
              </a:rPr>
            </a:br>
            <a:br>
              <a:rPr lang="en-US" dirty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140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2C44A-3B69-4360-A5AE-13E5FD26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8767A1-B2BF-406D-B645-7D1A51D9A53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1524000"/>
            <a:ext cx="6324600" cy="45259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64565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2C44A-3B69-4360-A5AE-13E5FD26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Condenser Fan Motor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B20318-106E-43C2-81BE-FA2F3DBEBB20}"/>
              </a:ext>
            </a:extLst>
          </p:cNvPr>
          <p:cNvPicPr/>
          <p:nvPr/>
        </p:nvPicPr>
        <p:blipFill rotWithShape="1">
          <a:blip r:embed="rId3"/>
          <a:srcRect l="9344" t="1" r="145" b="-9191"/>
          <a:stretch/>
        </p:blipFill>
        <p:spPr bwMode="auto">
          <a:xfrm>
            <a:off x="487680" y="2133600"/>
            <a:ext cx="3352800" cy="3352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258776-37F0-4D14-8983-A35D7CFBC8D7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21" b="-13680"/>
          <a:stretch/>
        </p:blipFill>
        <p:spPr bwMode="auto">
          <a:xfrm>
            <a:off x="4114800" y="1427798"/>
            <a:ext cx="3352800" cy="25549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2F78A5-D44D-4619-B84F-465638C76CC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648200" y="3810000"/>
            <a:ext cx="3124200" cy="2895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5269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2C44A-3B69-4360-A5AE-13E5FD26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Resistance Heat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C0096C-9EA8-4DCD-A6C6-C5BAD238DE5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15767" r="5715" b="1454"/>
          <a:stretch/>
        </p:blipFill>
        <p:spPr bwMode="auto">
          <a:xfrm>
            <a:off x="96520" y="1910080"/>
            <a:ext cx="3992880" cy="32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A94BAD-D923-46FA-87A7-7D98F9C27CA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05000"/>
            <a:ext cx="4846320" cy="32004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7506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4F964-E858-4B37-816B-20DB914BB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6B989-F294-4ACF-A8B0-CB7355AE4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900" dirty="0">
                <a:solidFill>
                  <a:srgbClr val="FFFF00"/>
                </a:solidFill>
              </a:rPr>
              <a:t>The formula for evaluating kilowatt output is based on the accurate field measurements of amps and volts: </a:t>
            </a:r>
          </a:p>
          <a:p>
            <a:pPr marL="0" indent="0">
              <a:buNone/>
            </a:pPr>
            <a:r>
              <a:rPr lang="en-US" sz="3900" dirty="0">
                <a:solidFill>
                  <a:srgbClr val="FFFF00"/>
                </a:solidFill>
              </a:rPr>
              <a:t>W = V × I</a:t>
            </a:r>
          </a:p>
          <a:p>
            <a:pPr marL="0" indent="0">
              <a:buNone/>
            </a:pPr>
            <a:r>
              <a:rPr lang="en-US" sz="3900" dirty="0">
                <a:solidFill>
                  <a:srgbClr val="FFFF00"/>
                </a:solidFill>
              </a:rPr>
              <a:t>Where: </a:t>
            </a:r>
          </a:p>
          <a:p>
            <a:pPr marL="0" indent="0">
              <a:buNone/>
            </a:pPr>
            <a:r>
              <a:rPr lang="en-US" sz="3900" dirty="0">
                <a:solidFill>
                  <a:srgbClr val="FFFF00"/>
                </a:solidFill>
              </a:rPr>
              <a:t>W= watts (power) Note kW = 1000 watts</a:t>
            </a:r>
          </a:p>
          <a:p>
            <a:pPr marL="0" indent="0">
              <a:buNone/>
            </a:pPr>
            <a:r>
              <a:rPr lang="en-US" sz="3900" dirty="0">
                <a:solidFill>
                  <a:srgbClr val="FFFF00"/>
                </a:solidFill>
              </a:rPr>
              <a:t>V= Voltage</a:t>
            </a:r>
          </a:p>
          <a:p>
            <a:pPr marL="0" indent="0">
              <a:buNone/>
            </a:pPr>
            <a:r>
              <a:rPr lang="en-US" sz="3900" dirty="0">
                <a:solidFill>
                  <a:srgbClr val="FFFF00"/>
                </a:solidFill>
              </a:rPr>
              <a:t>I = amperage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1423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4F964-E858-4B37-816B-20DB914BB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Calculating Watts With Field Measured  Amperage and Voltage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6B989-F294-4ACF-A8B0-CB7355AE4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Example  a furnace is rated at 5kW and has a measured 240V input voltage.  What amperage would verify the heater is operating properly? 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5,000 =  240 × I  OR:  I = 5,000 ÷ 240 = 20.83 amps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1197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4F964-E858-4B37-816B-20DB914BB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Calculating Watts With Field Measured  Amperage and Voltage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6B989-F294-4ACF-A8B0-CB7355AE4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If a technician measured 238V at 22 amps in the field is the 5kW heater working properly?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W = 238 × 22 = 5,236 Watts or 5.236 KW 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5.236  ÷ 5 × 100 = % of design watts = 104.72%  (since that is within 5% the system is operating correctly).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7826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4F964-E858-4B37-816B-20DB914BB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Board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191D0C-7402-4803-AAB6-B1D5DD68FB94}"/>
              </a:ext>
            </a:extLst>
          </p:cNvPr>
          <p:cNvPicPr/>
          <p:nvPr/>
        </p:nvPicPr>
        <p:blipFill rotWithShape="1">
          <a:blip r:embed="rId3"/>
          <a:srcRect l="-1" t="1669" r="-7" b="2077"/>
          <a:stretch/>
        </p:blipFill>
        <p:spPr bwMode="auto">
          <a:xfrm>
            <a:off x="381000" y="1443038"/>
            <a:ext cx="8077200" cy="49577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30343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2C44A-3B69-4360-A5AE-13E5FD26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Grounding/Bonding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FDAA3B-1F43-44C8-9182-AF82BE8A863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879434" y="2494129"/>
            <a:ext cx="6273469" cy="19049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3A5A59-03B8-47B3-86CB-03392C2FA0C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822" y="2541118"/>
            <a:ext cx="1811020" cy="18110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F8D93E-12F9-44EA-9FAA-E190728DD65E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9" t="5725" r="68497" b="50000"/>
          <a:stretch/>
        </p:blipFill>
        <p:spPr>
          <a:xfrm rot="10800000">
            <a:off x="5062864" y="1417638"/>
            <a:ext cx="3623936" cy="46440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5693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873D9-F1BE-4D87-BD84-69593A393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Nuts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5C78D3-0FF6-49E5-8D83-943A5CD0EC20}"/>
              </a:ext>
            </a:extLst>
          </p:cNvPr>
          <p:cNvPicPr/>
          <p:nvPr/>
        </p:nvPicPr>
        <p:blipFill rotWithShape="1">
          <a:blip r:embed="rId3"/>
          <a:srcRect b="6825"/>
          <a:stretch/>
        </p:blipFill>
        <p:spPr bwMode="auto">
          <a:xfrm>
            <a:off x="228600" y="1752600"/>
            <a:ext cx="7162800" cy="457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See the source image">
            <a:extLst>
              <a:ext uri="{FF2B5EF4-FFF2-40B4-BE49-F238E27FC236}">
                <a16:creationId xmlns:a16="http://schemas.microsoft.com/office/drawing/2014/main" id="{6EEC6F86-CC42-468A-BD88-8FB778591F2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7" t="35257" r="12980" b="28419"/>
          <a:stretch/>
        </p:blipFill>
        <p:spPr bwMode="auto">
          <a:xfrm rot="16200000">
            <a:off x="5885181" y="3263899"/>
            <a:ext cx="4566920" cy="1554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6EA58E1-BEEA-4BD9-B491-4BBBC721BA9D}"/>
              </a:ext>
            </a:extLst>
          </p:cNvPr>
          <p:cNvSpPr/>
          <p:nvPr/>
        </p:nvSpPr>
        <p:spPr>
          <a:xfrm>
            <a:off x="7772400" y="1600200"/>
            <a:ext cx="1275081" cy="12039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8568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873D9-F1BE-4D87-BD84-69593A393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dirty="0"/>
              <a:t>Slip In &amp; Spade Wire Connectors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3EF8F1-C28E-41D8-B6CC-B3A27A9D8CA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6200000">
            <a:off x="576580" y="2014221"/>
            <a:ext cx="4833938" cy="40058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165DAF-035B-4684-B971-AB5A954C78F5}"/>
              </a:ext>
            </a:extLst>
          </p:cNvPr>
          <p:cNvPicPr/>
          <p:nvPr/>
        </p:nvPicPr>
        <p:blipFill rotWithShape="1">
          <a:blip r:embed="rId4"/>
          <a:srcRect l="3360" r="-234" b="-47011"/>
          <a:stretch/>
        </p:blipFill>
        <p:spPr bwMode="auto">
          <a:xfrm>
            <a:off x="5867400" y="2869406"/>
            <a:ext cx="1647825" cy="2295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791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9FB5D-5BE8-4DA5-A4E6-CA9FB8171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Door and Cabinet Switches</a:t>
            </a:r>
          </a:p>
        </p:txBody>
      </p:sp>
      <p:pic>
        <p:nvPicPr>
          <p:cNvPr id="4" name="Picture 3" descr="http://www.axis.com/products/cam_housing/t98ae/img/ph_door_switch.jpg">
            <a:extLst>
              <a:ext uri="{FF2B5EF4-FFF2-40B4-BE49-F238E27FC236}">
                <a16:creationId xmlns:a16="http://schemas.microsoft.com/office/drawing/2014/main" id="{F0A64F92-ABE3-4B7C-8CBB-11F87352596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8" t="23941" r="44337" b="43340"/>
          <a:stretch/>
        </p:blipFill>
        <p:spPr bwMode="auto">
          <a:xfrm>
            <a:off x="609600" y="1752600"/>
            <a:ext cx="4648200" cy="205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" descr="http://ecx.images-amazon.com/images/I/31vz7qGcV8L._SX342_.jpg">
            <a:extLst>
              <a:ext uri="{FF2B5EF4-FFF2-40B4-BE49-F238E27FC236}">
                <a16:creationId xmlns:a16="http://schemas.microsoft.com/office/drawing/2014/main" id="{6A19E9BF-DBA5-4814-B6E2-2F7A6C346342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0" t="18358" r="17818" b="25495"/>
          <a:stretch/>
        </p:blipFill>
        <p:spPr bwMode="auto">
          <a:xfrm>
            <a:off x="5638800" y="1752600"/>
            <a:ext cx="2743200" cy="2047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0B013B-6DD2-4380-9D04-728CA23E367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62000" y="4165282"/>
            <a:ext cx="2743200" cy="23320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4272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8E154-DF36-400D-B78F-3BF5B4E00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Strippers and Crimpers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BDF9-1727-4E7E-A4AA-A4A988BB4935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0" t="3365" r="5128"/>
          <a:stretch/>
        </p:blipFill>
        <p:spPr bwMode="auto">
          <a:xfrm>
            <a:off x="1600200" y="1600200"/>
            <a:ext cx="5651500" cy="4495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789309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873D9-F1BE-4D87-BD84-69593A393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dirty="0"/>
              <a:t>Wire Blocks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E4370A-21F2-467E-BBD0-C3A8C66F7C6E}"/>
              </a:ext>
            </a:extLst>
          </p:cNvPr>
          <p:cNvPicPr/>
          <p:nvPr/>
        </p:nvPicPr>
        <p:blipFill rotWithShape="1">
          <a:blip r:embed="rId3"/>
          <a:srcRect l="6904" t="5659" r="-1311" b="-1283"/>
          <a:stretch/>
        </p:blipFill>
        <p:spPr bwMode="auto">
          <a:xfrm>
            <a:off x="1600200" y="1828800"/>
            <a:ext cx="5486400" cy="4191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25906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6602-AA69-42C0-BC84-03D6234CB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158B6-1C2A-4A68-8CA7-1B1BE5ADB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You should now be able to measure amperage using a meter.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measure voltage using a meter.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identify methods for connecting wires and be capable of using them to connect wires. 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use an ohm-meter to verify if a switch is good or bad.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explain how to test a capacitor for µF.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calculate watts given voltage and amperage.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1844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9FB5D-5BE8-4DA5-A4E6-CA9FB8171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Ohm Testing Switches Power Off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5971E3-CDDC-4540-818D-BA6691CC5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405128"/>
            <a:ext cx="5486400" cy="50541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94100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9FB5D-5BE8-4DA5-A4E6-CA9FB8171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Relay/Switch Testing Voltage &amp; Amperage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EFE9FF-2EBD-429E-882F-D693E5E8D839}"/>
              </a:ext>
            </a:extLst>
          </p:cNvPr>
          <p:cNvPicPr/>
          <p:nvPr/>
        </p:nvPicPr>
        <p:blipFill rotWithShape="1">
          <a:blip r:embed="rId3"/>
          <a:srcRect l="1442" t="2564" r="4648"/>
          <a:stretch/>
        </p:blipFill>
        <p:spPr bwMode="auto">
          <a:xfrm>
            <a:off x="457200" y="1524000"/>
            <a:ext cx="8229600" cy="48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0070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9FB5D-5BE8-4DA5-A4E6-CA9FB8171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Evaporator Blower Motors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8C4C8D-A79E-4148-B56A-2305F37AF36C}"/>
              </a:ext>
            </a:extLst>
          </p:cNvPr>
          <p:cNvPicPr/>
          <p:nvPr/>
        </p:nvPicPr>
        <p:blipFill rotWithShape="1">
          <a:blip r:embed="rId3"/>
          <a:srcRect l="11225" t="3948" r="-43" b="-971"/>
          <a:stretch/>
        </p:blipFill>
        <p:spPr bwMode="auto">
          <a:xfrm>
            <a:off x="1600200" y="1676400"/>
            <a:ext cx="5181600" cy="44195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5651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9FB5D-5BE8-4DA5-A4E6-CA9FB8171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87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Evaporator Blower Motors Speed Setting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CAA88-A407-42BE-9B1F-07246B3060DF}"/>
              </a:ext>
            </a:extLst>
          </p:cNvPr>
          <p:cNvPicPr/>
          <p:nvPr/>
        </p:nvPicPr>
        <p:blipFill rotWithShape="1">
          <a:blip r:embed="rId3"/>
          <a:srcRect l="3574"/>
          <a:stretch/>
        </p:blipFill>
        <p:spPr bwMode="auto">
          <a:xfrm>
            <a:off x="838200" y="1295400"/>
            <a:ext cx="3581400" cy="541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67160F-F9DC-4AAB-B67C-792FE4995266}"/>
              </a:ext>
            </a:extLst>
          </p:cNvPr>
          <p:cNvSpPr/>
          <p:nvPr/>
        </p:nvSpPr>
        <p:spPr>
          <a:xfrm>
            <a:off x="1219200" y="1714500"/>
            <a:ext cx="1905000" cy="17145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C84F3F-4C5A-4145-8F34-CD3665A113FB}"/>
              </a:ext>
            </a:extLst>
          </p:cNvPr>
          <p:cNvPicPr/>
          <p:nvPr/>
        </p:nvPicPr>
        <p:blipFill rotWithShape="1">
          <a:blip r:embed="rId3"/>
          <a:srcRect l="13832" t="8729" r="34877" b="60285"/>
          <a:stretch/>
        </p:blipFill>
        <p:spPr bwMode="auto">
          <a:xfrm>
            <a:off x="4658360" y="1624126"/>
            <a:ext cx="4196080" cy="32537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220D2B2-C8CF-40F8-98E3-0117FA5C4EE3}"/>
              </a:ext>
            </a:extLst>
          </p:cNvPr>
          <p:cNvSpPr/>
          <p:nvPr/>
        </p:nvSpPr>
        <p:spPr>
          <a:xfrm>
            <a:off x="4719320" y="1671478"/>
            <a:ext cx="4196080" cy="325373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96A0190-F7E2-426C-A91E-DE098A2A70D5}"/>
              </a:ext>
            </a:extLst>
          </p:cNvPr>
          <p:cNvCxnSpPr>
            <a:cxnSpLocks/>
          </p:cNvCxnSpPr>
          <p:nvPr/>
        </p:nvCxnSpPr>
        <p:spPr>
          <a:xfrm>
            <a:off x="5313680" y="1371600"/>
            <a:ext cx="2519680" cy="274320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DFA4194-28D0-487F-B311-449A348D3F16}"/>
              </a:ext>
            </a:extLst>
          </p:cNvPr>
          <p:cNvCxnSpPr>
            <a:cxnSpLocks/>
          </p:cNvCxnSpPr>
          <p:nvPr/>
        </p:nvCxnSpPr>
        <p:spPr>
          <a:xfrm>
            <a:off x="5331460" y="1371600"/>
            <a:ext cx="2715260" cy="108040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8E9F98-F2E6-4FC7-9CB6-9B7681CDFC37}"/>
              </a:ext>
            </a:extLst>
          </p:cNvPr>
          <p:cNvCxnSpPr>
            <a:cxnSpLocks/>
          </p:cNvCxnSpPr>
          <p:nvPr/>
        </p:nvCxnSpPr>
        <p:spPr>
          <a:xfrm>
            <a:off x="5361940" y="1371600"/>
            <a:ext cx="2639060" cy="164316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2CE2211-5C70-4885-BA2E-9BE59659F7D5}"/>
              </a:ext>
            </a:extLst>
          </p:cNvPr>
          <p:cNvCxnSpPr>
            <a:cxnSpLocks/>
          </p:cNvCxnSpPr>
          <p:nvPr/>
        </p:nvCxnSpPr>
        <p:spPr>
          <a:xfrm>
            <a:off x="5331460" y="1371600"/>
            <a:ext cx="2501900" cy="22098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3768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9FB5D-5BE8-4DA5-A4E6-CA9FB8171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870"/>
            <a:ext cx="8839200" cy="1143000"/>
          </a:xfrm>
        </p:spPr>
        <p:txBody>
          <a:bodyPr>
            <a:normAutofit/>
          </a:bodyPr>
          <a:lstStyle/>
          <a:p>
            <a:r>
              <a:rPr lang="en-US" dirty="0"/>
              <a:t>Capacitors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E4F0E8-9F8F-4E3B-81DB-91F6E5DFE0B0}"/>
              </a:ext>
            </a:extLst>
          </p:cNvPr>
          <p:cNvPicPr/>
          <p:nvPr/>
        </p:nvPicPr>
        <p:blipFill rotWithShape="1">
          <a:blip r:embed="rId3"/>
          <a:srcRect l="3650" t="-1" r="7716" b="-31"/>
          <a:stretch/>
        </p:blipFill>
        <p:spPr bwMode="auto">
          <a:xfrm>
            <a:off x="685800" y="1295400"/>
            <a:ext cx="3429000" cy="4419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http://i1-news.softpedia-static.com/images/news2/How-Capacitors-Work-4.jpg">
            <a:extLst>
              <a:ext uri="{FF2B5EF4-FFF2-40B4-BE49-F238E27FC236}">
                <a16:creationId xmlns:a16="http://schemas.microsoft.com/office/drawing/2014/main" id="{EF6792B6-9017-4E52-A002-82E8CEAAD4E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95400"/>
            <a:ext cx="4038600" cy="4419600"/>
          </a:xfrm>
          <a:prstGeom prst="rect">
            <a:avLst/>
          </a:prstGeom>
          <a:noFill/>
          <a:ex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98390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9FB5D-5BE8-4DA5-A4E6-CA9FB8171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870"/>
            <a:ext cx="8839200" cy="1143000"/>
          </a:xfrm>
        </p:spPr>
        <p:txBody>
          <a:bodyPr>
            <a:normAutofit/>
          </a:bodyPr>
          <a:lstStyle/>
          <a:p>
            <a:r>
              <a:rPr lang="en-US" dirty="0"/>
              <a:t>Two In One Capacitor </a:t>
            </a:r>
          </a:p>
        </p:txBody>
      </p:sp>
      <p:pic>
        <p:nvPicPr>
          <p:cNvPr id="5" name="Picture 4" descr="http://valleysolutions.net/uploads/capasitor.jpg">
            <a:extLst>
              <a:ext uri="{FF2B5EF4-FFF2-40B4-BE49-F238E27FC236}">
                <a16:creationId xmlns:a16="http://schemas.microsoft.com/office/drawing/2014/main" id="{DA081DD1-CF2B-43A9-8518-F58EABDF98C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9" r="23906" b="2302"/>
          <a:stretch/>
        </p:blipFill>
        <p:spPr bwMode="auto">
          <a:xfrm>
            <a:off x="2781300" y="1447800"/>
            <a:ext cx="3276600" cy="487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2978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9FB5D-5BE8-4DA5-A4E6-CA9FB8171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870"/>
            <a:ext cx="8839200" cy="1143000"/>
          </a:xfrm>
        </p:spPr>
        <p:txBody>
          <a:bodyPr>
            <a:normAutofit/>
          </a:bodyPr>
          <a:lstStyle/>
          <a:p>
            <a:r>
              <a:rPr lang="en-US" dirty="0"/>
              <a:t>Capacitor Testing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714716-689D-4D9E-8179-73D9B5277DF7}"/>
              </a:ext>
            </a:extLst>
          </p:cNvPr>
          <p:cNvPicPr/>
          <p:nvPr/>
        </p:nvPicPr>
        <p:blipFill rotWithShape="1">
          <a:blip r:embed="rId3"/>
          <a:srcRect l="-25877" t="4542" r="4104" b="10021"/>
          <a:stretch/>
        </p:blipFill>
        <p:spPr bwMode="auto">
          <a:xfrm rot="16200000">
            <a:off x="-704850" y="2917190"/>
            <a:ext cx="4000500" cy="2362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4D4300-837C-4E63-8F82-E762A7841B3F}"/>
              </a:ext>
            </a:extLst>
          </p:cNvPr>
          <p:cNvPicPr/>
          <p:nvPr/>
        </p:nvPicPr>
        <p:blipFill rotWithShape="1">
          <a:blip r:embed="rId4"/>
          <a:srcRect l="3650" t="-1" r="7716" b="-31"/>
          <a:stretch/>
        </p:blipFill>
        <p:spPr bwMode="auto">
          <a:xfrm>
            <a:off x="2513178" y="1857371"/>
            <a:ext cx="2895600" cy="40005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D039BD-E38F-4127-8A0D-344C248F5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0" y="1504947"/>
            <a:ext cx="3600450" cy="47053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72269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2.1 Why Balance a House\player.html"/>
  <p:tag name="ARTICULATE_META_COURSE_VERSION" val="1.0"/>
  <p:tag name="ARTICULATE_META_COURSE_VERSION_SET" val="True"/>
  <p:tag name="ARTICULATE_REFERENCE_ID" val="0b2ae246-c608-48c8-b00f-180ba22f995d"/>
  <p:tag name="TAG_BACKING_FORM_KEY" val="197756-c:\users\don\desktop\608 2018\section 1 608 introduction .pptx"/>
  <p:tag name="ARTICULATE_PRESENTER_VERSION" val="7"/>
  <p:tag name="ARTICULATE_USED_PAGE_ORIENTATION" val="1"/>
  <p:tag name="ARTICULATE_USED_PAGE_SIZE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META_DESCRIPTION" val="Introduction to EPA 608 Test Course"/>
  <p:tag name="ARTICULATE_META_COURSE_ID" val="2_1_Why_Balance_a_House"/>
  <p:tag name="ARTICULATE_META_NAME_SET" val="True"/>
  <p:tag name="ARTICULATE_SLIDE_COUNT" val="22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NNOTATION_COUNT" val="0"/>
  <p:tag name="AUDIO_ID" val="316"/>
  <p:tag name="ARTICULATE_AUDIO_RECORDED" val="1"/>
  <p:tag name="ELAPSEDTIME" val="8.5"/>
  <p:tag name="ARTICULATE_USED_LAYOUT" val="1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28C60A0AAC744A39BD09724F90806" ma:contentTypeVersion="12" ma:contentTypeDescription="Create a new document." ma:contentTypeScope="" ma:versionID="72348bdaa130c70725f091d73d89bbf3">
  <xsd:schema xmlns:xsd="http://www.w3.org/2001/XMLSchema" xmlns:xs="http://www.w3.org/2001/XMLSchema" xmlns:p="http://schemas.microsoft.com/office/2006/metadata/properties" xmlns:ns2="e407539f-4a2c-448e-ae4a-4137066021f3" xmlns:ns3="c1421d90-3cd2-4bd2-a4a6-d5d6a3f754b7" targetNamespace="http://schemas.microsoft.com/office/2006/metadata/properties" ma:root="true" ma:fieldsID="a6fff5ec915745db903b9f398fa2ae94" ns2:_="" ns3:_="">
    <xsd:import namespace="e407539f-4a2c-448e-ae4a-4137066021f3"/>
    <xsd:import namespace="c1421d90-3cd2-4bd2-a4a6-d5d6a3f754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7539f-4a2c-448e-ae4a-4137066021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21d90-3cd2-4bd2-a4a6-d5d6a3f754b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1E0C86E-1879-4666-AD61-5B699661C3BB}"/>
</file>

<file path=customXml/itemProps2.xml><?xml version="1.0" encoding="utf-8"?>
<ds:datastoreItem xmlns:ds="http://schemas.openxmlformats.org/officeDocument/2006/customXml" ds:itemID="{84E9916E-1B56-4B0C-B993-73D2AB508B99}"/>
</file>

<file path=customXml/itemProps3.xml><?xml version="1.0" encoding="utf-8"?>
<ds:datastoreItem xmlns:ds="http://schemas.openxmlformats.org/officeDocument/2006/customXml" ds:itemID="{1A9DC7EA-996D-4BE0-BA10-57B443D952A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5443</TotalTime>
  <Words>312</Words>
  <Application>Microsoft Office PowerPoint</Application>
  <PresentationFormat>On-screen Show (4:3)</PresentationFormat>
  <Paragraphs>41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 Technician’s First Guide and Workbook Section 8: Electrical Components and Electrical Measurement Part 2  </vt:lpstr>
      <vt:lpstr>Door and Cabinet Switches</vt:lpstr>
      <vt:lpstr>Ohm Testing Switches Power Off</vt:lpstr>
      <vt:lpstr>Relay/Switch Testing Voltage &amp; Amperage </vt:lpstr>
      <vt:lpstr>Evaporator Blower Motors</vt:lpstr>
      <vt:lpstr>Evaporator Blower Motors Speed Setting</vt:lpstr>
      <vt:lpstr>Capacitors</vt:lpstr>
      <vt:lpstr>Two In One Capacitor </vt:lpstr>
      <vt:lpstr>Capacitor Testing</vt:lpstr>
      <vt:lpstr>Compressor</vt:lpstr>
      <vt:lpstr>Condenser Fan Motor</vt:lpstr>
      <vt:lpstr>Electrical Resistance Heat</vt:lpstr>
      <vt:lpstr>Watts</vt:lpstr>
      <vt:lpstr>Calculating Watts With Field Measured  Amperage and Voltage (1)</vt:lpstr>
      <vt:lpstr>Calculating Watts With Field Measured  Amperage and Voltage (1)</vt:lpstr>
      <vt:lpstr>Control Board</vt:lpstr>
      <vt:lpstr>Grounding/Bonding</vt:lpstr>
      <vt:lpstr>Wire Nuts</vt:lpstr>
      <vt:lpstr>Slip In &amp; Spade Wire Connectors</vt:lpstr>
      <vt:lpstr>Wire Strippers and Crimpers</vt:lpstr>
      <vt:lpstr>Wire Blocks</vt:lpstr>
      <vt:lpstr>Lessons Learned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658</cp:revision>
  <dcterms:created xsi:type="dcterms:W3CDTF">2013-05-23T13:04:32Z</dcterms:created>
  <dcterms:modified xsi:type="dcterms:W3CDTF">2019-06-18T17:05:54Z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2.1 Why Balance a House  </vt:lpwstr>
  </property>
  <property fmtid="{D5CDD505-2E9C-101B-9397-08002B2CF9AE}" pid="4" name="ArticulateProjectVersion">
    <vt:lpwstr>7</vt:lpwstr>
  </property>
  <property fmtid="{D5CDD505-2E9C-101B-9397-08002B2CF9AE}" pid="5" name="ArticulateGUID">
    <vt:lpwstr>1D9EB32D-9EBB-49A9-B2DF-5FF9AC575A94</vt:lpwstr>
  </property>
  <property fmtid="{D5CDD505-2E9C-101B-9397-08002B2CF9AE}" pid="6" name="ArticulateProjectFull">
    <vt:lpwstr>C:\Users\Don\Desktop\Technicians First Guide and Workbook\Power Points\Section 8 Tech First .ppta</vt:lpwstr>
  </property>
  <property fmtid="{D5CDD505-2E9C-101B-9397-08002B2CF9AE}" pid="7" name="ContentTypeId">
    <vt:lpwstr>0x0101009FB28C60A0AAC744A39BD09724F90806</vt:lpwstr>
  </property>
</Properties>
</file>