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Masters/slideMaster1.xml" ContentType="application/vnd.openxmlformats-officedocument.presentationml.slideMaster+xml"/>
  <Override PartName="/ppt/slideLayouts/slideLayout6.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ppt/tags/tag16.xml" ContentType="application/vnd.openxmlformats-officedocument.presentationml.tags+xml"/>
  <Override PartName="/ppt/tags/tag8.xml" ContentType="application/vnd.openxmlformats-officedocument.presentationml.tags+xml"/>
  <Override PartName="/ppt/tags/tag17.xml" ContentType="application/vnd.openxmlformats-officedocument.presentationml.tags+xml"/>
  <Override PartName="/ppt/tags/tag9.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ppt/tags/tag19.xml" ContentType="application/vnd.openxmlformats-officedocument.presentationml.tags+xml"/>
  <Override PartName="/docProps/custom.xml" ContentType="application/vnd.openxmlformats-officedocument.custom-properties+xml"/>
  <Override PartName="/ppt/tags/tag5.xml" ContentType="application/vnd.openxmlformats-officedocument.presentationml.tag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11.xml" ContentType="application/vnd.openxmlformats-officedocument.presentationml.tags+xml"/>
  <Override PartName="/ppt/tags/tag18.xml" ContentType="application/vnd.openxmlformats-officedocument.presentationml.tags+xml"/>
  <Override PartName="/ppt/tags/tag4.xml" ContentType="application/vnd.openxmlformats-officedocument.presentationml.tags+xml"/>
  <Override PartName="/ppt/tags/tag12.xml" ContentType="application/vnd.openxmlformats-officedocument.presentationml.tags+xml"/>
  <Override PartName="/ppt/tags/tag10.xml" ContentType="application/vnd.openxmlformats-officedocument.presentationml.tags+xml"/>
  <Override PartName="/ppt/tags/tag13.xml" ContentType="application/vnd.openxmlformats-officedocument.presentationml.tags+xml"/>
  <Override PartName="/ppt/tags/tag6.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7.xml" ContentType="application/vnd.openxmlformats-officedocument.presentationml.tags+xml"/>
  <Override PartName="/ppt/tags/tag20.xml" ContentType="application/vnd.openxmlformats-officedocument.presentationml.tag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84" r:id="rId1"/>
  </p:sldMasterIdLst>
  <p:notesMasterIdLst>
    <p:notesMasterId r:id="rId20"/>
  </p:notesMasterIdLst>
  <p:sldIdLst>
    <p:sldId id="316" r:id="rId2"/>
    <p:sldId id="415" r:id="rId3"/>
    <p:sldId id="416" r:id="rId4"/>
    <p:sldId id="396" r:id="rId5"/>
    <p:sldId id="397" r:id="rId6"/>
    <p:sldId id="417" r:id="rId7"/>
    <p:sldId id="418" r:id="rId8"/>
    <p:sldId id="419" r:id="rId9"/>
    <p:sldId id="420" r:id="rId10"/>
    <p:sldId id="421" r:id="rId11"/>
    <p:sldId id="422" r:id="rId12"/>
    <p:sldId id="423" r:id="rId13"/>
    <p:sldId id="424" r:id="rId14"/>
    <p:sldId id="425" r:id="rId15"/>
    <p:sldId id="426" r:id="rId16"/>
    <p:sldId id="427" r:id="rId17"/>
    <p:sldId id="428" r:id="rId18"/>
    <p:sldId id="346" r:id="rId19"/>
  </p:sldIdLst>
  <p:sldSz cx="9144000" cy="6858000" type="screen4x3"/>
  <p:notesSz cx="6858000" cy="9144000"/>
  <p:custDataLst>
    <p:tags r:id="rId21"/>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FCC"/>
    <a:srgbClr val="002F99"/>
    <a:srgbClr val="293C99"/>
    <a:srgbClr val="0033CC"/>
    <a:srgbClr val="0000FF"/>
    <a:srgbClr val="CEB33E"/>
    <a:srgbClr val="3F3F3F"/>
    <a:srgbClr val="CC9900"/>
    <a:srgbClr val="D6367B"/>
    <a:srgbClr val="4545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830" autoAdjust="0"/>
    <p:restoredTop sz="94660"/>
  </p:normalViewPr>
  <p:slideViewPr>
    <p:cSldViewPr>
      <p:cViewPr varScale="1">
        <p:scale>
          <a:sx n="94" d="100"/>
          <a:sy n="94" d="100"/>
        </p:scale>
        <p:origin x="78" y="456"/>
      </p:cViewPr>
      <p:guideLst>
        <p:guide orient="horz" pos="2160"/>
        <p:guide pos="2880"/>
      </p:guideLst>
    </p:cSldViewPr>
  </p:slideViewPr>
  <p:notesTextViewPr>
    <p:cViewPr>
      <p:scale>
        <a:sx n="1" d="1"/>
        <a:sy n="1" d="1"/>
      </p:scale>
      <p:origin x="0" y="0"/>
    </p:cViewPr>
  </p:notesTextViewPr>
  <p:sorterViewPr>
    <p:cViewPr>
      <p:scale>
        <a:sx n="100" d="100"/>
        <a:sy n="100" d="100"/>
      </p:scale>
      <p:origin x="0" y="54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ustomXml" Target="../customXml/item1.xml"/><Relationship Id="rId3" Type="http://schemas.openxmlformats.org/officeDocument/2006/relationships/slide" Target="slides/slide2.xml"/><Relationship Id="rId21" Type="http://schemas.openxmlformats.org/officeDocument/2006/relationships/tags" Target="tags/tag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28" Type="http://schemas.openxmlformats.org/officeDocument/2006/relationships/customXml" Target="../customXml/item3.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 Id="rId27" Type="http://schemas.openxmlformats.org/officeDocument/2006/relationships/customXml" Target="../customXml/item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E83A6E7-60DE-4005-B552-9C8674E4BA66}" type="datetimeFigureOut">
              <a:rPr lang="en-US" smtClean="0"/>
              <a:t>6/12/2019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2C46B63-F3D0-4FCB-B9C7-2DF26E8BCAD2}" type="slidenum">
              <a:rPr lang="en-US" smtClean="0"/>
              <a:t>‹#›</a:t>
            </a:fld>
            <a:endParaRPr lang="en-US"/>
          </a:p>
        </p:txBody>
      </p:sp>
    </p:spTree>
    <p:extLst>
      <p:ext uri="{BB962C8B-B14F-4D97-AF65-F5344CB8AC3E}">
        <p14:creationId xmlns:p14="http://schemas.microsoft.com/office/powerpoint/2010/main" val="41480392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1</a:t>
            </a:fld>
            <a:endParaRPr lang="en-US"/>
          </a:p>
        </p:txBody>
      </p:sp>
    </p:spTree>
    <p:extLst>
      <p:ext uri="{BB962C8B-B14F-4D97-AF65-F5344CB8AC3E}">
        <p14:creationId xmlns:p14="http://schemas.microsoft.com/office/powerpoint/2010/main" val="21569225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DFAA4F02-61AA-4C81-BD1C-511DDA14D550}" type="datetimeFigureOut">
              <a:rPr lang="en-US" smtClean="0"/>
              <a:t>6/12/2019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3584609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FAA4F02-61AA-4C81-BD1C-511DDA14D550}" type="datetimeFigureOut">
              <a:rPr lang="en-US" smtClean="0"/>
              <a:t>6/12/2019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4717221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FAA4F02-61AA-4C81-BD1C-511DDA14D550}" type="datetimeFigureOut">
              <a:rPr lang="en-US" smtClean="0"/>
              <a:t>6/12/2019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9733450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FAA4F02-61AA-4C81-BD1C-511DDA14D550}" type="datetimeFigureOut">
              <a:rPr lang="en-US" smtClean="0"/>
              <a:t>6/12/2019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6583231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FAA4F02-61AA-4C81-BD1C-511DDA14D550}" type="datetimeFigureOut">
              <a:rPr lang="en-US" smtClean="0"/>
              <a:t>6/12/2019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587521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DFAA4F02-61AA-4C81-BD1C-511DDA14D550}" type="datetimeFigureOut">
              <a:rPr lang="en-US" smtClean="0"/>
              <a:t>6/12/2019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5287331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DFAA4F02-61AA-4C81-BD1C-511DDA14D550}" type="datetimeFigureOut">
              <a:rPr lang="en-US" smtClean="0"/>
              <a:t>6/12/2019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0603928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DFAA4F02-61AA-4C81-BD1C-511DDA14D550}" type="datetimeFigureOut">
              <a:rPr lang="en-US" smtClean="0"/>
              <a:t>6/12/2019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40663519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AA4F02-61AA-4C81-BD1C-511DDA14D550}" type="datetimeFigureOut">
              <a:rPr lang="en-US" smtClean="0"/>
              <a:t>6/12/2019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249410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FAA4F02-61AA-4C81-BD1C-511DDA14D550}" type="datetimeFigureOut">
              <a:rPr lang="en-US" smtClean="0"/>
              <a:t>6/12/2019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8790934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FAA4F02-61AA-4C81-BD1C-511DDA14D550}" type="datetimeFigureOut">
              <a:rPr lang="en-US" smtClean="0"/>
              <a:t>6/12/2019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527501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AA4F02-61AA-4C81-BD1C-511DDA14D550}" type="datetimeFigureOut">
              <a:rPr lang="en-US" smtClean="0"/>
              <a:t>6/12/2019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28CEC8-CAE7-4B68-B1B1-EDF19F9D4EC2}" type="slidenum">
              <a:rPr lang="en-US" smtClean="0"/>
              <a:t>‹#›</a:t>
            </a:fld>
            <a:endParaRPr lang="en-US"/>
          </a:p>
        </p:txBody>
      </p:sp>
    </p:spTree>
    <p:extLst>
      <p:ext uri="{BB962C8B-B14F-4D97-AF65-F5344CB8AC3E}">
        <p14:creationId xmlns:p14="http://schemas.microsoft.com/office/powerpoint/2010/main" val="3755829383"/>
      </p:ext>
    </p:extLst>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xml"/><Relationship Id="rId1" Type="http://schemas.openxmlformats.org/officeDocument/2006/relationships/tags" Target="../tags/tag2.xml"/><Relationship Id="rId5" Type="http://schemas.openxmlformats.org/officeDocument/2006/relationships/image" Target="../media/image1.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2.xml"/><Relationship Id="rId1" Type="http://schemas.openxmlformats.org/officeDocument/2006/relationships/tags" Target="../tags/tag14.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slideLayout" Target="../slideLayouts/slideLayout2.xml"/><Relationship Id="rId1" Type="http://schemas.openxmlformats.org/officeDocument/2006/relationships/tags" Target="../tags/tag18.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slideLayout" Target="../slideLayouts/slideLayout2.xml"/><Relationship Id="rId1" Type="http://schemas.openxmlformats.org/officeDocument/2006/relationships/tags" Target="../tags/tag19.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0.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2.xml"/><Relationship Id="rId1" Type="http://schemas.openxmlformats.org/officeDocument/2006/relationships/tags" Target="../tags/tag9.xml"/><Relationship Id="rId5" Type="http://schemas.microsoft.com/office/2007/relationships/hdphoto" Target="../media/hdphoto1.wdp"/><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2.xml"/><Relationship Id="rId1" Type="http://schemas.openxmlformats.org/officeDocument/2006/relationships/tags" Target="../tags/tag10.xml"/><Relationship Id="rId5" Type="http://schemas.openxmlformats.org/officeDocument/2006/relationships/image" Target="../media/image9.png"/><Relationship Id="rId4" Type="http://schemas.microsoft.com/office/2007/relationships/hdphoto" Target="../media/hdphoto2.wdp"/></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2.xml"/><Relationship Id="rId1" Type="http://schemas.openxmlformats.org/officeDocument/2006/relationships/tags" Target="../tags/tag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5105400"/>
            <a:ext cx="9144000" cy="609600"/>
          </a:xfrm>
        </p:spPr>
        <p:txBody>
          <a:bodyPr>
            <a:normAutofit fontScale="90000"/>
          </a:bodyPr>
          <a:lstStyle/>
          <a:p>
            <a:br>
              <a:rPr lang="en-US" dirty="0">
                <a:solidFill>
                  <a:srgbClr val="FF00FF"/>
                </a:solidFill>
              </a:rPr>
            </a:br>
            <a:r>
              <a:rPr lang="en-US" dirty="0">
                <a:solidFill>
                  <a:srgbClr val="FFFF00"/>
                </a:solidFill>
              </a:rPr>
              <a:t>Technician’s First Guide and Workbook</a:t>
            </a:r>
            <a:br>
              <a:rPr lang="en-US" dirty="0">
                <a:solidFill>
                  <a:srgbClr val="FF00FF"/>
                </a:solidFill>
              </a:rPr>
            </a:br>
            <a:r>
              <a:rPr lang="en-US" dirty="0">
                <a:solidFill>
                  <a:srgbClr val="FFFF00"/>
                </a:solidFill>
              </a:rPr>
              <a:t>Section 6: Basic HVAC Equipment Types</a:t>
            </a:r>
            <a:br>
              <a:rPr lang="en-US" dirty="0">
                <a:solidFill>
                  <a:srgbClr val="FF00FF"/>
                </a:solidFill>
              </a:rPr>
            </a:br>
            <a:br>
              <a:rPr lang="en-US" dirty="0">
                <a:solidFill>
                  <a:srgbClr val="FF00FF"/>
                </a:solidFill>
              </a:rPr>
            </a:br>
            <a:endParaRPr lang="en-US" dirty="0">
              <a:solidFill>
                <a:srgbClr val="FF00FF"/>
              </a:solidFill>
            </a:endParaRPr>
          </a:p>
        </p:txBody>
      </p:sp>
      <p:sp>
        <p:nvSpPr>
          <p:cNvPr id="56" name="TextBox 55"/>
          <p:cNvSpPr txBox="1"/>
          <p:nvPr/>
        </p:nvSpPr>
        <p:spPr>
          <a:xfrm>
            <a:off x="1676400" y="2743200"/>
            <a:ext cx="5181600" cy="523220"/>
          </a:xfrm>
          <a:prstGeom prst="rect">
            <a:avLst/>
          </a:prstGeom>
          <a:noFill/>
        </p:spPr>
        <p:txBody>
          <a:bodyPr wrap="square" rtlCol="0">
            <a:spAutoFit/>
          </a:bodyPr>
          <a:lstStyle/>
          <a:p>
            <a:endParaRPr lang="en-US" sz="2800" dirty="0"/>
          </a:p>
        </p:txBody>
      </p:sp>
      <p:pic>
        <p:nvPicPr>
          <p:cNvPr id="1029" name="Picture 5" descr="H:\IMAGES\ACCALogoSolidBlack.png"/>
          <p:cNvPicPr>
            <a:picLocks noChangeAspect="1" noChangeArrowheads="1"/>
          </p:cNvPicPr>
          <p:nvPr>
            <p:custDataLst>
              <p:tags r:id="rId2"/>
            </p:custDataLst>
          </p:nvPr>
        </p:nvPicPr>
        <p:blipFill>
          <a:blip r:embed="rId5">
            <a:extLst>
              <a:ext uri="{28A0092B-C50C-407E-A947-70E740481C1C}">
                <a14:useLocalDpi xmlns:a14="http://schemas.microsoft.com/office/drawing/2010/main" val="0"/>
              </a:ext>
            </a:extLst>
          </a:blip>
          <a:srcRect/>
          <a:stretch>
            <a:fillRect/>
          </a:stretch>
        </p:blipFill>
        <p:spPr bwMode="auto">
          <a:xfrm>
            <a:off x="1447800" y="152400"/>
            <a:ext cx="6682154" cy="4343400"/>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1721402771"/>
      </p:ext>
    </p:extLst>
  </p:cSld>
  <p:clrMapOvr>
    <a:masterClrMapping/>
  </p:clrMapOvr>
  <mc:AlternateContent xmlns:mc="http://schemas.openxmlformats.org/markup-compatibility/2006" xmlns:p14="http://schemas.microsoft.com/office/powerpoint/2010/main">
    <mc:Choice Requires="p14">
      <p:transition spd="slow" p14:dur="2000" advTm="21453"/>
    </mc:Choice>
    <mc:Fallback xmlns="">
      <p:transition spd="slow" advTm="21453"/>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58B9EF-6C09-4EA2-960D-AB9C13E5F669}"/>
              </a:ext>
            </a:extLst>
          </p:cNvPr>
          <p:cNvSpPr>
            <a:spLocks noGrp="1"/>
          </p:cNvSpPr>
          <p:nvPr>
            <p:ph type="title"/>
          </p:nvPr>
        </p:nvSpPr>
        <p:spPr>
          <a:xfrm>
            <a:off x="76200" y="274638"/>
            <a:ext cx="8915400" cy="1143000"/>
          </a:xfrm>
        </p:spPr>
        <p:txBody>
          <a:bodyPr>
            <a:normAutofit/>
          </a:bodyPr>
          <a:lstStyle/>
          <a:p>
            <a:r>
              <a:rPr lang="en-US" dirty="0"/>
              <a:t>Electric Boiler</a:t>
            </a:r>
          </a:p>
        </p:txBody>
      </p:sp>
      <p:sp>
        <p:nvSpPr>
          <p:cNvPr id="3" name="Rectangle 2">
            <a:extLst>
              <a:ext uri="{FF2B5EF4-FFF2-40B4-BE49-F238E27FC236}">
                <a16:creationId xmlns:a16="http://schemas.microsoft.com/office/drawing/2014/main" id="{4AFAFBF2-D0A5-46E3-BFFA-E28FD861109B}"/>
              </a:ext>
            </a:extLst>
          </p:cNvPr>
          <p:cNvSpPr/>
          <p:nvPr/>
        </p:nvSpPr>
        <p:spPr>
          <a:xfrm>
            <a:off x="533400" y="1524000"/>
            <a:ext cx="7924800" cy="46482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79FB5E3D-D365-4DE7-B653-E642E0C215E0}"/>
              </a:ext>
            </a:extLst>
          </p:cNvPr>
          <p:cNvPicPr/>
          <p:nvPr/>
        </p:nvPicPr>
        <p:blipFill rotWithShape="1">
          <a:blip r:embed="rId3"/>
          <a:srcRect l="1188" t="1170" r="79120"/>
          <a:stretch/>
        </p:blipFill>
        <p:spPr bwMode="auto">
          <a:xfrm>
            <a:off x="2743200" y="1638300"/>
            <a:ext cx="2590800" cy="4419600"/>
          </a:xfrm>
          <a:prstGeom prst="rect">
            <a:avLst/>
          </a:prstGeom>
          <a:ln>
            <a:noFill/>
          </a:ln>
          <a:extLst>
            <a:ext uri="{53640926-AAD7-44D8-BBD7-CCE9431645EC}">
              <a14:shadowObscured xmlns:a14="http://schemas.microsoft.com/office/drawing/2010/main"/>
            </a:ext>
          </a:extLst>
        </p:spPr>
      </p:pic>
    </p:spTree>
    <p:custDataLst>
      <p:tags r:id="rId1"/>
    </p:custDataLst>
    <p:extLst>
      <p:ext uri="{BB962C8B-B14F-4D97-AF65-F5344CB8AC3E}">
        <p14:creationId xmlns:p14="http://schemas.microsoft.com/office/powerpoint/2010/main" val="10977548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58B9EF-6C09-4EA2-960D-AB9C13E5F669}"/>
              </a:ext>
            </a:extLst>
          </p:cNvPr>
          <p:cNvSpPr>
            <a:spLocks noGrp="1"/>
          </p:cNvSpPr>
          <p:nvPr>
            <p:ph type="title"/>
          </p:nvPr>
        </p:nvSpPr>
        <p:spPr>
          <a:xfrm>
            <a:off x="76200" y="274638"/>
            <a:ext cx="8915400" cy="1143000"/>
          </a:xfrm>
        </p:spPr>
        <p:txBody>
          <a:bodyPr>
            <a:normAutofit/>
          </a:bodyPr>
          <a:lstStyle/>
          <a:p>
            <a:r>
              <a:rPr lang="en-US" dirty="0"/>
              <a:t>Residential Chiller</a:t>
            </a:r>
          </a:p>
        </p:txBody>
      </p:sp>
      <p:sp>
        <p:nvSpPr>
          <p:cNvPr id="3" name="Rectangle 2">
            <a:extLst>
              <a:ext uri="{FF2B5EF4-FFF2-40B4-BE49-F238E27FC236}">
                <a16:creationId xmlns:a16="http://schemas.microsoft.com/office/drawing/2014/main" id="{4AFAFBF2-D0A5-46E3-BFFA-E28FD861109B}"/>
              </a:ext>
            </a:extLst>
          </p:cNvPr>
          <p:cNvSpPr/>
          <p:nvPr/>
        </p:nvSpPr>
        <p:spPr>
          <a:xfrm>
            <a:off x="533400" y="1524000"/>
            <a:ext cx="7924800" cy="46482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A734000B-010F-4A1B-B445-B3DAB1B60E38}"/>
              </a:ext>
            </a:extLst>
          </p:cNvPr>
          <p:cNvPicPr/>
          <p:nvPr/>
        </p:nvPicPr>
        <p:blipFill rotWithShape="1">
          <a:blip r:embed="rId3"/>
          <a:srcRect r="56576" b="2154"/>
          <a:stretch/>
        </p:blipFill>
        <p:spPr>
          <a:xfrm>
            <a:off x="2743200" y="1544320"/>
            <a:ext cx="2971800" cy="4475480"/>
          </a:xfrm>
          <a:prstGeom prst="rect">
            <a:avLst/>
          </a:prstGeom>
        </p:spPr>
      </p:pic>
    </p:spTree>
    <p:custDataLst>
      <p:tags r:id="rId1"/>
    </p:custDataLst>
    <p:extLst>
      <p:ext uri="{BB962C8B-B14F-4D97-AF65-F5344CB8AC3E}">
        <p14:creationId xmlns:p14="http://schemas.microsoft.com/office/powerpoint/2010/main" val="9203266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58B9EF-6C09-4EA2-960D-AB9C13E5F669}"/>
              </a:ext>
            </a:extLst>
          </p:cNvPr>
          <p:cNvSpPr>
            <a:spLocks noGrp="1"/>
          </p:cNvSpPr>
          <p:nvPr>
            <p:ph type="title"/>
          </p:nvPr>
        </p:nvSpPr>
        <p:spPr>
          <a:xfrm>
            <a:off x="76200" y="274638"/>
            <a:ext cx="8915400" cy="1143000"/>
          </a:xfrm>
        </p:spPr>
        <p:txBody>
          <a:bodyPr>
            <a:normAutofit/>
          </a:bodyPr>
          <a:lstStyle/>
          <a:p>
            <a:r>
              <a:rPr lang="en-US" dirty="0"/>
              <a:t>Hydronic Air Handler</a:t>
            </a:r>
          </a:p>
        </p:txBody>
      </p:sp>
      <p:sp>
        <p:nvSpPr>
          <p:cNvPr id="3" name="Rectangle 2">
            <a:extLst>
              <a:ext uri="{FF2B5EF4-FFF2-40B4-BE49-F238E27FC236}">
                <a16:creationId xmlns:a16="http://schemas.microsoft.com/office/drawing/2014/main" id="{4AFAFBF2-D0A5-46E3-BFFA-E28FD861109B}"/>
              </a:ext>
            </a:extLst>
          </p:cNvPr>
          <p:cNvSpPr/>
          <p:nvPr/>
        </p:nvSpPr>
        <p:spPr>
          <a:xfrm>
            <a:off x="533400" y="1524000"/>
            <a:ext cx="7924800" cy="46482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A734000B-010F-4A1B-B445-B3DAB1B60E38}"/>
              </a:ext>
            </a:extLst>
          </p:cNvPr>
          <p:cNvPicPr/>
          <p:nvPr/>
        </p:nvPicPr>
        <p:blipFill rotWithShape="1">
          <a:blip r:embed="rId3"/>
          <a:srcRect l="53446" r="903" b="1709"/>
          <a:stretch/>
        </p:blipFill>
        <p:spPr>
          <a:xfrm>
            <a:off x="2933700" y="1524000"/>
            <a:ext cx="3124200" cy="4495800"/>
          </a:xfrm>
          <a:prstGeom prst="rect">
            <a:avLst/>
          </a:prstGeom>
        </p:spPr>
      </p:pic>
    </p:spTree>
    <p:custDataLst>
      <p:tags r:id="rId1"/>
    </p:custDataLst>
    <p:extLst>
      <p:ext uri="{BB962C8B-B14F-4D97-AF65-F5344CB8AC3E}">
        <p14:creationId xmlns:p14="http://schemas.microsoft.com/office/powerpoint/2010/main" val="28153486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E9E39B-C40F-4F98-859E-D50D37172B0D}"/>
              </a:ext>
            </a:extLst>
          </p:cNvPr>
          <p:cNvSpPr>
            <a:spLocks noGrp="1"/>
          </p:cNvSpPr>
          <p:nvPr>
            <p:ph type="title"/>
          </p:nvPr>
        </p:nvSpPr>
        <p:spPr/>
        <p:txBody>
          <a:bodyPr/>
          <a:lstStyle/>
          <a:p>
            <a:r>
              <a:rPr lang="en-US" dirty="0"/>
              <a:t>Split AC System </a:t>
            </a:r>
          </a:p>
        </p:txBody>
      </p:sp>
      <p:pic>
        <p:nvPicPr>
          <p:cNvPr id="4" name="Picture 3">
            <a:extLst>
              <a:ext uri="{FF2B5EF4-FFF2-40B4-BE49-F238E27FC236}">
                <a16:creationId xmlns:a16="http://schemas.microsoft.com/office/drawing/2014/main" id="{14781801-18F9-4F13-A5E5-68DBDEC0EB7D}"/>
              </a:ext>
            </a:extLst>
          </p:cNvPr>
          <p:cNvPicPr/>
          <p:nvPr/>
        </p:nvPicPr>
        <p:blipFill>
          <a:blip r:embed="rId3"/>
          <a:stretch>
            <a:fillRect/>
          </a:stretch>
        </p:blipFill>
        <p:spPr>
          <a:xfrm>
            <a:off x="152400" y="1676400"/>
            <a:ext cx="8839200" cy="4267200"/>
          </a:xfrm>
          <a:prstGeom prst="rect">
            <a:avLst/>
          </a:prstGeom>
        </p:spPr>
      </p:pic>
    </p:spTree>
    <p:custDataLst>
      <p:tags r:id="rId1"/>
    </p:custDataLst>
    <p:extLst>
      <p:ext uri="{BB962C8B-B14F-4D97-AF65-F5344CB8AC3E}">
        <p14:creationId xmlns:p14="http://schemas.microsoft.com/office/powerpoint/2010/main" val="24039756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9F8961-F451-4D48-813F-C64AEEC5BBCF}"/>
              </a:ext>
            </a:extLst>
          </p:cNvPr>
          <p:cNvSpPr>
            <a:spLocks noGrp="1"/>
          </p:cNvSpPr>
          <p:nvPr>
            <p:ph type="title"/>
          </p:nvPr>
        </p:nvSpPr>
        <p:spPr/>
        <p:txBody>
          <a:bodyPr>
            <a:normAutofit fontScale="90000"/>
          </a:bodyPr>
          <a:lstStyle/>
          <a:p>
            <a:r>
              <a:rPr lang="en-US" dirty="0"/>
              <a:t>Heat Pump Piston Expansion Device</a:t>
            </a:r>
          </a:p>
        </p:txBody>
      </p:sp>
      <p:pic>
        <p:nvPicPr>
          <p:cNvPr id="5" name="Picture 4">
            <a:extLst>
              <a:ext uri="{FF2B5EF4-FFF2-40B4-BE49-F238E27FC236}">
                <a16:creationId xmlns:a16="http://schemas.microsoft.com/office/drawing/2014/main" id="{2CA2B20B-1BDE-4699-8B87-CDF54FC853A0}"/>
              </a:ext>
            </a:extLst>
          </p:cNvPr>
          <p:cNvPicPr/>
          <p:nvPr/>
        </p:nvPicPr>
        <p:blipFill rotWithShape="1">
          <a:blip r:embed="rId3"/>
          <a:srcRect l="9647" t="17379" r="23798" b="8101"/>
          <a:stretch/>
        </p:blipFill>
        <p:spPr bwMode="auto">
          <a:xfrm>
            <a:off x="609600" y="1290320"/>
            <a:ext cx="7772400" cy="5287962"/>
          </a:xfrm>
          <a:prstGeom prst="rect">
            <a:avLst/>
          </a:prstGeom>
          <a:ln>
            <a:noFill/>
          </a:ln>
          <a:extLst>
            <a:ext uri="{53640926-AAD7-44D8-BBD7-CCE9431645EC}">
              <a14:shadowObscured xmlns:a14="http://schemas.microsoft.com/office/drawing/2010/main"/>
            </a:ext>
          </a:extLst>
        </p:spPr>
      </p:pic>
    </p:spTree>
    <p:custDataLst>
      <p:tags r:id="rId1"/>
    </p:custDataLst>
    <p:extLst>
      <p:ext uri="{BB962C8B-B14F-4D97-AF65-F5344CB8AC3E}">
        <p14:creationId xmlns:p14="http://schemas.microsoft.com/office/powerpoint/2010/main" val="24080342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9F8961-F451-4D48-813F-C64AEEC5BBCF}"/>
              </a:ext>
            </a:extLst>
          </p:cNvPr>
          <p:cNvSpPr>
            <a:spLocks noGrp="1"/>
          </p:cNvSpPr>
          <p:nvPr>
            <p:ph type="title"/>
          </p:nvPr>
        </p:nvSpPr>
        <p:spPr/>
        <p:txBody>
          <a:bodyPr/>
          <a:lstStyle/>
          <a:p>
            <a:r>
              <a:rPr lang="en-US" dirty="0"/>
              <a:t>Heat Pump Heating Cycle</a:t>
            </a:r>
          </a:p>
        </p:txBody>
      </p:sp>
      <p:pic>
        <p:nvPicPr>
          <p:cNvPr id="4" name="Picture 3">
            <a:extLst>
              <a:ext uri="{FF2B5EF4-FFF2-40B4-BE49-F238E27FC236}">
                <a16:creationId xmlns:a16="http://schemas.microsoft.com/office/drawing/2014/main" id="{A2DCFBAB-DC04-4A34-A69E-51C12F7FF0F2}"/>
              </a:ext>
            </a:extLst>
          </p:cNvPr>
          <p:cNvPicPr/>
          <p:nvPr/>
        </p:nvPicPr>
        <p:blipFill>
          <a:blip r:embed="rId3"/>
          <a:stretch>
            <a:fillRect/>
          </a:stretch>
        </p:blipFill>
        <p:spPr>
          <a:xfrm>
            <a:off x="762000" y="1595120"/>
            <a:ext cx="7391400" cy="4962842"/>
          </a:xfrm>
          <a:prstGeom prst="rect">
            <a:avLst/>
          </a:prstGeom>
        </p:spPr>
      </p:pic>
    </p:spTree>
    <p:custDataLst>
      <p:tags r:id="rId1"/>
    </p:custDataLst>
    <p:extLst>
      <p:ext uri="{BB962C8B-B14F-4D97-AF65-F5344CB8AC3E}">
        <p14:creationId xmlns:p14="http://schemas.microsoft.com/office/powerpoint/2010/main" val="15948726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9F8961-F451-4D48-813F-C64AEEC5BBCF}"/>
              </a:ext>
            </a:extLst>
          </p:cNvPr>
          <p:cNvSpPr>
            <a:spLocks noGrp="1"/>
          </p:cNvSpPr>
          <p:nvPr>
            <p:ph type="title"/>
          </p:nvPr>
        </p:nvSpPr>
        <p:spPr/>
        <p:txBody>
          <a:bodyPr/>
          <a:lstStyle/>
          <a:p>
            <a:r>
              <a:rPr lang="en-US" dirty="0"/>
              <a:t>Heat Pump Cooling Cycle</a:t>
            </a:r>
          </a:p>
        </p:txBody>
      </p:sp>
      <p:pic>
        <p:nvPicPr>
          <p:cNvPr id="5" name="Picture 4">
            <a:extLst>
              <a:ext uri="{FF2B5EF4-FFF2-40B4-BE49-F238E27FC236}">
                <a16:creationId xmlns:a16="http://schemas.microsoft.com/office/drawing/2014/main" id="{C0870AF8-DB8E-4AD1-A53A-1119394F3393}"/>
              </a:ext>
            </a:extLst>
          </p:cNvPr>
          <p:cNvPicPr/>
          <p:nvPr/>
        </p:nvPicPr>
        <p:blipFill>
          <a:blip r:embed="rId3"/>
          <a:stretch>
            <a:fillRect/>
          </a:stretch>
        </p:blipFill>
        <p:spPr>
          <a:xfrm>
            <a:off x="342900" y="1417638"/>
            <a:ext cx="8229600" cy="5323522"/>
          </a:xfrm>
          <a:prstGeom prst="rect">
            <a:avLst/>
          </a:prstGeom>
        </p:spPr>
      </p:pic>
    </p:spTree>
    <p:custDataLst>
      <p:tags r:id="rId1"/>
    </p:custDataLst>
    <p:extLst>
      <p:ext uri="{BB962C8B-B14F-4D97-AF65-F5344CB8AC3E}">
        <p14:creationId xmlns:p14="http://schemas.microsoft.com/office/powerpoint/2010/main" val="39216543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5D3F4C-E4ED-439E-9D87-BBB415CC3832}"/>
              </a:ext>
            </a:extLst>
          </p:cNvPr>
          <p:cNvSpPr>
            <a:spLocks noGrp="1"/>
          </p:cNvSpPr>
          <p:nvPr>
            <p:ph type="title"/>
          </p:nvPr>
        </p:nvSpPr>
        <p:spPr/>
        <p:txBody>
          <a:bodyPr>
            <a:normAutofit fontScale="90000"/>
          </a:bodyPr>
          <a:lstStyle/>
          <a:p>
            <a:r>
              <a:rPr lang="en-US" dirty="0"/>
              <a:t>Water-To-Refrigerant Heat Exchanger</a:t>
            </a:r>
          </a:p>
        </p:txBody>
      </p:sp>
      <p:pic>
        <p:nvPicPr>
          <p:cNvPr id="4" name="Picture 3">
            <a:extLst>
              <a:ext uri="{FF2B5EF4-FFF2-40B4-BE49-F238E27FC236}">
                <a16:creationId xmlns:a16="http://schemas.microsoft.com/office/drawing/2014/main" id="{5EEC65A4-C11C-48E1-AFF8-06E299E98A26}"/>
              </a:ext>
            </a:extLst>
          </p:cNvPr>
          <p:cNvPicPr/>
          <p:nvPr/>
        </p:nvPicPr>
        <p:blipFill>
          <a:blip r:embed="rId3"/>
          <a:stretch>
            <a:fillRect/>
          </a:stretch>
        </p:blipFill>
        <p:spPr>
          <a:xfrm>
            <a:off x="457200" y="1981200"/>
            <a:ext cx="8077200" cy="3581400"/>
          </a:xfrm>
          <a:prstGeom prst="rect">
            <a:avLst/>
          </a:prstGeom>
        </p:spPr>
      </p:pic>
    </p:spTree>
    <p:custDataLst>
      <p:tags r:id="rId1"/>
    </p:custDataLst>
    <p:extLst>
      <p:ext uri="{BB962C8B-B14F-4D97-AF65-F5344CB8AC3E}">
        <p14:creationId xmlns:p14="http://schemas.microsoft.com/office/powerpoint/2010/main" val="12236971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EC6602-AA69-42C0-BC84-03D6234CB0D7}"/>
              </a:ext>
            </a:extLst>
          </p:cNvPr>
          <p:cNvSpPr>
            <a:spLocks noGrp="1"/>
          </p:cNvSpPr>
          <p:nvPr>
            <p:ph type="title"/>
          </p:nvPr>
        </p:nvSpPr>
        <p:spPr/>
        <p:txBody>
          <a:bodyPr/>
          <a:lstStyle/>
          <a:p>
            <a:r>
              <a:rPr lang="en-US" dirty="0"/>
              <a:t>Lessons Learned</a:t>
            </a:r>
          </a:p>
        </p:txBody>
      </p:sp>
      <p:sp>
        <p:nvSpPr>
          <p:cNvPr id="3" name="Content Placeholder 2">
            <a:extLst>
              <a:ext uri="{FF2B5EF4-FFF2-40B4-BE49-F238E27FC236}">
                <a16:creationId xmlns:a16="http://schemas.microsoft.com/office/drawing/2014/main" id="{793158B6-1C2A-4A68-8CA7-1B1BE5ADBD0C}"/>
              </a:ext>
            </a:extLst>
          </p:cNvPr>
          <p:cNvSpPr>
            <a:spLocks noGrp="1"/>
          </p:cNvSpPr>
          <p:nvPr>
            <p:ph idx="1"/>
          </p:nvPr>
        </p:nvSpPr>
        <p:spPr/>
        <p:txBody>
          <a:bodyPr>
            <a:normAutofit fontScale="92500"/>
          </a:bodyPr>
          <a:lstStyle/>
          <a:p>
            <a:r>
              <a:rPr lang="en-US" dirty="0">
                <a:solidFill>
                  <a:srgbClr val="FFFF00"/>
                </a:solidFill>
              </a:rPr>
              <a:t>You should now be able to identify gas, oil, and electric furnaces.</a:t>
            </a:r>
          </a:p>
          <a:p>
            <a:r>
              <a:rPr lang="en-US" dirty="0">
                <a:solidFill>
                  <a:srgbClr val="FFFF00"/>
                </a:solidFill>
              </a:rPr>
              <a:t>You should now be able to explain why there are fins on coils and heat exchangers that transfer heat to the air.</a:t>
            </a:r>
          </a:p>
          <a:p>
            <a:r>
              <a:rPr lang="en-US" dirty="0">
                <a:solidFill>
                  <a:srgbClr val="FFFF00"/>
                </a:solidFill>
              </a:rPr>
              <a:t>You should now be able to explain how to tell if a boiler system is </a:t>
            </a:r>
            <a:r>
              <a:rPr lang="en-US">
                <a:solidFill>
                  <a:srgbClr val="FFFF00"/>
                </a:solidFill>
              </a:rPr>
              <a:t>hydronic or contains </a:t>
            </a:r>
            <a:r>
              <a:rPr lang="en-US" dirty="0">
                <a:solidFill>
                  <a:srgbClr val="FFFF00"/>
                </a:solidFill>
              </a:rPr>
              <a:t>steam.</a:t>
            </a:r>
          </a:p>
          <a:p>
            <a:r>
              <a:rPr lang="en-US" dirty="0">
                <a:solidFill>
                  <a:srgbClr val="FFFF00"/>
                </a:solidFill>
              </a:rPr>
              <a:t>You should now be able to explain how the heat pump cycle works for heating and cooling.</a:t>
            </a:r>
          </a:p>
        </p:txBody>
      </p:sp>
    </p:spTree>
    <p:custDataLst>
      <p:tags r:id="rId1"/>
    </p:custDataLst>
    <p:extLst>
      <p:ext uri="{BB962C8B-B14F-4D97-AF65-F5344CB8AC3E}">
        <p14:creationId xmlns:p14="http://schemas.microsoft.com/office/powerpoint/2010/main" val="35018440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989F0F-531A-4A30-BC2F-41848479E830}"/>
              </a:ext>
            </a:extLst>
          </p:cNvPr>
          <p:cNvSpPr>
            <a:spLocks noGrp="1"/>
          </p:cNvSpPr>
          <p:nvPr>
            <p:ph type="title"/>
          </p:nvPr>
        </p:nvSpPr>
        <p:spPr/>
        <p:txBody>
          <a:bodyPr/>
          <a:lstStyle/>
          <a:p>
            <a:r>
              <a:rPr lang="en-US" dirty="0"/>
              <a:t>Basic HVAC Equipment Types</a:t>
            </a:r>
          </a:p>
        </p:txBody>
      </p:sp>
      <p:sp>
        <p:nvSpPr>
          <p:cNvPr id="3" name="Content Placeholder 2">
            <a:extLst>
              <a:ext uri="{FF2B5EF4-FFF2-40B4-BE49-F238E27FC236}">
                <a16:creationId xmlns:a16="http://schemas.microsoft.com/office/drawing/2014/main" id="{FB7F0A43-5DE8-4B45-A0D1-A66C2A0FC9F9}"/>
              </a:ext>
            </a:extLst>
          </p:cNvPr>
          <p:cNvSpPr>
            <a:spLocks noGrp="1"/>
          </p:cNvSpPr>
          <p:nvPr>
            <p:ph idx="1"/>
          </p:nvPr>
        </p:nvSpPr>
        <p:spPr>
          <a:xfrm>
            <a:off x="457200" y="1600200"/>
            <a:ext cx="8229600" cy="4983162"/>
          </a:xfrm>
        </p:spPr>
        <p:txBody>
          <a:bodyPr>
            <a:normAutofit lnSpcReduction="10000"/>
          </a:bodyPr>
          <a:lstStyle/>
          <a:p>
            <a:pPr marL="0" indent="0">
              <a:buNone/>
            </a:pPr>
            <a:r>
              <a:rPr lang="en-US" dirty="0">
                <a:solidFill>
                  <a:srgbClr val="FFFF00"/>
                </a:solidFill>
              </a:rPr>
              <a:t>Everyone wants to be comfortable in their homes. As technology improved, the ability to provide comfort became available to all. Historically, most of the homes in the United States had a system for heating the home. Many of those systems still exist today, and some have added HVAC components in order to comfort conditioning to one or more of the rooms in a home.  Beginning in the late 1950s cooling was added as an option for many types of central systems. </a:t>
            </a:r>
            <a:endParaRPr lang="en-US" dirty="0"/>
          </a:p>
        </p:txBody>
      </p:sp>
    </p:spTree>
    <p:custDataLst>
      <p:tags r:id="rId1"/>
    </p:custDataLst>
    <p:extLst>
      <p:ext uri="{BB962C8B-B14F-4D97-AF65-F5344CB8AC3E}">
        <p14:creationId xmlns:p14="http://schemas.microsoft.com/office/powerpoint/2010/main" val="12256780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39FB5D-5BE8-4DA5-A4E6-CA9FB817139B}"/>
              </a:ext>
            </a:extLst>
          </p:cNvPr>
          <p:cNvSpPr>
            <a:spLocks noGrp="1"/>
          </p:cNvSpPr>
          <p:nvPr>
            <p:ph type="title"/>
          </p:nvPr>
        </p:nvSpPr>
        <p:spPr/>
        <p:txBody>
          <a:bodyPr/>
          <a:lstStyle/>
          <a:p>
            <a:r>
              <a:rPr lang="en-US" dirty="0"/>
              <a:t>Baseboard Heating and Radiators</a:t>
            </a:r>
          </a:p>
        </p:txBody>
      </p:sp>
      <p:pic>
        <p:nvPicPr>
          <p:cNvPr id="5" name="Picture 4">
            <a:extLst>
              <a:ext uri="{FF2B5EF4-FFF2-40B4-BE49-F238E27FC236}">
                <a16:creationId xmlns:a16="http://schemas.microsoft.com/office/drawing/2014/main" id="{C1930790-5056-4DB5-801F-0BE31B0FE339}"/>
              </a:ext>
            </a:extLst>
          </p:cNvPr>
          <p:cNvPicPr/>
          <p:nvPr/>
        </p:nvPicPr>
        <p:blipFill>
          <a:blip r:embed="rId3"/>
          <a:stretch>
            <a:fillRect/>
          </a:stretch>
        </p:blipFill>
        <p:spPr>
          <a:xfrm>
            <a:off x="304800" y="1600200"/>
            <a:ext cx="8534400" cy="3733800"/>
          </a:xfrm>
          <a:prstGeom prst="rect">
            <a:avLst/>
          </a:prstGeom>
        </p:spPr>
      </p:pic>
    </p:spTree>
    <p:custDataLst>
      <p:tags r:id="rId1"/>
    </p:custDataLst>
    <p:extLst>
      <p:ext uri="{BB962C8B-B14F-4D97-AF65-F5344CB8AC3E}">
        <p14:creationId xmlns:p14="http://schemas.microsoft.com/office/powerpoint/2010/main" val="22295291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58B9EF-6C09-4EA2-960D-AB9C13E5F669}"/>
              </a:ext>
            </a:extLst>
          </p:cNvPr>
          <p:cNvSpPr>
            <a:spLocks noGrp="1"/>
          </p:cNvSpPr>
          <p:nvPr>
            <p:ph type="title"/>
          </p:nvPr>
        </p:nvSpPr>
        <p:spPr>
          <a:xfrm>
            <a:off x="457200" y="274638"/>
            <a:ext cx="8229600" cy="1143000"/>
          </a:xfrm>
        </p:spPr>
        <p:txBody>
          <a:bodyPr>
            <a:normAutofit/>
          </a:bodyPr>
          <a:lstStyle/>
          <a:p>
            <a:r>
              <a:rPr lang="en-US" dirty="0"/>
              <a:t>Baseboard Heating Elements</a:t>
            </a:r>
          </a:p>
        </p:txBody>
      </p:sp>
      <p:pic>
        <p:nvPicPr>
          <p:cNvPr id="7" name="Picture 6">
            <a:extLst>
              <a:ext uri="{FF2B5EF4-FFF2-40B4-BE49-F238E27FC236}">
                <a16:creationId xmlns:a16="http://schemas.microsoft.com/office/drawing/2014/main" id="{419E74F9-9FB6-4FD0-8369-3A82F4FF2A6C}"/>
              </a:ext>
            </a:extLst>
          </p:cNvPr>
          <p:cNvPicPr/>
          <p:nvPr/>
        </p:nvPicPr>
        <p:blipFill>
          <a:blip r:embed="rId3"/>
          <a:stretch>
            <a:fillRect/>
          </a:stretch>
        </p:blipFill>
        <p:spPr>
          <a:xfrm>
            <a:off x="340360" y="2057400"/>
            <a:ext cx="8463280" cy="3733800"/>
          </a:xfrm>
          <a:prstGeom prst="rect">
            <a:avLst/>
          </a:prstGeom>
        </p:spPr>
      </p:pic>
    </p:spTree>
    <p:custDataLst>
      <p:tags r:id="rId1"/>
    </p:custDataLst>
    <p:extLst>
      <p:ext uri="{BB962C8B-B14F-4D97-AF65-F5344CB8AC3E}">
        <p14:creationId xmlns:p14="http://schemas.microsoft.com/office/powerpoint/2010/main" val="1933118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58B9EF-6C09-4EA2-960D-AB9C13E5F669}"/>
              </a:ext>
            </a:extLst>
          </p:cNvPr>
          <p:cNvSpPr>
            <a:spLocks noGrp="1"/>
          </p:cNvSpPr>
          <p:nvPr>
            <p:ph type="title"/>
          </p:nvPr>
        </p:nvSpPr>
        <p:spPr>
          <a:xfrm>
            <a:off x="76200" y="274638"/>
            <a:ext cx="8915400" cy="1143000"/>
          </a:xfrm>
        </p:spPr>
        <p:txBody>
          <a:bodyPr>
            <a:normAutofit fontScale="90000"/>
          </a:bodyPr>
          <a:lstStyle/>
          <a:p>
            <a:r>
              <a:rPr lang="en-US" dirty="0"/>
              <a:t>Package Terminal Air Conditioner (PTAC)</a:t>
            </a:r>
          </a:p>
        </p:txBody>
      </p:sp>
      <p:pic>
        <p:nvPicPr>
          <p:cNvPr id="4" name="Picture 3">
            <a:extLst>
              <a:ext uri="{FF2B5EF4-FFF2-40B4-BE49-F238E27FC236}">
                <a16:creationId xmlns:a16="http://schemas.microsoft.com/office/drawing/2014/main" id="{06A7B9A4-E2D5-4784-AFF9-F44C1C794860}"/>
              </a:ext>
            </a:extLst>
          </p:cNvPr>
          <p:cNvPicPr/>
          <p:nvPr/>
        </p:nvPicPr>
        <p:blipFill>
          <a:blip r:embed="rId3"/>
          <a:stretch>
            <a:fillRect/>
          </a:stretch>
        </p:blipFill>
        <p:spPr>
          <a:xfrm>
            <a:off x="228600" y="2019300"/>
            <a:ext cx="8686800" cy="2819400"/>
          </a:xfrm>
          <a:prstGeom prst="rect">
            <a:avLst/>
          </a:prstGeom>
        </p:spPr>
      </p:pic>
    </p:spTree>
    <p:custDataLst>
      <p:tags r:id="rId1"/>
    </p:custDataLst>
    <p:extLst>
      <p:ext uri="{BB962C8B-B14F-4D97-AF65-F5344CB8AC3E}">
        <p14:creationId xmlns:p14="http://schemas.microsoft.com/office/powerpoint/2010/main" val="11187300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58B9EF-6C09-4EA2-960D-AB9C13E5F669}"/>
              </a:ext>
            </a:extLst>
          </p:cNvPr>
          <p:cNvSpPr>
            <a:spLocks noGrp="1"/>
          </p:cNvSpPr>
          <p:nvPr>
            <p:ph type="title"/>
          </p:nvPr>
        </p:nvSpPr>
        <p:spPr>
          <a:xfrm>
            <a:off x="76200" y="274638"/>
            <a:ext cx="8915400" cy="1143000"/>
          </a:xfrm>
        </p:spPr>
        <p:txBody>
          <a:bodyPr>
            <a:normAutofit/>
          </a:bodyPr>
          <a:lstStyle/>
          <a:p>
            <a:r>
              <a:rPr lang="en-US" dirty="0"/>
              <a:t>Mini-Split Systems</a:t>
            </a:r>
          </a:p>
        </p:txBody>
      </p:sp>
      <p:pic>
        <p:nvPicPr>
          <p:cNvPr id="5" name="Picture 4">
            <a:extLst>
              <a:ext uri="{FF2B5EF4-FFF2-40B4-BE49-F238E27FC236}">
                <a16:creationId xmlns:a16="http://schemas.microsoft.com/office/drawing/2014/main" id="{1D5280B0-21DB-4B43-BCA0-A50C5D85D7CC}"/>
              </a:ext>
            </a:extLst>
          </p:cNvPr>
          <p:cNvPicPr/>
          <p:nvPr/>
        </p:nvPicPr>
        <p:blipFill>
          <a:blip r:embed="rId3"/>
          <a:stretch>
            <a:fillRect/>
          </a:stretch>
        </p:blipFill>
        <p:spPr>
          <a:xfrm>
            <a:off x="514350" y="1417638"/>
            <a:ext cx="8039100" cy="5257800"/>
          </a:xfrm>
          <a:prstGeom prst="rect">
            <a:avLst/>
          </a:prstGeom>
        </p:spPr>
      </p:pic>
    </p:spTree>
    <p:custDataLst>
      <p:tags r:id="rId1"/>
    </p:custDataLst>
    <p:extLst>
      <p:ext uri="{BB962C8B-B14F-4D97-AF65-F5344CB8AC3E}">
        <p14:creationId xmlns:p14="http://schemas.microsoft.com/office/powerpoint/2010/main" val="30166081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58B9EF-6C09-4EA2-960D-AB9C13E5F669}"/>
              </a:ext>
            </a:extLst>
          </p:cNvPr>
          <p:cNvSpPr>
            <a:spLocks noGrp="1"/>
          </p:cNvSpPr>
          <p:nvPr>
            <p:ph type="title"/>
          </p:nvPr>
        </p:nvSpPr>
        <p:spPr>
          <a:xfrm>
            <a:off x="76200" y="274638"/>
            <a:ext cx="8915400" cy="1143000"/>
          </a:xfrm>
        </p:spPr>
        <p:txBody>
          <a:bodyPr>
            <a:normAutofit/>
          </a:bodyPr>
          <a:lstStyle/>
          <a:p>
            <a:r>
              <a:rPr lang="en-US" dirty="0"/>
              <a:t>Fossil Fuel Furnaces</a:t>
            </a:r>
          </a:p>
        </p:txBody>
      </p:sp>
      <p:sp>
        <p:nvSpPr>
          <p:cNvPr id="3" name="Rectangle 2">
            <a:extLst>
              <a:ext uri="{FF2B5EF4-FFF2-40B4-BE49-F238E27FC236}">
                <a16:creationId xmlns:a16="http://schemas.microsoft.com/office/drawing/2014/main" id="{4AFAFBF2-D0A5-46E3-BFFA-E28FD861109B}"/>
              </a:ext>
            </a:extLst>
          </p:cNvPr>
          <p:cNvSpPr/>
          <p:nvPr/>
        </p:nvSpPr>
        <p:spPr>
          <a:xfrm>
            <a:off x="533400" y="1524000"/>
            <a:ext cx="7924800" cy="46482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B494DAC3-E105-458F-9DF4-6A4A48F46E4F}"/>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38288" y="1752600"/>
            <a:ext cx="2362200" cy="4191000"/>
          </a:xfrm>
          <a:prstGeom prst="rect">
            <a:avLst/>
          </a:prstGeom>
          <a:noFill/>
          <a:ln>
            <a:noFill/>
          </a:ln>
          <a:extLst/>
        </p:spPr>
      </p:pic>
      <p:pic>
        <p:nvPicPr>
          <p:cNvPr id="8" name="Picture 7">
            <a:extLst>
              <a:ext uri="{FF2B5EF4-FFF2-40B4-BE49-F238E27FC236}">
                <a16:creationId xmlns:a16="http://schemas.microsoft.com/office/drawing/2014/main" id="{29DB78AB-719D-4BC6-B0EC-1882ABDDDD49}"/>
              </a:ext>
            </a:extLst>
          </p:cNvPr>
          <p:cNvPicPr/>
          <p:nvPr/>
        </p:nvPicPr>
        <p:blipFill>
          <a:blip r:embed="rId4" cstate="print">
            <a:extLst>
              <a:ext uri="{BEBA8EAE-BF5A-486C-A8C5-ECC9F3942E4B}">
                <a14:imgProps xmlns:a14="http://schemas.microsoft.com/office/drawing/2010/main">
                  <a14:imgLayer r:embed="rId5">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4905375" y="1828800"/>
            <a:ext cx="2162175" cy="3810000"/>
          </a:xfrm>
          <a:prstGeom prst="rect">
            <a:avLst/>
          </a:prstGeom>
          <a:noFill/>
          <a:ln>
            <a:noFill/>
          </a:ln>
          <a:extLst/>
        </p:spPr>
      </p:pic>
    </p:spTree>
    <p:custDataLst>
      <p:tags r:id="rId1"/>
    </p:custDataLst>
    <p:extLst>
      <p:ext uri="{BB962C8B-B14F-4D97-AF65-F5344CB8AC3E}">
        <p14:creationId xmlns:p14="http://schemas.microsoft.com/office/powerpoint/2010/main" val="33010354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58B9EF-6C09-4EA2-960D-AB9C13E5F669}"/>
              </a:ext>
            </a:extLst>
          </p:cNvPr>
          <p:cNvSpPr>
            <a:spLocks noGrp="1"/>
          </p:cNvSpPr>
          <p:nvPr>
            <p:ph type="title"/>
          </p:nvPr>
        </p:nvSpPr>
        <p:spPr>
          <a:xfrm>
            <a:off x="76200" y="274638"/>
            <a:ext cx="8915400" cy="1143000"/>
          </a:xfrm>
        </p:spPr>
        <p:txBody>
          <a:bodyPr>
            <a:normAutofit/>
          </a:bodyPr>
          <a:lstStyle/>
          <a:p>
            <a:r>
              <a:rPr lang="en-US" dirty="0"/>
              <a:t>Hydronic and Electric Furnaces</a:t>
            </a:r>
          </a:p>
        </p:txBody>
      </p:sp>
      <p:sp>
        <p:nvSpPr>
          <p:cNvPr id="3" name="Rectangle 2">
            <a:extLst>
              <a:ext uri="{FF2B5EF4-FFF2-40B4-BE49-F238E27FC236}">
                <a16:creationId xmlns:a16="http://schemas.microsoft.com/office/drawing/2014/main" id="{4AFAFBF2-D0A5-46E3-BFFA-E28FD861109B}"/>
              </a:ext>
            </a:extLst>
          </p:cNvPr>
          <p:cNvSpPr/>
          <p:nvPr/>
        </p:nvSpPr>
        <p:spPr>
          <a:xfrm>
            <a:off x="533400" y="1524000"/>
            <a:ext cx="7924800" cy="46482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8BC65D6A-4D39-44DB-AEF1-E2B5228E4268}"/>
              </a:ext>
            </a:extLst>
          </p:cNvPr>
          <p:cNvPicPr/>
          <p:nvPr/>
        </p:nvPicPr>
        <p:blipFill>
          <a:blip r:embed="rId3">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1143000" y="1828800"/>
            <a:ext cx="3048000" cy="4114800"/>
          </a:xfrm>
          <a:prstGeom prst="rect">
            <a:avLst/>
          </a:prstGeom>
          <a:noFill/>
          <a:ln>
            <a:noFill/>
          </a:ln>
          <a:extLst/>
        </p:spPr>
      </p:pic>
      <p:pic>
        <p:nvPicPr>
          <p:cNvPr id="5" name="Picture 4">
            <a:extLst>
              <a:ext uri="{FF2B5EF4-FFF2-40B4-BE49-F238E27FC236}">
                <a16:creationId xmlns:a16="http://schemas.microsoft.com/office/drawing/2014/main" id="{82AF5E5F-6FDC-4B7E-9F30-EB4728E3B294}"/>
              </a:ext>
            </a:extLst>
          </p:cNvPr>
          <p:cNvPicPr/>
          <p:nvPr/>
        </p:nvPicPr>
        <p:blipFill rotWithShape="1">
          <a:blip r:embed="rId5"/>
          <a:srcRect l="3681" t="1710" b="253"/>
          <a:stretch/>
        </p:blipFill>
        <p:spPr bwMode="auto">
          <a:xfrm>
            <a:off x="4831080" y="1676400"/>
            <a:ext cx="3048000" cy="4114800"/>
          </a:xfrm>
          <a:prstGeom prst="rect">
            <a:avLst/>
          </a:prstGeom>
          <a:ln>
            <a:noFill/>
          </a:ln>
          <a:extLst>
            <a:ext uri="{53640926-AAD7-44D8-BBD7-CCE9431645EC}">
              <a14:shadowObscured xmlns:a14="http://schemas.microsoft.com/office/drawing/2010/main"/>
            </a:ext>
          </a:extLst>
        </p:spPr>
      </p:pic>
    </p:spTree>
    <p:custDataLst>
      <p:tags r:id="rId1"/>
    </p:custDataLst>
    <p:extLst>
      <p:ext uri="{BB962C8B-B14F-4D97-AF65-F5344CB8AC3E}">
        <p14:creationId xmlns:p14="http://schemas.microsoft.com/office/powerpoint/2010/main" val="31354556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58B9EF-6C09-4EA2-960D-AB9C13E5F669}"/>
              </a:ext>
            </a:extLst>
          </p:cNvPr>
          <p:cNvSpPr>
            <a:spLocks noGrp="1"/>
          </p:cNvSpPr>
          <p:nvPr>
            <p:ph type="title"/>
          </p:nvPr>
        </p:nvSpPr>
        <p:spPr>
          <a:xfrm>
            <a:off x="76200" y="274638"/>
            <a:ext cx="8915400" cy="1143000"/>
          </a:xfrm>
        </p:spPr>
        <p:txBody>
          <a:bodyPr>
            <a:normAutofit/>
          </a:bodyPr>
          <a:lstStyle/>
          <a:p>
            <a:r>
              <a:rPr lang="en-US" dirty="0"/>
              <a:t>Fossil Fuel Boilers</a:t>
            </a:r>
          </a:p>
        </p:txBody>
      </p:sp>
      <p:sp>
        <p:nvSpPr>
          <p:cNvPr id="3" name="Rectangle 2">
            <a:extLst>
              <a:ext uri="{FF2B5EF4-FFF2-40B4-BE49-F238E27FC236}">
                <a16:creationId xmlns:a16="http://schemas.microsoft.com/office/drawing/2014/main" id="{4AFAFBF2-D0A5-46E3-BFFA-E28FD861109B}"/>
              </a:ext>
            </a:extLst>
          </p:cNvPr>
          <p:cNvSpPr/>
          <p:nvPr/>
        </p:nvSpPr>
        <p:spPr>
          <a:xfrm>
            <a:off x="533400" y="1524000"/>
            <a:ext cx="7924800" cy="46482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79FB5E3D-D365-4DE7-B653-E642E0C215E0}"/>
              </a:ext>
            </a:extLst>
          </p:cNvPr>
          <p:cNvPicPr/>
          <p:nvPr/>
        </p:nvPicPr>
        <p:blipFill rotWithShape="1">
          <a:blip r:embed="rId3"/>
          <a:srcRect l="21308" t="3071" r="778"/>
          <a:stretch/>
        </p:blipFill>
        <p:spPr bwMode="auto">
          <a:xfrm>
            <a:off x="1104900" y="1828800"/>
            <a:ext cx="6934200" cy="3886200"/>
          </a:xfrm>
          <a:prstGeom prst="rect">
            <a:avLst/>
          </a:prstGeom>
          <a:ln>
            <a:noFill/>
          </a:ln>
          <a:extLst>
            <a:ext uri="{53640926-AAD7-44D8-BBD7-CCE9431645EC}">
              <a14:shadowObscured xmlns:a14="http://schemas.microsoft.com/office/drawing/2010/main"/>
            </a:ext>
          </a:extLst>
        </p:spPr>
      </p:pic>
    </p:spTree>
    <p:custDataLst>
      <p:tags r:id="rId1"/>
    </p:custDataLst>
    <p:extLst>
      <p:ext uri="{BB962C8B-B14F-4D97-AF65-F5344CB8AC3E}">
        <p14:creationId xmlns:p14="http://schemas.microsoft.com/office/powerpoint/2010/main" val="168383575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LOGO" val="ComfortU_Logo.jpg"/>
  <p:tag name="ARTICULATE_PRESENTER" val="Donald Prather"/>
  <p:tag name="ARTICULATE_PRESENTER_GUID" val="0067420A16B5"/>
  <p:tag name="ARTICULATE_LMS" val="0"/>
  <p:tag name="ARTICULATE_TEMPLATE" val="Corporate Communications"/>
  <p:tag name="ARTICULATE_TEMPLATE_GUID" val="1a000000-6000-0000-b000-000000000001"/>
  <p:tag name="PRESENTER_PREVIEW_MODE" val="0"/>
  <p:tag name="PRESENTER_PREVIEW_START" val="1"/>
  <p:tag name="PLAYERLOGOHEIGHT" val="162"/>
  <p:tag name="PLAYERLOGOWIDTH" val="351"/>
  <p:tag name="LAUNCHINNEWWINDOW" val="0"/>
  <p:tag name="LASTPUBLISHED" val="C:\Users\Craig\Documents\My Articulate Projects\2.1 Why Balance a House\player.html"/>
  <p:tag name="ARTICULATE_META_COURSE_VERSION" val="1.0"/>
  <p:tag name="ARTICULATE_META_COURSE_VERSION_SET" val="True"/>
  <p:tag name="ARTICULATE_REFERENCE_ID" val="0b2ae246-c608-48c8-b00f-180ba22f995d"/>
  <p:tag name="TAG_BACKING_FORM_KEY" val="197756-c:\users\don\desktop\608 2018\section 1 608 introduction .pptx"/>
  <p:tag name="ARTICULATE_PRESENTER_VERSION" val="7"/>
  <p:tag name="ARTICULATE_USED_PAGE_ORIENTATION" val="1"/>
  <p:tag name="ARTICULATE_USED_PAGE_SIZE" val="1"/>
  <p:tag name="ARTICULATE_REFERENCE_COUNT" val="0"/>
  <p:tag name="ARTICULATE_PLAYER_GLOSSARY_XML" val="&lt;?xml version=&quot;1.0&quot; encoding=&quot;utf-16&quot;?&gt;&lt;glossary xmlns:xsi=&quot;http://www.w3.org/2001/XMLSchema-instance&quot; xmlns:xsd=&quot;http://www.w3.org/2001/XMLSchema&quot;&gt;&lt;terms /&gt;&lt;/glossary&gt;"/>
  <p:tag name="ARTICULATE_META_DESCRIPTION" val="Introduction to EPA 608 Test Course"/>
  <p:tag name="ARTICULATE_META_COURSE_ID" val="2_1_Why_Balance_a_House"/>
  <p:tag name="ARTICULATE_META_NAME_SET" val="True"/>
  <p:tag name="ARTICULATE_SLIDE_COUNT" val="18"/>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NAV" val="1"/>
  <p:tag name="ARTICULATE_SLIDE_GUID" val="6aac7893-bf6d-4d34-9e8a-5d85bbcdb0ad"/>
  <p:tag name="ANNOTATION_COUNT" val="0"/>
  <p:tag name="AUDIO_ID" val="316"/>
  <p:tag name="ARTICULATE_AUDIO_RECORDED" val="1"/>
  <p:tag name="ELAPSEDTIME" val="8.5"/>
  <p:tag name="ARTICULATE_USED_LAYOUT" val="1"/>
  <p:tag name="ARTICULATE_NAV_LEVEL" val="1"/>
  <p:tag name="ARTICULATE_SLIDE_PRESENTER_GUID" val="ac88c683-3488-4a09-8d0d-7ca6e5a2ca1a"/>
  <p:tag name="ARTICULATE_SLIDE_PAUSE" val="0"/>
  <p:tag name="ARTICULATE_LOCK_SLIDE" val="0"/>
  <p:tag name="ARTICULATE_HIDE_SLIDE" val="0"/>
  <p:tag name="ARTICULATE_PLAYER_CONTROL_PREVIOUS" val="True"/>
  <p:tag name="ARTICULATE_PLAYER_CONTROL_NEXT" val="True"/>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Users\Craig\AppData\Local\Temp\articulate\presenter\imgtemp\tODGD1uj_files\slide0001_image001.png"/>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FB28C60A0AAC744A39BD09724F90806" ma:contentTypeVersion="12" ma:contentTypeDescription="Create a new document." ma:contentTypeScope="" ma:versionID="72348bdaa130c70725f091d73d89bbf3">
  <xsd:schema xmlns:xsd="http://www.w3.org/2001/XMLSchema" xmlns:xs="http://www.w3.org/2001/XMLSchema" xmlns:p="http://schemas.microsoft.com/office/2006/metadata/properties" xmlns:ns2="e407539f-4a2c-448e-ae4a-4137066021f3" xmlns:ns3="c1421d90-3cd2-4bd2-a4a6-d5d6a3f754b7" targetNamespace="http://schemas.microsoft.com/office/2006/metadata/properties" ma:root="true" ma:fieldsID="a6fff5ec915745db903b9f398fa2ae94" ns2:_="" ns3:_="">
    <xsd:import namespace="e407539f-4a2c-448e-ae4a-4137066021f3"/>
    <xsd:import namespace="c1421d90-3cd2-4bd2-a4a6-d5d6a3f754b7"/>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2:MediaServiceLocation" minOccurs="0"/>
                <xsd:element ref="ns2:MediaServiceAutoKeyPoints" minOccurs="0"/>
                <xsd:element ref="ns2:MediaServiceKeyPoint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407539f-4a2c-448e-ae4a-4137066021f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1421d90-3cd2-4bd2-a4a6-d5d6a3f754b7"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4753F3CA-045C-4181-A0A1-F60695570F45}"/>
</file>

<file path=customXml/itemProps2.xml><?xml version="1.0" encoding="utf-8"?>
<ds:datastoreItem xmlns:ds="http://schemas.openxmlformats.org/officeDocument/2006/customXml" ds:itemID="{9F73E01E-8D5F-45C0-8F6F-E87F1FDC959A}"/>
</file>

<file path=customXml/itemProps3.xml><?xml version="1.0" encoding="utf-8"?>
<ds:datastoreItem xmlns:ds="http://schemas.openxmlformats.org/officeDocument/2006/customXml" ds:itemID="{BD4B88D0-0A1C-400C-85CA-B7EF0FEFBF6B}"/>
</file>

<file path=docProps/app.xml><?xml version="1.0" encoding="utf-8"?>
<Properties xmlns="http://schemas.openxmlformats.org/officeDocument/2006/extended-properties" xmlns:vt="http://schemas.openxmlformats.org/officeDocument/2006/docPropsVTypes">
  <Template/>
  <TotalTime>5216</TotalTime>
  <Words>224</Words>
  <Application>Microsoft Office PowerPoint</Application>
  <PresentationFormat>On-screen Show (4:3)</PresentationFormat>
  <Paragraphs>24</Paragraphs>
  <Slides>18</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18</vt:i4>
      </vt:variant>
    </vt:vector>
  </HeadingPairs>
  <TitlesOfParts>
    <vt:vector size="21" baseType="lpstr">
      <vt:lpstr>Arial</vt:lpstr>
      <vt:lpstr>Calibri</vt:lpstr>
      <vt:lpstr>Office Theme</vt:lpstr>
      <vt:lpstr> Technician’s First Guide and Workbook Section 6: Basic HVAC Equipment Types  </vt:lpstr>
      <vt:lpstr>Basic HVAC Equipment Types</vt:lpstr>
      <vt:lpstr>Baseboard Heating and Radiators</vt:lpstr>
      <vt:lpstr>Baseboard Heating Elements</vt:lpstr>
      <vt:lpstr>Package Terminal Air Conditioner (PTAC)</vt:lpstr>
      <vt:lpstr>Mini-Split Systems</vt:lpstr>
      <vt:lpstr>Fossil Fuel Furnaces</vt:lpstr>
      <vt:lpstr>Hydronic and Electric Furnaces</vt:lpstr>
      <vt:lpstr>Fossil Fuel Boilers</vt:lpstr>
      <vt:lpstr>Electric Boiler</vt:lpstr>
      <vt:lpstr>Residential Chiller</vt:lpstr>
      <vt:lpstr>Hydronic Air Handler</vt:lpstr>
      <vt:lpstr>Split AC System </vt:lpstr>
      <vt:lpstr>Heat Pump Piston Expansion Device</vt:lpstr>
      <vt:lpstr>Heat Pump Heating Cycle</vt:lpstr>
      <vt:lpstr>Heat Pump Cooling Cycle</vt:lpstr>
      <vt:lpstr>Water-To-Refrigerant Heat Exchanger</vt:lpstr>
      <vt:lpstr>Lessons Learned</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Don</dc:creator>
  <cp:lastModifiedBy>Donald Prather</cp:lastModifiedBy>
  <cp:revision>633</cp:revision>
  <dcterms:created xsi:type="dcterms:W3CDTF">2013-05-23T13:04:32Z</dcterms:created>
  <dcterms:modified xsi:type="dcterms:W3CDTF">2019-06-12T19:06:03Z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UseProject">
    <vt:lpwstr>1</vt:lpwstr>
  </property>
  <property fmtid="{D5CDD505-2E9C-101B-9397-08002B2CF9AE}" pid="3" name="ArticulatePath">
    <vt:lpwstr>2.1 Why Balance a House  </vt:lpwstr>
  </property>
  <property fmtid="{D5CDD505-2E9C-101B-9397-08002B2CF9AE}" pid="4" name="ArticulateProjectVersion">
    <vt:lpwstr>7</vt:lpwstr>
  </property>
  <property fmtid="{D5CDD505-2E9C-101B-9397-08002B2CF9AE}" pid="5" name="ArticulateGUID">
    <vt:lpwstr>E9A1DB95-864C-42A8-B56C-608C9B246C96</vt:lpwstr>
  </property>
  <property fmtid="{D5CDD505-2E9C-101B-9397-08002B2CF9AE}" pid="6" name="ArticulateProjectFull">
    <vt:lpwstr>C:\Users\Don\Desktop\Technicians First Guide and Workbook\Power Points\Section  6 Tech First .ppta</vt:lpwstr>
  </property>
  <property fmtid="{D5CDD505-2E9C-101B-9397-08002B2CF9AE}" pid="7" name="ContentTypeId">
    <vt:lpwstr>0x0101009FB28C60A0AAC744A39BD09724F90806</vt:lpwstr>
  </property>
</Properties>
</file>