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Masters/slideMaster1.xml" ContentType="application/vnd.openxmlformats-officedocument.presentationml.slideMaster+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docProps/custom.xml" ContentType="application/vnd.openxmlformats-officedocument.custom-properties+xml"/>
  <Override PartName="/ppt/tags/tag10.xml" ContentType="application/vnd.openxmlformats-officedocument.presentationml.tags+xml"/>
  <Override PartName="/ppt/tags/tag12.xml" ContentType="application/vnd.openxmlformats-officedocument.presentationml.tags+xml"/>
  <Override PartName="/ppt/tags/tag14.xml" ContentType="application/vnd.openxmlformats-officedocument.presentationml.tag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3.xml" ContentType="application/vnd.openxmlformats-officedocument.presentationml.tags+xml"/>
  <Override PartName="/ppt/tags/tag9.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1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20"/>
  </p:notesMasterIdLst>
  <p:sldIdLst>
    <p:sldId id="316" r:id="rId2"/>
    <p:sldId id="497" r:id="rId3"/>
    <p:sldId id="498" r:id="rId4"/>
    <p:sldId id="499" r:id="rId5"/>
    <p:sldId id="500" r:id="rId6"/>
    <p:sldId id="501" r:id="rId7"/>
    <p:sldId id="502" r:id="rId8"/>
    <p:sldId id="503" r:id="rId9"/>
    <p:sldId id="504" r:id="rId10"/>
    <p:sldId id="505" r:id="rId11"/>
    <p:sldId id="506" r:id="rId12"/>
    <p:sldId id="507" r:id="rId13"/>
    <p:sldId id="508" r:id="rId14"/>
    <p:sldId id="509" r:id="rId15"/>
    <p:sldId id="510" r:id="rId16"/>
    <p:sldId id="511" r:id="rId17"/>
    <p:sldId id="512" r:id="rId18"/>
    <p:sldId id="346" r:id="rId19"/>
  </p:sldIdLst>
  <p:sldSz cx="9144000" cy="6858000" type="screen4x3"/>
  <p:notesSz cx="6858000" cy="91440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nald Prather" initials="DP" lastIdx="1" clrIdx="0">
    <p:extLst>
      <p:ext uri="{19B8F6BF-5375-455C-9EA6-DF929625EA0E}">
        <p15:presenceInfo xmlns:p15="http://schemas.microsoft.com/office/powerpoint/2012/main" userId="S::donald.prather@acca.org::8cde5e95-605f-472a-aca3-ad060487b9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8F6A"/>
    <a:srgbClr val="002FCC"/>
    <a:srgbClr val="002F99"/>
    <a:srgbClr val="293C99"/>
    <a:srgbClr val="0033CC"/>
    <a:srgbClr val="0000FF"/>
    <a:srgbClr val="CEB33E"/>
    <a:srgbClr val="3F3F3F"/>
    <a:srgbClr val="CC9900"/>
    <a:srgbClr val="D636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30" autoAdjust="0"/>
    <p:restoredTop sz="94660"/>
  </p:normalViewPr>
  <p:slideViewPr>
    <p:cSldViewPr>
      <p:cViewPr varScale="1">
        <p:scale>
          <a:sx n="103" d="100"/>
          <a:sy n="103" d="100"/>
        </p:scale>
        <p:origin x="108" y="432"/>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 Id="rId27"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7/11/2019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7/11/2019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AA4F02-61AA-4C81-BD1C-511DDA14D550}" type="datetimeFigureOut">
              <a:rPr lang="en-US" smtClean="0"/>
              <a:t>7/11/2019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AA4F02-61AA-4C81-BD1C-511DDA14D550}" type="datetimeFigureOut">
              <a:rPr lang="en-US" smtClean="0"/>
              <a:t>7/11/2019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7/11/2019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7/11/2019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105400"/>
            <a:ext cx="9144000" cy="609600"/>
          </a:xfrm>
        </p:spPr>
        <p:txBody>
          <a:bodyPr>
            <a:normAutofit fontScale="90000"/>
          </a:bodyPr>
          <a:lstStyle/>
          <a:p>
            <a:br>
              <a:rPr lang="en-US" dirty="0">
                <a:solidFill>
                  <a:srgbClr val="FF00FF"/>
                </a:solidFill>
              </a:rPr>
            </a:br>
            <a:r>
              <a:rPr lang="en-US" dirty="0">
                <a:solidFill>
                  <a:srgbClr val="FFFF00"/>
                </a:solidFill>
              </a:rPr>
              <a:t>Technician’s First Guide and Workbook</a:t>
            </a:r>
            <a:br>
              <a:rPr lang="en-US" dirty="0">
                <a:solidFill>
                  <a:srgbClr val="FF00FF"/>
                </a:solidFill>
              </a:rPr>
            </a:br>
            <a:r>
              <a:rPr lang="en-US" sz="4000">
                <a:solidFill>
                  <a:srgbClr val="FFFF00"/>
                </a:solidFill>
              </a:rPr>
              <a:t>Section 23: </a:t>
            </a:r>
            <a:r>
              <a:rPr lang="en-US" sz="4000" dirty="0">
                <a:solidFill>
                  <a:srgbClr val="FFFF00"/>
                </a:solidFill>
              </a:rPr>
              <a:t>Appendices (2)</a:t>
            </a:r>
            <a:br>
              <a:rPr lang="en-US" dirty="0">
                <a:solidFill>
                  <a:srgbClr val="FF00FF"/>
                </a:solidFill>
              </a:rPr>
            </a:br>
            <a:br>
              <a:rPr lang="en-US" dirty="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69CA9-D999-407F-A884-127C22867D16}"/>
              </a:ext>
            </a:extLst>
          </p:cNvPr>
          <p:cNvSpPr>
            <a:spLocks noGrp="1"/>
          </p:cNvSpPr>
          <p:nvPr>
            <p:ph type="title"/>
          </p:nvPr>
        </p:nvSpPr>
        <p:spPr/>
        <p:txBody>
          <a:bodyPr/>
          <a:lstStyle/>
          <a:p>
            <a:r>
              <a:rPr lang="en-US" dirty="0"/>
              <a:t>Filter Pressure Drop </a:t>
            </a:r>
          </a:p>
        </p:txBody>
      </p:sp>
      <p:pic>
        <p:nvPicPr>
          <p:cNvPr id="4" name="Picture 3" descr="http://www.nafahq.org/LibaryFiles/Articles/Article%20Images/Article023%20art/Chart2.jpg">
            <a:extLst>
              <a:ext uri="{FF2B5EF4-FFF2-40B4-BE49-F238E27FC236}">
                <a16:creationId xmlns:a16="http://schemas.microsoft.com/office/drawing/2014/main" id="{ABDBB718-A598-4945-BDB5-D2D240558E13}"/>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676400"/>
            <a:ext cx="5867400" cy="4648200"/>
          </a:xfrm>
          <a:prstGeom prst="rect">
            <a:avLst/>
          </a:prstGeom>
          <a:noFill/>
          <a:ln>
            <a:noFill/>
          </a:ln>
        </p:spPr>
      </p:pic>
    </p:spTree>
    <p:custDataLst>
      <p:tags r:id="rId1"/>
    </p:custDataLst>
    <p:extLst>
      <p:ext uri="{BB962C8B-B14F-4D97-AF65-F5344CB8AC3E}">
        <p14:creationId xmlns:p14="http://schemas.microsoft.com/office/powerpoint/2010/main" val="26332820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69CA9-D999-407F-A884-127C22867D16}"/>
              </a:ext>
            </a:extLst>
          </p:cNvPr>
          <p:cNvSpPr>
            <a:spLocks noGrp="1"/>
          </p:cNvSpPr>
          <p:nvPr>
            <p:ph type="title"/>
          </p:nvPr>
        </p:nvSpPr>
        <p:spPr/>
        <p:txBody>
          <a:bodyPr>
            <a:normAutofit fontScale="90000"/>
          </a:bodyPr>
          <a:lstStyle/>
          <a:p>
            <a:r>
              <a:rPr lang="en-US" dirty="0"/>
              <a:t>Typical OEM Filter Pressure Drop Chart</a:t>
            </a:r>
          </a:p>
        </p:txBody>
      </p:sp>
      <p:graphicFrame>
        <p:nvGraphicFramePr>
          <p:cNvPr id="3" name="Table 2">
            <a:extLst>
              <a:ext uri="{FF2B5EF4-FFF2-40B4-BE49-F238E27FC236}">
                <a16:creationId xmlns:a16="http://schemas.microsoft.com/office/drawing/2014/main" id="{23335FEF-4903-4E24-921E-790855251CC2}"/>
              </a:ext>
            </a:extLst>
          </p:cNvPr>
          <p:cNvGraphicFramePr>
            <a:graphicFrameLocks noGrp="1"/>
          </p:cNvGraphicFramePr>
          <p:nvPr>
            <p:extLst>
              <p:ext uri="{D42A27DB-BD31-4B8C-83A1-F6EECF244321}">
                <p14:modId xmlns:p14="http://schemas.microsoft.com/office/powerpoint/2010/main" val="2726940437"/>
              </p:ext>
            </p:extLst>
          </p:nvPr>
        </p:nvGraphicFramePr>
        <p:xfrm>
          <a:off x="609600" y="2286000"/>
          <a:ext cx="8229600" cy="1950720"/>
        </p:xfrm>
        <a:graphic>
          <a:graphicData uri="http://schemas.openxmlformats.org/drawingml/2006/table">
            <a:tbl>
              <a:tblPr firstRow="1" firstCol="1" bandRow="1">
                <a:tableStyleId>{5C22544A-7EE6-4342-B048-85BDC9FD1C3A}</a:tableStyleId>
              </a:tblPr>
              <a:tblGrid>
                <a:gridCol w="1885950">
                  <a:extLst>
                    <a:ext uri="{9D8B030D-6E8A-4147-A177-3AD203B41FA5}">
                      <a16:colId xmlns:a16="http://schemas.microsoft.com/office/drawing/2014/main" val="3814287334"/>
                    </a:ext>
                  </a:extLst>
                </a:gridCol>
                <a:gridCol w="1200150">
                  <a:extLst>
                    <a:ext uri="{9D8B030D-6E8A-4147-A177-3AD203B41FA5}">
                      <a16:colId xmlns:a16="http://schemas.microsoft.com/office/drawing/2014/main" val="2197600815"/>
                    </a:ext>
                  </a:extLst>
                </a:gridCol>
                <a:gridCol w="1200150">
                  <a:extLst>
                    <a:ext uri="{9D8B030D-6E8A-4147-A177-3AD203B41FA5}">
                      <a16:colId xmlns:a16="http://schemas.microsoft.com/office/drawing/2014/main" val="156949346"/>
                    </a:ext>
                  </a:extLst>
                </a:gridCol>
                <a:gridCol w="1200150">
                  <a:extLst>
                    <a:ext uri="{9D8B030D-6E8A-4147-A177-3AD203B41FA5}">
                      <a16:colId xmlns:a16="http://schemas.microsoft.com/office/drawing/2014/main" val="1874983249"/>
                    </a:ext>
                  </a:extLst>
                </a:gridCol>
                <a:gridCol w="1371600">
                  <a:extLst>
                    <a:ext uri="{9D8B030D-6E8A-4147-A177-3AD203B41FA5}">
                      <a16:colId xmlns:a16="http://schemas.microsoft.com/office/drawing/2014/main" val="3558687715"/>
                    </a:ext>
                  </a:extLst>
                </a:gridCol>
                <a:gridCol w="1371600">
                  <a:extLst>
                    <a:ext uri="{9D8B030D-6E8A-4147-A177-3AD203B41FA5}">
                      <a16:colId xmlns:a16="http://schemas.microsoft.com/office/drawing/2014/main" val="2548953661"/>
                    </a:ext>
                  </a:extLst>
                </a:gridCol>
              </a:tblGrid>
              <a:tr h="0">
                <a:tc gridSpan="6">
                  <a:txBody>
                    <a:bodyPr/>
                    <a:lstStyle/>
                    <a:p>
                      <a:pPr marL="0" marR="0" algn="l">
                        <a:spcBef>
                          <a:spcPts val="0"/>
                        </a:spcBef>
                        <a:spcAft>
                          <a:spcPts val="0"/>
                        </a:spcAft>
                      </a:pPr>
                      <a:r>
                        <a:rPr lang="en-US" sz="3200" dirty="0">
                          <a:effectLst/>
                        </a:rPr>
                        <a:t>Filter Air Resistance Furnace XYZ</a:t>
                      </a:r>
                    </a:p>
                    <a:p>
                      <a:pPr marL="0" marR="0" algn="l">
                        <a:spcBef>
                          <a:spcPts val="0"/>
                        </a:spcBef>
                        <a:spcAft>
                          <a:spcPts val="0"/>
                        </a:spcAft>
                      </a:pPr>
                      <a:r>
                        <a:rPr lang="en-US" sz="3200" dirty="0">
                          <a:effectLst/>
                        </a:rPr>
                        <a:t>(for 1-inch cleanable filter field provided)</a:t>
                      </a:r>
                      <a:endParaRPr lang="en-US" sz="32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79744655"/>
                  </a:ext>
                </a:extLst>
              </a:tr>
              <a:tr h="0">
                <a:tc>
                  <a:txBody>
                    <a:bodyPr/>
                    <a:lstStyle/>
                    <a:p>
                      <a:pPr marL="0" marR="0" algn="ctr">
                        <a:spcBef>
                          <a:spcPts val="0"/>
                        </a:spcBef>
                        <a:spcAft>
                          <a:spcPts val="0"/>
                        </a:spcAft>
                      </a:pPr>
                      <a:r>
                        <a:rPr lang="en-US" sz="3200" dirty="0">
                          <a:effectLst/>
                        </a:rPr>
                        <a:t>CFM</a:t>
                      </a:r>
                      <a:endParaRPr lang="en-US" sz="3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3200">
                          <a:effectLst/>
                        </a:rPr>
                        <a:t>200</a:t>
                      </a:r>
                      <a:endParaRPr lang="en-U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3200">
                          <a:effectLst/>
                        </a:rPr>
                        <a:t>400</a:t>
                      </a:r>
                      <a:endParaRPr lang="en-U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3200">
                          <a:effectLst/>
                        </a:rPr>
                        <a:t>800</a:t>
                      </a:r>
                      <a:endParaRPr lang="en-U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3200">
                          <a:effectLst/>
                        </a:rPr>
                        <a:t>1000</a:t>
                      </a:r>
                      <a:endParaRPr lang="en-U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3200">
                          <a:effectLst/>
                        </a:rPr>
                        <a:t>1200</a:t>
                      </a:r>
                      <a:endParaRPr lang="en-US" sz="3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164323366"/>
                  </a:ext>
                </a:extLst>
              </a:tr>
              <a:tr h="0">
                <a:tc>
                  <a:txBody>
                    <a:bodyPr/>
                    <a:lstStyle/>
                    <a:p>
                      <a:pPr marL="0" marR="0" algn="ctr">
                        <a:spcBef>
                          <a:spcPts val="0"/>
                        </a:spcBef>
                        <a:spcAft>
                          <a:spcPts val="0"/>
                        </a:spcAft>
                      </a:pPr>
                      <a:r>
                        <a:rPr lang="en-US" sz="3200">
                          <a:effectLst/>
                        </a:rPr>
                        <a:t>In. w.g.</a:t>
                      </a:r>
                      <a:endParaRPr lang="en-U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3200">
                          <a:effectLst/>
                        </a:rPr>
                        <a:t>0.01</a:t>
                      </a:r>
                      <a:endParaRPr lang="en-US" sz="3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3200">
                          <a:effectLst/>
                        </a:rPr>
                        <a:t>0.03</a:t>
                      </a:r>
                      <a:endParaRPr lang="en-US" sz="3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3200">
                          <a:effectLst/>
                        </a:rPr>
                        <a:t>0.06</a:t>
                      </a:r>
                      <a:endParaRPr lang="en-US" sz="3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3200">
                          <a:effectLst/>
                        </a:rPr>
                        <a:t>0.09</a:t>
                      </a:r>
                      <a:endParaRPr lang="en-US" sz="3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3200" dirty="0">
                          <a:effectLst/>
                        </a:rPr>
                        <a:t>0.12</a:t>
                      </a:r>
                      <a:endParaRPr lang="en-US" sz="32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727404656"/>
                  </a:ext>
                </a:extLst>
              </a:tr>
            </a:tbl>
          </a:graphicData>
        </a:graphic>
      </p:graphicFrame>
    </p:spTree>
    <p:custDataLst>
      <p:tags r:id="rId1"/>
    </p:custDataLst>
    <p:extLst>
      <p:ext uri="{BB962C8B-B14F-4D97-AF65-F5344CB8AC3E}">
        <p14:creationId xmlns:p14="http://schemas.microsoft.com/office/powerpoint/2010/main" val="30711921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EA902-146D-48A5-8E84-E2B732FF389E}"/>
              </a:ext>
            </a:extLst>
          </p:cNvPr>
          <p:cNvSpPr>
            <a:spLocks noGrp="1"/>
          </p:cNvSpPr>
          <p:nvPr>
            <p:ph type="title"/>
          </p:nvPr>
        </p:nvSpPr>
        <p:spPr/>
        <p:txBody>
          <a:bodyPr/>
          <a:lstStyle/>
          <a:p>
            <a:r>
              <a:rPr lang="en-US" dirty="0"/>
              <a:t>Particulate Removal Efficiency</a:t>
            </a:r>
          </a:p>
        </p:txBody>
      </p:sp>
      <p:pic>
        <p:nvPicPr>
          <p:cNvPr id="4" name="Picture 3">
            <a:extLst>
              <a:ext uri="{FF2B5EF4-FFF2-40B4-BE49-F238E27FC236}">
                <a16:creationId xmlns:a16="http://schemas.microsoft.com/office/drawing/2014/main" id="{0140E4D3-DD30-49DA-8B93-64AD852C6863}"/>
              </a:ext>
            </a:extLst>
          </p:cNvPr>
          <p:cNvPicPr/>
          <p:nvPr/>
        </p:nvPicPr>
        <p:blipFill>
          <a:blip r:embed="rId3">
            <a:extLst>
              <a:ext uri="{28A0092B-C50C-407E-A947-70E740481C1C}">
                <a14:useLocalDpi xmlns:a14="http://schemas.microsoft.com/office/drawing/2010/main" val="0"/>
              </a:ext>
            </a:extLst>
          </a:blip>
          <a:srcRect l="2563" t="8546" r="3366" b="7123"/>
          <a:stretch>
            <a:fillRect/>
          </a:stretch>
        </p:blipFill>
        <p:spPr bwMode="auto">
          <a:xfrm>
            <a:off x="266700" y="1295400"/>
            <a:ext cx="8610600" cy="5562600"/>
          </a:xfrm>
          <a:prstGeom prst="rect">
            <a:avLst/>
          </a:prstGeom>
          <a:noFill/>
          <a:ln>
            <a:noFill/>
          </a:ln>
        </p:spPr>
      </p:pic>
    </p:spTree>
    <p:custDataLst>
      <p:tags r:id="rId1"/>
    </p:custDataLst>
    <p:extLst>
      <p:ext uri="{BB962C8B-B14F-4D97-AF65-F5344CB8AC3E}">
        <p14:creationId xmlns:p14="http://schemas.microsoft.com/office/powerpoint/2010/main" val="1741955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EA902-146D-48A5-8E84-E2B732FF389E}"/>
              </a:ext>
            </a:extLst>
          </p:cNvPr>
          <p:cNvSpPr>
            <a:spLocks noGrp="1"/>
          </p:cNvSpPr>
          <p:nvPr>
            <p:ph type="title"/>
          </p:nvPr>
        </p:nvSpPr>
        <p:spPr/>
        <p:txBody>
          <a:bodyPr/>
          <a:lstStyle/>
          <a:p>
            <a:r>
              <a:rPr lang="en-US" dirty="0"/>
              <a:t>Filter Application Guide</a:t>
            </a:r>
          </a:p>
        </p:txBody>
      </p:sp>
      <p:graphicFrame>
        <p:nvGraphicFramePr>
          <p:cNvPr id="3" name="Table 2">
            <a:extLst>
              <a:ext uri="{FF2B5EF4-FFF2-40B4-BE49-F238E27FC236}">
                <a16:creationId xmlns:a16="http://schemas.microsoft.com/office/drawing/2014/main" id="{7D1BBD93-3E6E-4806-AE50-784C74F71835}"/>
              </a:ext>
            </a:extLst>
          </p:cNvPr>
          <p:cNvGraphicFramePr>
            <a:graphicFrameLocks noGrp="1"/>
          </p:cNvGraphicFramePr>
          <p:nvPr>
            <p:extLst>
              <p:ext uri="{D42A27DB-BD31-4B8C-83A1-F6EECF244321}">
                <p14:modId xmlns:p14="http://schemas.microsoft.com/office/powerpoint/2010/main" val="4118829885"/>
              </p:ext>
            </p:extLst>
          </p:nvPr>
        </p:nvGraphicFramePr>
        <p:xfrm>
          <a:off x="381000" y="1524000"/>
          <a:ext cx="8229600" cy="5250180"/>
        </p:xfrm>
        <a:graphic>
          <a:graphicData uri="http://schemas.openxmlformats.org/drawingml/2006/table">
            <a:tbl>
              <a:tblPr firstRow="1" firstCol="1" bandRow="1">
                <a:tableStyleId>{5C22544A-7EE6-4342-B048-85BDC9FD1C3A}</a:tableStyleId>
              </a:tblPr>
              <a:tblGrid>
                <a:gridCol w="1069848">
                  <a:extLst>
                    <a:ext uri="{9D8B030D-6E8A-4147-A177-3AD203B41FA5}">
                      <a16:colId xmlns:a16="http://schemas.microsoft.com/office/drawing/2014/main" val="2220181691"/>
                    </a:ext>
                  </a:extLst>
                </a:gridCol>
                <a:gridCol w="1007303">
                  <a:extLst>
                    <a:ext uri="{9D8B030D-6E8A-4147-A177-3AD203B41FA5}">
                      <a16:colId xmlns:a16="http://schemas.microsoft.com/office/drawing/2014/main" val="3030851512"/>
                    </a:ext>
                  </a:extLst>
                </a:gridCol>
                <a:gridCol w="1050097">
                  <a:extLst>
                    <a:ext uri="{9D8B030D-6E8A-4147-A177-3AD203B41FA5}">
                      <a16:colId xmlns:a16="http://schemas.microsoft.com/office/drawing/2014/main" val="1321355103"/>
                    </a:ext>
                  </a:extLst>
                </a:gridCol>
                <a:gridCol w="752185">
                  <a:extLst>
                    <a:ext uri="{9D8B030D-6E8A-4147-A177-3AD203B41FA5}">
                      <a16:colId xmlns:a16="http://schemas.microsoft.com/office/drawing/2014/main" val="147687006"/>
                    </a:ext>
                  </a:extLst>
                </a:gridCol>
                <a:gridCol w="2429378">
                  <a:extLst>
                    <a:ext uri="{9D8B030D-6E8A-4147-A177-3AD203B41FA5}">
                      <a16:colId xmlns:a16="http://schemas.microsoft.com/office/drawing/2014/main" val="4142330800"/>
                    </a:ext>
                  </a:extLst>
                </a:gridCol>
                <a:gridCol w="1920789">
                  <a:extLst>
                    <a:ext uri="{9D8B030D-6E8A-4147-A177-3AD203B41FA5}">
                      <a16:colId xmlns:a16="http://schemas.microsoft.com/office/drawing/2014/main" val="1569305459"/>
                    </a:ext>
                  </a:extLst>
                </a:gridCol>
              </a:tblGrid>
              <a:tr h="0">
                <a:tc>
                  <a:txBody>
                    <a:bodyPr/>
                    <a:lstStyle/>
                    <a:p>
                      <a:pPr marL="0" marR="0" algn="ctr">
                        <a:spcBef>
                          <a:spcPts val="0"/>
                        </a:spcBef>
                        <a:spcAft>
                          <a:spcPts val="0"/>
                        </a:spcAft>
                      </a:pPr>
                      <a:r>
                        <a:rPr lang="en-US" sz="1400">
                          <a:effectLst/>
                        </a:rPr>
                        <a:t>Std 52.2</a:t>
                      </a:r>
                    </a:p>
                    <a:p>
                      <a:pPr marL="0" marR="0" algn="ctr">
                        <a:spcBef>
                          <a:spcPts val="0"/>
                        </a:spcBef>
                        <a:spcAft>
                          <a:spcPts val="0"/>
                        </a:spcAft>
                      </a:pPr>
                      <a:r>
                        <a:rPr lang="en-US" sz="1400">
                          <a:effectLst/>
                        </a:rPr>
                        <a:t>MERV </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Average ASHRAE Dust Spot Efficiency Std 52.1</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Average ASHRAE Arrestance Std 52.1</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Particle Size Ranges</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Typical Applications</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Typical Filter Type</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extLst>
                  <a:ext uri="{0D108BD9-81ED-4DB2-BD59-A6C34878D82A}">
                    <a16:rowId xmlns:a16="http://schemas.microsoft.com/office/drawing/2014/main" val="2990964757"/>
                  </a:ext>
                </a:extLst>
              </a:tr>
              <a:tr h="0">
                <a:tc>
                  <a:txBody>
                    <a:bodyPr/>
                    <a:lstStyle/>
                    <a:p>
                      <a:pPr marL="0" marR="0" algn="ctr">
                        <a:spcBef>
                          <a:spcPts val="0"/>
                        </a:spcBef>
                        <a:spcAft>
                          <a:spcPts val="0"/>
                        </a:spcAft>
                      </a:pPr>
                      <a:r>
                        <a:rPr lang="en-US" sz="1400">
                          <a:effectLst/>
                        </a:rPr>
                        <a:t>1-4</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&lt;20%</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60 to 80%</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dirty="0">
                          <a:effectLst/>
                        </a:rPr>
                        <a:t>&gt; 10.0 µm</a:t>
                      </a:r>
                      <a:endParaRPr lang="en-US" sz="1400" dirty="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Residential / Minimum Light / Commercial Minimum / Equipment Protection</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Permanent / Self Charging (passive) Washable / Metal, Foam / Synthetics Disposable Panels Fiberglass / Synthetics</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extLst>
                  <a:ext uri="{0D108BD9-81ED-4DB2-BD59-A6C34878D82A}">
                    <a16:rowId xmlns:a16="http://schemas.microsoft.com/office/drawing/2014/main" val="1976066830"/>
                  </a:ext>
                </a:extLst>
              </a:tr>
              <a:tr h="0">
                <a:tc>
                  <a:txBody>
                    <a:bodyPr/>
                    <a:lstStyle/>
                    <a:p>
                      <a:pPr marL="0" marR="0" algn="ctr">
                        <a:spcBef>
                          <a:spcPts val="0"/>
                        </a:spcBef>
                        <a:spcAft>
                          <a:spcPts val="0"/>
                        </a:spcAft>
                      </a:pPr>
                      <a:r>
                        <a:rPr lang="en-US" sz="1400">
                          <a:effectLst/>
                        </a:rPr>
                        <a:t>5-8</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&lt;20 to 35%</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&gt;80 to 95%</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3.0 - 10.0 µm</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Industrial Workplaces Commercial Better / Residential/ Paint Booth / Finishing</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Pleated Filters Extended Surface Filters Media Panel Filters</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extLst>
                  <a:ext uri="{0D108BD9-81ED-4DB2-BD59-A6C34878D82A}">
                    <a16:rowId xmlns:a16="http://schemas.microsoft.com/office/drawing/2014/main" val="1023863561"/>
                  </a:ext>
                </a:extLst>
              </a:tr>
              <a:tr h="0">
                <a:tc>
                  <a:txBody>
                    <a:bodyPr/>
                    <a:lstStyle/>
                    <a:p>
                      <a:pPr marL="0" marR="0" algn="ctr">
                        <a:spcBef>
                          <a:spcPts val="0"/>
                        </a:spcBef>
                        <a:spcAft>
                          <a:spcPts val="0"/>
                        </a:spcAft>
                      </a:pPr>
                      <a:r>
                        <a:rPr lang="en-US" sz="1400">
                          <a:effectLst/>
                        </a:rPr>
                        <a:t>9-12</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40 to 75%</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&gt;95 to 98%</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1.0 - 3.0 µm</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Superior / Residential Better / Industrial Workplaces Better / Commercial Buildings</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Non-Supported / Bag Rigid Box Rigid Cell / Cartridge</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extLst>
                  <a:ext uri="{0D108BD9-81ED-4DB2-BD59-A6C34878D82A}">
                    <a16:rowId xmlns:a16="http://schemas.microsoft.com/office/drawing/2014/main" val="3545449695"/>
                  </a:ext>
                </a:extLst>
              </a:tr>
              <a:tr h="0">
                <a:tc>
                  <a:txBody>
                    <a:bodyPr/>
                    <a:lstStyle/>
                    <a:p>
                      <a:pPr marL="0" marR="0" algn="ctr">
                        <a:spcBef>
                          <a:spcPts val="0"/>
                        </a:spcBef>
                        <a:spcAft>
                          <a:spcPts val="0"/>
                        </a:spcAft>
                      </a:pPr>
                      <a:r>
                        <a:rPr lang="en-US" sz="1400">
                          <a:effectLst/>
                        </a:rPr>
                        <a:t>13-16</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80 to 95% +</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&gt;98 to 99%</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0.30 - 1.0 µm</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Smoke Removal General Surgery Hospitals &amp; Health Care Superior / Commercial Buildings</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Rigid Cell / Cartridge Rigid Box Non-Supported / Bag</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extLst>
                  <a:ext uri="{0D108BD9-81ED-4DB2-BD59-A6C34878D82A}">
                    <a16:rowId xmlns:a16="http://schemas.microsoft.com/office/drawing/2014/main" val="2010859707"/>
                  </a:ext>
                </a:extLst>
              </a:tr>
              <a:tr h="0">
                <a:tc>
                  <a:txBody>
                    <a:bodyPr/>
                    <a:lstStyle/>
                    <a:p>
                      <a:pPr marL="0" marR="0" algn="ctr">
                        <a:spcBef>
                          <a:spcPts val="0"/>
                        </a:spcBef>
                        <a:spcAft>
                          <a:spcPts val="0"/>
                        </a:spcAft>
                      </a:pPr>
                      <a:r>
                        <a:rPr lang="en-US" sz="1400">
                          <a:effectLst/>
                        </a:rPr>
                        <a:t>17-20</a:t>
                      </a:r>
                      <a:r>
                        <a:rPr lang="en-US" sz="1400" baseline="30000">
                          <a:effectLst/>
                        </a:rPr>
                        <a:t>1</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99.97</a:t>
                      </a:r>
                      <a:r>
                        <a:rPr lang="en-US" sz="1400" baseline="30000">
                          <a:effectLst/>
                        </a:rPr>
                        <a:t>2</a:t>
                      </a:r>
                      <a:br>
                        <a:rPr lang="en-US" sz="1400">
                          <a:effectLst/>
                        </a:rPr>
                      </a:br>
                      <a:r>
                        <a:rPr lang="en-US" sz="1400">
                          <a:effectLst/>
                        </a:rPr>
                        <a:t>99.99</a:t>
                      </a:r>
                      <a:r>
                        <a:rPr lang="en-US" sz="1400" baseline="30000">
                          <a:effectLst/>
                        </a:rPr>
                        <a:t>2</a:t>
                      </a:r>
                      <a:br>
                        <a:rPr lang="en-US" sz="1400">
                          <a:effectLst/>
                        </a:rPr>
                      </a:br>
                      <a:r>
                        <a:rPr lang="en-US" sz="1400">
                          <a:effectLst/>
                        </a:rPr>
                        <a:t>99.999</a:t>
                      </a:r>
                      <a:r>
                        <a:rPr lang="en-US" sz="1400" baseline="30000">
                          <a:effectLst/>
                        </a:rPr>
                        <a:t>2</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N/A</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 0.30 µm</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a:effectLst/>
                        </a:rPr>
                        <a:t>Clean Rooms High Risk Surgery Hazardous Materials</a:t>
                      </a:r>
                      <a:endParaRPr lang="en-US" sz="1400">
                        <a:effectLst/>
                        <a:latin typeface="Times New Roman" panose="02020603050405020304" pitchFamily="18" charset="0"/>
                        <a:ea typeface="Times New Roman" panose="02020603050405020304" pitchFamily="18" charset="0"/>
                      </a:endParaRPr>
                    </a:p>
                  </a:txBody>
                  <a:tcPr marL="28575" marR="28575" marT="28575" marB="28575" anchor="ctr"/>
                </a:tc>
                <a:tc>
                  <a:txBody>
                    <a:bodyPr/>
                    <a:lstStyle/>
                    <a:p>
                      <a:pPr marL="0" marR="0" algn="ctr">
                        <a:spcBef>
                          <a:spcPts val="0"/>
                        </a:spcBef>
                        <a:spcAft>
                          <a:spcPts val="0"/>
                        </a:spcAft>
                      </a:pPr>
                      <a:r>
                        <a:rPr lang="en-US" sz="1400" dirty="0">
                          <a:effectLst/>
                        </a:rPr>
                        <a:t>HEPA ULPA</a:t>
                      </a:r>
                      <a:endParaRPr lang="en-US" sz="1400" dirty="0">
                        <a:effectLst/>
                        <a:latin typeface="Times New Roman" panose="02020603050405020304" pitchFamily="18" charset="0"/>
                        <a:ea typeface="Times New Roman" panose="02020603050405020304" pitchFamily="18" charset="0"/>
                      </a:endParaRPr>
                    </a:p>
                  </a:txBody>
                  <a:tcPr marL="28575" marR="28575" marT="28575" marB="28575" anchor="ctr"/>
                </a:tc>
                <a:extLst>
                  <a:ext uri="{0D108BD9-81ED-4DB2-BD59-A6C34878D82A}">
                    <a16:rowId xmlns:a16="http://schemas.microsoft.com/office/drawing/2014/main" val="65284677"/>
                  </a:ext>
                </a:extLst>
              </a:tr>
            </a:tbl>
          </a:graphicData>
        </a:graphic>
      </p:graphicFrame>
    </p:spTree>
    <p:custDataLst>
      <p:tags r:id="rId1"/>
    </p:custDataLst>
    <p:extLst>
      <p:ext uri="{BB962C8B-B14F-4D97-AF65-F5344CB8AC3E}">
        <p14:creationId xmlns:p14="http://schemas.microsoft.com/office/powerpoint/2010/main" val="566014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EA902-146D-48A5-8E84-E2B732FF389E}"/>
              </a:ext>
            </a:extLst>
          </p:cNvPr>
          <p:cNvSpPr>
            <a:spLocks noGrp="1"/>
          </p:cNvSpPr>
          <p:nvPr>
            <p:ph type="title"/>
          </p:nvPr>
        </p:nvSpPr>
        <p:spPr/>
        <p:txBody>
          <a:bodyPr/>
          <a:lstStyle/>
          <a:p>
            <a:r>
              <a:rPr lang="en-US" dirty="0"/>
              <a:t>Existing Filter Installation Problems</a:t>
            </a:r>
          </a:p>
        </p:txBody>
      </p:sp>
      <p:sp>
        <p:nvSpPr>
          <p:cNvPr id="3" name="Content Placeholder 2">
            <a:extLst>
              <a:ext uri="{FF2B5EF4-FFF2-40B4-BE49-F238E27FC236}">
                <a16:creationId xmlns:a16="http://schemas.microsoft.com/office/drawing/2014/main" id="{1EA657CC-BE2B-4B4C-9FE6-A502FC65E69B}"/>
              </a:ext>
            </a:extLst>
          </p:cNvPr>
          <p:cNvSpPr>
            <a:spLocks noGrp="1"/>
          </p:cNvSpPr>
          <p:nvPr>
            <p:ph idx="1"/>
          </p:nvPr>
        </p:nvSpPr>
        <p:spPr>
          <a:xfrm>
            <a:off x="457200" y="1600200"/>
            <a:ext cx="8229600" cy="4983162"/>
          </a:xfrm>
        </p:spPr>
        <p:txBody>
          <a:bodyPr>
            <a:normAutofit fontScale="77500" lnSpcReduction="20000"/>
          </a:bodyPr>
          <a:lstStyle/>
          <a:p>
            <a:pPr marL="0" indent="0">
              <a:buNone/>
            </a:pPr>
            <a:r>
              <a:rPr lang="en-US" dirty="0">
                <a:solidFill>
                  <a:srgbClr val="FFFF00"/>
                </a:solidFill>
              </a:rPr>
              <a:t>A filter that is too large will rarely cause an operational problem for an HVAC system.  However, an undersized filter can cause airflow problems.  For existing equipment where a specific width filter rack is installed, corrective options for increasing the filter’s area are decreased.  One possible solution is to convert to a pleated filter.  Due to their design, the surface areas for pleated filters can be 4 to 5 times larger than surface areas of a conventional filter that has equivalent outside dimensions.  For example: based on the 28 x 24 filter slot from the example above, a pleated filter with a surface area four times greater than the original standard flat filter with the same outside dimensions, and fits into the same 1” width rack, could have a surface area four time larger or: 4 x 28 x 24 = 2688 in</a:t>
            </a:r>
            <a:r>
              <a:rPr lang="en-US" baseline="30000" dirty="0">
                <a:solidFill>
                  <a:srgbClr val="FFFF00"/>
                </a:solidFill>
              </a:rPr>
              <a:t>2</a:t>
            </a:r>
            <a:r>
              <a:rPr lang="en-US" dirty="0">
                <a:solidFill>
                  <a:srgbClr val="FFFF00"/>
                </a:solidFill>
              </a:rPr>
              <a:t> or 18.66 ft</a:t>
            </a:r>
            <a:r>
              <a:rPr lang="en-US" baseline="30000" dirty="0">
                <a:solidFill>
                  <a:srgbClr val="FFFF00"/>
                </a:solidFill>
              </a:rPr>
              <a:t>2</a:t>
            </a:r>
            <a:r>
              <a:rPr lang="en-US" dirty="0">
                <a:solidFill>
                  <a:srgbClr val="FFFF00"/>
                </a:solidFill>
              </a:rPr>
              <a:t>.</a:t>
            </a:r>
          </a:p>
          <a:p>
            <a:pPr marL="0" indent="0">
              <a:buNone/>
            </a:pPr>
            <a:endParaRPr lang="en-US" dirty="0"/>
          </a:p>
        </p:txBody>
      </p:sp>
    </p:spTree>
    <p:custDataLst>
      <p:tags r:id="rId1"/>
    </p:custDataLst>
    <p:extLst>
      <p:ext uri="{BB962C8B-B14F-4D97-AF65-F5344CB8AC3E}">
        <p14:creationId xmlns:p14="http://schemas.microsoft.com/office/powerpoint/2010/main" val="27671090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EA902-146D-48A5-8E84-E2B732FF389E}"/>
              </a:ext>
            </a:extLst>
          </p:cNvPr>
          <p:cNvSpPr>
            <a:spLocks noGrp="1"/>
          </p:cNvSpPr>
          <p:nvPr>
            <p:ph type="title"/>
          </p:nvPr>
        </p:nvSpPr>
        <p:spPr/>
        <p:txBody>
          <a:bodyPr/>
          <a:lstStyle/>
          <a:p>
            <a:r>
              <a:rPr lang="en-US" dirty="0"/>
              <a:t>Warning!</a:t>
            </a:r>
          </a:p>
        </p:txBody>
      </p:sp>
      <p:sp>
        <p:nvSpPr>
          <p:cNvPr id="3" name="Content Placeholder 2">
            <a:extLst>
              <a:ext uri="{FF2B5EF4-FFF2-40B4-BE49-F238E27FC236}">
                <a16:creationId xmlns:a16="http://schemas.microsoft.com/office/drawing/2014/main" id="{1EA657CC-BE2B-4B4C-9FE6-A502FC65E69B}"/>
              </a:ext>
            </a:extLst>
          </p:cNvPr>
          <p:cNvSpPr>
            <a:spLocks noGrp="1"/>
          </p:cNvSpPr>
          <p:nvPr>
            <p:ph idx="1"/>
          </p:nvPr>
        </p:nvSpPr>
        <p:spPr>
          <a:xfrm>
            <a:off x="457200" y="1600200"/>
            <a:ext cx="8229600" cy="4983162"/>
          </a:xfrm>
        </p:spPr>
        <p:txBody>
          <a:bodyPr>
            <a:normAutofit fontScale="92500" lnSpcReduction="10000"/>
          </a:bodyPr>
          <a:lstStyle/>
          <a:p>
            <a:pPr marL="0" indent="0">
              <a:buNone/>
            </a:pPr>
            <a:r>
              <a:rPr lang="en-US" dirty="0">
                <a:solidFill>
                  <a:srgbClr val="FFFF00"/>
                </a:solidFill>
              </a:rPr>
              <a:t>Avoid a trap: The solution I just provided looks good at first, but caution must be taken.  Many pleated filters advertise increased efficiency.  However, filters designers equate greater efficiency with the filtration of more and smaller particulate.  Therefore, the increase in surface area does not automatically equate to a smaller pressure drop across the filter.  A pressure drop chart for the pleated filter should be consulted to evaluate how the increased area relates to actual CFM at the specified pressure drop in IWC.  </a:t>
            </a:r>
          </a:p>
          <a:p>
            <a:pPr marL="0" indent="0">
              <a:buNone/>
            </a:pPr>
            <a:endParaRPr lang="en-US" dirty="0"/>
          </a:p>
        </p:txBody>
      </p:sp>
    </p:spTree>
    <p:custDataLst>
      <p:tags r:id="rId1"/>
    </p:custDataLst>
    <p:extLst>
      <p:ext uri="{BB962C8B-B14F-4D97-AF65-F5344CB8AC3E}">
        <p14:creationId xmlns:p14="http://schemas.microsoft.com/office/powerpoint/2010/main" val="37610117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9D864-30B8-44AB-A655-379D54F52024}"/>
              </a:ext>
            </a:extLst>
          </p:cNvPr>
          <p:cNvSpPr>
            <a:spLocks noGrp="1"/>
          </p:cNvSpPr>
          <p:nvPr>
            <p:ph type="title"/>
          </p:nvPr>
        </p:nvSpPr>
        <p:spPr>
          <a:xfrm>
            <a:off x="76200" y="274638"/>
            <a:ext cx="8991600" cy="1143000"/>
          </a:xfrm>
        </p:spPr>
        <p:txBody>
          <a:bodyPr>
            <a:normAutofit fontScale="90000"/>
          </a:bodyPr>
          <a:lstStyle/>
          <a:p>
            <a:r>
              <a:rPr lang="en-US" dirty="0"/>
              <a:t>Ultraviolet Germicidal Irradiation (UVGI)</a:t>
            </a:r>
          </a:p>
        </p:txBody>
      </p:sp>
      <p:sp>
        <p:nvSpPr>
          <p:cNvPr id="3" name="Content Placeholder 2">
            <a:extLst>
              <a:ext uri="{FF2B5EF4-FFF2-40B4-BE49-F238E27FC236}">
                <a16:creationId xmlns:a16="http://schemas.microsoft.com/office/drawing/2014/main" id="{AA87F89D-5ADC-4CB2-A2C1-3DAF9805DB2F}"/>
              </a:ext>
            </a:extLst>
          </p:cNvPr>
          <p:cNvSpPr>
            <a:spLocks noGrp="1"/>
          </p:cNvSpPr>
          <p:nvPr>
            <p:ph idx="1"/>
          </p:nvPr>
        </p:nvSpPr>
        <p:spPr>
          <a:xfrm>
            <a:off x="457200" y="1600200"/>
            <a:ext cx="8229600" cy="5105400"/>
          </a:xfrm>
        </p:spPr>
        <p:txBody>
          <a:bodyPr>
            <a:normAutofit fontScale="77500" lnSpcReduction="20000"/>
          </a:bodyPr>
          <a:lstStyle/>
          <a:p>
            <a:pPr marL="0" indent="0">
              <a:buNone/>
            </a:pPr>
            <a:r>
              <a:rPr lang="en-US" dirty="0">
                <a:solidFill>
                  <a:srgbClr val="FFFF00"/>
                </a:solidFill>
              </a:rPr>
              <a:t>UVGI lights are not filtration devices but are often used in conjunction with filters.  UVGI sizing is based on the amount of airflow moved within the HVAC system in CFM.  UVGI lights generally will not affect the total airflow in an HVAC system.  UV lights are often installed in systems that have a history of slime, mold, or mildew on the coils.  Because biological organisms can be smaller than 0.1 micrometers, installing filters to remove them from HVAC systems may not be a viable alternative due to increased pressure drop.  </a:t>
            </a:r>
          </a:p>
          <a:p>
            <a:endParaRPr lang="en-US" dirty="0">
              <a:solidFill>
                <a:srgbClr val="FFFF00"/>
              </a:solidFill>
            </a:endParaRPr>
          </a:p>
          <a:p>
            <a:pPr marL="0" indent="0">
              <a:buNone/>
            </a:pPr>
            <a:r>
              <a:rPr lang="en-US" dirty="0">
                <a:solidFill>
                  <a:srgbClr val="FFFF00"/>
                </a:solidFill>
              </a:rPr>
              <a:t>UVGI works by penetrating biological cells and breaking down the molecular bonds in them.  Breaking down the molecular bonds causes mutations that result in genetic damage that makes the microorganisms unable to reproduce and non-viable. </a:t>
            </a:r>
          </a:p>
          <a:p>
            <a:endParaRPr lang="en-US" dirty="0"/>
          </a:p>
        </p:txBody>
      </p:sp>
    </p:spTree>
    <p:custDataLst>
      <p:tags r:id="rId1"/>
    </p:custDataLst>
    <p:extLst>
      <p:ext uri="{BB962C8B-B14F-4D97-AF65-F5344CB8AC3E}">
        <p14:creationId xmlns:p14="http://schemas.microsoft.com/office/powerpoint/2010/main" val="39373857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9D864-30B8-44AB-A655-379D54F52024}"/>
              </a:ext>
            </a:extLst>
          </p:cNvPr>
          <p:cNvSpPr>
            <a:spLocks noGrp="1"/>
          </p:cNvSpPr>
          <p:nvPr>
            <p:ph type="title"/>
          </p:nvPr>
        </p:nvSpPr>
        <p:spPr>
          <a:xfrm>
            <a:off x="76200" y="274638"/>
            <a:ext cx="8991600" cy="1143000"/>
          </a:xfrm>
        </p:spPr>
        <p:txBody>
          <a:bodyPr>
            <a:normAutofit fontScale="90000"/>
          </a:bodyPr>
          <a:lstStyle/>
          <a:p>
            <a:r>
              <a:rPr lang="en-US" dirty="0"/>
              <a:t>Ultraviolet Germicidal Irradiation (UVGI)</a:t>
            </a:r>
          </a:p>
        </p:txBody>
      </p:sp>
      <p:sp>
        <p:nvSpPr>
          <p:cNvPr id="3" name="Content Placeholder 2">
            <a:extLst>
              <a:ext uri="{FF2B5EF4-FFF2-40B4-BE49-F238E27FC236}">
                <a16:creationId xmlns:a16="http://schemas.microsoft.com/office/drawing/2014/main" id="{AA87F89D-5ADC-4CB2-A2C1-3DAF9805DB2F}"/>
              </a:ext>
            </a:extLst>
          </p:cNvPr>
          <p:cNvSpPr>
            <a:spLocks noGrp="1"/>
          </p:cNvSpPr>
          <p:nvPr>
            <p:ph idx="1"/>
          </p:nvPr>
        </p:nvSpPr>
        <p:spPr>
          <a:xfrm>
            <a:off x="457200" y="1600200"/>
            <a:ext cx="8229600" cy="5257800"/>
          </a:xfrm>
        </p:spPr>
        <p:txBody>
          <a:bodyPr>
            <a:normAutofit fontScale="70000" lnSpcReduction="20000"/>
          </a:bodyPr>
          <a:lstStyle/>
          <a:p>
            <a:pPr marL="0" indent="0">
              <a:buNone/>
            </a:pPr>
            <a:r>
              <a:rPr lang="en-US" sz="3600" dirty="0">
                <a:solidFill>
                  <a:srgbClr val="FFFF00"/>
                </a:solidFill>
              </a:rPr>
              <a:t>It is important when selecting UVGI lighting systems to know the bulbs life expectancy.  Over time the bulbs lose their ability to provide the required level of light (wavelength of 2,537 Angstroms or 254 nanometers).  To work properly, it is important to maintain a UVGI wattage level high enough to remain effective.  Since the bulbs loose effectiveness when operating over time, it is important to change the bulbs at the required intervals.   </a:t>
            </a:r>
          </a:p>
          <a:p>
            <a:endParaRPr lang="en-US" sz="3600" dirty="0">
              <a:solidFill>
                <a:srgbClr val="FFFF00"/>
              </a:solidFill>
            </a:endParaRPr>
          </a:p>
          <a:p>
            <a:pPr marL="0" indent="0">
              <a:buNone/>
            </a:pPr>
            <a:r>
              <a:rPr lang="en-US" sz="3600" dirty="0">
                <a:solidFill>
                  <a:srgbClr val="FFFF00"/>
                </a:solidFill>
              </a:rPr>
              <a:t>The location of the bulbs is also an important design consideration.  Since UVGI may deteriorate coatings on electric wiring, duct liner, and media in air filters where the light is applied is an important design consideration.  All technicians must be instructed to make sure the UVGI lights are off when they are servicing the equipment because they can quickly damage skin and eyes.  </a:t>
            </a:r>
          </a:p>
          <a:p>
            <a:endParaRPr lang="en-US" dirty="0"/>
          </a:p>
        </p:txBody>
      </p:sp>
    </p:spTree>
    <p:custDataLst>
      <p:tags r:id="rId1"/>
    </p:custDataLst>
    <p:extLst>
      <p:ext uri="{BB962C8B-B14F-4D97-AF65-F5344CB8AC3E}">
        <p14:creationId xmlns:p14="http://schemas.microsoft.com/office/powerpoint/2010/main" val="21116064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C6602-AA69-42C0-BC84-03D6234CB0D7}"/>
              </a:ext>
            </a:extLst>
          </p:cNvPr>
          <p:cNvSpPr>
            <a:spLocks noGrp="1"/>
          </p:cNvSpPr>
          <p:nvPr>
            <p:ph type="title"/>
          </p:nvPr>
        </p:nvSpPr>
        <p:spPr/>
        <p:txBody>
          <a:bodyPr/>
          <a:lstStyle/>
          <a:p>
            <a:r>
              <a:rPr lang="en-US" dirty="0"/>
              <a:t>Lessons Learned</a:t>
            </a:r>
          </a:p>
        </p:txBody>
      </p:sp>
      <p:sp>
        <p:nvSpPr>
          <p:cNvPr id="3" name="Content Placeholder 2">
            <a:extLst>
              <a:ext uri="{FF2B5EF4-FFF2-40B4-BE49-F238E27FC236}">
                <a16:creationId xmlns:a16="http://schemas.microsoft.com/office/drawing/2014/main" id="{793158B6-1C2A-4A68-8CA7-1B1BE5ADBD0C}"/>
              </a:ext>
            </a:extLst>
          </p:cNvPr>
          <p:cNvSpPr>
            <a:spLocks noGrp="1"/>
          </p:cNvSpPr>
          <p:nvPr>
            <p:ph idx="1"/>
          </p:nvPr>
        </p:nvSpPr>
        <p:spPr>
          <a:xfrm>
            <a:off x="457200" y="1600200"/>
            <a:ext cx="8229600" cy="5105400"/>
          </a:xfrm>
        </p:spPr>
        <p:txBody>
          <a:bodyPr>
            <a:normAutofit fontScale="92500"/>
          </a:bodyPr>
          <a:lstStyle/>
          <a:p>
            <a:r>
              <a:rPr lang="en-US" dirty="0">
                <a:solidFill>
                  <a:srgbClr val="FFFF00"/>
                </a:solidFill>
              </a:rPr>
              <a:t>You should now be able to explain the difference between filter efficiency and how it may change the HVAC system’s efficiency.</a:t>
            </a:r>
          </a:p>
          <a:p>
            <a:r>
              <a:rPr lang="en-US" dirty="0">
                <a:solidFill>
                  <a:srgbClr val="FFFF00"/>
                </a:solidFill>
              </a:rPr>
              <a:t>You should now be able to identify filter related problems with an HVAC system. </a:t>
            </a:r>
          </a:p>
          <a:p>
            <a:r>
              <a:rPr lang="en-US" dirty="0">
                <a:solidFill>
                  <a:srgbClr val="FFFF00"/>
                </a:solidFill>
              </a:rPr>
              <a:t>You should now be able to name sever types of filter options for those who want better filtration.</a:t>
            </a:r>
          </a:p>
          <a:p>
            <a:r>
              <a:rPr lang="en-US" dirty="0">
                <a:solidFill>
                  <a:srgbClr val="FFFF00"/>
                </a:solidFill>
              </a:rPr>
              <a:t>You should now be able to use the tables to identify what MERV is required for </a:t>
            </a:r>
            <a:r>
              <a:rPr lang="en-US">
                <a:solidFill>
                  <a:srgbClr val="FFFF00"/>
                </a:solidFill>
              </a:rPr>
              <a:t>a type </a:t>
            </a:r>
            <a:r>
              <a:rPr lang="en-US" dirty="0">
                <a:solidFill>
                  <a:srgbClr val="FFFF00"/>
                </a:solidFill>
              </a:rPr>
              <a:t>of particulate that needs to be filtered out.</a:t>
            </a:r>
          </a:p>
          <a:p>
            <a:pPr marL="0" indent="0">
              <a:buNone/>
            </a:pPr>
            <a:endParaRPr lang="en-US" dirty="0">
              <a:solidFill>
                <a:srgbClr val="FFFF00"/>
              </a:solidFill>
            </a:endParaRPr>
          </a:p>
        </p:txBody>
      </p:sp>
    </p:spTree>
    <p:custDataLst>
      <p:tags r:id="rId1"/>
    </p:custDataLst>
    <p:extLst>
      <p:ext uri="{BB962C8B-B14F-4D97-AF65-F5344CB8AC3E}">
        <p14:creationId xmlns:p14="http://schemas.microsoft.com/office/powerpoint/2010/main" val="3501844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34507-0793-449D-A690-BB6A56F7086D}"/>
              </a:ext>
            </a:extLst>
          </p:cNvPr>
          <p:cNvSpPr>
            <a:spLocks noGrp="1"/>
          </p:cNvSpPr>
          <p:nvPr>
            <p:ph type="title"/>
          </p:nvPr>
        </p:nvSpPr>
        <p:spPr/>
        <p:txBody>
          <a:bodyPr>
            <a:normAutofit/>
          </a:bodyPr>
          <a:lstStyle/>
          <a:p>
            <a:r>
              <a:rPr lang="en-US" dirty="0"/>
              <a:t>Appendix B: Filtration Primer</a:t>
            </a:r>
          </a:p>
        </p:txBody>
      </p:sp>
      <p:sp>
        <p:nvSpPr>
          <p:cNvPr id="3" name="Content Placeholder 2">
            <a:extLst>
              <a:ext uri="{FF2B5EF4-FFF2-40B4-BE49-F238E27FC236}">
                <a16:creationId xmlns:a16="http://schemas.microsoft.com/office/drawing/2014/main" id="{18B9A79D-96A6-48CA-A13C-B4A7A0C7B9F5}"/>
              </a:ext>
            </a:extLst>
          </p:cNvPr>
          <p:cNvSpPr>
            <a:spLocks noGrp="1"/>
          </p:cNvSpPr>
          <p:nvPr>
            <p:ph idx="1"/>
          </p:nvPr>
        </p:nvSpPr>
        <p:spPr>
          <a:xfrm>
            <a:off x="304800" y="1752600"/>
            <a:ext cx="8229600" cy="5030908"/>
          </a:xfrm>
        </p:spPr>
        <p:txBody>
          <a:bodyPr>
            <a:normAutofit fontScale="85000" lnSpcReduction="20000"/>
          </a:bodyPr>
          <a:lstStyle/>
          <a:p>
            <a:pPr marL="0" indent="0">
              <a:buNone/>
            </a:pPr>
            <a:r>
              <a:rPr lang="en-US" dirty="0">
                <a:solidFill>
                  <a:srgbClr val="FFFF00"/>
                </a:solidFill>
              </a:rPr>
              <a:t>Filters are designed to remove particulate contaminants from the air.  Some of these particulates come from natural sources such as plants, mold, fires, small insect parts, or dust from soil erosion.  Manmade sources that add particulate matter to the air include car exhaust, devices that burn fossil fuel, industrial processes, etc.  Generally, the smaller and lighter the particulate, the longer it will stay suspended in the air.  Most airborne particles are harmless.  However, some particulates - like microorganisms, droplet nuclei, and spores from fungi - can cause an allergic reaction and/or illness for some people.  Breathing in industrial particulates like asbestos, coal dust, lead dust, and silica, can be a serious health risk and can cause permanent lung damage. </a:t>
            </a:r>
          </a:p>
        </p:txBody>
      </p:sp>
    </p:spTree>
    <p:custDataLst>
      <p:tags r:id="rId1"/>
    </p:custDataLst>
    <p:extLst>
      <p:ext uri="{BB962C8B-B14F-4D97-AF65-F5344CB8AC3E}">
        <p14:creationId xmlns:p14="http://schemas.microsoft.com/office/powerpoint/2010/main" val="4196092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34507-0793-449D-A690-BB6A56F7086D}"/>
              </a:ext>
            </a:extLst>
          </p:cNvPr>
          <p:cNvSpPr>
            <a:spLocks noGrp="1"/>
          </p:cNvSpPr>
          <p:nvPr>
            <p:ph type="title"/>
          </p:nvPr>
        </p:nvSpPr>
        <p:spPr/>
        <p:txBody>
          <a:bodyPr>
            <a:normAutofit/>
          </a:bodyPr>
          <a:lstStyle/>
          <a:p>
            <a:r>
              <a:rPr lang="en-US" dirty="0"/>
              <a:t>Basic Filtration</a:t>
            </a:r>
          </a:p>
        </p:txBody>
      </p:sp>
      <p:sp>
        <p:nvSpPr>
          <p:cNvPr id="3" name="Content Placeholder 2">
            <a:extLst>
              <a:ext uri="{FF2B5EF4-FFF2-40B4-BE49-F238E27FC236}">
                <a16:creationId xmlns:a16="http://schemas.microsoft.com/office/drawing/2014/main" id="{18B9A79D-96A6-48CA-A13C-B4A7A0C7B9F5}"/>
              </a:ext>
            </a:extLst>
          </p:cNvPr>
          <p:cNvSpPr>
            <a:spLocks noGrp="1"/>
          </p:cNvSpPr>
          <p:nvPr>
            <p:ph idx="1"/>
          </p:nvPr>
        </p:nvSpPr>
        <p:spPr>
          <a:xfrm>
            <a:off x="304800" y="1752600"/>
            <a:ext cx="8229600" cy="5030908"/>
          </a:xfrm>
        </p:spPr>
        <p:txBody>
          <a:bodyPr>
            <a:normAutofit fontScale="92500" lnSpcReduction="10000"/>
          </a:bodyPr>
          <a:lstStyle/>
          <a:p>
            <a:pPr marL="0" indent="0">
              <a:buNone/>
            </a:pPr>
            <a:r>
              <a:rPr lang="en-US" dirty="0">
                <a:solidFill>
                  <a:srgbClr val="FFFF00"/>
                </a:solidFill>
              </a:rPr>
              <a:t> Most HVAC systems are designed to utilize basic filtration (primarily intended to protect coils and heat exchangers from relatively large dust particulates).  As the air passes through the filter material, large particulates become trapped.  If, due to environmental or health concerns, protection from smaller particulates is required, the filter will need to be more efficient (able to remove smaller particles).  In order to maintain the required airflow, HVAC equipment design modifications often are required when a filter change is made due to the change in filter resistance (called “pressure drop”).  </a:t>
            </a:r>
          </a:p>
        </p:txBody>
      </p:sp>
    </p:spTree>
    <p:custDataLst>
      <p:tags r:id="rId1"/>
    </p:custDataLst>
    <p:extLst>
      <p:ext uri="{BB962C8B-B14F-4D97-AF65-F5344CB8AC3E}">
        <p14:creationId xmlns:p14="http://schemas.microsoft.com/office/powerpoint/2010/main" val="10128720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EA902-146D-48A5-8E84-E2B732FF389E}"/>
              </a:ext>
            </a:extLst>
          </p:cNvPr>
          <p:cNvSpPr>
            <a:spLocks noGrp="1"/>
          </p:cNvSpPr>
          <p:nvPr>
            <p:ph type="title"/>
          </p:nvPr>
        </p:nvSpPr>
        <p:spPr/>
        <p:txBody>
          <a:bodyPr/>
          <a:lstStyle/>
          <a:p>
            <a:r>
              <a:rPr lang="en-US" dirty="0"/>
              <a:t>Panel Filters</a:t>
            </a:r>
          </a:p>
        </p:txBody>
      </p:sp>
      <p:sp>
        <p:nvSpPr>
          <p:cNvPr id="3" name="Content Placeholder 2">
            <a:extLst>
              <a:ext uri="{FF2B5EF4-FFF2-40B4-BE49-F238E27FC236}">
                <a16:creationId xmlns:a16="http://schemas.microsoft.com/office/drawing/2014/main" id="{1EA657CC-BE2B-4B4C-9FE6-A502FC65E69B}"/>
              </a:ext>
            </a:extLst>
          </p:cNvPr>
          <p:cNvSpPr>
            <a:spLocks noGrp="1"/>
          </p:cNvSpPr>
          <p:nvPr>
            <p:ph idx="1"/>
          </p:nvPr>
        </p:nvSpPr>
        <p:spPr/>
        <p:txBody>
          <a:bodyPr/>
          <a:lstStyle/>
          <a:p>
            <a:pPr marL="0" indent="0">
              <a:buNone/>
            </a:pPr>
            <a:r>
              <a:rPr lang="en-US" u="sng" dirty="0">
                <a:solidFill>
                  <a:srgbClr val="FFFF00"/>
                </a:solidFill>
              </a:rPr>
              <a:t>Panel Filters</a:t>
            </a:r>
            <a:r>
              <a:rPr lang="en-US" dirty="0">
                <a:solidFill>
                  <a:srgbClr val="FFFF00"/>
                </a:solidFill>
              </a:rPr>
              <a:t>: Where the face air velocity and media air velocity are identical: </a:t>
            </a:r>
          </a:p>
          <a:p>
            <a:pPr lvl="0"/>
            <a:r>
              <a:rPr lang="en-US" dirty="0">
                <a:solidFill>
                  <a:srgbClr val="FFFF00"/>
                </a:solidFill>
              </a:rPr>
              <a:t>Fiberglass or synthetic media in a disposable cardboard frame with metal or synthetic backing 	material.</a:t>
            </a:r>
          </a:p>
          <a:p>
            <a:pPr lvl="0"/>
            <a:r>
              <a:rPr lang="en-US" dirty="0">
                <a:solidFill>
                  <a:srgbClr val="FFFF00"/>
                </a:solidFill>
              </a:rPr>
              <a:t>Synthetic ring or link panels</a:t>
            </a:r>
          </a:p>
          <a:p>
            <a:pPr lvl="0"/>
            <a:r>
              <a:rPr lang="en-US" dirty="0">
                <a:solidFill>
                  <a:srgbClr val="FFFF00"/>
                </a:solidFill>
              </a:rPr>
              <a:t>Aluminum or synthetic washable media panel frame filters</a:t>
            </a:r>
          </a:p>
          <a:p>
            <a:pPr marL="0" indent="0">
              <a:buNone/>
            </a:pPr>
            <a:endParaRPr lang="en-US" dirty="0"/>
          </a:p>
        </p:txBody>
      </p:sp>
    </p:spTree>
    <p:custDataLst>
      <p:tags r:id="rId1"/>
    </p:custDataLst>
    <p:extLst>
      <p:ext uri="{BB962C8B-B14F-4D97-AF65-F5344CB8AC3E}">
        <p14:creationId xmlns:p14="http://schemas.microsoft.com/office/powerpoint/2010/main" val="2120446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EA902-146D-48A5-8E84-E2B732FF389E}"/>
              </a:ext>
            </a:extLst>
          </p:cNvPr>
          <p:cNvSpPr>
            <a:spLocks noGrp="1"/>
          </p:cNvSpPr>
          <p:nvPr>
            <p:ph type="title"/>
          </p:nvPr>
        </p:nvSpPr>
        <p:spPr/>
        <p:txBody>
          <a:bodyPr/>
          <a:lstStyle/>
          <a:p>
            <a:r>
              <a:rPr lang="en-US" dirty="0"/>
              <a:t>Extended Surface Filters</a:t>
            </a:r>
          </a:p>
        </p:txBody>
      </p:sp>
      <p:sp>
        <p:nvSpPr>
          <p:cNvPr id="3" name="Content Placeholder 2">
            <a:extLst>
              <a:ext uri="{FF2B5EF4-FFF2-40B4-BE49-F238E27FC236}">
                <a16:creationId xmlns:a16="http://schemas.microsoft.com/office/drawing/2014/main" id="{1EA657CC-BE2B-4B4C-9FE6-A502FC65E69B}"/>
              </a:ext>
            </a:extLst>
          </p:cNvPr>
          <p:cNvSpPr>
            <a:spLocks noGrp="1"/>
          </p:cNvSpPr>
          <p:nvPr>
            <p:ph idx="1"/>
          </p:nvPr>
        </p:nvSpPr>
        <p:spPr/>
        <p:txBody>
          <a:bodyPr>
            <a:normAutofit lnSpcReduction="10000"/>
          </a:bodyPr>
          <a:lstStyle/>
          <a:p>
            <a:pPr marL="0" indent="0">
              <a:buNone/>
            </a:pPr>
            <a:r>
              <a:rPr lang="en-US" u="sng" dirty="0">
                <a:solidFill>
                  <a:srgbClr val="FFFF00"/>
                </a:solidFill>
              </a:rPr>
              <a:t>Extended Surface Filters:</a:t>
            </a:r>
            <a:r>
              <a:rPr lang="en-US" dirty="0">
                <a:solidFill>
                  <a:srgbClr val="FFFF00"/>
                </a:solidFill>
              </a:rPr>
              <a:t> Where face air velocity is always higher than the media air  velocity:</a:t>
            </a:r>
          </a:p>
          <a:p>
            <a:pPr lvl="0"/>
            <a:r>
              <a:rPr lang="en-US" dirty="0">
                <a:solidFill>
                  <a:srgbClr val="FFFF00"/>
                </a:solidFill>
              </a:rPr>
              <a:t>Pleated filters</a:t>
            </a:r>
          </a:p>
          <a:p>
            <a:pPr lvl="0"/>
            <a:r>
              <a:rPr lang="en-US" dirty="0">
                <a:solidFill>
                  <a:srgbClr val="FFFF00"/>
                </a:solidFill>
              </a:rPr>
              <a:t>Pocket Filters (also known as bag filters) utilizing either lofted micro-fiberglass or synthetic media</a:t>
            </a:r>
          </a:p>
          <a:p>
            <a:pPr lvl="0"/>
            <a:r>
              <a:rPr lang="en-US" dirty="0">
                <a:solidFill>
                  <a:srgbClr val="FFFF00"/>
                </a:solidFill>
              </a:rPr>
              <a:t>Rigid Box or Rigid Cell filters utilizing either lofted micro-fiberglass, synthetic or wet-laid 	micro-fiberglass media.</a:t>
            </a:r>
          </a:p>
          <a:p>
            <a:pPr marL="0" indent="0">
              <a:buNone/>
            </a:pPr>
            <a:endParaRPr lang="en-US" dirty="0"/>
          </a:p>
        </p:txBody>
      </p:sp>
    </p:spTree>
    <p:custDataLst>
      <p:tags r:id="rId1"/>
    </p:custDataLst>
    <p:extLst>
      <p:ext uri="{BB962C8B-B14F-4D97-AF65-F5344CB8AC3E}">
        <p14:creationId xmlns:p14="http://schemas.microsoft.com/office/powerpoint/2010/main" val="10877747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EA902-146D-48A5-8E84-E2B732FF389E}"/>
              </a:ext>
            </a:extLst>
          </p:cNvPr>
          <p:cNvSpPr>
            <a:spLocks noGrp="1"/>
          </p:cNvSpPr>
          <p:nvPr>
            <p:ph type="title"/>
          </p:nvPr>
        </p:nvSpPr>
        <p:spPr/>
        <p:txBody>
          <a:bodyPr/>
          <a:lstStyle/>
          <a:p>
            <a:r>
              <a:rPr lang="en-US" dirty="0"/>
              <a:t>Electronic Air Cleaners</a:t>
            </a:r>
          </a:p>
        </p:txBody>
      </p:sp>
      <p:sp>
        <p:nvSpPr>
          <p:cNvPr id="3" name="Content Placeholder 2">
            <a:extLst>
              <a:ext uri="{FF2B5EF4-FFF2-40B4-BE49-F238E27FC236}">
                <a16:creationId xmlns:a16="http://schemas.microsoft.com/office/drawing/2014/main" id="{1EA657CC-BE2B-4B4C-9FE6-A502FC65E69B}"/>
              </a:ext>
            </a:extLst>
          </p:cNvPr>
          <p:cNvSpPr>
            <a:spLocks noGrp="1"/>
          </p:cNvSpPr>
          <p:nvPr>
            <p:ph idx="1"/>
          </p:nvPr>
        </p:nvSpPr>
        <p:spPr/>
        <p:txBody>
          <a:bodyPr>
            <a:normAutofit/>
          </a:bodyPr>
          <a:lstStyle/>
          <a:p>
            <a:pPr marL="0" indent="0">
              <a:buNone/>
            </a:pPr>
            <a:r>
              <a:rPr lang="en-US" u="sng" dirty="0">
                <a:solidFill>
                  <a:srgbClr val="FFFF00"/>
                </a:solidFill>
              </a:rPr>
              <a:t>Electronic Air Cleaners</a:t>
            </a:r>
            <a:r>
              <a:rPr lang="en-US" dirty="0">
                <a:solidFill>
                  <a:srgbClr val="FFFF00"/>
                </a:solidFill>
              </a:rPr>
              <a:t>: Also known as Electrostatic Precipitators.</a:t>
            </a:r>
          </a:p>
          <a:p>
            <a:pPr marL="0" indent="0">
              <a:buNone/>
            </a:pPr>
            <a:endParaRPr lang="en-US" dirty="0">
              <a:solidFill>
                <a:srgbClr val="FFFF00"/>
              </a:solidFill>
            </a:endParaRPr>
          </a:p>
          <a:p>
            <a:pPr marL="0" indent="0">
              <a:buNone/>
            </a:pPr>
            <a:endParaRPr lang="en-US" dirty="0">
              <a:solidFill>
                <a:srgbClr val="FFFF00"/>
              </a:solidFill>
            </a:endParaRPr>
          </a:p>
          <a:p>
            <a:pPr marL="0" indent="0">
              <a:buNone/>
            </a:pPr>
            <a:r>
              <a:rPr lang="en-US" dirty="0">
                <a:solidFill>
                  <a:srgbClr val="FFFF00"/>
                </a:solidFill>
              </a:rPr>
              <a:t>They remove gas and fine particles from an airstream by  use of an electrostatic charge that slows down airflow.</a:t>
            </a:r>
          </a:p>
          <a:p>
            <a:pPr marL="0" indent="0">
              <a:buNone/>
            </a:pPr>
            <a:endParaRPr lang="en-US" dirty="0"/>
          </a:p>
        </p:txBody>
      </p:sp>
    </p:spTree>
    <p:custDataLst>
      <p:tags r:id="rId1"/>
    </p:custDataLst>
    <p:extLst>
      <p:ext uri="{BB962C8B-B14F-4D97-AF65-F5344CB8AC3E}">
        <p14:creationId xmlns:p14="http://schemas.microsoft.com/office/powerpoint/2010/main" val="18616809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EA902-146D-48A5-8E84-E2B732FF389E}"/>
              </a:ext>
            </a:extLst>
          </p:cNvPr>
          <p:cNvSpPr>
            <a:spLocks noGrp="1"/>
          </p:cNvSpPr>
          <p:nvPr>
            <p:ph type="title"/>
          </p:nvPr>
        </p:nvSpPr>
        <p:spPr/>
        <p:txBody>
          <a:bodyPr/>
          <a:lstStyle/>
          <a:p>
            <a:r>
              <a:rPr lang="en-US" dirty="0"/>
              <a:t>HEPA Air Filters</a:t>
            </a:r>
          </a:p>
        </p:txBody>
      </p:sp>
      <p:sp>
        <p:nvSpPr>
          <p:cNvPr id="3" name="Content Placeholder 2">
            <a:extLst>
              <a:ext uri="{FF2B5EF4-FFF2-40B4-BE49-F238E27FC236}">
                <a16:creationId xmlns:a16="http://schemas.microsoft.com/office/drawing/2014/main" id="{1EA657CC-BE2B-4B4C-9FE6-A502FC65E69B}"/>
              </a:ext>
            </a:extLst>
          </p:cNvPr>
          <p:cNvSpPr>
            <a:spLocks noGrp="1"/>
          </p:cNvSpPr>
          <p:nvPr>
            <p:ph idx="1"/>
          </p:nvPr>
        </p:nvSpPr>
        <p:spPr/>
        <p:txBody>
          <a:bodyPr>
            <a:normAutofit/>
          </a:bodyPr>
          <a:lstStyle/>
          <a:p>
            <a:pPr marL="0" indent="0">
              <a:buNone/>
            </a:pPr>
            <a:r>
              <a:rPr lang="en-US" u="sng" dirty="0">
                <a:solidFill>
                  <a:srgbClr val="FFFF00"/>
                </a:solidFill>
              </a:rPr>
              <a:t>High Efficiency Particulate Air (HEPA)</a:t>
            </a:r>
            <a:r>
              <a:rPr lang="en-US" dirty="0">
                <a:solidFill>
                  <a:srgbClr val="FFFF00"/>
                </a:solidFill>
              </a:rPr>
              <a:t>: Filters that have a minimum efficiency of 99.97% when challenged with appropriate substance and specific flow rate.  This category also includes Ultra Low Penetration Air (ULPA) Filters – 99.999% and Super Ultra Low Penetration Air (SULPA) Filters – 99.9999%+.</a:t>
            </a:r>
          </a:p>
          <a:p>
            <a:pPr marL="0" indent="0">
              <a:buNone/>
            </a:pPr>
            <a:endParaRPr lang="en-US" dirty="0"/>
          </a:p>
        </p:txBody>
      </p:sp>
    </p:spTree>
    <p:custDataLst>
      <p:tags r:id="rId1"/>
    </p:custDataLst>
    <p:extLst>
      <p:ext uri="{BB962C8B-B14F-4D97-AF65-F5344CB8AC3E}">
        <p14:creationId xmlns:p14="http://schemas.microsoft.com/office/powerpoint/2010/main" val="9309092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EA902-146D-48A5-8E84-E2B732FF389E}"/>
              </a:ext>
            </a:extLst>
          </p:cNvPr>
          <p:cNvSpPr>
            <a:spLocks noGrp="1"/>
          </p:cNvSpPr>
          <p:nvPr>
            <p:ph type="title"/>
          </p:nvPr>
        </p:nvSpPr>
        <p:spPr/>
        <p:txBody>
          <a:bodyPr/>
          <a:lstStyle/>
          <a:p>
            <a:r>
              <a:rPr lang="en-US" dirty="0"/>
              <a:t>Typical Filter Material</a:t>
            </a:r>
          </a:p>
        </p:txBody>
      </p:sp>
      <p:sp>
        <p:nvSpPr>
          <p:cNvPr id="3" name="Content Placeholder 2">
            <a:extLst>
              <a:ext uri="{FF2B5EF4-FFF2-40B4-BE49-F238E27FC236}">
                <a16:creationId xmlns:a16="http://schemas.microsoft.com/office/drawing/2014/main" id="{1EA657CC-BE2B-4B4C-9FE6-A502FC65E69B}"/>
              </a:ext>
            </a:extLst>
          </p:cNvPr>
          <p:cNvSpPr>
            <a:spLocks noGrp="1"/>
          </p:cNvSpPr>
          <p:nvPr>
            <p:ph idx="1"/>
          </p:nvPr>
        </p:nvSpPr>
        <p:spPr/>
        <p:txBody>
          <a:bodyPr>
            <a:normAutofit fontScale="92500" lnSpcReduction="10000"/>
          </a:bodyPr>
          <a:lstStyle/>
          <a:p>
            <a:pPr marL="0" indent="0">
              <a:buNone/>
            </a:pPr>
            <a:r>
              <a:rPr lang="en-US" dirty="0">
                <a:solidFill>
                  <a:srgbClr val="FFFF00"/>
                </a:solidFill>
              </a:rPr>
              <a:t>Filters are generally fabricated by combining</a:t>
            </a:r>
            <a:r>
              <a:rPr lang="en-US" strike="sngStrike" dirty="0">
                <a:solidFill>
                  <a:srgbClr val="FFFF00"/>
                </a:solidFill>
              </a:rPr>
              <a:t> </a:t>
            </a:r>
            <a:r>
              <a:rPr lang="en-US" dirty="0">
                <a:solidFill>
                  <a:srgbClr val="FFFF00"/>
                </a:solidFill>
              </a:rPr>
              <a:t>fibers into non-woven media sheets.  Common filter materials include:</a:t>
            </a:r>
          </a:p>
          <a:p>
            <a:pPr lvl="0"/>
            <a:r>
              <a:rPr lang="en-US" dirty="0">
                <a:solidFill>
                  <a:srgbClr val="FFFF00"/>
                </a:solidFill>
              </a:rPr>
              <a:t>Large fiber synthetic media such as polyester or polypropylene (can be passive electrostatic and / or 	cleanable)</a:t>
            </a:r>
          </a:p>
          <a:p>
            <a:pPr lvl="0"/>
            <a:r>
              <a:rPr lang="en-US" dirty="0">
                <a:solidFill>
                  <a:srgbClr val="FFFF00"/>
                </a:solidFill>
              </a:rPr>
              <a:t>Fiberglass which includes large strand or micro-glass media</a:t>
            </a:r>
          </a:p>
          <a:p>
            <a:pPr lvl="0"/>
            <a:r>
              <a:rPr lang="en-US" dirty="0">
                <a:solidFill>
                  <a:srgbClr val="FFFF00"/>
                </a:solidFill>
              </a:rPr>
              <a:t>Small fiber electrostatically charged synthetic media.</a:t>
            </a:r>
          </a:p>
          <a:p>
            <a:pPr marL="0" indent="0">
              <a:buNone/>
            </a:pPr>
            <a:endParaRPr lang="en-US" dirty="0"/>
          </a:p>
        </p:txBody>
      </p:sp>
    </p:spTree>
    <p:custDataLst>
      <p:tags r:id="rId1"/>
    </p:custDataLst>
    <p:extLst>
      <p:ext uri="{BB962C8B-B14F-4D97-AF65-F5344CB8AC3E}">
        <p14:creationId xmlns:p14="http://schemas.microsoft.com/office/powerpoint/2010/main" val="41123748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EA902-146D-48A5-8E84-E2B732FF389E}"/>
              </a:ext>
            </a:extLst>
          </p:cNvPr>
          <p:cNvSpPr>
            <a:spLocks noGrp="1"/>
          </p:cNvSpPr>
          <p:nvPr>
            <p:ph type="title"/>
          </p:nvPr>
        </p:nvSpPr>
        <p:spPr/>
        <p:txBody>
          <a:bodyPr/>
          <a:lstStyle/>
          <a:p>
            <a:r>
              <a:rPr lang="en-US" dirty="0"/>
              <a:t>Special Application Filter Material</a:t>
            </a:r>
          </a:p>
        </p:txBody>
      </p:sp>
      <p:sp>
        <p:nvSpPr>
          <p:cNvPr id="3" name="Content Placeholder 2">
            <a:extLst>
              <a:ext uri="{FF2B5EF4-FFF2-40B4-BE49-F238E27FC236}">
                <a16:creationId xmlns:a16="http://schemas.microsoft.com/office/drawing/2014/main" id="{1EA657CC-BE2B-4B4C-9FE6-A502FC65E69B}"/>
              </a:ext>
            </a:extLst>
          </p:cNvPr>
          <p:cNvSpPr>
            <a:spLocks noGrp="1"/>
          </p:cNvSpPr>
          <p:nvPr>
            <p:ph idx="1"/>
          </p:nvPr>
        </p:nvSpPr>
        <p:spPr/>
        <p:txBody>
          <a:bodyPr>
            <a:normAutofit fontScale="92500" lnSpcReduction="10000"/>
          </a:bodyPr>
          <a:lstStyle/>
          <a:p>
            <a:pPr lvl="0"/>
            <a:r>
              <a:rPr lang="en-US" dirty="0">
                <a:solidFill>
                  <a:srgbClr val="FFFF00"/>
                </a:solidFill>
              </a:rPr>
              <a:t>Synthetics impregnated with carbon (for odor control)</a:t>
            </a:r>
          </a:p>
          <a:p>
            <a:pPr lvl="0"/>
            <a:r>
              <a:rPr lang="en-US" dirty="0">
                <a:solidFill>
                  <a:srgbClr val="FFFF00"/>
                </a:solidFill>
              </a:rPr>
              <a:t>“Hog Hair” made from washable interconnected natural fibers coated with vinyl and used in wet environments or where filter materials have to conform to differing shapes.</a:t>
            </a:r>
          </a:p>
          <a:p>
            <a:pPr lvl="0"/>
            <a:r>
              <a:rPr lang="en-US" dirty="0">
                <a:solidFill>
                  <a:srgbClr val="FFFF00"/>
                </a:solidFill>
              </a:rPr>
              <a:t>Metal filters made with aluminum, stainless steel, steel black wire, mesh-perforated-screen media used for gross filtration of outdoor air (bug screen) or high heat applications.</a:t>
            </a:r>
          </a:p>
          <a:p>
            <a:pPr marL="0" indent="0">
              <a:buNone/>
            </a:pPr>
            <a:endParaRPr lang="en-US" dirty="0"/>
          </a:p>
        </p:txBody>
      </p:sp>
    </p:spTree>
    <p:custDataLst>
      <p:tags r:id="rId1"/>
    </p:custDataLst>
    <p:extLst>
      <p:ext uri="{BB962C8B-B14F-4D97-AF65-F5344CB8AC3E}">
        <p14:creationId xmlns:p14="http://schemas.microsoft.com/office/powerpoint/2010/main" val="171094584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TAG_BACKING_FORM_KEY" val="197756-c:\users\don\desktop\608 2018\section 1 608 introduction .pptx"/>
  <p:tag name="ARTICULATE_PRESENTER_VERSION" val="7"/>
  <p:tag name="ARTICULATE_USED_PAGE_ORIENTATION" val="1"/>
  <p:tag name="ARTICULATE_USED_PAGE_SIZE" val="1"/>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Introduction to EPA 608 Test Course"/>
  <p:tag name="ARTICULATE_META_COURSE_ID" val="2_1_Why_Balance_a_House"/>
  <p:tag name="ARTICULATE_META_NAME_SET" val="True"/>
  <p:tag name="ARTICULATE_SLIDE_COUNT" val="18"/>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NNOTATION_COUNT" val="0"/>
  <p:tag name="AUDIO_ID" val="316"/>
  <p:tag name="ARTICULATE_AUDIO_RECORDED" val="1"/>
  <p:tag name="ELAPSEDTIME" val="8.5"/>
  <p:tag name="ARTICULATE_USED_LAYOUT" val="1"/>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B28C60A0AAC744A39BD09724F90806" ma:contentTypeVersion="12" ma:contentTypeDescription="Create a new document." ma:contentTypeScope="" ma:versionID="72348bdaa130c70725f091d73d89bbf3">
  <xsd:schema xmlns:xsd="http://www.w3.org/2001/XMLSchema" xmlns:xs="http://www.w3.org/2001/XMLSchema" xmlns:p="http://schemas.microsoft.com/office/2006/metadata/properties" xmlns:ns2="e407539f-4a2c-448e-ae4a-4137066021f3" xmlns:ns3="c1421d90-3cd2-4bd2-a4a6-d5d6a3f754b7" targetNamespace="http://schemas.microsoft.com/office/2006/metadata/properties" ma:root="true" ma:fieldsID="a6fff5ec915745db903b9f398fa2ae94" ns2:_="" ns3:_="">
    <xsd:import namespace="e407539f-4a2c-448e-ae4a-4137066021f3"/>
    <xsd:import namespace="c1421d90-3cd2-4bd2-a4a6-d5d6a3f754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07539f-4a2c-448e-ae4a-4137066021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421d90-3cd2-4bd2-a4a6-d5d6a3f754b7"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5CFF0C5-2436-48E3-9F4F-F3722F6C039B}"/>
</file>

<file path=customXml/itemProps2.xml><?xml version="1.0" encoding="utf-8"?>
<ds:datastoreItem xmlns:ds="http://schemas.openxmlformats.org/officeDocument/2006/customXml" ds:itemID="{C6E21745-CD1B-4407-BC64-BD7E11F76612}"/>
</file>

<file path=customXml/itemProps3.xml><?xml version="1.0" encoding="utf-8"?>
<ds:datastoreItem xmlns:ds="http://schemas.openxmlformats.org/officeDocument/2006/customXml" ds:itemID="{5FB5D8DB-E3A5-481B-8191-66E73F756D6B}"/>
</file>

<file path=docProps/app.xml><?xml version="1.0" encoding="utf-8"?>
<Properties xmlns="http://schemas.openxmlformats.org/officeDocument/2006/extended-properties" xmlns:vt="http://schemas.openxmlformats.org/officeDocument/2006/docPropsVTypes">
  <Template/>
  <TotalTime>5913</TotalTime>
  <Words>1302</Words>
  <Application>Microsoft Office PowerPoint</Application>
  <PresentationFormat>On-screen Show (4:3)</PresentationFormat>
  <Paragraphs>104</Paragraphs>
  <Slides>18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Times New Roman</vt:lpstr>
      <vt:lpstr>Office Theme</vt:lpstr>
      <vt:lpstr> Technician’s First Guide and Workbook Section 23: Appendices (2)  </vt:lpstr>
      <vt:lpstr>Appendix B: Filtration Primer</vt:lpstr>
      <vt:lpstr>Basic Filtration</vt:lpstr>
      <vt:lpstr>Panel Filters</vt:lpstr>
      <vt:lpstr>Extended Surface Filters</vt:lpstr>
      <vt:lpstr>Electronic Air Cleaners</vt:lpstr>
      <vt:lpstr>HEPA Air Filters</vt:lpstr>
      <vt:lpstr>Typical Filter Material</vt:lpstr>
      <vt:lpstr>Special Application Filter Material</vt:lpstr>
      <vt:lpstr>Filter Pressure Drop </vt:lpstr>
      <vt:lpstr>Typical OEM Filter Pressure Drop Chart</vt:lpstr>
      <vt:lpstr>Particulate Removal Efficiency</vt:lpstr>
      <vt:lpstr>Filter Application Guide</vt:lpstr>
      <vt:lpstr>Existing Filter Installation Problems</vt:lpstr>
      <vt:lpstr>Warning!</vt:lpstr>
      <vt:lpstr>Ultraviolet Germicidal Irradiation (UVGI)</vt:lpstr>
      <vt:lpstr>Ultraviolet Germicidal Irradiation (UVGI)</vt:lpstr>
      <vt:lpstr>Lessons Learned</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745</cp:revision>
  <dcterms:created xsi:type="dcterms:W3CDTF">2013-05-23T13:04:32Z</dcterms:created>
  <dcterms:modified xsi:type="dcterms:W3CDTF">2019-07-11T15:38:54Z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6EE85D0D-B61B-4CB5-B5B3-2910A595BA36</vt:lpwstr>
  </property>
  <property fmtid="{D5CDD505-2E9C-101B-9397-08002B2CF9AE}" pid="6" name="ArticulateProjectFull">
    <vt:lpwstr>C:\Users\Don\Desktop\Technicians First Guide and Workbook\Power Points\Section 24 Tech First .ppta</vt:lpwstr>
  </property>
  <property fmtid="{D5CDD505-2E9C-101B-9397-08002B2CF9AE}" pid="7" name="ContentTypeId">
    <vt:lpwstr>0x0101009FB28C60A0AAC744A39BD09724F90806</vt:lpwstr>
  </property>
</Properties>
</file>